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70" r:id="rId3"/>
  </p:sldMasterIdLst>
  <p:notesMasterIdLst>
    <p:notesMasterId r:id="rId8"/>
  </p:notesMasterIdLst>
  <p:sldIdLst>
    <p:sldId id="1113" r:id="rId4"/>
    <p:sldId id="1195" r:id="rId5"/>
    <p:sldId id="691" r:id="rId6"/>
    <p:sldId id="692" r:id="rId7"/>
    <p:sldId id="693" r:id="rId9"/>
    <p:sldId id="694" r:id="rId10"/>
    <p:sldId id="1117" r:id="rId11"/>
    <p:sldId id="695" r:id="rId12"/>
    <p:sldId id="696" r:id="rId13"/>
    <p:sldId id="697" r:id="rId14"/>
    <p:sldId id="698" r:id="rId15"/>
    <p:sldId id="699" r:id="rId16"/>
    <p:sldId id="700" r:id="rId17"/>
    <p:sldId id="701" r:id="rId18"/>
    <p:sldId id="702" r:id="rId19"/>
    <p:sldId id="703" r:id="rId20"/>
    <p:sldId id="704" r:id="rId21"/>
    <p:sldId id="705" r:id="rId22"/>
    <p:sldId id="706" r:id="rId23"/>
    <p:sldId id="707" r:id="rId24"/>
    <p:sldId id="708" r:id="rId25"/>
    <p:sldId id="709" r:id="rId26"/>
    <p:sldId id="710" r:id="rId27"/>
    <p:sldId id="711" r:id="rId28"/>
    <p:sldId id="712" r:id="rId29"/>
    <p:sldId id="713" r:id="rId30"/>
    <p:sldId id="714" r:id="rId31"/>
    <p:sldId id="715" r:id="rId32"/>
    <p:sldId id="716" r:id="rId33"/>
    <p:sldId id="717" r:id="rId34"/>
    <p:sldId id="718" r:id="rId35"/>
    <p:sldId id="719" r:id="rId36"/>
    <p:sldId id="720" r:id="rId37"/>
    <p:sldId id="721" r:id="rId38"/>
    <p:sldId id="722" r:id="rId39"/>
    <p:sldId id="723" r:id="rId40"/>
    <p:sldId id="724" r:id="rId41"/>
    <p:sldId id="725" r:id="rId42"/>
    <p:sldId id="726" r:id="rId43"/>
    <p:sldId id="727" r:id="rId44"/>
    <p:sldId id="728" r:id="rId45"/>
    <p:sldId id="729" r:id="rId46"/>
    <p:sldId id="1118" r:id="rId47"/>
    <p:sldId id="731" r:id="rId48"/>
    <p:sldId id="732" r:id="rId49"/>
    <p:sldId id="734" r:id="rId50"/>
    <p:sldId id="735" r:id="rId51"/>
    <p:sldId id="736" r:id="rId52"/>
    <p:sldId id="737" r:id="rId53"/>
    <p:sldId id="738" r:id="rId54"/>
    <p:sldId id="739" r:id="rId55"/>
    <p:sldId id="740" r:id="rId56"/>
    <p:sldId id="741" r:id="rId57"/>
    <p:sldId id="742" r:id="rId58"/>
    <p:sldId id="743" r:id="rId59"/>
    <p:sldId id="744" r:id="rId60"/>
    <p:sldId id="745" r:id="rId61"/>
    <p:sldId id="746" r:id="rId62"/>
    <p:sldId id="747" r:id="rId63"/>
    <p:sldId id="748" r:id="rId64"/>
    <p:sldId id="749" r:id="rId65"/>
    <p:sldId id="750" r:id="rId66"/>
    <p:sldId id="751" r:id="rId67"/>
    <p:sldId id="752" r:id="rId68"/>
    <p:sldId id="753" r:id="rId69"/>
    <p:sldId id="755" r:id="rId70"/>
    <p:sldId id="1121" r:id="rId71"/>
    <p:sldId id="756" r:id="rId72"/>
    <p:sldId id="757" r:id="rId73"/>
    <p:sldId id="762" r:id="rId74"/>
    <p:sldId id="763" r:id="rId75"/>
    <p:sldId id="764" r:id="rId76"/>
    <p:sldId id="765" r:id="rId77"/>
    <p:sldId id="1122" r:id="rId78"/>
    <p:sldId id="766" r:id="rId79"/>
    <p:sldId id="1123" r:id="rId80"/>
    <p:sldId id="768" r:id="rId81"/>
    <p:sldId id="769" r:id="rId82"/>
    <p:sldId id="770" r:id="rId83"/>
    <p:sldId id="771" r:id="rId84"/>
    <p:sldId id="772" r:id="rId85"/>
    <p:sldId id="1124" r:id="rId86"/>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3" clrIdx="0"/>
  <p:cmAuthor id="2" name="AN DAOXIN" initials="AD"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0099"/>
    <a:srgbClr val="0000FF"/>
    <a:srgbClr val="FFCC00"/>
    <a:srgbClr val="000066"/>
    <a:srgbClr val="FFFF66"/>
    <a:srgbClr val="FF99FF"/>
    <a:srgbClr val="FF9900"/>
    <a:srgbClr val="0000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344" autoAdjust="0"/>
  </p:normalViewPr>
  <p:slideViewPr>
    <p:cSldViewPr>
      <p:cViewPr varScale="1">
        <p:scale>
          <a:sx n="57" d="100"/>
          <a:sy n="57" d="100"/>
        </p:scale>
        <p:origin x="1404" y="60"/>
      </p:cViewPr>
      <p:guideLst>
        <p:guide orient="horz" pos="2207"/>
        <p:guide pos="3149"/>
      </p:guideLst>
    </p:cSldViewPr>
  </p:slideViewPr>
  <p:notesTextViewPr>
    <p:cViewPr>
      <p:scale>
        <a:sx n="100" d="100"/>
        <a:sy n="100" d="100"/>
      </p:scale>
      <p:origin x="0" y="0"/>
    </p:cViewPr>
  </p:notesTextViewPr>
  <p:sorterViewPr>
    <p:cViewPr>
      <p:scale>
        <a:sx n="66" d="100"/>
        <a:sy n="66" d="100"/>
      </p:scale>
      <p:origin x="0" y="-23104"/>
    </p:cViewPr>
  </p:sorter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commentAuthors" Target="commentAuthors.xml"/><Relationship Id="rId9" Type="http://schemas.openxmlformats.org/officeDocument/2006/relationships/slide" Target="slides/slide5.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6T15:50:46.670" idx="2">
    <p:pos x="10" y="10"/>
    <p:text>第二十八次课程开始</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9-05-15T21:23:58.410" idx="2">
    <p:pos x="10" y="10"/>
    <p:text>17计算机第二十四次课程开始</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1705B7-8C8A-42C4-AB17-1CFFB083E05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D7E5C-22A0-4D6E-B6E0-612BC81E17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6758432-00AD-4FB1-9218-07AA9E0F8719}"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3F534B7-FD04-48C5-AEA8-FCACB77411C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3F534B7-FD04-48C5-AEA8-FCACB77411C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A5EF30D-B635-45D2-938A-298864C3FD41}"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5D1D9B8-B121-4CBE-B906-E7E93A7FCA81}"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50F311B-F405-428A-BB36-60689CFFC53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7D76355-5643-4E4B-8F99-ED36B351C6B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0827A7C-DD2C-453C-B37D-58FE1ECDDA9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7AAE894-2A4B-41E6-953A-528D7B92F8B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CB25D2C-3153-47EB-A892-1A31BCA69827}"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6651D48-E918-474F-8323-3FA9C3FB6EBE}"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E54D266-0709-4BAC-880C-A85B5865C5A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ea typeface="宋体" panose="02010600030101010101" pitchFamily="2" charset="-122"/>
              </a:rPr>
              <a:t>万维网诞生于</a:t>
            </a:r>
            <a:r>
              <a:rPr lang="en-US" altLang="zh-CN" dirty="0">
                <a:latin typeface="Arial" panose="020B0604020202020204" pitchFamily="34" charset="0"/>
                <a:ea typeface="宋体" panose="02010600030101010101" pitchFamily="2" charset="-122"/>
              </a:rPr>
              <a:t>1989.3</a:t>
            </a:r>
            <a:r>
              <a:rPr lang="zh-CN" altLang="en-US" dirty="0">
                <a:latin typeface="Arial" panose="020B0604020202020204" pitchFamily="34" charset="0"/>
                <a:ea typeface="宋体" panose="02010600030101010101" pitchFamily="2" charset="-122"/>
              </a:rPr>
              <a:t>的欧洲粒子物理实验室</a:t>
            </a:r>
            <a:r>
              <a:rPr lang="en-US" altLang="zh-CN" dirty="0">
                <a:latin typeface="Arial" panose="020B0604020202020204" pitchFamily="34" charset="0"/>
                <a:ea typeface="宋体" panose="02010600030101010101" pitchFamily="2" charset="-122"/>
              </a:rPr>
              <a:t>CERN</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1993.2</a:t>
            </a:r>
            <a:r>
              <a:rPr lang="zh-CN" altLang="en-US" dirty="0">
                <a:latin typeface="Arial" panose="020B0604020202020204" pitchFamily="34" charset="0"/>
                <a:ea typeface="宋体" panose="02010600030101010101" pitchFamily="2" charset="-122"/>
              </a:rPr>
              <a:t>美国伊利诺伊大学的研究小组开发出了第一个图形界面的浏览器</a:t>
            </a:r>
            <a:r>
              <a:rPr lang="en-US" altLang="zh-CN" dirty="0">
                <a:latin typeface="Arial" panose="020B0604020202020204" pitchFamily="34" charset="0"/>
                <a:ea typeface="宋体" panose="02010600030101010101" pitchFamily="2" charset="-122"/>
              </a:rPr>
              <a:t>MOSAIC</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1995</a:t>
            </a:r>
            <a:r>
              <a:rPr lang="zh-CN" altLang="en-US" dirty="0">
                <a:latin typeface="Arial" panose="020B0604020202020204" pitchFamily="34" charset="0"/>
                <a:ea typeface="宋体" panose="02010600030101010101" pitchFamily="2" charset="-122"/>
              </a:rPr>
              <a:t>年网景浏览器上市，与</a:t>
            </a:r>
            <a:r>
              <a:rPr lang="en-US" altLang="zh-CN" dirty="0">
                <a:latin typeface="Arial" panose="020B0604020202020204" pitchFamily="34" charset="0"/>
                <a:ea typeface="宋体" panose="02010600030101010101" pitchFamily="2" charset="-122"/>
              </a:rPr>
              <a:t>MS IE</a:t>
            </a:r>
            <a:r>
              <a:rPr lang="zh-CN" altLang="en-US" dirty="0">
                <a:latin typeface="Arial" panose="020B0604020202020204" pitchFamily="34" charset="0"/>
                <a:ea typeface="宋体" panose="02010600030101010101" pitchFamily="2" charset="-122"/>
              </a:rPr>
              <a:t>形成竞争。目前的浏览器是百家争鸣，还有</a:t>
            </a:r>
            <a:r>
              <a:rPr lang="en-US" altLang="zh-CN" dirty="0">
                <a:latin typeface="Arial" panose="020B0604020202020204" pitchFamily="34" charset="0"/>
                <a:ea typeface="宋体" panose="02010600030101010101" pitchFamily="2" charset="-122"/>
              </a:rPr>
              <a:t>Firefox</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QQ</a:t>
            </a:r>
            <a:r>
              <a:rPr lang="zh-CN" altLang="en-US" dirty="0">
                <a:latin typeface="Arial" panose="020B0604020202020204" pitchFamily="34" charset="0"/>
                <a:ea typeface="宋体" panose="02010600030101010101" pitchFamily="2" charset="-122"/>
              </a:rPr>
              <a:t>、搜狗、世界之窗、谷歌、</a:t>
            </a:r>
            <a:r>
              <a:rPr lang="en-US" altLang="zh-CN" dirty="0">
                <a:latin typeface="Arial" panose="020B0604020202020204" pitchFamily="34" charset="0"/>
                <a:ea typeface="宋体" panose="02010600030101010101" pitchFamily="2" charset="-122"/>
              </a:rPr>
              <a:t>opera</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UC</a:t>
            </a:r>
            <a:r>
              <a:rPr lang="zh-CN" altLang="en-US" dirty="0">
                <a:latin typeface="Arial" panose="020B0604020202020204" pitchFamily="34" charset="0"/>
                <a:ea typeface="宋体" panose="02010600030101010101" pitchFamily="2" charset="-122"/>
              </a:rPr>
              <a:t>、傲游、猎豹、淘宝等上百种。</a:t>
            </a:r>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B79CD6A-4CB8-44D6-A207-E8CE0005241D}"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E6DF5D3-2C5D-4B22-823D-F8CE689E7F9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AB8C31B-8E74-43E5-8930-F38B968B50D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4F2407E-E322-446A-90F6-5882B5370F7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8428C97-0D62-47A1-83E2-7506F1162D2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47459" name="Rectangle 2"/>
          <p:cNvSpPr>
            <a:spLocks noGrp="1" noRot="1" noChangeAspect="1" noChangeArrowheads="1" noTextEdit="1"/>
          </p:cNvSpPr>
          <p:nvPr>
            <p:ph type="sldImg"/>
          </p:nvPr>
        </p:nvSpPr>
        <p:spPr/>
      </p:sp>
      <p:sp>
        <p:nvSpPr>
          <p:cNvPr id="14746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C45AFDEE-584E-4671-A049-5102E978FCD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6DA90B0-E310-4C59-BE33-7FB9DFE184B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622A74F-6536-4563-8691-7AAD5DE25117}"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9F4657A-2B9B-496F-B68E-E4B2151C2DC4}"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19BF4E5-DE2E-4BC9-9F2D-032EE0E3927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ea typeface="宋体" panose="02010600030101010101" pitchFamily="2" charset="-122"/>
              </a:rPr>
              <a:t>代理服务器有时是作为服务器（当接受浏览器的</a:t>
            </a:r>
            <a:r>
              <a:rPr lang="en-US" altLang="zh-CN" dirty="0">
                <a:latin typeface="Arial" panose="020B0604020202020204" pitchFamily="34" charset="0"/>
                <a:ea typeface="宋体" panose="02010600030101010101" pitchFamily="2" charset="-122"/>
              </a:rPr>
              <a:t>HTTP</a:t>
            </a:r>
            <a:r>
              <a:rPr lang="zh-CN" altLang="en-US" dirty="0">
                <a:latin typeface="Arial" panose="020B0604020202020204" pitchFamily="34" charset="0"/>
                <a:ea typeface="宋体" panose="02010600030101010101" pitchFamily="2" charset="-122"/>
              </a:rPr>
              <a:t>请求时），但有时却作为客户（当向互联网上的源点服务器发送</a:t>
            </a:r>
            <a:r>
              <a:rPr lang="en-US" altLang="zh-CN" dirty="0">
                <a:latin typeface="Arial" panose="020B0604020202020204" pitchFamily="34" charset="0"/>
                <a:ea typeface="宋体" panose="02010600030101010101" pitchFamily="2" charset="-122"/>
              </a:rPr>
              <a:t>HTTP</a:t>
            </a:r>
            <a:r>
              <a:rPr lang="zh-CN" altLang="en-US" dirty="0">
                <a:latin typeface="Arial" panose="020B0604020202020204" pitchFamily="34" charset="0"/>
                <a:ea typeface="宋体" panose="02010600030101010101" pitchFamily="2" charset="-122"/>
              </a:rPr>
              <a:t>请求时）。</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使用代理服务器，可以使大部分通讯量局限在校园网内部，减小了互联网出口线路的带宽占用，同时也就减小了访问互联网的时延。</a:t>
            </a:r>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36AD0BF-44DA-4D8C-8C53-122691BA6C1E}"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2BDAD19-7738-4B13-AE9B-E024A223F0CE}"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EBCC597-100F-46C5-BE4F-3606F3E09C2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4C10B18-FB8A-4F2F-9E66-9BFBED64336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DF19E45-EE36-47CE-BFAE-8C1F902AA11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28B4623-CAE4-4096-92F5-06EE59583F71}"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ECD60F7-C22B-4652-9128-E776820A3BD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24E7E24-8E76-4970-B72E-74BC7260EED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331C75F-ABDB-4154-B58A-D8EA341D705C}"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093B38E-BBE4-4D5E-AA52-E3B8E13DAED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41258A4-76FA-49B1-85BE-B7677688812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6316D19-0D7B-45C1-9482-0DD810A93779}"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2CADAD7B-99F2-4EFA-98AD-B08FAA42857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009B2F1-FDBF-4A3C-A059-D540E2BECE67}"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23497394-BEBA-4360-9FF1-1A6E0470C0B4}"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0D6B18B-A2D8-4FC9-BA97-6573D6B10D0C}"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34647F4-BFC1-4732-81C6-81B8879F0CB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C4E45FE8-44A3-4399-8ABC-1D554C3F16B5}"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7968B0B-CA71-4BD2-A79A-E525EBE2AEA5}"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E6A68DB-0CEA-4046-9A9C-04EC7A9E9715}"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82D5FC1-C478-4801-B58B-65DA8ECFDA4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97635" name="Rectangle 2"/>
          <p:cNvSpPr>
            <a:spLocks noGrp="1" noRot="1" noChangeAspect="1" noChangeArrowheads="1" noTextEdit="1"/>
          </p:cNvSpPr>
          <p:nvPr>
            <p:ph type="sldImg"/>
          </p:nvPr>
        </p:nvSpPr>
        <p:spPr/>
      </p:sp>
      <p:sp>
        <p:nvSpPr>
          <p:cNvPr id="19763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7B86BFD-3A57-40C5-BFEA-C02EC40CDC2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99683" name="Rectangle 2"/>
          <p:cNvSpPr>
            <a:spLocks noGrp="1" noRot="1" noChangeAspect="1" noChangeArrowheads="1" noTextEdit="1"/>
          </p:cNvSpPr>
          <p:nvPr>
            <p:ph type="sldImg"/>
          </p:nvPr>
        </p:nvSpPr>
        <p:spPr/>
      </p:sp>
      <p:sp>
        <p:nvSpPr>
          <p:cNvPr id="19968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5070B8C-B215-4763-A115-EA3510FAA8E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5A53176-2942-4D5F-8849-8B8703F6E32D}"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01731" name="Rectangle 2"/>
          <p:cNvSpPr>
            <a:spLocks noGrp="1" noRot="1" noChangeAspect="1" noChangeArrowheads="1" noTextEdit="1"/>
          </p:cNvSpPr>
          <p:nvPr>
            <p:ph type="sldImg"/>
          </p:nvPr>
        </p:nvSpPr>
        <p:spPr/>
      </p:sp>
      <p:sp>
        <p:nvSpPr>
          <p:cNvPr id="20173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C72F2B7-F9DA-4522-AAFE-DC638F04D87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19DF268-A6F8-4ACB-88B5-4C4739519C8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4DEF794-6E07-4051-9913-5046CF82ABA7}"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06BE70E-EDAC-4B4D-B8D8-AE2F1AC692C9}"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09923"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10CBE93-4CE3-417F-8970-AE53F3553225}"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14019" name="Rectangle 2"/>
          <p:cNvSpPr>
            <a:spLocks noGrp="1" noRot="1" noChangeAspect="1" noChangeArrowheads="1" noTextEdit="1"/>
          </p:cNvSpPr>
          <p:nvPr>
            <p:ph type="sldImg"/>
          </p:nvPr>
        </p:nvSpPr>
        <p:spPr/>
      </p:sp>
      <p:sp>
        <p:nvSpPr>
          <p:cNvPr id="2140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10CBE93-4CE3-417F-8970-AE53F3553225}"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14019" name="Rectangle 2"/>
          <p:cNvSpPr>
            <a:spLocks noGrp="1" noRot="1" noChangeAspect="1" noChangeArrowheads="1" noTextEdit="1"/>
          </p:cNvSpPr>
          <p:nvPr>
            <p:ph type="sldImg"/>
          </p:nvPr>
        </p:nvSpPr>
        <p:spPr/>
      </p:sp>
      <p:sp>
        <p:nvSpPr>
          <p:cNvPr id="2140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F8DABAD-55DF-43C6-A474-302746FB9FD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16067" name="Rectangle 2"/>
          <p:cNvSpPr>
            <a:spLocks noGrp="1" noRot="1" noChangeAspect="1" noChangeArrowheads="1" noTextEdit="1"/>
          </p:cNvSpPr>
          <p:nvPr>
            <p:ph type="sldImg"/>
          </p:nvPr>
        </p:nvSpPr>
        <p:spPr/>
      </p:sp>
      <p:sp>
        <p:nvSpPr>
          <p:cNvPr id="2160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FABCB9E-5A8E-4EF0-B91C-AAB5B4EBBFC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18115" name="Rectangle 2"/>
          <p:cNvSpPr>
            <a:spLocks noGrp="1" noRot="1" noChangeAspect="1" noChangeArrowheads="1" noTextEdit="1"/>
          </p:cNvSpPr>
          <p:nvPr>
            <p:ph type="sldImg"/>
          </p:nvPr>
        </p:nvSpPr>
        <p:spPr/>
      </p:sp>
      <p:sp>
        <p:nvSpPr>
          <p:cNvPr id="21811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41C277D-E93C-4D71-8F21-B329B235348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28355" name="Rectangle 2"/>
          <p:cNvSpPr>
            <a:spLocks noGrp="1" noRot="1" noChangeAspect="1" noChangeArrowheads="1" noTextEdit="1"/>
          </p:cNvSpPr>
          <p:nvPr>
            <p:ph type="sldImg"/>
          </p:nvPr>
        </p:nvSpPr>
        <p:spPr/>
      </p:sp>
      <p:sp>
        <p:nvSpPr>
          <p:cNvPr id="22835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02859AC-47E4-47A9-AD74-48598880F73E}"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AB1EA23-F01A-4D09-BDA1-3E14EE4ADC2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31427" name="Rectangle 2"/>
          <p:cNvSpPr>
            <a:spLocks noGrp="1" noRot="1" noChangeAspect="1" noChangeArrowheads="1" noTextEdit="1"/>
          </p:cNvSpPr>
          <p:nvPr>
            <p:ph type="sldImg"/>
          </p:nvPr>
        </p:nvSpPr>
        <p:spPr/>
      </p:sp>
      <p:sp>
        <p:nvSpPr>
          <p:cNvPr id="23142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脱了袜子，拿起来自己闻，那叫空间。</a:t>
            </a:r>
            <a:br>
              <a:rPr lang="zh-CN" altLang="en-US" dirty="0"/>
            </a:br>
            <a:r>
              <a:rPr lang="zh-CN" altLang="en-US" sz="1200" b="0" i="0" u="none" strike="noStrike" kern="1200" dirty="0">
                <a:solidFill>
                  <a:schemeClr val="tx1"/>
                </a:solidFill>
                <a:effectLst/>
                <a:latin typeface="+mn-lt"/>
                <a:ea typeface="+mn-ea"/>
                <a:cs typeface="+mn-cs"/>
              </a:rPr>
              <a:t>脱了袜子，请朋友到家里来闻，那叫博客。</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脱了袜子，挂在广场上，请所有人闻，也跑去闻别人的袜子，那叫微博。</a:t>
            </a:r>
            <a:endParaRPr lang="zh-CN" altLang="en-US"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220E10F-2636-4871-8AA4-8EF5997652C5}"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C006C03-CA6E-465C-8CF4-E99C9A8610C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BE057E2-C06C-449E-9055-D0CD63F2EBA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81941DFB-0DC7-4247-A055-DA5B724D952B}" type="slidenum">
              <a:rPr lang="en-US" altLang="zh-CN"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7B052E9-C54A-4603-AE2F-EB72B006DB6C}"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userDrawn="1"/>
        </p:nvSpPr>
        <p:spPr bwMode="auto">
          <a:xfrm>
            <a:off x="495300" y="1051200"/>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67B052E9-C54A-4603-AE2F-EB72B006DB6C}"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B64909C-A723-4592-96C4-A002F19CFC87}" type="slidenum">
              <a:rPr lang="en-US" altLang="zh-CN" smtClean="0"/>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13967" y="1276351"/>
            <a:ext cx="8676348" cy="5032375"/>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03C3AFE9-B973-41B6-92DA-FDC8626D61B1}" type="slidenum">
              <a:rPr lang="en-US" altLang="zh-CN"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14D14F2-2223-435E-8478-3AA8EA550D60}"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BF4D1B2F-1A08-44D8-8AC4-BBE6BFB00621}"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4" Type="http://schemas.openxmlformats.org/officeDocument/2006/relationships/theme" Target="../theme/theme2.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42.xml"/><Relationship Id="rId20" Type="http://schemas.openxmlformats.org/officeDocument/2006/relationships/slideLayout" Target="../slideLayouts/slideLayout41.xml"/><Relationship Id="rId2" Type="http://schemas.openxmlformats.org/officeDocument/2006/relationships/slideLayout" Target="../slideLayouts/slideLayout23.xml"/><Relationship Id="rId19" Type="http://schemas.openxmlformats.org/officeDocument/2006/relationships/slideLayout" Target="../slideLayouts/slideLayout40.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userDrawn="1"/>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2" Type="http://schemas.openxmlformats.org/officeDocument/2006/relationships/slideLayout" Target="../slideLayouts/slideLayout23.xml"/><Relationship Id="rId21" Type="http://schemas.openxmlformats.org/officeDocument/2006/relationships/tags" Target="../tags/tag18.xml"/><Relationship Id="rId20" Type="http://schemas.openxmlformats.org/officeDocument/2006/relationships/image" Target="../media/image5.png"/><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6.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wmf"/><Relationship Id="rId1" Type="http://schemas.openxmlformats.org/officeDocument/2006/relationships/image" Target="../media/image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8.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8.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r>
              <a:rPr lang="en-US" altLang="zh-CN" sz="7200" dirty="0">
                <a:latin typeface="Times New Roman" panose="02020603050405020304" pitchFamily="18" charset="0"/>
                <a:cs typeface="Times New Roman" panose="02020603050405020304" pitchFamily="18" charset="0"/>
              </a:rPr>
              <a:t>6.2 WWW</a:t>
            </a:r>
            <a:endParaRPr lang="en-US" altLang="zh-CN" sz="7200" dirty="0">
              <a:latin typeface="Times New Roman" panose="02020603050405020304" pitchFamily="18" charset="0"/>
              <a:cs typeface="Times New Roman" panose="02020603050405020304" pitchFamily="18" charset="0"/>
            </a:endParaRPr>
          </a:p>
        </p:txBody>
      </p:sp>
      <p:sp>
        <p:nvSpPr>
          <p:cNvPr id="2" name="副标题 1"/>
          <p:cNvSpPr/>
          <p:nvPr>
            <p:ph type="subTitle" idx="1"/>
          </p:nvPr>
        </p:nvSpPr>
        <p:spPr/>
        <p:txBody>
          <a:bodyPr/>
          <a:p>
            <a:endParaRPr lang="zh-CN" altLang="en-US"/>
          </a:p>
        </p:txBody>
      </p:sp>
      <p:sp>
        <p:nvSpPr>
          <p:cNvPr id="3" name="副标题 4"/>
          <p:cNvSpPr>
            <a:spLocks noGrp="1"/>
          </p:cNvSpPr>
          <p:nvPr/>
        </p:nvSpPr>
        <p:spPr>
          <a:xfrm>
            <a:off x="3167925" y="3933057"/>
            <a:ext cx="6242777" cy="1834142"/>
          </a:xfrm>
          <a:prstGeom prst="rect">
            <a:avLst/>
          </a:prstGeom>
          <a:noFill/>
          <a:ln>
            <a:noFill/>
          </a:ln>
        </p:spPr>
        <p:txBody>
          <a:bodyPr vert="horz" wrap="square" lIns="91440" tIns="45720" rIns="91440" bIns="45720" numCol="1" anchor="t" anchorCtr="0" compatLnSpc="1">
            <a:normAutofit/>
          </a:bodyPr>
          <a:lstStyle>
            <a:lvl1pPr marL="0" indent="0" algn="r" defTabSz="457200" rtl="0" eaLnBrk="1" fontAlgn="base" hangingPunct="1">
              <a:spcBef>
                <a:spcPct val="20000"/>
              </a:spcBef>
              <a:spcAft>
                <a:spcPts val="600"/>
              </a:spcAft>
              <a:buClr>
                <a:srgbClr val="1287C3"/>
              </a:buClr>
              <a:buSzPct val="145000"/>
              <a:buFont typeface="Arial" panose="020B0604020202020204" pitchFamily="34" charset="0"/>
              <a:buNone/>
              <a:defRPr sz="1800" kern="1200">
                <a:solidFill>
                  <a:schemeClr val="tx1"/>
                </a:solidFill>
                <a:latin typeface="+mn-lt"/>
                <a:ea typeface="+mn-ea"/>
                <a:cs typeface="+mn-cs"/>
              </a:defRPr>
            </a:lvl1pPr>
            <a:lvl2pPr marL="4572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457200" rtl="0" eaLnBrk="1" fontAlgn="base" hangingPunct="1">
              <a:spcBef>
                <a:spcPct val="20000"/>
              </a:spcBef>
              <a:spcAft>
                <a:spcPts val="600"/>
              </a:spcAft>
              <a:buClr>
                <a:srgbClr val="1287C3"/>
              </a:buClr>
              <a:buSzPct val="145000"/>
              <a:buFont typeface="Arial" panose="020B0604020202020204" pitchFamily="34" charset="0"/>
              <a:buNone/>
              <a:defRPr kern="1200">
                <a:solidFill>
                  <a:schemeClr val="tx1">
                    <a:tint val="75000"/>
                  </a:schemeClr>
                </a:solidFill>
                <a:latin typeface="+mn-lt"/>
                <a:ea typeface="+mn-ea"/>
                <a:cs typeface="+mn-cs"/>
              </a:defRPr>
            </a:lvl3pPr>
            <a:lvl4pPr marL="13716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endParaRPr lang="en-US" altLang="zh-CN" sz="3000" b="1" i="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sym typeface="+mn-ea"/>
              </a:rPr>
              <a:t>计算机网络课程组</a:t>
            </a:r>
            <a:endParaRPr lang="zh-CN" altLang="en-US" sz="3000" b="1" i="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pPr algn="ctr" eaLnBrk="1" hangingPunct="1">
              <a:defRPr/>
            </a:pPr>
            <a:r>
              <a:rPr lang="zh-CN" altLang="en-US" dirty="0"/>
              <a:t>万维网必须解决的问题 </a:t>
            </a:r>
            <a:endParaRPr lang="zh-CN" altLang="en-US" dirty="0"/>
          </a:p>
        </p:txBody>
      </p:sp>
      <p:sp>
        <p:nvSpPr>
          <p:cNvPr id="631811" name="Rectangle 3"/>
          <p:cNvSpPr>
            <a:spLocks noGrp="1" noChangeArrowheads="1"/>
          </p:cNvSpPr>
          <p:nvPr>
            <p:ph idx="1"/>
          </p:nvPr>
        </p:nvSpPr>
        <p:spPr/>
        <p:txBody>
          <a:bodyPr/>
          <a:lstStyle/>
          <a:p>
            <a:pPr marL="316230" indent="-316230" algn="just" eaLnBrk="1" hangingPunct="1">
              <a:spcBef>
                <a:spcPts val="555"/>
              </a:spcBef>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用何种协议实现万维网上各种超链的链接？</a:t>
            </a:r>
            <a:r>
              <a:rPr lang="zh-CN" altLang="en-US" sz="3600"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marL="316230" indent="-316230" algn="just" eaLnBrk="1" hangingPunct="1">
              <a:spcBef>
                <a:spcPts val="555"/>
              </a:spcBef>
              <a:defRPr/>
            </a:pPr>
            <a:r>
              <a:rPr lang="zh-CN" altLang="en-US" dirty="0">
                <a:latin typeface="Times New Roman" panose="02020603050405020304" pitchFamily="18" charset="0"/>
                <a:cs typeface="Times New Roman" panose="02020603050405020304" pitchFamily="18" charset="0"/>
              </a:rPr>
              <a:t>在万维网客户程序与万维网服务器程序之间进行交互所使用的协议，是</a:t>
            </a:r>
            <a:r>
              <a:rPr lang="zh-CN" altLang="en-US" dirty="0">
                <a:solidFill>
                  <a:srgbClr val="FF0000"/>
                </a:solidFill>
                <a:latin typeface="Times New Roman" panose="02020603050405020304" pitchFamily="18" charset="0"/>
                <a:cs typeface="Times New Roman" panose="02020603050405020304" pitchFamily="18" charset="0"/>
              </a:rPr>
              <a:t>超文本传送协议</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HTTP (</a:t>
            </a:r>
            <a:r>
              <a:rPr lang="en-US" altLang="zh-CN" dirty="0" err="1">
                <a:latin typeface="Times New Roman" panose="02020603050405020304" pitchFamily="18" charset="0"/>
                <a:cs typeface="Times New Roman" panose="02020603050405020304" pitchFamily="18" charset="0"/>
              </a:rPr>
              <a:t>HyperText</a:t>
            </a:r>
            <a:r>
              <a:rPr lang="en-US" altLang="zh-CN" dirty="0">
                <a:latin typeface="Times New Roman" panose="02020603050405020304" pitchFamily="18" charset="0"/>
                <a:cs typeface="Times New Roman" panose="02020603050405020304" pitchFamily="18" charset="0"/>
              </a:rPr>
              <a:t> Transfer Protocol)</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316230" indent="-316230" algn="just" eaLnBrk="1" hangingPunct="1">
              <a:spcBef>
                <a:spcPts val="555"/>
              </a:spcBef>
              <a:defRPr/>
            </a:pP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是一个应用层协议，它使用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连接进行可靠的传送。</a:t>
            </a:r>
            <a:r>
              <a:rPr lang="zh-CN" altLang="en-US" sz="3600"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pPr algn="ctr" eaLnBrk="1" hangingPunct="1">
              <a:defRPr/>
            </a:pPr>
            <a:r>
              <a:rPr lang="zh-CN" altLang="en-US" dirty="0"/>
              <a:t>万维网必须解决的问题 </a:t>
            </a:r>
            <a:endParaRPr lang="zh-CN" altLang="en-US" dirty="0"/>
          </a:p>
        </p:txBody>
      </p:sp>
      <p:sp>
        <p:nvSpPr>
          <p:cNvPr id="632835" name="Rectangle 3"/>
          <p:cNvSpPr>
            <a:spLocks noGrp="1" noChangeArrowheads="1"/>
          </p:cNvSpPr>
          <p:nvPr>
            <p:ph idx="1"/>
          </p:nvPr>
        </p:nvSpPr>
        <p:spPr>
          <a:xfrm>
            <a:off x="1049934" y="1844824"/>
            <a:ext cx="8346723" cy="3332816"/>
          </a:xfrm>
        </p:spPr>
        <p:txBody>
          <a:bodyPr/>
          <a:lstStyle/>
          <a:p>
            <a:pPr marL="316230" indent="-316230" algn="just" eaLnBrk="1" hangingPunct="1">
              <a:spcBef>
                <a:spcPts val="555"/>
              </a:spcBef>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怎样使各种万维网文档都能在互联网上的各种计算机上显示出来，同时使用户清楚地知道在什么地方存在着超链？ </a:t>
            </a:r>
            <a:endParaRPr lang="zh-CN" altLang="en-US" dirty="0">
              <a:latin typeface="Times New Roman" panose="02020603050405020304" pitchFamily="18" charset="0"/>
              <a:cs typeface="Times New Roman" panose="02020603050405020304" pitchFamily="18" charset="0"/>
            </a:endParaRPr>
          </a:p>
          <a:p>
            <a:pPr marL="316230" indent="-316230" algn="just" eaLnBrk="1" hangingPunct="1">
              <a:spcBef>
                <a:spcPts val="555"/>
              </a:spcBef>
              <a:defRPr/>
            </a:pPr>
            <a:r>
              <a:rPr lang="zh-CN" altLang="en-US" dirty="0">
                <a:solidFill>
                  <a:srgbClr val="FF0000"/>
                </a:solidFill>
                <a:latin typeface="Times New Roman" panose="02020603050405020304" pitchFamily="18" charset="0"/>
                <a:cs typeface="Times New Roman" panose="02020603050405020304" pitchFamily="18" charset="0"/>
              </a:rPr>
              <a:t>超文本标记语言</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HTML (</a:t>
            </a:r>
            <a:r>
              <a:rPr lang="en-US" altLang="zh-CN" dirty="0" err="1">
                <a:latin typeface="Times New Roman" panose="02020603050405020304" pitchFamily="18" charset="0"/>
                <a:cs typeface="Times New Roman" panose="02020603050405020304" pitchFamily="18" charset="0"/>
              </a:rPr>
              <a:t>HyperText</a:t>
            </a:r>
            <a:r>
              <a:rPr lang="en-US" altLang="zh-CN" dirty="0">
                <a:latin typeface="Times New Roman" panose="02020603050405020304" pitchFamily="18" charset="0"/>
                <a:cs typeface="Times New Roman" panose="02020603050405020304" pitchFamily="18" charset="0"/>
              </a:rPr>
              <a:t> Markup Language) </a:t>
            </a:r>
            <a:r>
              <a:rPr lang="zh-CN" altLang="en-US" dirty="0">
                <a:latin typeface="Times New Roman" panose="02020603050405020304" pitchFamily="18" charset="0"/>
                <a:cs typeface="Times New Roman" panose="02020603050405020304" pitchFamily="18" charset="0"/>
              </a:rPr>
              <a:t>使得万维网页面的设计者可以很方便地用一个超链从本页面的某处链接到互联网上的任何一个万维网页面，并且能够在自己的计算机屏幕上将这些页面显示出来。</a:t>
            </a:r>
            <a:endParaRPr lang="en-US" altLang="zh-CN" dirty="0">
              <a:latin typeface="Times New Roman" panose="02020603050405020304" pitchFamily="18" charset="0"/>
              <a:cs typeface="Times New Roman" panose="02020603050405020304" pitchFamily="18" charset="0"/>
            </a:endParaRPr>
          </a:p>
          <a:p>
            <a:pPr marL="773430" lvl="1" indent="-316230" algn="just">
              <a:spcBef>
                <a:spcPts val="555"/>
              </a:spcBef>
              <a:defRPr/>
            </a:pPr>
            <a:r>
              <a:rPr lang="zh-CN" altLang="en-US" sz="2200" dirty="0">
                <a:latin typeface="Times New Roman" panose="02020603050405020304" pitchFamily="18" charset="0"/>
                <a:cs typeface="Times New Roman" panose="02020603050405020304" pitchFamily="18" charset="0"/>
              </a:rPr>
              <a:t>目前</a:t>
            </a:r>
            <a:r>
              <a:rPr lang="en-US" altLang="zh-CN" sz="2200" dirty="0">
                <a:latin typeface="Times New Roman" panose="02020603050405020304" pitchFamily="18" charset="0"/>
                <a:cs typeface="Times New Roman" panose="02020603050405020304" pitchFamily="18" charset="0"/>
              </a:rPr>
              <a:t>HTML</a:t>
            </a:r>
            <a:r>
              <a:rPr lang="zh-CN" altLang="en-US" sz="2200" dirty="0">
                <a:latin typeface="Times New Roman" panose="02020603050405020304" pitchFamily="18" charset="0"/>
                <a:cs typeface="Times New Roman" panose="02020603050405020304" pitchFamily="18" charset="0"/>
              </a:rPr>
              <a:t>最新的版本是 </a:t>
            </a:r>
            <a:r>
              <a:rPr lang="en-US" altLang="zh-CN" sz="2200" dirty="0">
                <a:latin typeface="Times New Roman" panose="02020603050405020304" pitchFamily="18" charset="0"/>
                <a:cs typeface="Times New Roman" panose="02020603050405020304" pitchFamily="18" charset="0"/>
              </a:rPr>
              <a:t>HTML5</a:t>
            </a:r>
            <a:r>
              <a:rPr lang="zh-CN" altLang="en-US" sz="2200" dirty="0">
                <a:latin typeface="Times New Roman" panose="02020603050405020304" pitchFamily="18" charset="0"/>
                <a:cs typeface="Times New Roman" panose="02020603050405020304" pitchFamily="18" charset="0"/>
              </a:rPr>
              <a:t>，它就是一种高级网页技术。相比</a:t>
            </a:r>
            <a:r>
              <a:rPr lang="en-US" altLang="zh-CN" sz="2200" dirty="0">
                <a:latin typeface="Times New Roman" panose="02020603050405020304" pitchFamily="18" charset="0"/>
                <a:cs typeface="Times New Roman" panose="02020603050405020304" pitchFamily="18" charset="0"/>
              </a:rPr>
              <a:t>H4</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H5</a:t>
            </a:r>
            <a:r>
              <a:rPr lang="zh-CN" altLang="en-US" sz="2200" dirty="0">
                <a:latin typeface="Times New Roman" panose="02020603050405020304" pitchFamily="18" charset="0"/>
                <a:cs typeface="Times New Roman" panose="02020603050405020304" pitchFamily="18" charset="0"/>
              </a:rPr>
              <a:t>有更多的交互和功能，最大的优点之一是在移动设备上支持多媒体。</a:t>
            </a:r>
            <a:endParaRPr lang="zh-CN" altLang="en-US" sz="22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algn="ctr" eaLnBrk="1" hangingPunct="1">
              <a:defRPr/>
            </a:pPr>
            <a:r>
              <a:rPr lang="zh-CN" altLang="en-US" dirty="0"/>
              <a:t>万维网必须解决的问题 </a:t>
            </a:r>
            <a:endParaRPr lang="zh-CN" altLang="en-US" dirty="0"/>
          </a:p>
        </p:txBody>
      </p:sp>
      <p:sp>
        <p:nvSpPr>
          <p:cNvPr id="633859" name="Rectangle 3"/>
          <p:cNvSpPr>
            <a:spLocks noGrp="1" noChangeArrowheads="1"/>
          </p:cNvSpPr>
          <p:nvPr>
            <p:ph idx="1"/>
          </p:nvPr>
        </p:nvSpPr>
        <p:spPr/>
        <p:txBody>
          <a:bodyPr/>
          <a:lstStyle/>
          <a:p>
            <a:pPr marL="316230" indent="-316230" algn="just" eaLnBrk="1" hangingPunct="1">
              <a:spcBef>
                <a:spcPts val="555"/>
              </a:spcBef>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怎样使用户能够很方便地找到所需的信息？ </a:t>
            </a:r>
            <a:endParaRPr lang="zh-CN" altLang="en-US" dirty="0">
              <a:latin typeface="Times New Roman" panose="02020603050405020304" pitchFamily="18" charset="0"/>
              <a:cs typeface="Times New Roman" panose="02020603050405020304" pitchFamily="18" charset="0"/>
            </a:endParaRPr>
          </a:p>
          <a:p>
            <a:pPr marL="316230" indent="-316230" algn="just" eaLnBrk="1" hangingPunct="1">
              <a:spcBef>
                <a:spcPts val="555"/>
              </a:spcBef>
              <a:defRPr/>
            </a:pPr>
            <a:r>
              <a:rPr lang="zh-CN" altLang="en-US" dirty="0">
                <a:latin typeface="Times New Roman" panose="02020603050405020304" pitchFamily="18" charset="0"/>
                <a:cs typeface="Times New Roman" panose="02020603050405020304" pitchFamily="18" charset="0"/>
              </a:rPr>
              <a:t>为了在万维网上方便地查找信息，用户可使用各种的</a:t>
            </a:r>
            <a:r>
              <a:rPr lang="zh-CN" altLang="en-US" dirty="0">
                <a:solidFill>
                  <a:srgbClr val="FF0000"/>
                </a:solidFill>
                <a:latin typeface="Times New Roman" panose="02020603050405020304" pitchFamily="18" charset="0"/>
                <a:cs typeface="Times New Roman" panose="02020603050405020304" pitchFamily="18" charset="0"/>
              </a:rPr>
              <a:t>搜索工具</a:t>
            </a:r>
            <a:r>
              <a:rPr lang="zh-CN" altLang="en-US" dirty="0">
                <a:latin typeface="Times New Roman" panose="02020603050405020304" pitchFamily="18" charset="0"/>
                <a:cs typeface="Times New Roman" panose="02020603050405020304" pitchFamily="18" charset="0"/>
              </a:rPr>
              <a:t>（即</a:t>
            </a:r>
            <a:r>
              <a:rPr lang="zh-CN" altLang="en-US" dirty="0">
                <a:solidFill>
                  <a:srgbClr val="FF0000"/>
                </a:solidFill>
                <a:latin typeface="Times New Roman" panose="02020603050405020304" pitchFamily="18" charset="0"/>
                <a:cs typeface="Times New Roman" panose="02020603050405020304" pitchFamily="18" charset="0"/>
              </a:rPr>
              <a:t>搜索引擎</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316230" indent="-316230" algn="just" eaLnBrk="1" hangingPunct="1">
              <a:spcBef>
                <a:spcPts val="555"/>
              </a:spcBef>
              <a:defRPr/>
            </a:pPr>
            <a:r>
              <a:rPr lang="zh-CN" altLang="en-US" dirty="0">
                <a:latin typeface="Times New Roman" panose="02020603050405020304" pitchFamily="18" charset="0"/>
                <a:cs typeface="Times New Roman" panose="02020603050405020304" pitchFamily="18" charset="0"/>
              </a:rPr>
              <a:t>常用搜索引擎有谷歌、百度、必应、搜狗、雅虎等。</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eaLnBrk="1" hangingPunct="1">
              <a:defRPr/>
            </a:pPr>
            <a:r>
              <a:rPr lang="en-US" altLang="zh-CN" dirty="0">
                <a:latin typeface="Times New Roman" panose="02020603050405020304" pitchFamily="18" charset="0"/>
                <a:cs typeface="Times New Roman" panose="02020603050405020304" pitchFamily="18" charset="0"/>
              </a:rPr>
              <a:t>6.2.2  </a:t>
            </a:r>
            <a:r>
              <a:rPr lang="zh-CN" altLang="en-US" dirty="0">
                <a:latin typeface="Times New Roman" panose="02020603050405020304" pitchFamily="18" charset="0"/>
                <a:cs typeface="Times New Roman" panose="02020603050405020304" pitchFamily="18" charset="0"/>
              </a:rPr>
              <a:t>统一资源定位符 </a:t>
            </a:r>
            <a:r>
              <a:rPr lang="en-US" altLang="zh-CN" dirty="0">
                <a:latin typeface="Times New Roman" panose="02020603050405020304" pitchFamily="18" charset="0"/>
                <a:cs typeface="Times New Roman" panose="02020603050405020304" pitchFamily="18" charset="0"/>
              </a:rPr>
              <a:t>URL</a:t>
            </a:r>
            <a:endParaRPr lang="zh-CN" altLang="en-US" sz="4800" dirty="0">
              <a:latin typeface="Times New Roman" panose="02020603050405020304" pitchFamily="18" charset="0"/>
              <a:cs typeface="Times New Roman" panose="02020603050405020304" pitchFamily="18" charset="0"/>
            </a:endParaRPr>
          </a:p>
        </p:txBody>
      </p:sp>
      <p:sp>
        <p:nvSpPr>
          <p:cNvPr id="548867" name="Rectangle 3"/>
          <p:cNvSpPr>
            <a:spLocks noGrp="1" noChangeArrowheads="1"/>
          </p:cNvSpPr>
          <p:nvPr>
            <p:ph idx="1"/>
          </p:nvPr>
        </p:nvSpPr>
        <p:spPr>
          <a:xfrm>
            <a:off x="1031983" y="1896384"/>
            <a:ext cx="8346723" cy="3332816"/>
          </a:xfrm>
        </p:spPr>
        <p:txBody>
          <a:bodyPr/>
          <a:lstStyle/>
          <a:p>
            <a:pPr marL="0" indent="0">
              <a:spcBef>
                <a:spcPts val="555"/>
              </a:spcBef>
              <a:buNone/>
              <a:defRPr/>
            </a:pPr>
            <a:r>
              <a:rPr lang="en-US" altLang="zh-CN" sz="4000" dirty="0">
                <a:solidFill>
                  <a:srgbClr val="333399"/>
                </a:solidFill>
                <a:latin typeface="Times New Roman" panose="02020603050405020304" pitchFamily="18" charset="0"/>
                <a:ea typeface="+mj-ea"/>
                <a:cs typeface="Times New Roman" panose="02020603050405020304" pitchFamily="18" charset="0"/>
              </a:rPr>
              <a:t>1. URL</a:t>
            </a:r>
            <a:r>
              <a:rPr lang="zh-CN" altLang="en-US" sz="4000" dirty="0">
                <a:solidFill>
                  <a:srgbClr val="333399"/>
                </a:solidFill>
                <a:latin typeface="Times New Roman" panose="02020603050405020304" pitchFamily="18" charset="0"/>
                <a:ea typeface="+mj-ea"/>
                <a:cs typeface="Times New Roman" panose="02020603050405020304" pitchFamily="18" charset="0"/>
              </a:rPr>
              <a:t>的格式</a:t>
            </a:r>
            <a:endParaRPr lang="en-US" altLang="zh-CN" sz="4000" dirty="0">
              <a:solidFill>
                <a:srgbClr val="333399"/>
              </a:solidFill>
              <a:latin typeface="Times New Roman" panose="02020603050405020304" pitchFamily="18" charset="0"/>
              <a:ea typeface="+mj-ea"/>
              <a:cs typeface="Times New Roman" panose="02020603050405020304" pitchFamily="18" charset="0"/>
            </a:endParaRPr>
          </a:p>
          <a:p>
            <a:pPr marL="316230" indent="-316230" eaLnBrk="1" hangingPunct="1">
              <a:spcBef>
                <a:spcPts val="555"/>
              </a:spcBef>
              <a:defRPr/>
            </a:pPr>
            <a:r>
              <a:rPr lang="zh-CN" altLang="en-US" sz="2700" dirty="0">
                <a:latin typeface="Times New Roman" panose="02020603050405020304" pitchFamily="18" charset="0"/>
                <a:cs typeface="Times New Roman" panose="02020603050405020304" pitchFamily="18" charset="0"/>
              </a:rPr>
              <a:t>资源定位符 </a:t>
            </a:r>
            <a:r>
              <a:rPr lang="en-US" altLang="zh-CN" sz="2700" dirty="0">
                <a:latin typeface="Times New Roman" panose="02020603050405020304" pitchFamily="18" charset="0"/>
                <a:cs typeface="Times New Roman" panose="02020603050405020304" pitchFamily="18" charset="0"/>
              </a:rPr>
              <a:t>URL </a:t>
            </a:r>
            <a:r>
              <a:rPr lang="zh-CN" altLang="en-US" sz="2700" dirty="0">
                <a:latin typeface="Times New Roman" panose="02020603050405020304" pitchFamily="18" charset="0"/>
                <a:cs typeface="Times New Roman" panose="02020603050405020304" pitchFamily="18" charset="0"/>
              </a:rPr>
              <a:t>是对可以从互联网上得到的资源的位置和访问方法的一种简洁表示。</a:t>
            </a:r>
            <a:endParaRPr lang="zh-CN" altLang="en-US" sz="2700" dirty="0">
              <a:latin typeface="Times New Roman" panose="02020603050405020304" pitchFamily="18" charset="0"/>
              <a:cs typeface="Times New Roman" panose="02020603050405020304" pitchFamily="18" charset="0"/>
            </a:endParaRPr>
          </a:p>
          <a:p>
            <a:pPr marL="316230" indent="-316230" eaLnBrk="1" hangingPunct="1">
              <a:spcBef>
                <a:spcPts val="555"/>
              </a:spcBef>
              <a:defRPr/>
            </a:pPr>
            <a:r>
              <a:rPr lang="en-US" altLang="zh-CN" sz="2700" dirty="0">
                <a:latin typeface="Times New Roman" panose="02020603050405020304" pitchFamily="18" charset="0"/>
                <a:cs typeface="Times New Roman" panose="02020603050405020304" pitchFamily="18" charset="0"/>
              </a:rPr>
              <a:t>URL </a:t>
            </a:r>
            <a:r>
              <a:rPr lang="zh-CN" altLang="en-US" sz="2700" dirty="0">
                <a:latin typeface="Times New Roman" panose="02020603050405020304" pitchFamily="18" charset="0"/>
                <a:cs typeface="Times New Roman" panose="02020603050405020304" pitchFamily="18" charset="0"/>
              </a:rPr>
              <a:t>给资源的位置提供一种抽象的识别方法，并用这种方法给资源定位。</a:t>
            </a:r>
            <a:endParaRPr lang="zh-CN" altLang="en-US" sz="2700" dirty="0">
              <a:latin typeface="Times New Roman" panose="02020603050405020304" pitchFamily="18" charset="0"/>
              <a:cs typeface="Times New Roman" panose="02020603050405020304" pitchFamily="18" charset="0"/>
            </a:endParaRPr>
          </a:p>
          <a:p>
            <a:pPr marL="316230" indent="-316230" eaLnBrk="1" hangingPunct="1">
              <a:spcBef>
                <a:spcPts val="555"/>
              </a:spcBef>
              <a:defRPr/>
            </a:pPr>
            <a:r>
              <a:rPr lang="zh-CN" altLang="en-US" sz="2700" dirty="0">
                <a:latin typeface="Times New Roman" panose="02020603050405020304" pitchFamily="18" charset="0"/>
                <a:cs typeface="Times New Roman" panose="02020603050405020304" pitchFamily="18" charset="0"/>
              </a:rPr>
              <a:t>只要能够对资源定位，系统就可以对资源进行各种操作，如存取、更新、替换和查找其属性。</a:t>
            </a:r>
            <a:endParaRPr lang="zh-CN" altLang="en-US" sz="2700" dirty="0">
              <a:latin typeface="Times New Roman" panose="02020603050405020304" pitchFamily="18" charset="0"/>
              <a:cs typeface="Times New Roman" panose="02020603050405020304" pitchFamily="18" charset="0"/>
            </a:endParaRPr>
          </a:p>
          <a:p>
            <a:pPr marL="316230" indent="-316230" eaLnBrk="1" hangingPunct="1">
              <a:spcBef>
                <a:spcPts val="555"/>
              </a:spcBef>
              <a:defRPr/>
            </a:pPr>
            <a:r>
              <a:rPr lang="en-US" altLang="zh-CN" sz="2700" dirty="0">
                <a:latin typeface="Times New Roman" panose="02020603050405020304" pitchFamily="18" charset="0"/>
                <a:cs typeface="Times New Roman" panose="02020603050405020304" pitchFamily="18" charset="0"/>
              </a:rPr>
              <a:t>URL </a:t>
            </a:r>
            <a:r>
              <a:rPr lang="zh-CN" altLang="en-US" sz="2700" dirty="0">
                <a:latin typeface="Times New Roman" panose="02020603050405020304" pitchFamily="18" charset="0"/>
                <a:cs typeface="Times New Roman" panose="02020603050405020304" pitchFamily="18" charset="0"/>
              </a:rPr>
              <a:t>相当于一个文件名在网络范围的扩展。因此 </a:t>
            </a:r>
            <a:r>
              <a:rPr lang="en-US" altLang="zh-CN" sz="2700" dirty="0">
                <a:latin typeface="Times New Roman" panose="02020603050405020304" pitchFamily="18" charset="0"/>
                <a:cs typeface="Times New Roman" panose="02020603050405020304" pitchFamily="18" charset="0"/>
              </a:rPr>
              <a:t>URL </a:t>
            </a:r>
            <a:r>
              <a:rPr lang="zh-CN" altLang="en-US" sz="2700" dirty="0">
                <a:latin typeface="Times New Roman" panose="02020603050405020304" pitchFamily="18" charset="0"/>
                <a:cs typeface="Times New Roman" panose="02020603050405020304" pitchFamily="18" charset="0"/>
              </a:rPr>
              <a:t>是与互联网相连的机器上的任何可访问对象的一个指针。 </a:t>
            </a:r>
            <a:r>
              <a:rPr lang="zh-CN" altLang="en-US"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8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URL </a:t>
            </a:r>
            <a:r>
              <a:rPr dirty="0">
                <a:latin typeface="Times New Roman" panose="02020603050405020304" pitchFamily="18" charset="0"/>
                <a:cs typeface="Times New Roman" panose="02020603050405020304" pitchFamily="18" charset="0"/>
              </a:rPr>
              <a:t>的一般形式 </a:t>
            </a:r>
            <a:endParaRPr dirty="0">
              <a:latin typeface="Times New Roman" panose="02020603050405020304" pitchFamily="18" charset="0"/>
              <a:cs typeface="Times New Roman" panose="02020603050405020304" pitchFamily="18" charset="0"/>
            </a:endParaRPr>
          </a:p>
        </p:txBody>
      </p:sp>
      <p:sp>
        <p:nvSpPr>
          <p:cNvPr id="116739" name="Rectangle 3"/>
          <p:cNvSpPr>
            <a:spLocks noGrp="1" noChangeArrowheads="1"/>
          </p:cNvSpPr>
          <p:nvPr>
            <p:ph idx="1"/>
          </p:nvPr>
        </p:nvSpPr>
        <p:spPr>
          <a:xfrm>
            <a:off x="1031983" y="600240"/>
            <a:ext cx="8346723" cy="3231860"/>
          </a:xfrm>
        </p:spPr>
        <p:txBody>
          <a:bodyPr/>
          <a:lstStyle/>
          <a:p>
            <a:pPr eaLnBrk="1" hangingPunct="1"/>
            <a:r>
              <a:rPr lang="zh-CN" altLang="en-US" dirty="0">
                <a:latin typeface="Times New Roman" panose="02020603050405020304" pitchFamily="18" charset="0"/>
                <a:cs typeface="Times New Roman" panose="02020603050405020304" pitchFamily="18" charset="0"/>
              </a:rPr>
              <a:t>由以冒号隔开的两大部分组成，并且在 </a:t>
            </a: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中的字符对大写或小写没有要求。</a:t>
            </a:r>
            <a:endParaRPr lang="zh-CN" altLang="en-US"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的一般形式是：</a:t>
            </a:r>
            <a:endParaRPr lang="zh-CN" altLang="en-US" dirty="0">
              <a:latin typeface="Times New Roman" panose="02020603050405020304" pitchFamily="18" charset="0"/>
              <a:cs typeface="Times New Roman" panose="02020603050405020304" pitchFamily="18" charset="0"/>
            </a:endParaRPr>
          </a:p>
        </p:txBody>
      </p:sp>
      <p:sp>
        <p:nvSpPr>
          <p:cNvPr id="116740" name="Text Box 25"/>
          <p:cNvSpPr txBox="1">
            <a:spLocks noChangeArrowheads="1"/>
          </p:cNvSpPr>
          <p:nvPr/>
        </p:nvSpPr>
        <p:spPr bwMode="auto">
          <a:xfrm>
            <a:off x="2299362" y="3212976"/>
            <a:ext cx="5695950" cy="528637"/>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b="1">
                <a:solidFill>
                  <a:srgbClr val="000099"/>
                </a:solidFill>
                <a:latin typeface="Arial" panose="020B0604020202020204" pitchFamily="34" charset="0"/>
                <a:ea typeface="黑体" panose="02010609060101010101" pitchFamily="2" charset="-122"/>
              </a:rPr>
              <a:t>&lt;</a:t>
            </a:r>
            <a:r>
              <a:rPr lang="zh-CN" altLang="en-US" sz="2800" b="1">
                <a:solidFill>
                  <a:srgbClr val="000099"/>
                </a:solidFill>
                <a:latin typeface="Arial" panose="020B0604020202020204" pitchFamily="34" charset="0"/>
                <a:ea typeface="黑体" panose="02010609060101010101" pitchFamily="2" charset="-122"/>
              </a:rPr>
              <a:t>协议</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主机</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端口</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路径</a:t>
            </a:r>
            <a:r>
              <a:rPr lang="en-US" altLang="zh-CN" sz="2800" b="1">
                <a:solidFill>
                  <a:srgbClr val="000099"/>
                </a:solidFill>
                <a:latin typeface="Arial" panose="020B0604020202020204" pitchFamily="34" charset="0"/>
                <a:ea typeface="黑体" panose="02010609060101010101" pitchFamily="2" charset="-122"/>
              </a:rPr>
              <a:t>&gt; </a:t>
            </a:r>
            <a:endParaRPr lang="en-US" altLang="zh-CN" sz="2800" b="1">
              <a:solidFill>
                <a:srgbClr val="000099"/>
              </a:solidFill>
              <a:latin typeface="Arial" panose="020B0604020202020204" pitchFamily="34" charset="0"/>
              <a:ea typeface="黑体" panose="02010609060101010101" pitchFamily="2" charset="-122"/>
            </a:endParaRPr>
          </a:p>
        </p:txBody>
      </p:sp>
      <p:grpSp>
        <p:nvGrpSpPr>
          <p:cNvPr id="549919" name="Group 31"/>
          <p:cNvGrpSpPr/>
          <p:nvPr/>
        </p:nvGrpSpPr>
        <p:grpSpPr bwMode="auto">
          <a:xfrm>
            <a:off x="2612365" y="3741612"/>
            <a:ext cx="6734704" cy="2038350"/>
            <a:chOff x="1519" y="2568"/>
            <a:chExt cx="3916" cy="1284"/>
          </a:xfrm>
        </p:grpSpPr>
        <p:sp>
          <p:nvSpPr>
            <p:cNvPr id="116742" name="Line 26"/>
            <p:cNvSpPr>
              <a:spLocks noChangeShapeType="1"/>
            </p:cNvSpPr>
            <p:nvPr/>
          </p:nvSpPr>
          <p:spPr bwMode="auto">
            <a:xfrm>
              <a:off x="1519" y="2568"/>
              <a:ext cx="657"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6743" name="Freeform 27"/>
            <p:cNvSpPr/>
            <p:nvPr/>
          </p:nvSpPr>
          <p:spPr bwMode="auto">
            <a:xfrm>
              <a:off x="1791" y="2568"/>
              <a:ext cx="385" cy="726"/>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6744" name="AutoShape 28"/>
            <p:cNvSpPr/>
            <p:nvPr/>
          </p:nvSpPr>
          <p:spPr bwMode="auto">
            <a:xfrm>
              <a:off x="2176" y="2841"/>
              <a:ext cx="82" cy="907"/>
            </a:xfrm>
            <a:prstGeom prst="leftBrace">
              <a:avLst>
                <a:gd name="adj1" fmla="val 92175"/>
                <a:gd name="adj2" fmla="val 50000"/>
              </a:avLst>
            </a:prstGeom>
            <a:noFill/>
            <a:ln w="2857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16745" name="Text Box 29"/>
            <p:cNvSpPr txBox="1">
              <a:spLocks noChangeArrowheads="1"/>
            </p:cNvSpPr>
            <p:nvPr/>
          </p:nvSpPr>
          <p:spPr bwMode="auto">
            <a:xfrm>
              <a:off x="2328" y="2625"/>
              <a:ext cx="3107" cy="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en-US" altLang="zh-CN" sz="2800" b="1">
                  <a:solidFill>
                    <a:srgbClr val="000099"/>
                  </a:solidFill>
                  <a:latin typeface="Arial" panose="020B0604020202020204" pitchFamily="34" charset="0"/>
                  <a:ea typeface="黑体" panose="02010609060101010101" pitchFamily="2" charset="-122"/>
                </a:rPr>
                <a:t>ftp —— </a:t>
              </a:r>
              <a:r>
                <a:rPr lang="zh-CN" altLang="en-US" sz="2800" b="1">
                  <a:solidFill>
                    <a:srgbClr val="000099"/>
                  </a:solidFill>
                  <a:latin typeface="Arial" panose="020B0604020202020204" pitchFamily="34" charset="0"/>
                  <a:ea typeface="黑体" panose="02010609060101010101" pitchFamily="2" charset="-122"/>
                </a:rPr>
                <a:t>文件传送协议 </a:t>
              </a:r>
              <a:r>
                <a:rPr lang="en-US" altLang="zh-CN" sz="2800" b="1">
                  <a:solidFill>
                    <a:srgbClr val="000099"/>
                  </a:solidFill>
                  <a:latin typeface="Arial" panose="020B0604020202020204" pitchFamily="34" charset="0"/>
                  <a:ea typeface="黑体" panose="02010609060101010101" pitchFamily="2" charset="-122"/>
                </a:rPr>
                <a:t>FTP</a:t>
              </a:r>
              <a:endParaRPr lang="en-US" altLang="zh-CN" sz="2800" b="1">
                <a:solidFill>
                  <a:srgbClr val="000099"/>
                </a:solidFill>
                <a:latin typeface="Arial" panose="020B0604020202020204" pitchFamily="34" charset="0"/>
                <a:ea typeface="黑体" panose="02010609060101010101" pitchFamily="2" charset="-122"/>
              </a:endParaRPr>
            </a:p>
            <a:p>
              <a:pPr eaLnBrk="1" hangingPunct="1">
                <a:lnSpc>
                  <a:spcPct val="150000"/>
                </a:lnSpc>
              </a:pPr>
              <a:r>
                <a:rPr lang="en-US" altLang="zh-CN" sz="2800" b="1">
                  <a:solidFill>
                    <a:srgbClr val="000099"/>
                  </a:solidFill>
                  <a:latin typeface="Arial" panose="020B0604020202020204" pitchFamily="34" charset="0"/>
                  <a:ea typeface="黑体" panose="02010609060101010101" pitchFamily="2" charset="-122"/>
                </a:rPr>
                <a:t>http —— </a:t>
              </a:r>
              <a:r>
                <a:rPr lang="zh-CN" altLang="en-US" sz="2800" b="1">
                  <a:solidFill>
                    <a:srgbClr val="000099"/>
                  </a:solidFill>
                  <a:latin typeface="Arial" panose="020B0604020202020204" pitchFamily="34" charset="0"/>
                  <a:ea typeface="黑体" panose="02010609060101010101" pitchFamily="2" charset="-122"/>
                </a:rPr>
                <a:t>超文本传送协议 </a:t>
              </a:r>
              <a:r>
                <a:rPr lang="en-US" altLang="zh-CN" sz="2800" b="1">
                  <a:solidFill>
                    <a:srgbClr val="000099"/>
                  </a:solidFill>
                  <a:latin typeface="Arial" panose="020B0604020202020204" pitchFamily="34" charset="0"/>
                  <a:ea typeface="黑体" panose="02010609060101010101" pitchFamily="2" charset="-122"/>
                </a:rPr>
                <a:t>HTTP</a:t>
              </a:r>
              <a:endParaRPr lang="en-US" altLang="zh-CN" sz="2800" b="1">
                <a:solidFill>
                  <a:srgbClr val="000099"/>
                </a:solidFill>
                <a:latin typeface="Arial" panose="020B0604020202020204" pitchFamily="34" charset="0"/>
                <a:ea typeface="黑体" panose="02010609060101010101" pitchFamily="2" charset="-122"/>
              </a:endParaRPr>
            </a:p>
            <a:p>
              <a:pPr eaLnBrk="1" hangingPunct="1">
                <a:lnSpc>
                  <a:spcPct val="150000"/>
                </a:lnSpc>
              </a:pPr>
              <a:r>
                <a:rPr lang="en-US" altLang="zh-CN" sz="2800" b="1">
                  <a:solidFill>
                    <a:srgbClr val="000099"/>
                  </a:solidFill>
                  <a:latin typeface="Arial" panose="020B0604020202020204" pitchFamily="34" charset="0"/>
                  <a:ea typeface="黑体" panose="02010609060101010101" pitchFamily="2" charset="-122"/>
                </a:rPr>
                <a:t>News —— USENET </a:t>
              </a:r>
              <a:r>
                <a:rPr lang="zh-CN" altLang="en-US" sz="2800" b="1">
                  <a:solidFill>
                    <a:srgbClr val="000099"/>
                  </a:solidFill>
                  <a:latin typeface="Arial" panose="020B0604020202020204" pitchFamily="34" charset="0"/>
                  <a:ea typeface="黑体" panose="02010609060101010101" pitchFamily="2" charset="-122"/>
                </a:rPr>
                <a:t>新闻</a:t>
              </a:r>
              <a:endParaRPr lang="zh-CN" altLang="en-US" sz="2800" b="1">
                <a:solidFill>
                  <a:srgbClr val="000099"/>
                </a:solidFill>
                <a:latin typeface="Arial" panose="020B0604020202020204" pitchFamily="34" charset="0"/>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549919"/>
                                        </p:tgtEl>
                                        <p:attrNameLst>
                                          <p:attrName>style.visibility</p:attrName>
                                        </p:attrNameLst>
                                      </p:cBhvr>
                                      <p:to>
                                        <p:strVal val="visible"/>
                                      </p:to>
                                    </p:set>
                                    <p:animEffect transition="in" filter="wipe(up)">
                                      <p:cBhvr>
                                        <p:cTn id="7" dur="1000"/>
                                        <p:tgtEl>
                                          <p:spTgt spid="54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URL </a:t>
            </a:r>
            <a:r>
              <a:rPr dirty="0"/>
              <a:t>的一般形式 </a:t>
            </a:r>
            <a:endParaRPr dirty="0"/>
          </a:p>
        </p:txBody>
      </p:sp>
      <p:sp>
        <p:nvSpPr>
          <p:cNvPr id="116739" name="Rectangle 3"/>
          <p:cNvSpPr>
            <a:spLocks noGrp="1" noChangeArrowheads="1"/>
          </p:cNvSpPr>
          <p:nvPr>
            <p:ph idx="1"/>
          </p:nvPr>
        </p:nvSpPr>
        <p:spPr>
          <a:xfrm>
            <a:off x="1031983" y="548680"/>
            <a:ext cx="8346723" cy="3332816"/>
          </a:xfrm>
        </p:spPr>
        <p:txBody>
          <a:bodyPr/>
          <a:lstStyle/>
          <a:p>
            <a:pPr eaLnBrk="1" hangingPunct="1"/>
            <a:r>
              <a:rPr lang="zh-CN" altLang="en-US" dirty="0">
                <a:latin typeface="Times New Roman" panose="02020603050405020304" pitchFamily="18" charset="0"/>
                <a:cs typeface="Times New Roman" panose="02020603050405020304" pitchFamily="18" charset="0"/>
              </a:rPr>
              <a:t>由以冒号隔开的两大部分组成，并且在 </a:t>
            </a: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中的字符对大写或小写没有要求。</a:t>
            </a:r>
            <a:endParaRPr lang="zh-CN" altLang="en-US"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的一般形式是：</a:t>
            </a:r>
            <a:endParaRPr lang="zh-CN" altLang="en-US" dirty="0">
              <a:latin typeface="Times New Roman" panose="02020603050405020304" pitchFamily="18" charset="0"/>
              <a:cs typeface="Times New Roman" panose="02020603050405020304" pitchFamily="18" charset="0"/>
            </a:endParaRPr>
          </a:p>
        </p:txBody>
      </p:sp>
      <p:sp>
        <p:nvSpPr>
          <p:cNvPr id="116740" name="Text Box 25"/>
          <p:cNvSpPr txBox="1">
            <a:spLocks noChangeArrowheads="1"/>
          </p:cNvSpPr>
          <p:nvPr/>
        </p:nvSpPr>
        <p:spPr bwMode="auto">
          <a:xfrm>
            <a:off x="2299362" y="3548064"/>
            <a:ext cx="5695950" cy="528637"/>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b="1">
                <a:solidFill>
                  <a:srgbClr val="000099"/>
                </a:solidFill>
                <a:latin typeface="Arial" panose="020B0604020202020204" pitchFamily="34" charset="0"/>
                <a:ea typeface="黑体" panose="02010609060101010101" pitchFamily="2" charset="-122"/>
              </a:rPr>
              <a:t>&lt;</a:t>
            </a:r>
            <a:r>
              <a:rPr lang="zh-CN" altLang="en-US" sz="2800" b="1">
                <a:solidFill>
                  <a:srgbClr val="000099"/>
                </a:solidFill>
                <a:latin typeface="Arial" panose="020B0604020202020204" pitchFamily="34" charset="0"/>
                <a:ea typeface="黑体" panose="02010609060101010101" pitchFamily="2" charset="-122"/>
              </a:rPr>
              <a:t>协议</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主机</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端口</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路径</a:t>
            </a:r>
            <a:r>
              <a:rPr lang="en-US" altLang="zh-CN" sz="2800" b="1">
                <a:solidFill>
                  <a:srgbClr val="000099"/>
                </a:solidFill>
                <a:latin typeface="Arial" panose="020B0604020202020204" pitchFamily="34" charset="0"/>
                <a:ea typeface="黑体" panose="02010609060101010101" pitchFamily="2" charset="-122"/>
              </a:rPr>
              <a:t>&gt; </a:t>
            </a:r>
            <a:endParaRPr lang="en-US" altLang="zh-CN" sz="2800" b="1">
              <a:solidFill>
                <a:srgbClr val="000099"/>
              </a:solidFill>
              <a:latin typeface="Arial" panose="020B0604020202020204" pitchFamily="34" charset="0"/>
              <a:ea typeface="黑体" panose="02010609060101010101" pitchFamily="2" charset="-122"/>
            </a:endParaRPr>
          </a:p>
        </p:txBody>
      </p:sp>
      <p:sp>
        <p:nvSpPr>
          <p:cNvPr id="116742" name="Line 26"/>
          <p:cNvSpPr>
            <a:spLocks noChangeShapeType="1"/>
          </p:cNvSpPr>
          <p:nvPr/>
        </p:nvSpPr>
        <p:spPr bwMode="auto">
          <a:xfrm>
            <a:off x="3728864" y="4076700"/>
            <a:ext cx="429088"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6743" name="Freeform 27"/>
          <p:cNvSpPr/>
          <p:nvPr/>
        </p:nvSpPr>
        <p:spPr bwMode="auto">
          <a:xfrm>
            <a:off x="3944888" y="4076701"/>
            <a:ext cx="515879" cy="576262"/>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6745" name="Text Box 29"/>
          <p:cNvSpPr txBox="1">
            <a:spLocks noChangeArrowheads="1"/>
          </p:cNvSpPr>
          <p:nvPr/>
        </p:nvSpPr>
        <p:spPr bwMode="auto">
          <a:xfrm>
            <a:off x="4460767" y="4167188"/>
            <a:ext cx="481271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zh-CN" sz="2800" b="1" dirty="0">
                <a:solidFill>
                  <a:srgbClr val="000099"/>
                </a:solidFill>
                <a:latin typeface="Arial" panose="020B0604020202020204" pitchFamily="34" charset="0"/>
                <a:ea typeface="黑体" panose="02010609060101010101" pitchFamily="2" charset="-122"/>
              </a:rPr>
              <a:t>规定的格式</a:t>
            </a:r>
            <a:endParaRPr lang="en-US" altLang="zh-CN" sz="2800" b="1" dirty="0">
              <a:solidFill>
                <a:srgbClr val="000099"/>
              </a:solidFill>
              <a:latin typeface="Arial" panose="020B0604020202020204" pitchFamily="34" charset="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URL </a:t>
            </a:r>
            <a:r>
              <a:rPr dirty="0">
                <a:latin typeface="Times New Roman" panose="02020603050405020304" pitchFamily="18" charset="0"/>
                <a:cs typeface="Times New Roman" panose="02020603050405020304" pitchFamily="18" charset="0"/>
              </a:rPr>
              <a:t>的一般形式（续） </a:t>
            </a:r>
            <a:endParaRPr dirty="0">
              <a:latin typeface="Times New Roman" panose="02020603050405020304" pitchFamily="18" charset="0"/>
              <a:cs typeface="Times New Roman" panose="02020603050405020304" pitchFamily="18" charset="0"/>
            </a:endParaRPr>
          </a:p>
        </p:txBody>
      </p:sp>
      <p:sp>
        <p:nvSpPr>
          <p:cNvPr id="118787" name="Rectangle 3"/>
          <p:cNvSpPr>
            <a:spLocks noGrp="1" noChangeArrowheads="1"/>
          </p:cNvSpPr>
          <p:nvPr>
            <p:ph idx="1"/>
          </p:nvPr>
        </p:nvSpPr>
        <p:spPr>
          <a:xfrm>
            <a:off x="1031983" y="548680"/>
            <a:ext cx="8346723" cy="3332816"/>
          </a:xfrm>
        </p:spPr>
        <p:txBody>
          <a:bodyPr/>
          <a:lstStyle/>
          <a:p>
            <a:pPr eaLnBrk="1" hangingPunct="1"/>
            <a:r>
              <a:rPr lang="zh-CN" altLang="en-US" dirty="0">
                <a:latin typeface="Times New Roman" panose="02020603050405020304" pitchFamily="18" charset="0"/>
                <a:cs typeface="Times New Roman" panose="02020603050405020304" pitchFamily="18" charset="0"/>
              </a:rPr>
              <a:t>由以冒号隔开的两大部分组成，并且在 </a:t>
            </a: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中的字符对大写或小写没有要求。</a:t>
            </a:r>
            <a:endParaRPr lang="zh-CN" altLang="en-US"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的一般形式是：</a:t>
            </a:r>
            <a:endParaRPr lang="zh-CN" altLang="en-US" dirty="0">
              <a:latin typeface="Times New Roman" panose="02020603050405020304" pitchFamily="18" charset="0"/>
              <a:cs typeface="Times New Roman" panose="02020603050405020304" pitchFamily="18" charset="0"/>
            </a:endParaRPr>
          </a:p>
        </p:txBody>
      </p:sp>
      <p:sp>
        <p:nvSpPr>
          <p:cNvPr id="9" name="Text Box 25"/>
          <p:cNvSpPr txBox="1">
            <a:spLocks noChangeArrowheads="1"/>
          </p:cNvSpPr>
          <p:nvPr/>
        </p:nvSpPr>
        <p:spPr bwMode="auto">
          <a:xfrm>
            <a:off x="2299362" y="3548064"/>
            <a:ext cx="5695950" cy="528637"/>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b="1">
                <a:solidFill>
                  <a:srgbClr val="000099"/>
                </a:solidFill>
                <a:latin typeface="Arial" panose="020B0604020202020204" pitchFamily="34" charset="0"/>
                <a:ea typeface="黑体" panose="02010609060101010101" pitchFamily="2" charset="-122"/>
              </a:rPr>
              <a:t>&lt;</a:t>
            </a:r>
            <a:r>
              <a:rPr lang="zh-CN" altLang="en-US" sz="2800" b="1">
                <a:solidFill>
                  <a:srgbClr val="000099"/>
                </a:solidFill>
                <a:latin typeface="Arial" panose="020B0604020202020204" pitchFamily="34" charset="0"/>
                <a:ea typeface="黑体" panose="02010609060101010101" pitchFamily="2" charset="-122"/>
              </a:rPr>
              <a:t>协议</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主机</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端口</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路径</a:t>
            </a:r>
            <a:r>
              <a:rPr lang="en-US" altLang="zh-CN" sz="2800" b="1">
                <a:solidFill>
                  <a:srgbClr val="000099"/>
                </a:solidFill>
                <a:latin typeface="Arial" panose="020B0604020202020204" pitchFamily="34" charset="0"/>
                <a:ea typeface="黑体" panose="02010609060101010101" pitchFamily="2" charset="-122"/>
              </a:rPr>
              <a:t>&gt; </a:t>
            </a:r>
            <a:endParaRPr lang="en-US" altLang="zh-CN" sz="2800" b="1">
              <a:solidFill>
                <a:srgbClr val="000099"/>
              </a:solidFill>
              <a:latin typeface="Arial" panose="020B0604020202020204" pitchFamily="34" charset="0"/>
              <a:ea typeface="黑体" panose="02010609060101010101" pitchFamily="2" charset="-122"/>
            </a:endParaRPr>
          </a:p>
        </p:txBody>
      </p:sp>
      <p:grpSp>
        <p:nvGrpSpPr>
          <p:cNvPr id="118789" name="Group 9"/>
          <p:cNvGrpSpPr/>
          <p:nvPr/>
        </p:nvGrpSpPr>
        <p:grpSpPr bwMode="auto">
          <a:xfrm>
            <a:off x="4103116" y="4076702"/>
            <a:ext cx="5386388" cy="1376363"/>
            <a:chOff x="2381" y="2568"/>
            <a:chExt cx="3132" cy="867"/>
          </a:xfrm>
        </p:grpSpPr>
        <p:sp>
          <p:nvSpPr>
            <p:cNvPr id="118790" name="Line 5"/>
            <p:cNvSpPr>
              <a:spLocks noChangeShapeType="1"/>
            </p:cNvSpPr>
            <p:nvPr/>
          </p:nvSpPr>
          <p:spPr bwMode="auto">
            <a:xfrm>
              <a:off x="2381" y="2568"/>
              <a:ext cx="635"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8791" name="Freeform 6"/>
            <p:cNvSpPr/>
            <p:nvPr/>
          </p:nvSpPr>
          <p:spPr bwMode="auto">
            <a:xfrm>
              <a:off x="2653" y="2568"/>
              <a:ext cx="408" cy="408"/>
            </a:xfrm>
            <a:custGeom>
              <a:avLst/>
              <a:gdLst>
                <a:gd name="T0" fmla="*/ 0 w 771"/>
                <a:gd name="T1" fmla="*/ 0 h 726"/>
                <a:gd name="T2" fmla="*/ 0 w 771"/>
                <a:gd name="T3" fmla="*/ 22 h 726"/>
                <a:gd name="T4" fmla="*/ 17 w 771"/>
                <a:gd name="T5" fmla="*/ 22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18792" name="Text Box 8"/>
            <p:cNvSpPr txBox="1">
              <a:spLocks noChangeArrowheads="1"/>
            </p:cNvSpPr>
            <p:nvPr/>
          </p:nvSpPr>
          <p:spPr bwMode="auto">
            <a:xfrm>
              <a:off x="3016" y="2834"/>
              <a:ext cx="2497"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dirty="0">
                  <a:solidFill>
                    <a:srgbClr val="000099"/>
                  </a:solidFill>
                  <a:latin typeface="Arial" panose="020B0604020202020204" pitchFamily="34" charset="0"/>
                  <a:ea typeface="黑体" panose="02010609060101010101" pitchFamily="2" charset="-122"/>
                </a:rPr>
                <a:t>&lt;</a:t>
              </a:r>
              <a:r>
                <a:rPr lang="zh-CN" altLang="en-US" sz="2800" b="1" dirty="0">
                  <a:solidFill>
                    <a:srgbClr val="000099"/>
                  </a:solidFill>
                  <a:latin typeface="Arial" panose="020B0604020202020204" pitchFamily="34" charset="0"/>
                  <a:ea typeface="黑体" panose="02010609060101010101" pitchFamily="2" charset="-122"/>
                </a:rPr>
                <a:t>主机</a:t>
              </a:r>
              <a:r>
                <a:rPr lang="en-US" altLang="zh-CN" sz="2800" b="1" dirty="0">
                  <a:solidFill>
                    <a:srgbClr val="000099"/>
                  </a:solidFill>
                  <a:latin typeface="Arial" panose="020B0604020202020204" pitchFamily="34" charset="0"/>
                  <a:ea typeface="黑体" panose="02010609060101010101" pitchFamily="2" charset="-122"/>
                </a:rPr>
                <a:t>&gt; </a:t>
              </a:r>
              <a:r>
                <a:rPr lang="zh-CN" altLang="en-US" sz="2800" b="1" dirty="0">
                  <a:solidFill>
                    <a:srgbClr val="000099"/>
                  </a:solidFill>
                  <a:latin typeface="Arial" panose="020B0604020202020204" pitchFamily="34" charset="0"/>
                  <a:ea typeface="黑体" panose="02010609060101010101" pitchFamily="2" charset="-122"/>
                </a:rPr>
                <a:t>是存放资源的主机</a:t>
              </a:r>
              <a:endParaRPr lang="zh-CN" altLang="en-US" sz="2800" b="1" dirty="0">
                <a:solidFill>
                  <a:srgbClr val="000099"/>
                </a:solidFill>
                <a:latin typeface="Arial" panose="020B0604020202020204" pitchFamily="34" charset="0"/>
                <a:ea typeface="黑体" panose="02010609060101010101" pitchFamily="2" charset="-122"/>
              </a:endParaRPr>
            </a:p>
            <a:p>
              <a:pPr eaLnBrk="1" hangingPunct="1"/>
              <a:r>
                <a:rPr lang="zh-CN" altLang="en-US" sz="2800" b="1" dirty="0">
                  <a:solidFill>
                    <a:srgbClr val="000099"/>
                  </a:solidFill>
                  <a:latin typeface="Arial" panose="020B0604020202020204" pitchFamily="34" charset="0"/>
                  <a:ea typeface="黑体" panose="02010609060101010101" pitchFamily="2" charset="-122"/>
                </a:rPr>
                <a:t>在互联网中的域名</a:t>
              </a:r>
              <a:endParaRPr lang="zh-CN" altLang="en-US" sz="2800" b="1" dirty="0">
                <a:solidFill>
                  <a:srgbClr val="000099"/>
                </a:solidFill>
                <a:latin typeface="Arial" panose="020B0604020202020204" pitchFamily="34" charset="0"/>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URL </a:t>
            </a:r>
            <a:r>
              <a:rPr dirty="0">
                <a:latin typeface="Times New Roman" panose="02020603050405020304" pitchFamily="18" charset="0"/>
                <a:cs typeface="Times New Roman" panose="02020603050405020304" pitchFamily="18" charset="0"/>
              </a:rPr>
              <a:t>的一般形式（续） </a:t>
            </a:r>
            <a:endParaRPr dirty="0">
              <a:latin typeface="Times New Roman" panose="02020603050405020304" pitchFamily="18" charset="0"/>
              <a:cs typeface="Times New Roman" panose="02020603050405020304" pitchFamily="18" charset="0"/>
            </a:endParaRPr>
          </a:p>
        </p:txBody>
      </p:sp>
      <p:sp>
        <p:nvSpPr>
          <p:cNvPr id="120835" name="Rectangle 3"/>
          <p:cNvSpPr>
            <a:spLocks noGrp="1" noChangeArrowheads="1"/>
          </p:cNvSpPr>
          <p:nvPr>
            <p:ph idx="1"/>
          </p:nvPr>
        </p:nvSpPr>
        <p:spPr>
          <a:xfrm>
            <a:off x="1031983" y="548680"/>
            <a:ext cx="8346723" cy="3332816"/>
          </a:xfrm>
        </p:spPr>
        <p:txBody>
          <a:bodyPr/>
          <a:lstStyle/>
          <a:p>
            <a:pPr eaLnBrk="1" hangingPunct="1"/>
            <a:r>
              <a:rPr lang="zh-CN" altLang="en-US" dirty="0">
                <a:latin typeface="Times New Roman" panose="02020603050405020304" pitchFamily="18" charset="0"/>
                <a:cs typeface="Times New Roman" panose="02020603050405020304" pitchFamily="18" charset="0"/>
              </a:rPr>
              <a:t>由以冒号隔开的两大部分组成，并且在 </a:t>
            </a: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中的字符对大写或小写没有要求。</a:t>
            </a:r>
            <a:endParaRPr lang="zh-CN" altLang="en-US"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的一般形式是：</a:t>
            </a:r>
            <a:endParaRPr lang="zh-CN" altLang="en-US" dirty="0">
              <a:latin typeface="Times New Roman" panose="02020603050405020304" pitchFamily="18" charset="0"/>
              <a:cs typeface="Times New Roman" panose="02020603050405020304" pitchFamily="18" charset="0"/>
            </a:endParaRPr>
          </a:p>
        </p:txBody>
      </p:sp>
      <p:sp>
        <p:nvSpPr>
          <p:cNvPr id="120836" name="Text Box 4"/>
          <p:cNvSpPr txBox="1">
            <a:spLocks noChangeArrowheads="1"/>
          </p:cNvSpPr>
          <p:nvPr/>
        </p:nvSpPr>
        <p:spPr bwMode="auto">
          <a:xfrm>
            <a:off x="2301081" y="3548064"/>
            <a:ext cx="5695950" cy="528637"/>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b="1">
                <a:solidFill>
                  <a:srgbClr val="000099"/>
                </a:solidFill>
                <a:latin typeface="Arial" panose="020B0604020202020204" pitchFamily="34" charset="0"/>
                <a:ea typeface="黑体" panose="02010609060101010101" pitchFamily="2" charset="-122"/>
              </a:rPr>
              <a:t>&lt;</a:t>
            </a:r>
            <a:r>
              <a:rPr lang="zh-CN" altLang="en-US" sz="2800" b="1">
                <a:solidFill>
                  <a:srgbClr val="000099"/>
                </a:solidFill>
                <a:latin typeface="Arial" panose="020B0604020202020204" pitchFamily="34" charset="0"/>
                <a:ea typeface="黑体" panose="02010609060101010101" pitchFamily="2" charset="-122"/>
              </a:rPr>
              <a:t>协议</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主机</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端口</a:t>
            </a:r>
            <a:r>
              <a:rPr lang="en-US" altLang="zh-CN" sz="2800" b="1">
                <a:solidFill>
                  <a:srgbClr val="000099"/>
                </a:solidFill>
                <a:latin typeface="Arial" panose="020B0604020202020204" pitchFamily="34" charset="0"/>
                <a:ea typeface="黑体" panose="02010609060101010101" pitchFamily="2" charset="-122"/>
              </a:rPr>
              <a:t>&gt;/&lt;</a:t>
            </a:r>
            <a:r>
              <a:rPr lang="zh-CN" altLang="en-US" sz="2800" b="1">
                <a:solidFill>
                  <a:srgbClr val="000099"/>
                </a:solidFill>
                <a:latin typeface="Arial" panose="020B0604020202020204" pitchFamily="34" charset="0"/>
                <a:ea typeface="黑体" panose="02010609060101010101" pitchFamily="2" charset="-122"/>
              </a:rPr>
              <a:t>路径</a:t>
            </a:r>
            <a:r>
              <a:rPr lang="en-US" altLang="zh-CN" sz="2800" b="1">
                <a:solidFill>
                  <a:srgbClr val="000099"/>
                </a:solidFill>
                <a:latin typeface="Arial" panose="020B0604020202020204" pitchFamily="34" charset="0"/>
                <a:ea typeface="黑体" panose="02010609060101010101" pitchFamily="2" charset="-122"/>
              </a:rPr>
              <a:t>&gt;</a:t>
            </a:r>
            <a:endParaRPr lang="en-US" altLang="zh-CN" sz="2800" b="1">
              <a:solidFill>
                <a:srgbClr val="000099"/>
              </a:solidFill>
              <a:latin typeface="Arial" panose="020B0604020202020204" pitchFamily="34" charset="0"/>
              <a:ea typeface="黑体" panose="02010609060101010101" pitchFamily="2" charset="-122"/>
            </a:endParaRPr>
          </a:p>
        </p:txBody>
      </p:sp>
      <p:grpSp>
        <p:nvGrpSpPr>
          <p:cNvPr id="120837" name="Group 8"/>
          <p:cNvGrpSpPr/>
          <p:nvPr/>
        </p:nvGrpSpPr>
        <p:grpSpPr bwMode="auto">
          <a:xfrm>
            <a:off x="5343393" y="4076702"/>
            <a:ext cx="3988197" cy="925513"/>
            <a:chOff x="3107" y="2568"/>
            <a:chExt cx="2319" cy="583"/>
          </a:xfrm>
        </p:grpSpPr>
        <p:sp>
          <p:nvSpPr>
            <p:cNvPr id="120838" name="Line 5"/>
            <p:cNvSpPr>
              <a:spLocks noChangeShapeType="1"/>
            </p:cNvSpPr>
            <p:nvPr/>
          </p:nvSpPr>
          <p:spPr bwMode="auto">
            <a:xfrm>
              <a:off x="3107" y="2568"/>
              <a:ext cx="1406"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20839" name="Freeform 6"/>
            <p:cNvSpPr/>
            <p:nvPr/>
          </p:nvSpPr>
          <p:spPr bwMode="auto">
            <a:xfrm>
              <a:off x="3833" y="2568"/>
              <a:ext cx="408" cy="408"/>
            </a:xfrm>
            <a:custGeom>
              <a:avLst/>
              <a:gdLst>
                <a:gd name="T0" fmla="*/ 0 w 771"/>
                <a:gd name="T1" fmla="*/ 0 h 726"/>
                <a:gd name="T2" fmla="*/ 0 w 771"/>
                <a:gd name="T3" fmla="*/ 22 h 726"/>
                <a:gd name="T4" fmla="*/ 17 w 771"/>
                <a:gd name="T5" fmla="*/ 22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20840" name="Text Box 7"/>
            <p:cNvSpPr txBox="1">
              <a:spLocks noChangeArrowheads="1"/>
            </p:cNvSpPr>
            <p:nvPr/>
          </p:nvSpPr>
          <p:spPr bwMode="auto">
            <a:xfrm>
              <a:off x="4275" y="2821"/>
              <a:ext cx="11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000099"/>
                  </a:solidFill>
                  <a:latin typeface="Arial" panose="020B0604020202020204" pitchFamily="34" charset="0"/>
                  <a:ea typeface="黑体" panose="02010609060101010101" pitchFamily="2" charset="-122"/>
                </a:rPr>
                <a:t>有时可省略</a:t>
              </a:r>
              <a:endParaRPr lang="zh-CN" altLang="en-US" sz="2800" b="1">
                <a:solidFill>
                  <a:srgbClr val="000099"/>
                </a:solidFill>
                <a:latin typeface="Arial" panose="020B0604020202020204" pitchFamily="34" charset="0"/>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的一般形式（续）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dirty="0">
                <a:latin typeface="Times New Roman" panose="02020603050405020304" pitchFamily="18" charset="0"/>
                <a:cs typeface="Times New Roman" panose="02020603050405020304" pitchFamily="18" charset="0"/>
              </a:rPr>
              <a:t>现在有些浏览器为了方便用户，在输入</a:t>
            </a:r>
            <a:r>
              <a:rPr lang="en-US" altLang="zh-CN" dirty="0">
                <a:latin typeface="Times New Roman" panose="02020603050405020304" pitchFamily="18" charset="0"/>
                <a:cs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时，可以把最前面的“</a:t>
            </a:r>
            <a:r>
              <a:rPr lang="en-US" altLang="zh-CN" dirty="0">
                <a:latin typeface="Times New Roman" panose="02020603050405020304" pitchFamily="18" charset="0"/>
                <a:cs typeface="Times New Roman" panose="02020603050405020304" pitchFamily="18" charset="0"/>
              </a:rPr>
              <a:t>http://</a:t>
            </a:r>
            <a:r>
              <a:rPr lang="zh-CN" altLang="zh-CN" dirty="0">
                <a:latin typeface="Times New Roman" panose="02020603050405020304" pitchFamily="18" charset="0"/>
                <a:cs typeface="Times New Roman" panose="02020603050405020304" pitchFamily="18" charset="0"/>
              </a:rPr>
              <a:t>”甚至把主机名最前面的“</a:t>
            </a:r>
            <a:r>
              <a:rPr lang="en-US" altLang="zh-CN" dirty="0">
                <a:latin typeface="Times New Roman" panose="02020603050405020304" pitchFamily="18" charset="0"/>
                <a:cs typeface="Times New Roman" panose="02020603050405020304" pitchFamily="18" charset="0"/>
              </a:rPr>
              <a:t>www</a:t>
            </a:r>
            <a:r>
              <a:rPr lang="zh-CN" altLang="zh-CN" dirty="0">
                <a:latin typeface="Times New Roman" panose="02020603050405020304" pitchFamily="18" charset="0"/>
                <a:cs typeface="Times New Roman" panose="02020603050405020304" pitchFamily="18" charset="0"/>
              </a:rPr>
              <a:t>”省略，然后浏览器替用户把省略的字符添上。</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例如，用户只要键入</a:t>
            </a:r>
            <a:r>
              <a:rPr lang="en-US" altLang="zh-CN" dirty="0">
                <a:latin typeface="Times New Roman" panose="02020603050405020304" pitchFamily="18" charset="0"/>
                <a:cs typeface="Times New Roman" panose="02020603050405020304" pitchFamily="18" charset="0"/>
              </a:rPr>
              <a:t>ctrip.com</a:t>
            </a:r>
            <a:r>
              <a:rPr lang="zh-CN" altLang="zh-CN" dirty="0">
                <a:latin typeface="Times New Roman" panose="02020603050405020304" pitchFamily="18" charset="0"/>
                <a:cs typeface="Times New Roman" panose="02020603050405020304" pitchFamily="18" charset="0"/>
              </a:rPr>
              <a:t>，浏览器就自动把未键入的字符补齐，变成</a:t>
            </a:r>
            <a:r>
              <a:rPr lang="en-US" altLang="zh-CN" dirty="0">
                <a:latin typeface="Times New Roman" panose="02020603050405020304" pitchFamily="18" charset="0"/>
                <a:cs typeface="Times New Roman" panose="02020603050405020304" pitchFamily="18" charset="0"/>
              </a:rPr>
              <a:t>http://www.ctrip.com</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064568" y="1844824"/>
            <a:ext cx="6318515" cy="792162"/>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1028" name="Rectangle 4"/>
          <p:cNvSpPr>
            <a:spLocks noGrp="1" noChangeArrowheads="1"/>
          </p:cNvSpPr>
          <p:nvPr>
            <p:ph idx="1"/>
          </p:nvPr>
        </p:nvSpPr>
        <p:spPr>
          <a:xfrm>
            <a:off x="1031983" y="188640"/>
            <a:ext cx="8346723" cy="3332816"/>
          </a:xfrm>
        </p:spPr>
        <p:txBody>
          <a:bodyPr/>
          <a:lstStyle/>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ct val="50000"/>
              </a:spcBef>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http://&lt;</a:t>
            </a:r>
            <a:r>
              <a:rPr lang="zh-CN" altLang="en-US" dirty="0">
                <a:latin typeface="Times New Roman" panose="02020603050405020304" pitchFamily="18" charset="0"/>
                <a:cs typeface="Times New Roman" panose="02020603050405020304" pitchFamily="18" charset="0"/>
              </a:rPr>
              <a:t>主机</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端口</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路径</a:t>
            </a:r>
            <a:r>
              <a:rPr lang="en-US" altLang="zh-CN" dirty="0">
                <a:latin typeface="Times New Roman" panose="02020603050405020304" pitchFamily="18" charset="0"/>
                <a:cs typeface="Times New Roman" panose="02020603050405020304" pitchFamily="18" charset="0"/>
              </a:rPr>
              <a:t>&gt; </a:t>
            </a:r>
            <a:endParaRPr lang="en-US" altLang="zh-CN" dirty="0">
              <a:latin typeface="Times New Roman" panose="02020603050405020304" pitchFamily="18" charset="0"/>
              <a:cs typeface="Times New Roman" panose="02020603050405020304" pitchFamily="18" charset="0"/>
            </a:endParaRPr>
          </a:p>
        </p:txBody>
      </p:sp>
      <p:sp>
        <p:nvSpPr>
          <p:cNvPr id="641027" name="Rectangle 3"/>
          <p:cNvSpPr>
            <a:spLocks noGrp="1" noChangeArrowheads="1"/>
          </p:cNvSpPr>
          <p:nvPr>
            <p:ph type="title"/>
          </p:nvPr>
        </p:nvSpPr>
        <p:spPr/>
        <p:txBody>
          <a:bodyPr/>
          <a:lstStyle/>
          <a:p>
            <a:pPr eaLnBrk="1" hangingPunct="1">
              <a:defRPr/>
            </a:pPr>
            <a:r>
              <a:rPr lang="en-US" dirty="0">
                <a:latin typeface="Times New Roman" panose="02020603050405020304" pitchFamily="18" charset="0"/>
                <a:cs typeface="Times New Roman" panose="02020603050405020304" pitchFamily="18" charset="0"/>
              </a:rPr>
              <a:t>2. </a:t>
            </a:r>
            <a:r>
              <a:rPr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a:t>
            </a:r>
            <a:endParaRPr lang="en-US" altLang="zh-CN" dirty="0">
              <a:latin typeface="Times New Roman" panose="02020603050405020304" pitchFamily="18" charset="0"/>
              <a:cs typeface="Times New Roman" panose="02020603050405020304" pitchFamily="18" charset="0"/>
            </a:endParaRPr>
          </a:p>
        </p:txBody>
      </p:sp>
      <p:grpSp>
        <p:nvGrpSpPr>
          <p:cNvPr id="641033" name="Group 9"/>
          <p:cNvGrpSpPr/>
          <p:nvPr/>
        </p:nvGrpSpPr>
        <p:grpSpPr bwMode="auto">
          <a:xfrm>
            <a:off x="1124743" y="1987698"/>
            <a:ext cx="3828257" cy="1527174"/>
            <a:chOff x="898" y="1664"/>
            <a:chExt cx="2226" cy="962"/>
          </a:xfrm>
        </p:grpSpPr>
        <p:grpSp>
          <p:nvGrpSpPr>
            <p:cNvPr id="122886" name="Group 5"/>
            <p:cNvGrpSpPr/>
            <p:nvPr/>
          </p:nvGrpSpPr>
          <p:grpSpPr bwMode="auto">
            <a:xfrm>
              <a:off x="1156" y="1664"/>
              <a:ext cx="457" cy="681"/>
              <a:chOff x="1156" y="1570"/>
              <a:chExt cx="335" cy="681"/>
            </a:xfrm>
          </p:grpSpPr>
          <p:sp>
            <p:nvSpPr>
              <p:cNvPr id="122888" name="Rectangle 6"/>
              <p:cNvSpPr>
                <a:spLocks noChangeArrowheads="1"/>
              </p:cNvSpPr>
              <p:nvPr/>
            </p:nvSpPr>
            <p:spPr bwMode="auto">
              <a:xfrm>
                <a:off x="1156" y="1570"/>
                <a:ext cx="335" cy="361"/>
              </a:xfrm>
              <a:prstGeom prst="rect">
                <a:avLst/>
              </a:prstGeom>
              <a:noFill/>
              <a:ln w="381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2889" name="Line 7"/>
              <p:cNvSpPr>
                <a:spLocks noChangeShapeType="1"/>
              </p:cNvSpPr>
              <p:nvPr/>
            </p:nvSpPr>
            <p:spPr bwMode="auto">
              <a:xfrm flipV="1">
                <a:off x="1335" y="1933"/>
                <a:ext cx="0" cy="318"/>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887" name="Text Box 8"/>
            <p:cNvSpPr txBox="1">
              <a:spLocks noChangeArrowheads="1"/>
            </p:cNvSpPr>
            <p:nvPr/>
          </p:nvSpPr>
          <p:spPr bwMode="auto">
            <a:xfrm>
              <a:off x="898" y="2296"/>
              <a:ext cx="22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000099"/>
                  </a:solidFill>
                  <a:latin typeface="Arial" panose="020B0604020202020204" pitchFamily="34" charset="0"/>
                  <a:ea typeface="黑体" panose="02010609060101010101" pitchFamily="2" charset="-122"/>
                </a:rPr>
                <a:t>这表示使用 </a:t>
              </a:r>
              <a:r>
                <a:rPr lang="en-US" altLang="zh-CN" sz="2800" b="1" dirty="0">
                  <a:solidFill>
                    <a:srgbClr val="000099"/>
                  </a:solidFill>
                  <a:latin typeface="Arial" panose="020B0604020202020204" pitchFamily="34" charset="0"/>
                  <a:ea typeface="黑体" panose="02010609060101010101" pitchFamily="2" charset="-122"/>
                </a:rPr>
                <a:t>HTTP </a:t>
              </a:r>
              <a:r>
                <a:rPr lang="zh-CN" altLang="en-US" sz="2800" b="1" dirty="0">
                  <a:solidFill>
                    <a:srgbClr val="000099"/>
                  </a:solidFill>
                  <a:latin typeface="Arial" panose="020B0604020202020204" pitchFamily="34" charset="0"/>
                  <a:ea typeface="黑体" panose="02010609060101010101" pitchFamily="2" charset="-122"/>
                </a:rPr>
                <a:t>协议</a:t>
              </a:r>
              <a:endParaRPr lang="zh-CN" altLang="en-US" sz="2800" b="1" dirty="0">
                <a:solidFill>
                  <a:srgbClr val="000099"/>
                </a:solidFill>
                <a:latin typeface="Arial" panose="020B0604020202020204" pitchFamily="34" charset="0"/>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第六章   应用层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43327" y="1713826"/>
            <a:ext cx="5494120" cy="3821761"/>
            <a:chOff x="6864" y="4869"/>
            <a:chExt cx="7449"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70000"/>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6.1 DNS</a:t>
              </a:r>
              <a:r>
                <a:rPr lang="zh-CN" altLang="en-US" sz="2400" b="1">
                  <a:solidFill>
                    <a:schemeClr val="bg1"/>
                  </a:solidFill>
                  <a:latin typeface="造字工房言宋体" charset="-122"/>
                  <a:ea typeface="造字工房言宋体" charset="-122"/>
                  <a:cs typeface="造字工房言宋体" charset="-122"/>
                  <a:sym typeface="+mn-ea"/>
                </a:rPr>
                <a:t>、</a:t>
              </a:r>
              <a:r>
                <a:rPr lang="en-US" altLang="zh-CN" sz="2400" b="1">
                  <a:solidFill>
                    <a:schemeClr val="bg1"/>
                  </a:solidFill>
                  <a:latin typeface="造字工房言宋体" charset="-122"/>
                  <a:ea typeface="造字工房言宋体" charset="-122"/>
                  <a:cs typeface="造字工房言宋体" charset="-122"/>
                  <a:sym typeface="+mn-ea"/>
                </a:rPr>
                <a:t>FTP</a:t>
              </a:r>
              <a:r>
                <a:rPr lang="zh-CN" altLang="en-US" sz="2400" b="1">
                  <a:solidFill>
                    <a:schemeClr val="bg1"/>
                  </a:solidFill>
                  <a:latin typeface="造字工房言宋体" charset="-122"/>
                  <a:ea typeface="造字工房言宋体" charset="-122"/>
                  <a:cs typeface="造字工房言宋体" charset="-122"/>
                  <a:sym typeface="+mn-ea"/>
                </a:rPr>
                <a:t>和</a:t>
              </a:r>
              <a:r>
                <a:rPr lang="en-US" altLang="zh-CN" sz="2400" b="1">
                  <a:solidFill>
                    <a:schemeClr val="bg1"/>
                  </a:solidFill>
                  <a:latin typeface="造字工房言宋体" charset="-122"/>
                  <a:ea typeface="造字工房言宋体" charset="-122"/>
                  <a:cs typeface="造字工房言宋体" charset="-122"/>
                  <a:sym typeface="+mn-ea"/>
                </a:rPr>
                <a:t>TELNET</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852" y="657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accent4"/>
                  </a:solidFill>
                  <a:latin typeface="造字工房言宋体" charset="-122"/>
                  <a:ea typeface="造字工房言宋体" charset="-122"/>
                  <a:cs typeface="造字工房言宋体" charset="-122"/>
                  <a:sym typeface="+mn-ea"/>
                </a:rPr>
                <a:t>6.2 WWW</a:t>
              </a:r>
              <a:endParaRPr lang="en-US" altLang="zh-CN" sz="2400" b="1">
                <a:solidFill>
                  <a:schemeClr val="accent4"/>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50" y="7973"/>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6.3</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电子邮件和</a:t>
              </a:r>
              <a:r>
                <a:rPr lang="en-US" altLang="zh-CN" sz="2400" b="1">
                  <a:solidFill>
                    <a:schemeClr val="bg1"/>
                  </a:solidFill>
                  <a:latin typeface="造字工房言宋体" charset="-122"/>
                  <a:ea typeface="造字工房言宋体" charset="-122"/>
                  <a:cs typeface="Times New Roman" panose="02020603050405020304" pitchFamily="18" charset="0"/>
                  <a:sym typeface="+mn-ea"/>
                </a:rPr>
                <a:t>DHCP</a:t>
              </a:r>
              <a:endParaRPr lang="en-US" altLang="zh-CN"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11" name="椭圆 10"/>
            <p:cNvSpPr/>
            <p:nvPr>
              <p:custDataLst>
                <p:tags r:id="rId16"/>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7"/>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18"/>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19"/>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0"/>
            <a:stretch>
              <a:fillRect/>
            </a:stretch>
          </p:blipFill>
          <p:spPr>
            <a:xfrm>
              <a:off x="6864" y="5579"/>
              <a:ext cx="3788" cy="1965"/>
            </a:xfrm>
            <a:prstGeom prst="rect">
              <a:avLst/>
            </a:prstGeom>
          </p:spPr>
        </p:pic>
        <p:sp>
          <p:nvSpPr>
            <p:cNvPr id="3" name="椭圆 2"/>
            <p:cNvSpPr/>
            <p:nvPr>
              <p:custDataLst>
                <p:tags r:id="rId21"/>
              </p:custDataLst>
            </p:nvPr>
          </p:nvSpPr>
          <p:spPr>
            <a:xfrm>
              <a:off x="10941" y="8164"/>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1129904" y="1844824"/>
            <a:ext cx="6318515" cy="792162"/>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2051" name="Rectangle 3"/>
          <p:cNvSpPr>
            <a:spLocks noGrp="1" noChangeArrowheads="1"/>
          </p:cNvSpPr>
          <p:nvPr>
            <p:ph type="title"/>
          </p:nvPr>
        </p:nvSpPr>
        <p:spPr/>
        <p:txBody>
          <a:bodyPr/>
          <a:lstStyle/>
          <a:p>
            <a:pPr eaLnBrk="1" hangingPunct="1">
              <a:defRPr/>
            </a:pPr>
            <a:r>
              <a:rPr lang="en-US" dirty="0">
                <a:latin typeface="Times New Roman" panose="02020603050405020304" pitchFamily="18" charset="0"/>
                <a:cs typeface="Times New Roman" panose="02020603050405020304" pitchFamily="18" charset="0"/>
              </a:rPr>
              <a:t>2. </a:t>
            </a:r>
            <a:r>
              <a:rPr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a:t>
            </a:r>
            <a:endParaRPr lang="en-US" altLang="zh-CN" dirty="0">
              <a:latin typeface="Times New Roman" panose="02020603050405020304" pitchFamily="18" charset="0"/>
              <a:cs typeface="Times New Roman" panose="02020603050405020304" pitchFamily="18" charset="0"/>
            </a:endParaRPr>
          </a:p>
        </p:txBody>
      </p:sp>
      <p:sp>
        <p:nvSpPr>
          <p:cNvPr id="642052" name="Rectangle 4"/>
          <p:cNvSpPr>
            <a:spLocks noGrp="1" noChangeArrowheads="1"/>
          </p:cNvSpPr>
          <p:nvPr>
            <p:ph idx="1"/>
          </p:nvPr>
        </p:nvSpPr>
        <p:spPr>
          <a:xfrm>
            <a:off x="1031983" y="836712"/>
            <a:ext cx="8346723" cy="1947902"/>
          </a:xfrm>
        </p:spPr>
        <p:txBody>
          <a:bodyPr/>
          <a:lstStyle/>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ct val="50000"/>
              </a:spcBef>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http://&lt;</a:t>
            </a:r>
            <a:r>
              <a:rPr lang="zh-CN" altLang="en-US" dirty="0">
                <a:latin typeface="Times New Roman" panose="02020603050405020304" pitchFamily="18" charset="0"/>
                <a:cs typeface="Times New Roman" panose="02020603050405020304" pitchFamily="18" charset="0"/>
              </a:rPr>
              <a:t>主机</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端口</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路径</a:t>
            </a:r>
            <a:r>
              <a:rPr lang="en-US" altLang="zh-CN" dirty="0">
                <a:latin typeface="Times New Roman" panose="02020603050405020304" pitchFamily="18" charset="0"/>
                <a:cs typeface="Times New Roman" panose="02020603050405020304" pitchFamily="18" charset="0"/>
              </a:rPr>
              <a:t>&gt; </a:t>
            </a:r>
            <a:endParaRPr lang="en-US" altLang="zh-CN" dirty="0">
              <a:latin typeface="Times New Roman" panose="02020603050405020304" pitchFamily="18" charset="0"/>
              <a:cs typeface="Times New Roman" panose="02020603050405020304" pitchFamily="18" charset="0"/>
            </a:endParaRPr>
          </a:p>
        </p:txBody>
      </p:sp>
      <p:grpSp>
        <p:nvGrpSpPr>
          <p:cNvPr id="124933" name="Group 6"/>
          <p:cNvGrpSpPr/>
          <p:nvPr/>
        </p:nvGrpSpPr>
        <p:grpSpPr bwMode="auto">
          <a:xfrm>
            <a:off x="2244592" y="1998811"/>
            <a:ext cx="404152" cy="1081088"/>
            <a:chOff x="1156" y="1570"/>
            <a:chExt cx="335" cy="681"/>
          </a:xfrm>
        </p:grpSpPr>
        <p:sp>
          <p:nvSpPr>
            <p:cNvPr id="124935" name="Rectangle 7"/>
            <p:cNvSpPr>
              <a:spLocks noChangeArrowheads="1"/>
            </p:cNvSpPr>
            <p:nvPr/>
          </p:nvSpPr>
          <p:spPr bwMode="auto">
            <a:xfrm>
              <a:off x="1156" y="1570"/>
              <a:ext cx="335" cy="361"/>
            </a:xfrm>
            <a:prstGeom prst="rect">
              <a:avLst/>
            </a:prstGeom>
            <a:noFill/>
            <a:ln w="381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4936" name="Line 8"/>
            <p:cNvSpPr>
              <a:spLocks noChangeShapeType="1"/>
            </p:cNvSpPr>
            <p:nvPr/>
          </p:nvSpPr>
          <p:spPr bwMode="auto">
            <a:xfrm flipV="1">
              <a:off x="1338" y="1933"/>
              <a:ext cx="0" cy="318"/>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4934" name="Text Box 9"/>
          <p:cNvSpPr txBox="1">
            <a:spLocks noChangeArrowheads="1"/>
          </p:cNvSpPr>
          <p:nvPr/>
        </p:nvSpPr>
        <p:spPr bwMode="auto">
          <a:xfrm>
            <a:off x="1108502" y="2981474"/>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000099"/>
                </a:solidFill>
                <a:ea typeface="黑体" panose="02010609060101010101" pitchFamily="2" charset="-122"/>
              </a:rPr>
              <a:t>冒号和两个斜线是规定的格式</a:t>
            </a:r>
            <a:endParaRPr lang="zh-CN" altLang="en-US" sz="2800" b="1" dirty="0">
              <a:solidFill>
                <a:srgbClr val="000099"/>
              </a:solidFill>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1052513" y="1844824"/>
            <a:ext cx="6318515" cy="792162"/>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3075" name="Rectangle 3"/>
          <p:cNvSpPr>
            <a:spLocks noGrp="1" noChangeArrowheads="1"/>
          </p:cNvSpPr>
          <p:nvPr>
            <p:ph type="title"/>
          </p:nvPr>
        </p:nvSpPr>
        <p:spPr/>
        <p:txBody>
          <a:bodyPr/>
          <a:lstStyle/>
          <a:p>
            <a:pPr eaLnBrk="1" hangingPunct="1">
              <a:defRPr/>
            </a:pPr>
            <a:r>
              <a:rPr lang="en-US" dirty="0">
                <a:latin typeface="Times New Roman" panose="02020603050405020304" pitchFamily="18" charset="0"/>
                <a:cs typeface="Times New Roman" panose="02020603050405020304" pitchFamily="18" charset="0"/>
              </a:rPr>
              <a:t>2. </a:t>
            </a:r>
            <a:r>
              <a:rPr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a:t>
            </a:r>
            <a:endParaRPr lang="en-US" altLang="zh-CN" dirty="0">
              <a:latin typeface="Times New Roman" panose="02020603050405020304" pitchFamily="18" charset="0"/>
              <a:cs typeface="Times New Roman" panose="02020603050405020304" pitchFamily="18" charset="0"/>
            </a:endParaRPr>
          </a:p>
        </p:txBody>
      </p:sp>
      <p:sp>
        <p:nvSpPr>
          <p:cNvPr id="643076" name="Rectangle 4"/>
          <p:cNvSpPr>
            <a:spLocks noGrp="1" noChangeArrowheads="1"/>
          </p:cNvSpPr>
          <p:nvPr>
            <p:ph idx="1"/>
          </p:nvPr>
        </p:nvSpPr>
        <p:spPr>
          <a:xfrm>
            <a:off x="1031983" y="692696"/>
            <a:ext cx="8346723" cy="2376264"/>
          </a:xfrm>
        </p:spPr>
        <p:txBody>
          <a:bodyPr/>
          <a:lstStyle/>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ct val="50000"/>
              </a:spcBef>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http://&lt;</a:t>
            </a:r>
            <a:r>
              <a:rPr lang="zh-CN" altLang="en-US" dirty="0">
                <a:latin typeface="Times New Roman" panose="02020603050405020304" pitchFamily="18" charset="0"/>
                <a:cs typeface="Times New Roman" panose="02020603050405020304" pitchFamily="18" charset="0"/>
              </a:rPr>
              <a:t>主机</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端口</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路径</a:t>
            </a:r>
            <a:r>
              <a:rPr lang="en-US" altLang="zh-CN" dirty="0">
                <a:latin typeface="Times New Roman" panose="02020603050405020304" pitchFamily="18" charset="0"/>
                <a:cs typeface="Times New Roman" panose="02020603050405020304" pitchFamily="18" charset="0"/>
              </a:rPr>
              <a:t>&gt; </a:t>
            </a:r>
            <a:endParaRPr lang="en-US" altLang="zh-CN" dirty="0">
              <a:latin typeface="Times New Roman" panose="02020603050405020304" pitchFamily="18" charset="0"/>
              <a:cs typeface="Times New Roman" panose="02020603050405020304" pitchFamily="18" charset="0"/>
            </a:endParaRPr>
          </a:p>
        </p:txBody>
      </p:sp>
      <p:grpSp>
        <p:nvGrpSpPr>
          <p:cNvPr id="126981" name="Group 5"/>
          <p:cNvGrpSpPr/>
          <p:nvPr/>
        </p:nvGrpSpPr>
        <p:grpSpPr bwMode="auto">
          <a:xfrm>
            <a:off x="2447265" y="1998811"/>
            <a:ext cx="1262327" cy="1081088"/>
            <a:chOff x="1156" y="1570"/>
            <a:chExt cx="335" cy="681"/>
          </a:xfrm>
        </p:grpSpPr>
        <p:sp>
          <p:nvSpPr>
            <p:cNvPr id="126983" name="Rectangle 6"/>
            <p:cNvSpPr>
              <a:spLocks noChangeArrowheads="1"/>
            </p:cNvSpPr>
            <p:nvPr/>
          </p:nvSpPr>
          <p:spPr bwMode="auto">
            <a:xfrm>
              <a:off x="1156" y="1570"/>
              <a:ext cx="335" cy="361"/>
            </a:xfrm>
            <a:prstGeom prst="rect">
              <a:avLst/>
            </a:prstGeom>
            <a:noFill/>
            <a:ln w="381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6984" name="Line 7"/>
            <p:cNvSpPr>
              <a:spLocks noChangeShapeType="1"/>
            </p:cNvSpPr>
            <p:nvPr/>
          </p:nvSpPr>
          <p:spPr bwMode="auto">
            <a:xfrm flipV="1">
              <a:off x="1338" y="1933"/>
              <a:ext cx="0" cy="318"/>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6982" name="Text Box 8"/>
          <p:cNvSpPr txBox="1">
            <a:spLocks noChangeArrowheads="1"/>
          </p:cNvSpPr>
          <p:nvPr/>
        </p:nvSpPr>
        <p:spPr bwMode="auto">
          <a:xfrm>
            <a:off x="1520296" y="3049796"/>
            <a:ext cx="3057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000099"/>
                </a:solidFill>
                <a:ea typeface="黑体" panose="02010609060101010101" pitchFamily="2" charset="-122"/>
              </a:rPr>
              <a:t>这里写主机的域名</a:t>
            </a:r>
            <a:endParaRPr lang="zh-CN" altLang="en-US" sz="2800" b="1" dirty="0">
              <a:solidFill>
                <a:srgbClr val="000099"/>
              </a:solidFill>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1154765" y="1916435"/>
            <a:ext cx="6318515" cy="792162"/>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4099" name="Rectangle 3"/>
          <p:cNvSpPr>
            <a:spLocks noGrp="1" noChangeArrowheads="1"/>
          </p:cNvSpPr>
          <p:nvPr>
            <p:ph type="title"/>
          </p:nvPr>
        </p:nvSpPr>
        <p:spPr/>
        <p:txBody>
          <a:bodyPr/>
          <a:lstStyle/>
          <a:p>
            <a:pPr eaLnBrk="1" hangingPunct="1">
              <a:defRPr/>
            </a:pPr>
            <a:r>
              <a:rPr lang="en-US" dirty="0">
                <a:latin typeface="Times New Roman" panose="02020603050405020304" pitchFamily="18" charset="0"/>
                <a:cs typeface="Times New Roman" panose="02020603050405020304" pitchFamily="18" charset="0"/>
              </a:rPr>
              <a:t>2. </a:t>
            </a:r>
            <a:r>
              <a:rPr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a:t>
            </a:r>
            <a:endParaRPr lang="en-US" altLang="zh-CN" dirty="0">
              <a:latin typeface="Times New Roman" panose="02020603050405020304" pitchFamily="18" charset="0"/>
              <a:cs typeface="Times New Roman" panose="02020603050405020304" pitchFamily="18" charset="0"/>
            </a:endParaRPr>
          </a:p>
        </p:txBody>
      </p:sp>
      <p:sp>
        <p:nvSpPr>
          <p:cNvPr id="644100" name="Rectangle 4"/>
          <p:cNvSpPr>
            <a:spLocks noGrp="1" noChangeArrowheads="1"/>
          </p:cNvSpPr>
          <p:nvPr>
            <p:ph idx="1"/>
          </p:nvPr>
        </p:nvSpPr>
        <p:spPr>
          <a:xfrm>
            <a:off x="1031983" y="764704"/>
            <a:ext cx="8346723" cy="2088232"/>
          </a:xfrm>
        </p:spPr>
        <p:txBody>
          <a:bodyPr/>
          <a:lstStyle/>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ct val="50000"/>
              </a:spcBef>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http://&lt;</a:t>
            </a:r>
            <a:r>
              <a:rPr lang="zh-CN" altLang="en-US" dirty="0">
                <a:latin typeface="Times New Roman" panose="02020603050405020304" pitchFamily="18" charset="0"/>
                <a:cs typeface="Times New Roman" panose="02020603050405020304" pitchFamily="18" charset="0"/>
              </a:rPr>
              <a:t>主机</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端口</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路径</a:t>
            </a:r>
            <a:r>
              <a:rPr lang="en-US" altLang="zh-CN" dirty="0">
                <a:latin typeface="Times New Roman" panose="02020603050405020304" pitchFamily="18" charset="0"/>
                <a:cs typeface="Times New Roman" panose="02020603050405020304" pitchFamily="18" charset="0"/>
              </a:rPr>
              <a:t>&gt; </a:t>
            </a:r>
            <a:endParaRPr lang="en-US" altLang="zh-CN" dirty="0">
              <a:latin typeface="Times New Roman" panose="02020603050405020304" pitchFamily="18" charset="0"/>
              <a:cs typeface="Times New Roman" panose="02020603050405020304" pitchFamily="18" charset="0"/>
            </a:endParaRPr>
          </a:p>
        </p:txBody>
      </p:sp>
      <p:grpSp>
        <p:nvGrpSpPr>
          <p:cNvPr id="129029" name="Group 5"/>
          <p:cNvGrpSpPr/>
          <p:nvPr/>
        </p:nvGrpSpPr>
        <p:grpSpPr bwMode="auto">
          <a:xfrm>
            <a:off x="3584848" y="1987872"/>
            <a:ext cx="1394752" cy="1081088"/>
            <a:chOff x="1156" y="1570"/>
            <a:chExt cx="335" cy="681"/>
          </a:xfrm>
        </p:grpSpPr>
        <p:sp>
          <p:nvSpPr>
            <p:cNvPr id="129031" name="Rectangle 6"/>
            <p:cNvSpPr>
              <a:spLocks noChangeArrowheads="1"/>
            </p:cNvSpPr>
            <p:nvPr/>
          </p:nvSpPr>
          <p:spPr bwMode="auto">
            <a:xfrm>
              <a:off x="1156" y="1570"/>
              <a:ext cx="335" cy="361"/>
            </a:xfrm>
            <a:prstGeom prst="rect">
              <a:avLst/>
            </a:prstGeom>
            <a:noFill/>
            <a:ln w="381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9032" name="Line 7"/>
            <p:cNvSpPr>
              <a:spLocks noChangeShapeType="1"/>
            </p:cNvSpPr>
            <p:nvPr/>
          </p:nvSpPr>
          <p:spPr bwMode="auto">
            <a:xfrm flipV="1">
              <a:off x="1338" y="1933"/>
              <a:ext cx="0" cy="318"/>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9030" name="Text Box 8"/>
          <p:cNvSpPr txBox="1">
            <a:spLocks noChangeArrowheads="1"/>
          </p:cNvSpPr>
          <p:nvPr/>
        </p:nvSpPr>
        <p:spPr bwMode="auto">
          <a:xfrm>
            <a:off x="1363795" y="2977788"/>
            <a:ext cx="64924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dirty="0">
                <a:solidFill>
                  <a:srgbClr val="000099"/>
                </a:solidFill>
                <a:ea typeface="黑体" panose="02010609060101010101" pitchFamily="2" charset="-122"/>
              </a:rPr>
              <a:t>HTTP </a:t>
            </a:r>
            <a:r>
              <a:rPr lang="zh-CN" altLang="en-US" sz="2800" b="1" dirty="0">
                <a:solidFill>
                  <a:srgbClr val="000099"/>
                </a:solidFill>
                <a:ea typeface="黑体" panose="02010609060101010101" pitchFamily="2" charset="-122"/>
              </a:rPr>
              <a:t>的默认端口号是 </a:t>
            </a:r>
            <a:r>
              <a:rPr lang="en-US" altLang="zh-CN" sz="2800" b="1" dirty="0">
                <a:solidFill>
                  <a:srgbClr val="000099"/>
                </a:solidFill>
                <a:ea typeface="黑体" panose="02010609060101010101" pitchFamily="2" charset="-122"/>
              </a:rPr>
              <a:t>80</a:t>
            </a:r>
            <a:r>
              <a:rPr lang="zh-CN" altLang="en-US" sz="2800" b="1" dirty="0">
                <a:solidFill>
                  <a:srgbClr val="000099"/>
                </a:solidFill>
                <a:ea typeface="黑体" panose="02010609060101010101" pitchFamily="2" charset="-122"/>
              </a:rPr>
              <a:t>，通常可省略</a:t>
            </a:r>
            <a:endParaRPr lang="zh-CN" altLang="en-US" sz="2800" b="1" dirty="0">
              <a:solidFill>
                <a:srgbClr val="000099"/>
              </a:solidFill>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1136576" y="1841822"/>
            <a:ext cx="6318515" cy="792162"/>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645123" name="Rectangle 3"/>
          <p:cNvSpPr>
            <a:spLocks noGrp="1" noChangeArrowheads="1"/>
          </p:cNvSpPr>
          <p:nvPr>
            <p:ph type="title"/>
          </p:nvPr>
        </p:nvSpPr>
        <p:spPr/>
        <p:txBody>
          <a:bodyPr/>
          <a:lstStyle/>
          <a:p>
            <a:pPr eaLnBrk="1" hangingPunct="1">
              <a:defRPr/>
            </a:pPr>
            <a:r>
              <a:rPr lang="en-US" dirty="0">
                <a:latin typeface="Times New Roman" panose="02020603050405020304" pitchFamily="18" charset="0"/>
                <a:cs typeface="Times New Roman" panose="02020603050405020304" pitchFamily="18" charset="0"/>
              </a:rPr>
              <a:t>2. </a:t>
            </a:r>
            <a:r>
              <a:rPr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a:t>
            </a:r>
            <a:endParaRPr lang="en-US" altLang="zh-CN" dirty="0">
              <a:latin typeface="Times New Roman" panose="02020603050405020304" pitchFamily="18" charset="0"/>
              <a:cs typeface="Times New Roman" panose="02020603050405020304" pitchFamily="18" charset="0"/>
            </a:endParaRPr>
          </a:p>
        </p:txBody>
      </p:sp>
      <p:sp>
        <p:nvSpPr>
          <p:cNvPr id="645124" name="Rectangle 4"/>
          <p:cNvSpPr>
            <a:spLocks noGrp="1" noChangeArrowheads="1"/>
          </p:cNvSpPr>
          <p:nvPr>
            <p:ph idx="1"/>
          </p:nvPr>
        </p:nvSpPr>
        <p:spPr>
          <a:xfrm>
            <a:off x="1031983" y="2564904"/>
            <a:ext cx="8346723" cy="2520280"/>
          </a:xfrm>
        </p:spPr>
        <p:txBody>
          <a:bodyPr/>
          <a:lstStyle/>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URL </a:t>
            </a:r>
            <a:r>
              <a:rPr lang="zh-CN" altLang="en-US" dirty="0">
                <a:latin typeface="Times New Roman" panose="02020603050405020304" pitchFamily="18" charset="0"/>
                <a:cs typeface="Times New Roman" panose="02020603050405020304" pitchFamily="18" charset="0"/>
              </a:rPr>
              <a:t>的一般形式</a:t>
            </a:r>
            <a:endParaRPr lang="zh-CN" altLang="en-US" dirty="0">
              <a:latin typeface="Times New Roman" panose="02020603050405020304" pitchFamily="18" charset="0"/>
              <a:cs typeface="Times New Roman" panose="02020603050405020304" pitchFamily="18" charset="0"/>
            </a:endParaRPr>
          </a:p>
          <a:p>
            <a:pPr marL="316230" indent="-316230">
              <a:spcBef>
                <a:spcPct val="50000"/>
              </a:spcBef>
              <a:buNone/>
              <a:defRPr/>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http://&lt;</a:t>
            </a:r>
            <a:r>
              <a:rPr lang="zh-CN" altLang="en-US" dirty="0">
                <a:latin typeface="Times New Roman" panose="02020603050405020304" pitchFamily="18" charset="0"/>
                <a:cs typeface="Times New Roman" panose="02020603050405020304" pitchFamily="18" charset="0"/>
              </a:rPr>
              <a:t>主机</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端口</a:t>
            </a:r>
            <a:r>
              <a:rPr lang="en-US" altLang="zh-CN" dirty="0">
                <a:latin typeface="Times New Roman" panose="02020603050405020304" pitchFamily="18" charset="0"/>
                <a:cs typeface="Times New Roman" panose="02020603050405020304" pitchFamily="18" charset="0"/>
              </a:rPr>
              <a:t>&gt;/&lt;</a:t>
            </a:r>
            <a:r>
              <a:rPr lang="zh-CN" altLang="en-US" dirty="0">
                <a:latin typeface="Times New Roman" panose="02020603050405020304" pitchFamily="18" charset="0"/>
                <a:cs typeface="Times New Roman" panose="02020603050405020304" pitchFamily="18" charset="0"/>
              </a:rPr>
              <a:t>路径</a:t>
            </a:r>
            <a:r>
              <a:rPr lang="en-US" altLang="zh-CN" dirty="0">
                <a:latin typeface="Times New Roman" panose="02020603050405020304" pitchFamily="18" charset="0"/>
                <a:cs typeface="Times New Roman" panose="02020603050405020304" pitchFamily="18" charset="0"/>
              </a:rPr>
              <a:t>&gt; </a:t>
            </a:r>
            <a:endParaRPr lang="en-US" altLang="zh-CN" dirty="0">
              <a:latin typeface="Times New Roman" panose="02020603050405020304" pitchFamily="18" charset="0"/>
              <a:cs typeface="Times New Roman" panose="02020603050405020304" pitchFamily="18" charset="0"/>
            </a:endParaRPr>
          </a:p>
          <a:p>
            <a:pPr marL="316230" indent="-316230">
              <a:spcBef>
                <a:spcPts val="555"/>
              </a:spcBef>
              <a:defRPr/>
            </a:pPr>
            <a:endParaRPr lang="en-US" altLang="zh-CN" dirty="0">
              <a:latin typeface="Times New Roman" panose="02020603050405020304" pitchFamily="18" charset="0"/>
              <a:cs typeface="Times New Roman" panose="02020603050405020304" pitchFamily="18" charset="0"/>
            </a:endParaRPr>
          </a:p>
          <a:p>
            <a:pPr marL="316230" indent="-316230">
              <a:spcBef>
                <a:spcPts val="555"/>
              </a:spcBef>
              <a:defRPr/>
            </a:pPr>
            <a:endParaRPr lang="en-US" altLang="zh-CN" dirty="0">
              <a:latin typeface="Times New Roman" panose="02020603050405020304" pitchFamily="18" charset="0"/>
              <a:cs typeface="Times New Roman" panose="02020603050405020304" pitchFamily="18" charset="0"/>
            </a:endParaRPr>
          </a:p>
          <a:p>
            <a:pPr marL="773430" lvl="1" indent="-316230">
              <a:spcBef>
                <a:spcPts val="555"/>
              </a:spcBef>
              <a:defRPr/>
            </a:pPr>
            <a:endParaRPr lang="en-US" altLang="zh-CN" dirty="0">
              <a:latin typeface="Times New Roman" panose="02020603050405020304" pitchFamily="18" charset="0"/>
              <a:cs typeface="Times New Roman" panose="02020603050405020304" pitchFamily="18" charset="0"/>
            </a:endParaRPr>
          </a:p>
          <a:p>
            <a:pPr marL="773430" lvl="1" indent="-316230">
              <a:spcBef>
                <a:spcPts val="555"/>
              </a:spcBef>
              <a:defRPr/>
            </a:pPr>
            <a:r>
              <a:rPr lang="zh-CN" altLang="en-US" dirty="0">
                <a:latin typeface="Times New Roman" panose="02020603050405020304" pitchFamily="18" charset="0"/>
                <a:cs typeface="Times New Roman" panose="02020603050405020304" pitchFamily="18" charset="0"/>
              </a:rPr>
              <a:t>一个</a:t>
            </a:r>
            <a:r>
              <a:rPr lang="en-US" altLang="zh-CN" dirty="0">
                <a:latin typeface="Times New Roman" panose="02020603050405020304" pitchFamily="18" charset="0"/>
                <a:cs typeface="Times New Roman" panose="02020603050405020304" pitchFamily="18" charset="0"/>
              </a:rPr>
              <a:t>WWW</a:t>
            </a:r>
            <a:r>
              <a:rPr lang="zh-CN" altLang="en-US" dirty="0">
                <a:latin typeface="Times New Roman" panose="02020603050405020304" pitchFamily="18" charset="0"/>
                <a:cs typeface="Times New Roman" panose="02020603050405020304" pitchFamily="18" charset="0"/>
              </a:rPr>
              <a:t>服务器的最高级别的页面。</a:t>
            </a:r>
            <a:endParaRPr lang="en-US" altLang="zh-CN" dirty="0">
              <a:latin typeface="Times New Roman" panose="02020603050405020304" pitchFamily="18" charset="0"/>
              <a:cs typeface="Times New Roman" panose="02020603050405020304" pitchFamily="18" charset="0"/>
            </a:endParaRPr>
          </a:p>
          <a:p>
            <a:pPr marL="773430" lvl="1" indent="-316230">
              <a:spcBef>
                <a:spcPts val="555"/>
              </a:spcBef>
              <a:defRPr/>
            </a:pPr>
            <a:r>
              <a:rPr lang="zh-CN" altLang="en-US" dirty="0">
                <a:latin typeface="Times New Roman" panose="02020603050405020304" pitchFamily="18" charset="0"/>
                <a:cs typeface="Times New Roman" panose="02020603050405020304" pitchFamily="18" charset="0"/>
              </a:rPr>
              <a:t>某一个组织或部门的一个定制的页面或目录。</a:t>
            </a:r>
            <a:endParaRPr lang="en-US" altLang="zh-CN" dirty="0">
              <a:latin typeface="Times New Roman" panose="02020603050405020304" pitchFamily="18" charset="0"/>
              <a:cs typeface="Times New Roman" panose="02020603050405020304" pitchFamily="18" charset="0"/>
            </a:endParaRPr>
          </a:p>
          <a:p>
            <a:pPr marL="773430" lvl="1" indent="-316230">
              <a:spcBef>
                <a:spcPts val="555"/>
              </a:spcBef>
              <a:defRPr/>
            </a:pPr>
            <a:r>
              <a:rPr lang="zh-CN" altLang="en-US" dirty="0">
                <a:latin typeface="Times New Roman" panose="02020603050405020304" pitchFamily="18" charset="0"/>
                <a:cs typeface="Times New Roman" panose="02020603050405020304" pitchFamily="18" charset="0"/>
              </a:rPr>
              <a:t>某一个人自己设计的描述他本人情况的</a:t>
            </a:r>
            <a:r>
              <a:rPr lang="en-US" altLang="zh-CN" dirty="0">
                <a:latin typeface="Times New Roman" panose="02020603050405020304" pitchFamily="18" charset="0"/>
                <a:cs typeface="Times New Roman" panose="02020603050405020304" pitchFamily="18" charset="0"/>
              </a:rPr>
              <a:t>WWW</a:t>
            </a:r>
            <a:r>
              <a:rPr lang="zh-CN" altLang="en-US" dirty="0">
                <a:latin typeface="Times New Roman" panose="02020603050405020304" pitchFamily="18" charset="0"/>
                <a:cs typeface="Times New Roman" panose="02020603050405020304" pitchFamily="18" charset="0"/>
              </a:rPr>
              <a:t>页面。</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ct val="50000"/>
              </a:spcBef>
              <a:buFont typeface="Wingdings" panose="05000000000000000000" pitchFamily="2" charset="2"/>
              <a:buNone/>
              <a:defRPr/>
            </a:pPr>
            <a:endParaRPr lang="en-US" altLang="zh-CN" dirty="0">
              <a:latin typeface="Times New Roman" panose="02020603050405020304" pitchFamily="18" charset="0"/>
              <a:cs typeface="Times New Roman" panose="02020603050405020304" pitchFamily="18" charset="0"/>
            </a:endParaRPr>
          </a:p>
        </p:txBody>
      </p:sp>
      <p:grpSp>
        <p:nvGrpSpPr>
          <p:cNvPr id="131077" name="Group 5"/>
          <p:cNvGrpSpPr/>
          <p:nvPr/>
        </p:nvGrpSpPr>
        <p:grpSpPr bwMode="auto">
          <a:xfrm>
            <a:off x="4736976" y="1916832"/>
            <a:ext cx="1471353" cy="1081087"/>
            <a:chOff x="1156" y="1570"/>
            <a:chExt cx="335" cy="681"/>
          </a:xfrm>
        </p:grpSpPr>
        <p:sp>
          <p:nvSpPr>
            <p:cNvPr id="131079" name="Rectangle 6"/>
            <p:cNvSpPr>
              <a:spLocks noChangeArrowheads="1"/>
            </p:cNvSpPr>
            <p:nvPr/>
          </p:nvSpPr>
          <p:spPr bwMode="auto">
            <a:xfrm>
              <a:off x="1156" y="1570"/>
              <a:ext cx="335" cy="361"/>
            </a:xfrm>
            <a:prstGeom prst="rect">
              <a:avLst/>
            </a:prstGeom>
            <a:noFill/>
            <a:ln w="381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31080" name="Line 7"/>
            <p:cNvSpPr>
              <a:spLocks noChangeShapeType="1"/>
            </p:cNvSpPr>
            <p:nvPr/>
          </p:nvSpPr>
          <p:spPr bwMode="auto">
            <a:xfrm flipV="1">
              <a:off x="1271" y="1933"/>
              <a:ext cx="0" cy="318"/>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1078" name="Text Box 8"/>
          <p:cNvSpPr txBox="1">
            <a:spLocks noChangeArrowheads="1"/>
          </p:cNvSpPr>
          <p:nvPr/>
        </p:nvSpPr>
        <p:spPr bwMode="auto">
          <a:xfrm>
            <a:off x="920945" y="2842890"/>
            <a:ext cx="878458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000099"/>
                </a:solidFill>
                <a:latin typeface="Arial" panose="020B0604020202020204" pitchFamily="34" charset="0"/>
                <a:ea typeface="黑体" panose="02010609060101010101" pitchFamily="2" charset="-122"/>
              </a:rPr>
              <a:t>若再省略文件的</a:t>
            </a:r>
            <a:r>
              <a:rPr lang="en-US" altLang="zh-CN" sz="2800" b="1" dirty="0">
                <a:solidFill>
                  <a:srgbClr val="000099"/>
                </a:solidFill>
                <a:latin typeface="Arial" panose="020B0604020202020204" pitchFamily="34" charset="0"/>
                <a:ea typeface="黑体" panose="02010609060101010101" pitchFamily="2" charset="-122"/>
              </a:rPr>
              <a:t>&lt;</a:t>
            </a:r>
            <a:r>
              <a:rPr lang="zh-CN" altLang="en-US" sz="2800" b="1" dirty="0">
                <a:solidFill>
                  <a:srgbClr val="000099"/>
                </a:solidFill>
                <a:latin typeface="Arial" panose="020B0604020202020204" pitchFamily="34" charset="0"/>
                <a:ea typeface="黑体" panose="02010609060101010101" pitchFamily="2" charset="-122"/>
              </a:rPr>
              <a:t>路径</a:t>
            </a:r>
            <a:r>
              <a:rPr lang="en-US" altLang="zh-CN" sz="2800" b="1" dirty="0">
                <a:solidFill>
                  <a:srgbClr val="000099"/>
                </a:solidFill>
                <a:latin typeface="Arial" panose="020B0604020202020204" pitchFamily="34" charset="0"/>
                <a:ea typeface="黑体" panose="02010609060101010101" pitchFamily="2" charset="-122"/>
              </a:rPr>
              <a:t>&gt;</a:t>
            </a:r>
            <a:r>
              <a:rPr lang="zh-CN" altLang="en-US" sz="2800" b="1" dirty="0">
                <a:solidFill>
                  <a:srgbClr val="000099"/>
                </a:solidFill>
                <a:latin typeface="Arial" panose="020B0604020202020204" pitchFamily="34" charset="0"/>
                <a:ea typeface="黑体" panose="02010609060101010101" pitchFamily="2" charset="-122"/>
              </a:rPr>
              <a:t>项，则 </a:t>
            </a:r>
            <a:r>
              <a:rPr lang="en-US" altLang="zh-CN" sz="2800" b="1" dirty="0">
                <a:solidFill>
                  <a:srgbClr val="000099"/>
                </a:solidFill>
                <a:latin typeface="Arial" panose="020B0604020202020204" pitchFamily="34" charset="0"/>
                <a:ea typeface="黑体" panose="02010609060101010101" pitchFamily="2" charset="-122"/>
              </a:rPr>
              <a:t>URL </a:t>
            </a:r>
            <a:r>
              <a:rPr lang="zh-CN" altLang="en-US" sz="2800" b="1" dirty="0">
                <a:solidFill>
                  <a:srgbClr val="000099"/>
                </a:solidFill>
                <a:latin typeface="Arial" panose="020B0604020202020204" pitchFamily="34" charset="0"/>
                <a:ea typeface="黑体" panose="02010609060101010101" pitchFamily="2" charset="-122"/>
              </a:rPr>
              <a:t>就指到互联网上的某个主页 </a:t>
            </a:r>
            <a:r>
              <a:rPr lang="en-US" altLang="zh-CN" sz="2800" b="1" dirty="0">
                <a:solidFill>
                  <a:srgbClr val="000099"/>
                </a:solidFill>
                <a:latin typeface="Arial" panose="020B0604020202020204" pitchFamily="34" charset="0"/>
                <a:ea typeface="黑体" panose="02010609060101010101" pitchFamily="2" charset="-122"/>
              </a:rPr>
              <a:t>(home page)</a:t>
            </a:r>
            <a:r>
              <a:rPr lang="zh-CN" altLang="en-US" sz="2800" b="1" dirty="0">
                <a:solidFill>
                  <a:srgbClr val="000099"/>
                </a:solidFill>
                <a:latin typeface="Arial" panose="020B0604020202020204" pitchFamily="34" charset="0"/>
                <a:ea typeface="黑体" panose="02010609060101010101" pitchFamily="2" charset="-122"/>
              </a:rPr>
              <a:t>。 它可以是以下几种情况之一：</a:t>
            </a:r>
            <a:endParaRPr lang="zh-CN" altLang="en-US" sz="2800" b="1" dirty="0">
              <a:solidFill>
                <a:srgbClr val="000099"/>
              </a:solidFill>
              <a:latin typeface="Arial" panose="020B0604020202020204" pitchFamily="34" charset="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6.2.3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超文本传送协议 </a:t>
            </a:r>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HTTP</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 </a:t>
            </a:r>
            <a:endParaRPr lang="zh-CN" altLang="en-US" sz="3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1939" name="Rectangle 3"/>
          <p:cNvSpPr>
            <a:spLocks noGrp="1" noChangeArrowheads="1"/>
          </p:cNvSpPr>
          <p:nvPr>
            <p:ph idx="1"/>
          </p:nvPr>
        </p:nvSpPr>
        <p:spPr/>
        <p:txBody>
          <a:bodyPr/>
          <a:lstStyle/>
          <a:p>
            <a:pPr marL="0" indent="0" algn="just">
              <a:buNone/>
            </a:pPr>
            <a:r>
              <a:rPr lang="en-US" altLang="zh-CN"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1.  HTTP </a:t>
            </a:r>
            <a:r>
              <a:rPr lang="zh-CN" altLang="en-US"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的操作过程</a:t>
            </a:r>
            <a:endParaRPr lang="en-US" altLang="zh-CN"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为了使超文本的链接能够高效率地完成，需要用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HTTP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协议来传送一切必须的信息。</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从层次的角度看，</a:t>
            </a:r>
            <a:r>
              <a:rPr lang="en-US" altLang="zh-CN" dirty="0">
                <a:latin typeface="Times New Roman" panose="02020603050405020304" pitchFamily="18" charset="0"/>
                <a:ea typeface="黑体" panose="02010609060101010101" pitchFamily="2" charset="-122"/>
                <a:cs typeface="Times New Roman" panose="02020603050405020304" pitchFamily="18" charset="0"/>
              </a:rPr>
              <a:t>HTTP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是</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面向事务的</a:t>
            </a:r>
            <a:r>
              <a:rPr lang="en-US" altLang="zh-CN" dirty="0">
                <a:latin typeface="Times New Roman" panose="02020603050405020304" pitchFamily="18" charset="0"/>
                <a:ea typeface="黑体" panose="02010609060101010101" pitchFamily="2" charset="-122"/>
                <a:cs typeface="Times New Roman" panose="02020603050405020304" pitchFamily="18" charset="0"/>
              </a:rPr>
              <a:t>(transaction-oriented)</a:t>
            </a:r>
            <a:r>
              <a:rPr lang="zh-CN" altLang="en-US" dirty="0">
                <a:latin typeface="Times New Roman" panose="02020603050405020304" pitchFamily="18" charset="0"/>
                <a:ea typeface="黑体" panose="02010609060101010101" pitchFamily="2" charset="-122"/>
                <a:cs typeface="Times New Roman" panose="02020603050405020304" pitchFamily="18" charset="0"/>
              </a:rPr>
              <a:t>应用层协议，它是万维网上能够可靠地交换文件（包括文本、声音、图像等各种多媒体文件）的重要基础。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1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0" y="44450"/>
            <a:ext cx="8442325" cy="695325"/>
          </a:xfrm>
        </p:spPr>
        <p:txBody>
          <a:bodyPr/>
          <a:lstStyle/>
          <a:p>
            <a:pPr algn="ctr" eaLnBrk="1" hangingPunct="1">
              <a:lnSpc>
                <a:spcPct val="80000"/>
              </a:lnSpc>
            </a:pPr>
            <a:r>
              <a:rPr lang="zh-CN" altLang="en-US" dirty="0">
                <a:ea typeface="黑体" panose="02010609060101010101" pitchFamily="2" charset="-122"/>
              </a:rPr>
              <a:t>万维网的工作过程 </a:t>
            </a:r>
            <a:endParaRPr lang="zh-CN" altLang="en-US" dirty="0">
              <a:ea typeface="黑体" panose="02010609060101010101" pitchFamily="2" charset="-122"/>
            </a:endParaRPr>
          </a:p>
        </p:txBody>
      </p:sp>
      <p:graphicFrame>
        <p:nvGraphicFramePr>
          <p:cNvPr id="135171" name="Object 66"/>
          <p:cNvGraphicFramePr>
            <a:graphicFrameLocks noChangeAspect="1"/>
          </p:cNvGraphicFramePr>
          <p:nvPr/>
        </p:nvGraphicFramePr>
        <p:xfrm>
          <a:off x="2734470" y="2608264"/>
          <a:ext cx="4165335" cy="1692275"/>
        </p:xfrm>
        <a:graphic>
          <a:graphicData uri="http://schemas.openxmlformats.org/presentationml/2006/ole">
            <mc:AlternateContent xmlns:mc="http://schemas.openxmlformats.org/markup-compatibility/2006">
              <mc:Choice xmlns:v="urn:schemas-microsoft-com:vml" Requires="v">
                <p:oleObj spid="_x0000_s18501" name="VISIO" r:id="rId1" imgW="1687195" imgH="964565" progId="Visio.Drawing.6">
                  <p:embed/>
                </p:oleObj>
              </mc:Choice>
              <mc:Fallback>
                <p:oleObj name="VISIO" r:id="rId1" imgW="1687195" imgH="964565" progId="Visio.Drawing.6">
                  <p:embed/>
                  <p:pic>
                    <p:nvPicPr>
                      <p:cNvPr id="0" name="图片 184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470" y="2608264"/>
                        <a:ext cx="4165335" cy="16922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35172" name="Picture 6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73" y="1122364"/>
            <a:ext cx="1804061"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3" name="Freeform 68"/>
          <p:cNvSpPr/>
          <p:nvPr/>
        </p:nvSpPr>
        <p:spPr bwMode="auto">
          <a:xfrm>
            <a:off x="3915966" y="2935288"/>
            <a:ext cx="486701" cy="266700"/>
          </a:xfrm>
          <a:custGeom>
            <a:avLst/>
            <a:gdLst>
              <a:gd name="T0" fmla="*/ 2147483646 w 117"/>
              <a:gd name="T1" fmla="*/ 2147483646 h 118"/>
              <a:gd name="T2" fmla="*/ 0 w 117"/>
              <a:gd name="T3" fmla="*/ 2147483646 h 118"/>
              <a:gd name="T4" fmla="*/ 0 w 117"/>
              <a:gd name="T5" fmla="*/ 2147483646 h 118"/>
              <a:gd name="T6" fmla="*/ 2147483646 w 117"/>
              <a:gd name="T7" fmla="*/ 2147483646 h 118"/>
              <a:gd name="T8" fmla="*/ 2147483646 w 117"/>
              <a:gd name="T9" fmla="*/ 2147483646 h 118"/>
              <a:gd name="T10" fmla="*/ 2147483646 w 117"/>
              <a:gd name="T11" fmla="*/ 0 h 118"/>
              <a:gd name="T12" fmla="*/ 2147483646 w 117"/>
              <a:gd name="T13" fmla="*/ 0 h 118"/>
              <a:gd name="T14" fmla="*/ 2147483646 w 117"/>
              <a:gd name="T15" fmla="*/ 0 h 118"/>
              <a:gd name="T16" fmla="*/ 2147483646 w 117"/>
              <a:gd name="T17" fmla="*/ 2147483646 h 118"/>
              <a:gd name="T18" fmla="*/ 2147483646 w 117"/>
              <a:gd name="T19" fmla="*/ 2147483646 h 118"/>
              <a:gd name="T20" fmla="*/ 2147483646 w 117"/>
              <a:gd name="T21" fmla="*/ 2147483646 h 118"/>
              <a:gd name="T22" fmla="*/ 2147483646 w 117"/>
              <a:gd name="T23" fmla="*/ 2147483646 h 118"/>
              <a:gd name="T24" fmla="*/ 2147483646 w 117"/>
              <a:gd name="T25" fmla="*/ 2147483646 h 118"/>
              <a:gd name="T26" fmla="*/ 2147483646 w 117"/>
              <a:gd name="T27" fmla="*/ 2147483646 h 118"/>
              <a:gd name="T28" fmla="*/ 2147483646 w 117"/>
              <a:gd name="T29" fmla="*/ 2147483646 h 118"/>
              <a:gd name="T30" fmla="*/ 2147483646 w 117"/>
              <a:gd name="T31" fmla="*/ 2147483646 h 118"/>
              <a:gd name="T32" fmla="*/ 2147483646 w 117"/>
              <a:gd name="T33" fmla="*/ 2147483646 h 118"/>
              <a:gd name="T34" fmla="*/ 2147483646 w 117"/>
              <a:gd name="T35" fmla="*/ 2147483646 h 118"/>
              <a:gd name="T36" fmla="*/ 2147483646 w 117"/>
              <a:gd name="T37" fmla="*/ 2147483646 h 118"/>
              <a:gd name="T38" fmla="*/ 2147483646 w 117"/>
              <a:gd name="T39" fmla="*/ 2147483646 h 118"/>
              <a:gd name="T40" fmla="*/ 2147483646 w 117"/>
              <a:gd name="T41" fmla="*/ 2147483646 h 118"/>
              <a:gd name="T42" fmla="*/ 2147483646 w 117"/>
              <a:gd name="T43" fmla="*/ 2147483646 h 118"/>
              <a:gd name="T44" fmla="*/ 2147483646 w 117"/>
              <a:gd name="T45" fmla="*/ 2147483646 h 118"/>
              <a:gd name="T46" fmla="*/ 2147483646 w 117"/>
              <a:gd name="T47" fmla="*/ 214748364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174" name="Freeform 69"/>
          <p:cNvSpPr/>
          <p:nvPr/>
        </p:nvSpPr>
        <p:spPr bwMode="auto">
          <a:xfrm>
            <a:off x="5061347" y="2865438"/>
            <a:ext cx="342238" cy="196850"/>
          </a:xfrm>
          <a:custGeom>
            <a:avLst/>
            <a:gdLst>
              <a:gd name="T0" fmla="*/ 0 w 82"/>
              <a:gd name="T1" fmla="*/ 0 h 87"/>
              <a:gd name="T2" fmla="*/ 2147483646 w 82"/>
              <a:gd name="T3" fmla="*/ 2147483646 h 87"/>
              <a:gd name="T4" fmla="*/ 2147483646 w 82"/>
              <a:gd name="T5" fmla="*/ 2147483646 h 87"/>
              <a:gd name="T6" fmla="*/ 2147483646 w 82"/>
              <a:gd name="T7" fmla="*/ 2147483646 h 87"/>
              <a:gd name="T8" fmla="*/ 2147483646 w 82"/>
              <a:gd name="T9" fmla="*/ 2147483646 h 87"/>
              <a:gd name="T10" fmla="*/ 2147483646 w 82"/>
              <a:gd name="T11" fmla="*/ 2147483646 h 87"/>
              <a:gd name="T12" fmla="*/ 2147483646 w 82"/>
              <a:gd name="T13" fmla="*/ 2147483646 h 87"/>
              <a:gd name="T14" fmla="*/ 2147483646 w 82"/>
              <a:gd name="T15" fmla="*/ 2147483646 h 87"/>
              <a:gd name="T16" fmla="*/ 2147483646 w 82"/>
              <a:gd name="T17" fmla="*/ 2147483646 h 87"/>
              <a:gd name="T18" fmla="*/ 2147483646 w 82"/>
              <a:gd name="T19" fmla="*/ 2147483646 h 87"/>
              <a:gd name="T20" fmla="*/ 2147483646 w 82"/>
              <a:gd name="T21" fmla="*/ 2147483646 h 87"/>
              <a:gd name="T22" fmla="*/ 2147483646 w 82"/>
              <a:gd name="T23" fmla="*/ 2147483646 h 87"/>
              <a:gd name="T24" fmla="*/ 2147483646 w 82"/>
              <a:gd name="T25" fmla="*/ 2147483646 h 87"/>
              <a:gd name="T26" fmla="*/ 0 w 82"/>
              <a:gd name="T27" fmla="*/ 2147483646 h 87"/>
              <a:gd name="T28" fmla="*/ 0 w 82"/>
              <a:gd name="T29" fmla="*/ 2147483646 h 87"/>
              <a:gd name="T30" fmla="*/ 2147483646 w 82"/>
              <a:gd name="T31" fmla="*/ 2147483646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175" name="Freeform 70"/>
          <p:cNvSpPr/>
          <p:nvPr/>
        </p:nvSpPr>
        <p:spPr bwMode="auto">
          <a:xfrm>
            <a:off x="6409664" y="2965450"/>
            <a:ext cx="1100667" cy="744538"/>
          </a:xfrm>
          <a:custGeom>
            <a:avLst/>
            <a:gdLst>
              <a:gd name="T0" fmla="*/ 2147483646 w 567"/>
              <a:gd name="T1" fmla="*/ 0 h 371"/>
              <a:gd name="T2" fmla="*/ 2147483646 w 567"/>
              <a:gd name="T3" fmla="*/ 2147483646 h 371"/>
              <a:gd name="T4" fmla="*/ 2147483646 w 567"/>
              <a:gd name="T5" fmla="*/ 2147483646 h 371"/>
              <a:gd name="T6" fmla="*/ 2147483646 w 567"/>
              <a:gd name="T7" fmla="*/ 2147483646 h 371"/>
              <a:gd name="T8" fmla="*/ 0 w 567"/>
              <a:gd name="T9" fmla="*/ 2147483646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76" name="Freeform 71"/>
          <p:cNvSpPr/>
          <p:nvPr/>
        </p:nvSpPr>
        <p:spPr bwMode="auto">
          <a:xfrm>
            <a:off x="2067189" y="2614614"/>
            <a:ext cx="1135063" cy="1081087"/>
          </a:xfrm>
          <a:custGeom>
            <a:avLst/>
            <a:gdLst>
              <a:gd name="T0" fmla="*/ 2147483646 w 759"/>
              <a:gd name="T1" fmla="*/ 0 h 664"/>
              <a:gd name="T2" fmla="*/ 2147483646 w 759"/>
              <a:gd name="T3" fmla="*/ 2147483646 h 664"/>
              <a:gd name="T4" fmla="*/ 2147483646 w 759"/>
              <a:gd name="T5" fmla="*/ 2147483646 h 664"/>
              <a:gd name="T6" fmla="*/ 2147483646 w 759"/>
              <a:gd name="T7" fmla="*/ 2147483646 h 664"/>
              <a:gd name="T8" fmla="*/ 2147483646 w 759"/>
              <a:gd name="T9" fmla="*/ 2147483646 h 664"/>
              <a:gd name="T10" fmla="*/ 2147483646 w 759"/>
              <a:gd name="T11" fmla="*/ 2147483646 h 664"/>
              <a:gd name="T12" fmla="*/ 2147483646 w 759"/>
              <a:gd name="T13" fmla="*/ 2147483646 h 664"/>
              <a:gd name="T14" fmla="*/ 2147483646 w 759"/>
              <a:gd name="T15" fmla="*/ 2147483646 h 6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177" name="Rectangle 72"/>
          <p:cNvSpPr>
            <a:spLocks noChangeArrowheads="1"/>
          </p:cNvSpPr>
          <p:nvPr/>
        </p:nvSpPr>
        <p:spPr bwMode="auto">
          <a:xfrm>
            <a:off x="4332156" y="3548064"/>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panose="020B0604020202020204" pitchFamily="34" charset="0"/>
                <a:ea typeface="黑体" panose="02010609060101010101" pitchFamily="2" charset="-122"/>
              </a:rPr>
              <a:t>互联网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35178" name="Rectangle 73"/>
          <p:cNvSpPr>
            <a:spLocks noChangeArrowheads="1"/>
          </p:cNvSpPr>
          <p:nvPr/>
        </p:nvSpPr>
        <p:spPr bwMode="auto">
          <a:xfrm>
            <a:off x="6221482" y="620713"/>
            <a:ext cx="3329246" cy="68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kumimoji="1" lang="zh-CN" altLang="en-US" sz="2400" b="1">
                <a:solidFill>
                  <a:srgbClr val="000099"/>
                </a:solidFill>
                <a:latin typeface="Arial" panose="020B0604020202020204" pitchFamily="34" charset="0"/>
                <a:ea typeface="黑体" panose="02010609060101010101" pitchFamily="2" charset="-122"/>
              </a:rPr>
              <a:t>服务器</a:t>
            </a:r>
            <a:endParaRPr kumimoji="1" lang="zh-CN" altLang="en-US" sz="2400" b="1">
              <a:solidFill>
                <a:srgbClr val="000099"/>
              </a:solidFill>
              <a:latin typeface="Arial" panose="020B0604020202020204" pitchFamily="34" charset="0"/>
              <a:ea typeface="黑体" panose="02010609060101010101" pitchFamily="2" charset="-122"/>
            </a:endParaRPr>
          </a:p>
          <a:p>
            <a:pPr algn="ctr">
              <a:lnSpc>
                <a:spcPct val="80000"/>
              </a:lnSpc>
            </a:pPr>
            <a:r>
              <a:rPr kumimoji="1" lang="en-US" altLang="zh-CN" sz="2400" b="1">
                <a:solidFill>
                  <a:srgbClr val="000099"/>
                </a:solidFill>
                <a:latin typeface="Arial" panose="020B0604020202020204" pitchFamily="34" charset="0"/>
                <a:ea typeface="黑体" panose="02010609060101010101" pitchFamily="2" charset="-122"/>
              </a:rPr>
              <a:t>www.tsinghua.edu.cn</a:t>
            </a:r>
            <a:endParaRPr kumimoji="1" lang="en-US" altLang="zh-CN" sz="2400" b="1">
              <a:solidFill>
                <a:srgbClr val="000099"/>
              </a:solidFill>
              <a:latin typeface="Arial" panose="020B0604020202020204" pitchFamily="34" charset="0"/>
              <a:ea typeface="黑体" panose="02010609060101010101" pitchFamily="2" charset="-122"/>
            </a:endParaRPr>
          </a:p>
        </p:txBody>
      </p:sp>
      <p:sp>
        <p:nvSpPr>
          <p:cNvPr id="135179" name="Rectangle 74"/>
          <p:cNvSpPr>
            <a:spLocks noChangeArrowheads="1"/>
          </p:cNvSpPr>
          <p:nvPr/>
        </p:nvSpPr>
        <p:spPr bwMode="auto">
          <a:xfrm>
            <a:off x="3393149" y="836614"/>
            <a:ext cx="26465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zh-CN" sz="2400" b="1">
                <a:solidFill>
                  <a:srgbClr val="000099"/>
                </a:solidFill>
                <a:latin typeface="Arial" panose="020B0604020202020204" pitchFamily="34" charset="0"/>
                <a:ea typeface="黑体" panose="02010609060101010101" pitchFamily="2" charset="-122"/>
              </a:rPr>
              <a:t>链接到</a:t>
            </a:r>
            <a:r>
              <a:rPr kumimoji="1" lang="en-US" altLang="zh-CN" sz="2400" b="1">
                <a:solidFill>
                  <a:srgbClr val="000099"/>
                </a:solidFill>
                <a:latin typeface="Arial" panose="020B0604020202020204" pitchFamily="34" charset="0"/>
                <a:ea typeface="黑体" panose="02010609060101010101" pitchFamily="2" charset="-122"/>
              </a:rPr>
              <a:t>URL</a:t>
            </a:r>
            <a:r>
              <a:rPr kumimoji="1" lang="zh-CN" altLang="en-US" sz="2400" b="1">
                <a:solidFill>
                  <a:srgbClr val="000099"/>
                </a:solidFill>
                <a:latin typeface="Arial" panose="020B0604020202020204" pitchFamily="34" charset="0"/>
                <a:ea typeface="黑体" panose="02010609060101010101" pitchFamily="2" charset="-122"/>
              </a:rPr>
              <a:t>的超链</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135180" name="Rectangle 75"/>
          <p:cNvSpPr>
            <a:spLocks noChangeArrowheads="1"/>
          </p:cNvSpPr>
          <p:nvPr/>
        </p:nvSpPr>
        <p:spPr bwMode="auto">
          <a:xfrm>
            <a:off x="3329517" y="3021013"/>
            <a:ext cx="2849114" cy="397545"/>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2000" b="1">
                <a:solidFill>
                  <a:srgbClr val="000099"/>
                </a:solidFill>
                <a:latin typeface="Arial" panose="020B0604020202020204" pitchFamily="34" charset="0"/>
                <a:ea typeface="黑体" panose="02010609060101010101" pitchFamily="2" charset="-122"/>
              </a:rPr>
              <a:t>HTTP </a:t>
            </a:r>
            <a:r>
              <a:rPr kumimoji="1" lang="zh-CN" altLang="en-US" sz="2000" b="1">
                <a:solidFill>
                  <a:srgbClr val="000099"/>
                </a:solidFill>
                <a:latin typeface="Arial" panose="020B0604020202020204" pitchFamily="34" charset="0"/>
                <a:ea typeface="黑体" panose="02010609060101010101" pitchFamily="2" charset="-122"/>
              </a:rPr>
              <a:t>使用此 </a:t>
            </a:r>
            <a:r>
              <a:rPr kumimoji="1" lang="en-US" altLang="zh-CN" sz="2000" b="1">
                <a:solidFill>
                  <a:srgbClr val="000099"/>
                </a:solidFill>
                <a:latin typeface="Arial" panose="020B0604020202020204" pitchFamily="34" charset="0"/>
                <a:ea typeface="黑体" panose="02010609060101010101" pitchFamily="2" charset="-122"/>
              </a:rPr>
              <a:t>TCP </a:t>
            </a:r>
            <a:r>
              <a:rPr kumimoji="1" lang="zh-CN" altLang="en-US" sz="2000" b="1">
                <a:solidFill>
                  <a:srgbClr val="000099"/>
                </a:solidFill>
                <a:latin typeface="Arial" panose="020B0604020202020204" pitchFamily="34" charset="0"/>
                <a:ea typeface="黑体" panose="02010609060101010101" pitchFamily="2" charset="-122"/>
              </a:rPr>
              <a:t>连接</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35181" name="Rectangle 76"/>
          <p:cNvSpPr>
            <a:spLocks noChangeArrowheads="1"/>
          </p:cNvSpPr>
          <p:nvPr/>
        </p:nvSpPr>
        <p:spPr bwMode="auto">
          <a:xfrm>
            <a:off x="2896130" y="1757364"/>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浏览器</a:t>
            </a:r>
            <a:endParaRPr kumimoji="1" lang="zh-CN" altLang="en-US" sz="2000" b="1">
              <a:solidFill>
                <a:srgbClr val="000099"/>
              </a:solidFill>
              <a:latin typeface="Arial" panose="020B0604020202020204" pitchFamily="34" charset="0"/>
              <a:ea typeface="黑体" panose="02010609060101010101" pitchFamily="2" charset="-122"/>
            </a:endParaRPr>
          </a:p>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 程序</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35182" name="Rectangle 77"/>
          <p:cNvSpPr>
            <a:spLocks noChangeArrowheads="1"/>
          </p:cNvSpPr>
          <p:nvPr/>
        </p:nvSpPr>
        <p:spPr bwMode="auto">
          <a:xfrm>
            <a:off x="5472377" y="1757364"/>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 程序</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35183" name="Rectangle 78"/>
          <p:cNvSpPr>
            <a:spLocks noChangeArrowheads="1"/>
          </p:cNvSpPr>
          <p:nvPr/>
        </p:nvSpPr>
        <p:spPr bwMode="auto">
          <a:xfrm>
            <a:off x="4275402" y="2130425"/>
            <a:ext cx="854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2000" b="1">
                <a:solidFill>
                  <a:srgbClr val="000099"/>
                </a:solidFill>
                <a:latin typeface="Arial" panose="020B0604020202020204" pitchFamily="34" charset="0"/>
                <a:ea typeface="黑体" panose="02010609060101010101" pitchFamily="2" charset="-122"/>
              </a:rPr>
              <a:t>HTTP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135184" name="Rectangle 79"/>
          <p:cNvSpPr>
            <a:spLocks noChangeArrowheads="1"/>
          </p:cNvSpPr>
          <p:nvPr/>
        </p:nvSpPr>
        <p:spPr bwMode="auto">
          <a:xfrm>
            <a:off x="1520297" y="1052514"/>
            <a:ext cx="79829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400" b="1">
                <a:solidFill>
                  <a:srgbClr val="000099"/>
                </a:solidFill>
                <a:latin typeface="Arial" panose="020B0604020202020204" pitchFamily="34" charset="0"/>
                <a:ea typeface="黑体" panose="02010609060101010101" pitchFamily="2" charset="-122"/>
              </a:rPr>
              <a:t>客户</a:t>
            </a:r>
            <a:endParaRPr kumimoji="1" lang="zh-CN" altLang="en-US" sz="2400" b="1">
              <a:solidFill>
                <a:srgbClr val="000099"/>
              </a:solidFill>
              <a:latin typeface="Arial" panose="020B0604020202020204" pitchFamily="34" charset="0"/>
              <a:ea typeface="黑体" panose="02010609060101010101" pitchFamily="2" charset="-122"/>
            </a:endParaRPr>
          </a:p>
        </p:txBody>
      </p:sp>
      <p:pic>
        <p:nvPicPr>
          <p:cNvPr id="135185" name="Picture 8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971" y="1503363"/>
            <a:ext cx="1551252"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86" name="Freeform 81"/>
          <p:cNvSpPr/>
          <p:nvPr/>
        </p:nvSpPr>
        <p:spPr bwMode="auto">
          <a:xfrm>
            <a:off x="1608006" y="1735138"/>
            <a:ext cx="803142" cy="555625"/>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187" name="Rectangle 82"/>
          <p:cNvSpPr>
            <a:spLocks noChangeArrowheads="1"/>
          </p:cNvSpPr>
          <p:nvPr/>
        </p:nvSpPr>
        <p:spPr bwMode="auto">
          <a:xfrm>
            <a:off x="1530615" y="1628775"/>
            <a:ext cx="90088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400" b="1">
                <a:solidFill>
                  <a:srgbClr val="000099"/>
                </a:solidFill>
                <a:latin typeface="Arial" panose="020B0604020202020204" pitchFamily="34" charset="0"/>
                <a:ea typeface="黑体" panose="02010609060101010101" pitchFamily="2" charset="-122"/>
              </a:rPr>
              <a:t>清华大学</a:t>
            </a:r>
            <a:endParaRPr kumimoji="1" lang="zh-CN" altLang="en-US" sz="1400" b="1">
              <a:solidFill>
                <a:srgbClr val="000099"/>
              </a:solidFill>
              <a:latin typeface="Arial" panose="020B0604020202020204" pitchFamily="34" charset="0"/>
              <a:ea typeface="黑体" panose="02010609060101010101" pitchFamily="2" charset="-122"/>
            </a:endParaRPr>
          </a:p>
          <a:p>
            <a:r>
              <a:rPr kumimoji="1" lang="zh-CN" altLang="en-US" sz="1400" b="1">
                <a:solidFill>
                  <a:srgbClr val="000099"/>
                </a:solidFill>
                <a:latin typeface="Arial" panose="020B0604020202020204" pitchFamily="34" charset="0"/>
                <a:ea typeface="黑体" panose="02010609060101010101" pitchFamily="2" charset="-122"/>
              </a:rPr>
              <a:t>院系设置</a:t>
            </a:r>
            <a:endParaRPr kumimoji="1" lang="zh-CN" altLang="en-US" sz="1400" b="1">
              <a:solidFill>
                <a:srgbClr val="000099"/>
              </a:solidFill>
              <a:latin typeface="Arial" panose="020B0604020202020204" pitchFamily="34" charset="0"/>
              <a:ea typeface="黑体" panose="02010609060101010101" pitchFamily="2" charset="-122"/>
            </a:endParaRPr>
          </a:p>
        </p:txBody>
      </p:sp>
      <p:sp>
        <p:nvSpPr>
          <p:cNvPr id="135188" name="Line 83"/>
          <p:cNvSpPr>
            <a:spLocks noChangeShapeType="1"/>
          </p:cNvSpPr>
          <p:nvPr/>
        </p:nvSpPr>
        <p:spPr bwMode="auto">
          <a:xfrm>
            <a:off x="1678517" y="2093913"/>
            <a:ext cx="63460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89" name="Oval 84"/>
          <p:cNvSpPr>
            <a:spLocks noChangeArrowheads="1"/>
          </p:cNvSpPr>
          <p:nvPr/>
        </p:nvSpPr>
        <p:spPr bwMode="auto">
          <a:xfrm>
            <a:off x="1976042" y="2432051"/>
            <a:ext cx="643202" cy="252413"/>
          </a:xfrm>
          <a:prstGeom prst="ellipse">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190" name="Line 85"/>
          <p:cNvSpPr>
            <a:spLocks noChangeShapeType="1"/>
          </p:cNvSpPr>
          <p:nvPr/>
        </p:nvSpPr>
        <p:spPr bwMode="auto">
          <a:xfrm>
            <a:off x="6299598" y="2262188"/>
            <a:ext cx="552053" cy="254000"/>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1" name="Line 86"/>
          <p:cNvSpPr>
            <a:spLocks noChangeShapeType="1"/>
          </p:cNvSpPr>
          <p:nvPr/>
        </p:nvSpPr>
        <p:spPr bwMode="auto">
          <a:xfrm flipH="1">
            <a:off x="2528094" y="2178050"/>
            <a:ext cx="552054" cy="338138"/>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2" name="Oval 87"/>
          <p:cNvSpPr>
            <a:spLocks noChangeArrowheads="1"/>
          </p:cNvSpPr>
          <p:nvPr/>
        </p:nvSpPr>
        <p:spPr bwMode="auto">
          <a:xfrm>
            <a:off x="6758782" y="2432051"/>
            <a:ext cx="644922" cy="252413"/>
          </a:xfrm>
          <a:prstGeom prst="ellipse">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193" name="Freeform 88"/>
          <p:cNvSpPr/>
          <p:nvPr/>
        </p:nvSpPr>
        <p:spPr bwMode="auto">
          <a:xfrm>
            <a:off x="2344076" y="2622550"/>
            <a:ext cx="4691592" cy="820738"/>
          </a:xfrm>
          <a:custGeom>
            <a:avLst/>
            <a:gdLst>
              <a:gd name="T0" fmla="*/ 0 w 2448"/>
              <a:gd name="T1" fmla="*/ 0 h 852"/>
              <a:gd name="T2" fmla="*/ 0 w 2448"/>
              <a:gd name="T3" fmla="*/ 2147483646 h 852"/>
              <a:gd name="T4" fmla="*/ 2147483646 w 2448"/>
              <a:gd name="T5" fmla="*/ 2147483646 h 852"/>
              <a:gd name="T6" fmla="*/ 2147483646 w 2448"/>
              <a:gd name="T7" fmla="*/ 2147483646 h 852"/>
              <a:gd name="T8" fmla="*/ 2147483646 w 2448"/>
              <a:gd name="T9" fmla="*/ 2147483646 h 852"/>
              <a:gd name="T10" fmla="*/ 2147483646 w 2448"/>
              <a:gd name="T11" fmla="*/ 2147483646 h 852"/>
              <a:gd name="T12" fmla="*/ 2147483646 w 2448"/>
              <a:gd name="T13" fmla="*/ 2147483646 h 852"/>
              <a:gd name="T14" fmla="*/ 2147483646 w 2448"/>
              <a:gd name="T15" fmla="*/ 2147483646 h 852"/>
              <a:gd name="T16" fmla="*/ 2147483646 w 2448"/>
              <a:gd name="T17" fmla="*/ 2147483646 h 852"/>
              <a:gd name="T18" fmla="*/ 2147483646 w 2448"/>
              <a:gd name="T19" fmla="*/ 2147483646 h 852"/>
              <a:gd name="T20" fmla="*/ 2147483646 w 2448"/>
              <a:gd name="T21" fmla="*/ 2147483646 h 852"/>
              <a:gd name="T22" fmla="*/ 2147483646 w 2448"/>
              <a:gd name="T23" fmla="*/ 2147483646 h 852"/>
              <a:gd name="T24" fmla="*/ 2147483646 w 2448"/>
              <a:gd name="T25" fmla="*/ 2147483646 h 852"/>
              <a:gd name="T26" fmla="*/ 2147483646 w 2448"/>
              <a:gd name="T27" fmla="*/ 2147483646 h 852"/>
              <a:gd name="T28" fmla="*/ 2147483646 w 2448"/>
              <a:gd name="T29" fmla="*/ 2147483646 h 852"/>
              <a:gd name="T30" fmla="*/ 2147483646 w 2448"/>
              <a:gd name="T31" fmla="*/ 2147483646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4" name="Line 89"/>
          <p:cNvSpPr>
            <a:spLocks noChangeShapeType="1"/>
          </p:cNvSpPr>
          <p:nvPr/>
        </p:nvSpPr>
        <p:spPr bwMode="auto">
          <a:xfrm flipV="1">
            <a:off x="2619244" y="2571750"/>
            <a:ext cx="4232407" cy="0"/>
          </a:xfrm>
          <a:prstGeom prst="line">
            <a:avLst/>
          </a:prstGeom>
          <a:noFill/>
          <a:ln w="76200">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5" name="Line 90"/>
          <p:cNvSpPr>
            <a:spLocks noChangeShapeType="1"/>
          </p:cNvSpPr>
          <p:nvPr/>
        </p:nvSpPr>
        <p:spPr bwMode="auto">
          <a:xfrm rot="16200000" flipH="1">
            <a:off x="7298797" y="2616069"/>
            <a:ext cx="288925" cy="209815"/>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5196" name="Freeform 91"/>
          <p:cNvSpPr/>
          <p:nvPr/>
        </p:nvSpPr>
        <p:spPr bwMode="auto">
          <a:xfrm>
            <a:off x="2027635" y="1250950"/>
            <a:ext cx="5376069" cy="666750"/>
          </a:xfrm>
          <a:custGeom>
            <a:avLst/>
            <a:gdLst>
              <a:gd name="T0" fmla="*/ 0 w 2454"/>
              <a:gd name="T1" fmla="*/ 2147483646 h 332"/>
              <a:gd name="T2" fmla="*/ 2147483646 w 2454"/>
              <a:gd name="T3" fmla="*/ 2147483646 h 332"/>
              <a:gd name="T4" fmla="*/ 2147483646 w 2454"/>
              <a:gd name="T5" fmla="*/ 2147483646 h 332"/>
              <a:gd name="T6" fmla="*/ 2147483646 w 2454"/>
              <a:gd name="T7" fmla="*/ 2147483646 h 332"/>
              <a:gd name="T8" fmla="*/ 2147483646 w 2454"/>
              <a:gd name="T9" fmla="*/ 2147483646 h 332"/>
              <a:gd name="T10" fmla="*/ 2147483646 w 2454"/>
              <a:gd name="T11" fmla="*/ 2147483646 h 332"/>
              <a:gd name="T12" fmla="*/ 2147483646 w 2454"/>
              <a:gd name="T13" fmla="*/ 2147483646 h 3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53052" name="Line 92"/>
          <p:cNvSpPr>
            <a:spLocks noChangeShapeType="1"/>
          </p:cNvSpPr>
          <p:nvPr/>
        </p:nvSpPr>
        <p:spPr bwMode="auto">
          <a:xfrm>
            <a:off x="1976041" y="3829050"/>
            <a:ext cx="0" cy="29860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553053" name="Line 93"/>
          <p:cNvSpPr>
            <a:spLocks noChangeShapeType="1"/>
          </p:cNvSpPr>
          <p:nvPr/>
        </p:nvSpPr>
        <p:spPr bwMode="auto">
          <a:xfrm>
            <a:off x="7548166" y="3829050"/>
            <a:ext cx="0" cy="29860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553076" name="Group 116"/>
          <p:cNvGrpSpPr/>
          <p:nvPr/>
        </p:nvGrpSpPr>
        <p:grpSpPr bwMode="auto">
          <a:xfrm>
            <a:off x="1976041" y="4292601"/>
            <a:ext cx="5572125" cy="400050"/>
            <a:chOff x="1149" y="2704"/>
            <a:chExt cx="3240" cy="252"/>
          </a:xfrm>
        </p:grpSpPr>
        <p:sp>
          <p:nvSpPr>
            <p:cNvPr id="135222" name="Line 103"/>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223" name="Text Box 104"/>
            <p:cNvSpPr txBox="1">
              <a:spLocks noChangeArrowheads="1"/>
            </p:cNvSpPr>
            <p:nvPr/>
          </p:nvSpPr>
          <p:spPr bwMode="auto">
            <a:xfrm>
              <a:off x="2176" y="2704"/>
              <a:ext cx="1080"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建立 </a:t>
              </a:r>
              <a:r>
                <a:rPr kumimoji="1" lang="en-US" altLang="zh-CN" sz="2000" b="1">
                  <a:solidFill>
                    <a:srgbClr val="000099"/>
                  </a:solidFill>
                  <a:latin typeface="Arial" panose="020B0604020202020204" pitchFamily="34" charset="0"/>
                  <a:ea typeface="黑体" panose="02010609060101010101" pitchFamily="2" charset="-122"/>
                </a:rPr>
                <a:t>TCP </a:t>
              </a:r>
              <a:r>
                <a:rPr kumimoji="1" lang="zh-CN" altLang="en-US" sz="2000" b="1">
                  <a:solidFill>
                    <a:srgbClr val="000099"/>
                  </a:solidFill>
                  <a:latin typeface="Arial" panose="020B0604020202020204" pitchFamily="34" charset="0"/>
                  <a:ea typeface="黑体" panose="02010609060101010101" pitchFamily="2" charset="-122"/>
                </a:rPr>
                <a:t>连接</a:t>
              </a:r>
              <a:endParaRPr kumimoji="1" lang="zh-CN" altLang="en-US" sz="2000" b="1">
                <a:solidFill>
                  <a:srgbClr val="000099"/>
                </a:solidFill>
                <a:latin typeface="Arial" panose="020B0604020202020204" pitchFamily="34" charset="0"/>
                <a:ea typeface="黑体" panose="02010609060101010101" pitchFamily="2" charset="-122"/>
              </a:endParaRPr>
            </a:p>
          </p:txBody>
        </p:sp>
      </p:grpSp>
      <p:sp>
        <p:nvSpPr>
          <p:cNvPr id="135201" name="Line 108"/>
          <p:cNvSpPr>
            <a:spLocks noChangeShapeType="1"/>
          </p:cNvSpPr>
          <p:nvPr/>
        </p:nvSpPr>
        <p:spPr bwMode="auto">
          <a:xfrm>
            <a:off x="7811294" y="2995614"/>
            <a:ext cx="560652" cy="160337"/>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202" name="Text Box 110"/>
          <p:cNvSpPr txBox="1">
            <a:spLocks noChangeArrowheads="1"/>
          </p:cNvSpPr>
          <p:nvPr/>
        </p:nvSpPr>
        <p:spPr bwMode="auto">
          <a:xfrm>
            <a:off x="8120856" y="2225675"/>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0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b="1">
              <a:solidFill>
                <a:srgbClr val="000099"/>
              </a:solidFill>
              <a:latin typeface="Arial" panose="020B0604020202020204" pitchFamily="34" charset="0"/>
              <a:ea typeface="黑体" panose="02010609060101010101" pitchFamily="2" charset="-122"/>
            </a:endParaRPr>
          </a:p>
        </p:txBody>
      </p:sp>
      <p:sp>
        <p:nvSpPr>
          <p:cNvPr id="135203" name="AutoShape 111"/>
          <p:cNvSpPr>
            <a:spLocks noChangeArrowheads="1"/>
          </p:cNvSpPr>
          <p:nvPr/>
        </p:nvSpPr>
        <p:spPr bwMode="auto">
          <a:xfrm>
            <a:off x="7231725" y="2805113"/>
            <a:ext cx="644921" cy="252412"/>
          </a:xfrm>
          <a:prstGeom prst="can">
            <a:avLst>
              <a:gd name="adj" fmla="val 39583"/>
            </a:avLst>
          </a:prstGeom>
          <a:solidFill>
            <a:srgbClr val="99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204" name="Rectangle 112"/>
          <p:cNvSpPr>
            <a:spLocks noChangeArrowheads="1"/>
          </p:cNvSpPr>
          <p:nvPr/>
        </p:nvSpPr>
        <p:spPr bwMode="auto">
          <a:xfrm>
            <a:off x="6180931" y="5851526"/>
            <a:ext cx="840979" cy="1762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grpSp>
        <p:nvGrpSpPr>
          <p:cNvPr id="553077" name="Group 117"/>
          <p:cNvGrpSpPr/>
          <p:nvPr/>
        </p:nvGrpSpPr>
        <p:grpSpPr bwMode="auto">
          <a:xfrm>
            <a:off x="639766" y="4776793"/>
            <a:ext cx="6908398" cy="708025"/>
            <a:chOff x="372" y="3009"/>
            <a:chExt cx="4017" cy="446"/>
          </a:xfrm>
        </p:grpSpPr>
        <p:sp>
          <p:nvSpPr>
            <p:cNvPr id="135207" name="Line 94"/>
            <p:cNvSpPr>
              <a:spLocks noChangeShapeType="1"/>
            </p:cNvSpPr>
            <p:nvPr/>
          </p:nvSpPr>
          <p:spPr bwMode="auto">
            <a:xfrm>
              <a:off x="1149" y="3218"/>
              <a:ext cx="3240" cy="0"/>
            </a:xfrm>
            <a:prstGeom prst="line">
              <a:avLst/>
            </a:prstGeom>
            <a:noFill/>
            <a:ln w="38100">
              <a:solidFill>
                <a:srgbClr val="333399"/>
              </a:solidFill>
              <a:prstDash val="dash"/>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135208" name="Group 95"/>
            <p:cNvGrpSpPr/>
            <p:nvPr/>
          </p:nvGrpSpPr>
          <p:grpSpPr bwMode="auto">
            <a:xfrm>
              <a:off x="1373" y="3067"/>
              <a:ext cx="1651" cy="303"/>
              <a:chOff x="513" y="1824"/>
              <a:chExt cx="1296" cy="240"/>
            </a:xfrm>
          </p:grpSpPr>
          <p:sp>
            <p:nvSpPr>
              <p:cNvPr id="135210" name="AutoShape 96"/>
              <p:cNvSpPr>
                <a:spLocks noChangeArrowheads="1"/>
              </p:cNvSpPr>
              <p:nvPr/>
            </p:nvSpPr>
            <p:spPr bwMode="auto">
              <a:xfrm>
                <a:off x="1521" y="1872"/>
                <a:ext cx="288" cy="144"/>
              </a:xfrm>
              <a:prstGeom prst="rightArrow">
                <a:avLst>
                  <a:gd name="adj1" fmla="val 50000"/>
                  <a:gd name="adj2" fmla="val 50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211" name="Rectangle 97"/>
              <p:cNvSpPr>
                <a:spLocks noChangeArrowheads="1"/>
              </p:cNvSpPr>
              <p:nvPr/>
            </p:nvSpPr>
            <p:spPr bwMode="auto">
              <a:xfrm>
                <a:off x="513" y="1824"/>
                <a:ext cx="1008"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HTTP </a:t>
                </a:r>
                <a:r>
                  <a:rPr kumimoji="1" lang="zh-CN" altLang="en-US" sz="2000" b="1">
                    <a:solidFill>
                      <a:srgbClr val="000099"/>
                    </a:solidFill>
                    <a:latin typeface="Arial" panose="020B0604020202020204" pitchFamily="34" charset="0"/>
                    <a:ea typeface="黑体" panose="02010609060101010101" pitchFamily="2" charset="-122"/>
                  </a:rPr>
                  <a:t>请求报文</a:t>
                </a:r>
                <a:endParaRPr kumimoji="1" lang="zh-CN" altLang="en-US" sz="2000" b="1">
                  <a:solidFill>
                    <a:srgbClr val="000099"/>
                  </a:solidFill>
                  <a:latin typeface="Arial" panose="020B0604020202020204" pitchFamily="34" charset="0"/>
                  <a:ea typeface="黑体" panose="02010609060101010101" pitchFamily="2" charset="-122"/>
                </a:endParaRPr>
              </a:p>
            </p:txBody>
          </p:sp>
        </p:grpSp>
        <p:sp>
          <p:nvSpPr>
            <p:cNvPr id="135209" name="Text Box 114"/>
            <p:cNvSpPr txBox="1">
              <a:spLocks noChangeArrowheads="1"/>
            </p:cNvSpPr>
            <p:nvPr/>
          </p:nvSpPr>
          <p:spPr bwMode="auto">
            <a:xfrm>
              <a:off x="372" y="3009"/>
              <a:ext cx="70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dirty="0">
                  <a:solidFill>
                    <a:srgbClr val="000099"/>
                  </a:solidFill>
                  <a:latin typeface="Arial" panose="020B0604020202020204" pitchFamily="34" charset="0"/>
                  <a:ea typeface="黑体" panose="02010609060101010101" pitchFamily="2" charset="-122"/>
                  <a:sym typeface="Wingdings" panose="05000000000000000000" pitchFamily="2" charset="2"/>
                </a:rPr>
                <a:t>浏览器</a:t>
              </a:r>
              <a:endParaRPr kumimoji="1" lang="en-US" altLang="zh-CN" sz="20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a:p>
              <a:pPr algn="ctr" eaLnBrk="1" hangingPunct="1"/>
              <a:r>
                <a:rPr kumimoji="1" lang="zh-CN" altLang="en-US" sz="2000" b="1" dirty="0">
                  <a:solidFill>
                    <a:srgbClr val="000099"/>
                  </a:solidFill>
                  <a:latin typeface="Arial" panose="020B0604020202020204" pitchFamily="34" charset="0"/>
                  <a:ea typeface="黑体" panose="02010609060101010101" pitchFamily="2" charset="-122"/>
                  <a:sym typeface="Wingdings" panose="05000000000000000000" pitchFamily="2" charset="2"/>
                </a:rPr>
                <a:t>发出</a:t>
              </a:r>
              <a:r>
                <a:rPr kumimoji="1" lang="zh-CN" altLang="en-US" sz="2000" b="1" dirty="0">
                  <a:solidFill>
                    <a:srgbClr val="000099"/>
                  </a:solidFill>
                  <a:latin typeface="Arial" panose="020B0604020202020204" pitchFamily="34" charset="0"/>
                  <a:ea typeface="黑体" panose="02010609060101010101" pitchFamily="2" charset="-122"/>
                </a:rPr>
                <a:t>请求</a:t>
              </a:r>
              <a:endParaRPr kumimoji="1" lang="zh-CN" altLang="en-US" sz="2000" b="1" dirty="0">
                <a:solidFill>
                  <a:srgbClr val="000099"/>
                </a:solidFill>
                <a:latin typeface="Arial" panose="020B0604020202020204" pitchFamily="34" charset="0"/>
                <a:ea typeface="黑体" panose="02010609060101010101" pitchFamily="2" charset="-122"/>
              </a:endParaRPr>
            </a:p>
          </p:txBody>
        </p:sp>
      </p:grpSp>
      <p:grpSp>
        <p:nvGrpSpPr>
          <p:cNvPr id="553080" name="Group 120"/>
          <p:cNvGrpSpPr/>
          <p:nvPr/>
        </p:nvGrpSpPr>
        <p:grpSpPr bwMode="auto">
          <a:xfrm>
            <a:off x="1976041" y="6165858"/>
            <a:ext cx="5572125" cy="400051"/>
            <a:chOff x="1149" y="3884"/>
            <a:chExt cx="3240" cy="252"/>
          </a:xfrm>
        </p:grpSpPr>
        <p:sp>
          <p:nvSpPr>
            <p:cNvPr id="135220" name="Line 106"/>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5221" name="Text Box 107"/>
            <p:cNvSpPr txBox="1">
              <a:spLocks noChangeArrowheads="1"/>
            </p:cNvSpPr>
            <p:nvPr/>
          </p:nvSpPr>
          <p:spPr bwMode="auto">
            <a:xfrm>
              <a:off x="2176" y="3884"/>
              <a:ext cx="1080"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释放 </a:t>
              </a:r>
              <a:r>
                <a:rPr kumimoji="1" lang="en-US" altLang="zh-CN" sz="2000" b="1">
                  <a:solidFill>
                    <a:srgbClr val="000099"/>
                  </a:solidFill>
                  <a:latin typeface="Arial" panose="020B0604020202020204" pitchFamily="34" charset="0"/>
                  <a:ea typeface="黑体" panose="02010609060101010101" pitchFamily="2" charset="-122"/>
                </a:rPr>
                <a:t>TCP </a:t>
              </a:r>
              <a:r>
                <a:rPr kumimoji="1" lang="zh-CN" altLang="en-US" sz="2000" b="1">
                  <a:solidFill>
                    <a:srgbClr val="000099"/>
                  </a:solidFill>
                  <a:latin typeface="Arial" panose="020B0604020202020204" pitchFamily="34" charset="0"/>
                  <a:ea typeface="黑体" panose="02010609060101010101" pitchFamily="2" charset="-122"/>
                </a:rPr>
                <a:t>连接</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nvGrpSpPr>
          <p:cNvPr id="5" name="组合 4"/>
          <p:cNvGrpSpPr/>
          <p:nvPr/>
        </p:nvGrpSpPr>
        <p:grpSpPr>
          <a:xfrm>
            <a:off x="2000672" y="5157192"/>
            <a:ext cx="6816700" cy="1200329"/>
            <a:chOff x="2000672" y="5157192"/>
            <a:chExt cx="6816700" cy="1200329"/>
          </a:xfrm>
        </p:grpSpPr>
        <p:sp>
          <p:nvSpPr>
            <p:cNvPr id="135215" name="Text Box 109"/>
            <p:cNvSpPr txBox="1">
              <a:spLocks noChangeArrowheads="1"/>
            </p:cNvSpPr>
            <p:nvPr/>
          </p:nvSpPr>
          <p:spPr bwMode="auto">
            <a:xfrm>
              <a:off x="7599760" y="5497514"/>
              <a:ext cx="121761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dirty="0">
                  <a:solidFill>
                    <a:srgbClr val="000099"/>
                  </a:solidFill>
                  <a:latin typeface="Arial" panose="020B0604020202020204" pitchFamily="34" charset="0"/>
                  <a:ea typeface="黑体" panose="02010609060101010101" pitchFamily="2" charset="-122"/>
                  <a:sym typeface="Wingdings" panose="05000000000000000000" pitchFamily="2" charset="2"/>
                </a:rPr>
                <a:t>服务器</a:t>
              </a:r>
              <a:endParaRPr kumimoji="1" lang="en-US" altLang="zh-CN" sz="20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a:p>
              <a:pPr algn="ctr" eaLnBrk="1" hangingPunct="1"/>
              <a:r>
                <a:rPr kumimoji="1" lang="zh-CN" altLang="en-US" sz="2000" b="1" dirty="0">
                  <a:solidFill>
                    <a:srgbClr val="000099"/>
                  </a:solidFill>
                  <a:latin typeface="Arial" panose="020B0604020202020204" pitchFamily="34" charset="0"/>
                  <a:ea typeface="黑体" panose="02010609060101010101" pitchFamily="2" charset="-122"/>
                  <a:sym typeface="Wingdings" panose="05000000000000000000" pitchFamily="2" charset="2"/>
                </a:rPr>
                <a:t>返回</a:t>
              </a:r>
              <a:r>
                <a:rPr kumimoji="1" lang="zh-CN" altLang="en-US" sz="2000" b="1" dirty="0">
                  <a:solidFill>
                    <a:srgbClr val="000099"/>
                  </a:solidFill>
                  <a:latin typeface="Arial" panose="020B0604020202020204" pitchFamily="34" charset="0"/>
                  <a:ea typeface="黑体" panose="02010609060101010101" pitchFamily="2" charset="-122"/>
                </a:rPr>
                <a:t>响应</a:t>
              </a:r>
              <a:endParaRPr kumimoji="1" lang="zh-CN" altLang="en-US" sz="2000" b="1" dirty="0">
                <a:solidFill>
                  <a:srgbClr val="000099"/>
                </a:solidFill>
                <a:latin typeface="Arial" panose="020B0604020202020204" pitchFamily="34" charset="0"/>
                <a:ea typeface="黑体" panose="02010609060101010101" pitchFamily="2" charset="-122"/>
              </a:endParaRPr>
            </a:p>
          </p:txBody>
        </p:sp>
        <p:grpSp>
          <p:nvGrpSpPr>
            <p:cNvPr id="4" name="组合 3"/>
            <p:cNvGrpSpPr/>
            <p:nvPr/>
          </p:nvGrpSpPr>
          <p:grpSpPr>
            <a:xfrm>
              <a:off x="2000672" y="5157192"/>
              <a:ext cx="5572124" cy="1200329"/>
              <a:chOff x="2005278" y="5157192"/>
              <a:chExt cx="5572124" cy="1200329"/>
            </a:xfrm>
          </p:grpSpPr>
          <p:sp>
            <p:nvSpPr>
              <p:cNvPr id="135216" name="Line 98"/>
              <p:cNvSpPr>
                <a:spLocks noChangeShapeType="1"/>
              </p:cNvSpPr>
              <p:nvPr/>
            </p:nvSpPr>
            <p:spPr bwMode="auto">
              <a:xfrm flipH="1">
                <a:off x="2005278" y="5756277"/>
                <a:ext cx="5572124" cy="0"/>
              </a:xfrm>
              <a:prstGeom prst="line">
                <a:avLst/>
              </a:prstGeom>
              <a:noFill/>
              <a:ln w="38100">
                <a:solidFill>
                  <a:schemeClr val="hlink"/>
                </a:solidFill>
                <a:prstDash val="dash"/>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 name="TextBox 2"/>
              <p:cNvSpPr txBox="1"/>
              <p:nvPr/>
            </p:nvSpPr>
            <p:spPr>
              <a:xfrm>
                <a:off x="6644009" y="5157192"/>
                <a:ext cx="761869" cy="1200329"/>
              </a:xfrm>
              <a:prstGeom prst="rect">
                <a:avLst/>
              </a:prstGeom>
              <a:solidFill>
                <a:schemeClr val="bg1"/>
              </a:solidFill>
            </p:spPr>
            <p:txBody>
              <a:bodyPr wrap="square" rtlCol="0" anchor="ctr">
                <a:spAutoFit/>
              </a:bodyPr>
              <a:lstStyle/>
              <a:p>
                <a:pPr algn="ctr"/>
                <a:r>
                  <a:rPr kumimoji="1" lang="en-US" altLang="zh-CN" sz="72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lang="zh-CN" altLang="en-US" sz="1600" dirty="0"/>
              </a:p>
            </p:txBody>
          </p:sp>
          <p:grpSp>
            <p:nvGrpSpPr>
              <p:cNvPr id="135217" name="Group 99"/>
              <p:cNvGrpSpPr/>
              <p:nvPr/>
            </p:nvGrpSpPr>
            <p:grpSpPr bwMode="auto">
              <a:xfrm flipH="1">
                <a:off x="3966194" y="5516564"/>
                <a:ext cx="2791631" cy="481013"/>
                <a:chOff x="903" y="1824"/>
                <a:chExt cx="1275" cy="240"/>
              </a:xfrm>
            </p:grpSpPr>
            <p:sp>
              <p:nvSpPr>
                <p:cNvPr id="135218" name="AutoShape 100"/>
                <p:cNvSpPr>
                  <a:spLocks noChangeArrowheads="1"/>
                </p:cNvSpPr>
                <p:nvPr/>
              </p:nvSpPr>
              <p:spPr bwMode="auto">
                <a:xfrm>
                  <a:off x="1890" y="1872"/>
                  <a:ext cx="288" cy="144"/>
                </a:xfrm>
                <a:prstGeom prst="rightArrow">
                  <a:avLst>
                    <a:gd name="adj1" fmla="val 50000"/>
                    <a:gd name="adj2" fmla="val 50000"/>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35219" name="Rectangle 101"/>
                <p:cNvSpPr>
                  <a:spLocks noChangeArrowheads="1"/>
                </p:cNvSpPr>
                <p:nvPr/>
              </p:nvSpPr>
              <p:spPr bwMode="auto">
                <a:xfrm>
                  <a:off x="903" y="1824"/>
                  <a:ext cx="1008" cy="24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dirty="0">
                      <a:solidFill>
                        <a:srgbClr val="000099"/>
                      </a:solidFill>
                      <a:latin typeface="Arial" panose="020B0604020202020204" pitchFamily="34" charset="0"/>
                      <a:ea typeface="黑体" panose="02010609060101010101" pitchFamily="2" charset="-122"/>
                    </a:rPr>
                    <a:t>HTTP </a:t>
                  </a:r>
                  <a:r>
                    <a:rPr kumimoji="1" lang="zh-CN" altLang="en-US" sz="2000" b="1" dirty="0">
                      <a:solidFill>
                        <a:srgbClr val="000099"/>
                      </a:solidFill>
                      <a:latin typeface="Arial" panose="020B0604020202020204" pitchFamily="34" charset="0"/>
                      <a:ea typeface="黑体" panose="02010609060101010101" pitchFamily="2" charset="-122"/>
                    </a:rPr>
                    <a:t>响应报文</a:t>
                  </a:r>
                  <a:endParaRPr kumimoji="1" lang="zh-CN" altLang="en-US" sz="2000" b="1" dirty="0">
                    <a:solidFill>
                      <a:srgbClr val="000099"/>
                    </a:solidFill>
                    <a:latin typeface="Arial" panose="020B0604020202020204" pitchFamily="34" charset="0"/>
                    <a:ea typeface="黑体" panose="02010609060101010101" pitchFamily="2" charset="-122"/>
                  </a:endParaRPr>
                </a:p>
              </p:txBody>
            </p:sp>
          </p:grpSp>
        </p:grpSp>
      </p:gr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3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076"/>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3000" fill="hold" nodeType="afterEffect">
                                  <p:stCondLst>
                                    <p:cond delay="500"/>
                                  </p:stCondLst>
                                  <p:childTnLst>
                                    <p:anim calcmode="discrete" valueType="str">
                                      <p:cBhvr>
                                        <p:cTn id="13" dur="1000" fill="hold"/>
                                        <p:tgtEl>
                                          <p:spTgt spid="553076"/>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8" fill="hold" nodeType="afterEffect">
                                  <p:stCondLst>
                                    <p:cond delay="500"/>
                                  </p:stCondLst>
                                  <p:childTnLst>
                                    <p:set>
                                      <p:cBhvr>
                                        <p:cTn id="16" dur="1" fill="hold">
                                          <p:stCondLst>
                                            <p:cond delay="0"/>
                                          </p:stCondLst>
                                        </p:cTn>
                                        <p:tgtEl>
                                          <p:spTgt spid="553077"/>
                                        </p:tgtEl>
                                        <p:attrNameLst>
                                          <p:attrName>style.visibility</p:attrName>
                                        </p:attrNameLst>
                                      </p:cBhvr>
                                      <p:to>
                                        <p:strVal val="visible"/>
                                      </p:to>
                                    </p:set>
                                    <p:animEffect transition="in" filter="wipe(left)">
                                      <p:cBhvr>
                                        <p:cTn id="17" dur="1000"/>
                                        <p:tgtEl>
                                          <p:spTgt spid="553077"/>
                                        </p:tgtEl>
                                      </p:cBhvr>
                                    </p:animEffect>
                                  </p:childTnLst>
                                </p:cTn>
                              </p:par>
                            </p:childTnLst>
                          </p:cTn>
                        </p:par>
                        <p:par>
                          <p:cTn id="18" fill="hold">
                            <p:stCondLst>
                              <p:cond delay="3000"/>
                            </p:stCondLst>
                            <p:childTnLst>
                              <p:par>
                                <p:cTn id="19" presetID="22" presetClass="entr" presetSubtype="2" fill="hold" nodeType="afterEffect">
                                  <p:stCondLst>
                                    <p:cond delay="50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1000"/>
                                        <p:tgtEl>
                                          <p:spTgt spid="5"/>
                                        </p:tgtEl>
                                      </p:cBhvr>
                                    </p:animEffect>
                                  </p:childTnLst>
                                </p:cTn>
                              </p:par>
                            </p:childTnLst>
                          </p:cTn>
                        </p:par>
                        <p:par>
                          <p:cTn id="22" fill="hold">
                            <p:stCondLst>
                              <p:cond delay="4500"/>
                            </p:stCondLst>
                            <p:childTnLst>
                              <p:par>
                                <p:cTn id="23" presetID="1" presetClass="entr" presetSubtype="0" fill="hold" nodeType="afterEffect">
                                  <p:stCondLst>
                                    <p:cond delay="500"/>
                                  </p:stCondLst>
                                  <p:childTnLst>
                                    <p:set>
                                      <p:cBhvr>
                                        <p:cTn id="24" dur="1" fill="hold">
                                          <p:stCondLst>
                                            <p:cond delay="0"/>
                                          </p:stCondLst>
                                        </p:cTn>
                                        <p:tgtEl>
                                          <p:spTgt spid="553080"/>
                                        </p:tgtEl>
                                        <p:attrNameLst>
                                          <p:attrName>style.visibility</p:attrName>
                                        </p:attrNameLst>
                                      </p:cBhvr>
                                      <p:to>
                                        <p:strVal val="visible"/>
                                      </p:to>
                                    </p:set>
                                  </p:childTnLst>
                                </p:cTn>
                              </p:par>
                            </p:childTnLst>
                          </p:cTn>
                        </p:par>
                        <p:par>
                          <p:cTn id="25" fill="hold">
                            <p:stCondLst>
                              <p:cond delay="5000"/>
                            </p:stCondLst>
                            <p:childTnLst>
                              <p:par>
                                <p:cTn id="26" presetID="35" presetClass="emph" presetSubtype="0" repeatCount="3000" fill="hold" nodeType="afterEffect">
                                  <p:stCondLst>
                                    <p:cond delay="500"/>
                                  </p:stCondLst>
                                  <p:childTnLst>
                                    <p:anim calcmode="discrete" valueType="str">
                                      <p:cBhvr>
                                        <p:cTn id="27" dur="1000" fill="hold"/>
                                        <p:tgtEl>
                                          <p:spTgt spid="55308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52" grpId="0" animBg="1"/>
      <p:bldP spid="5530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260648"/>
            <a:ext cx="8839200" cy="1001712"/>
          </a:xfrm>
        </p:spPr>
        <p:txBody>
          <a:bodyPr/>
          <a:lstStyle/>
          <a:p>
            <a:pPr algn="ct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用户点击 </a:t>
            </a: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URL </a:t>
            </a:r>
            <a:br>
              <a:rPr lang="en-US" altLang="zh-CN" sz="3200" dirty="0">
                <a:latin typeface="Times New Roman" panose="02020603050405020304" pitchFamily="18" charset="0"/>
                <a:ea typeface="黑体" panose="02010609060101010101" pitchFamily="2" charset="-122"/>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http://www.tsinghua.edu.cn/chn/yxsz/index.htm</a:t>
            </a:r>
            <a:br>
              <a:rPr lang="en-US" altLang="zh-CN" sz="2800" dirty="0">
                <a:latin typeface="Times New Roman" panose="02020603050405020304" pitchFamily="18" charset="0"/>
                <a:cs typeface="Times New Roman" panose="02020603050405020304" pitchFamily="18" charset="0"/>
              </a:rPr>
            </a:b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后所发生的事件 </a:t>
            </a:r>
            <a:endParaRPr lang="zh-CN" altLang="en-US" sz="32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7219" name="Rectangle 20"/>
          <p:cNvSpPr>
            <a:spLocks noGrp="1" noChangeArrowheads="1"/>
          </p:cNvSpPr>
          <p:nvPr>
            <p:ph type="body" idx="4294967295"/>
          </p:nvPr>
        </p:nvSpPr>
        <p:spPr>
          <a:xfrm>
            <a:off x="506413" y="1484313"/>
            <a:ext cx="9399587" cy="4897437"/>
          </a:xfrm>
          <a:solidFill>
            <a:srgbClr val="66FFFF"/>
          </a:solidFill>
          <a:ln>
            <a:solidFill>
              <a:schemeClr val="tx1"/>
            </a:solidFill>
            <a:miter lim="800000"/>
          </a:ln>
        </p:spPr>
        <p:txBody>
          <a:bodyPr/>
          <a:lstStyle/>
          <a:p>
            <a:pPr eaLnBrk="1" hangingPunct="1">
              <a:lnSpc>
                <a:spcPct val="100000"/>
              </a:lnSpc>
              <a:buFont typeface="Wingdings" panose="05000000000000000000" pitchFamily="2" charset="2"/>
              <a:buNone/>
            </a:pPr>
            <a:r>
              <a:rPr lang="en-US" altLang="zh-CN" sz="2800" dirty="0">
                <a:ea typeface="黑体" panose="02010609060101010101" pitchFamily="2" charset="-122"/>
              </a:rPr>
              <a:t>(1) </a:t>
            </a:r>
            <a:r>
              <a:rPr lang="zh-CN" altLang="en-US" sz="2800" dirty="0">
                <a:ea typeface="黑体" panose="02010609060101010101" pitchFamily="2" charset="-122"/>
              </a:rPr>
              <a:t>浏览器分析超链指向页面的 </a:t>
            </a:r>
            <a:r>
              <a:rPr lang="en-US" altLang="zh-CN" sz="2800" dirty="0">
                <a:ea typeface="黑体" panose="02010609060101010101" pitchFamily="2" charset="-122"/>
              </a:rPr>
              <a:t>URL</a:t>
            </a:r>
            <a:r>
              <a:rPr lang="zh-CN" altLang="en-US" sz="2800" dirty="0">
                <a:ea typeface="黑体" panose="02010609060101010101" pitchFamily="2" charset="-122"/>
              </a:rPr>
              <a:t>。</a:t>
            </a:r>
            <a:endParaRPr lang="zh-CN" altLang="en-US" sz="2800" dirty="0">
              <a:ea typeface="黑体" panose="02010609060101010101" pitchFamily="2" charset="-122"/>
            </a:endParaRPr>
          </a:p>
          <a:p>
            <a:pPr eaLnBrk="1" hangingPunct="1">
              <a:lnSpc>
                <a:spcPct val="100000"/>
              </a:lnSpc>
              <a:buFont typeface="Wingdings" panose="05000000000000000000" pitchFamily="2" charset="2"/>
              <a:buNone/>
            </a:pPr>
            <a:r>
              <a:rPr lang="en-US" altLang="zh-CN" sz="2800" dirty="0">
                <a:ea typeface="黑体" panose="02010609060101010101" pitchFamily="2" charset="-122"/>
              </a:rPr>
              <a:t>(2) </a:t>
            </a:r>
            <a:r>
              <a:rPr lang="zh-CN" altLang="en-US" sz="2800" dirty="0">
                <a:ea typeface="黑体" panose="02010609060101010101" pitchFamily="2" charset="-122"/>
              </a:rPr>
              <a:t>浏览器向 </a:t>
            </a:r>
            <a:r>
              <a:rPr lang="en-US" altLang="zh-CN" sz="2800" dirty="0">
                <a:ea typeface="黑体" panose="02010609060101010101" pitchFamily="2" charset="-122"/>
              </a:rPr>
              <a:t>DNS </a:t>
            </a:r>
            <a:r>
              <a:rPr lang="zh-CN" altLang="en-US" sz="2800" dirty="0">
                <a:ea typeface="黑体" panose="02010609060101010101" pitchFamily="2" charset="-122"/>
              </a:rPr>
              <a:t>请求解析 </a:t>
            </a:r>
            <a:r>
              <a:rPr lang="en-US" altLang="zh-CN" sz="2800" dirty="0">
                <a:ea typeface="黑体" panose="02010609060101010101" pitchFamily="2" charset="-122"/>
              </a:rPr>
              <a:t>www.tsinghua.edu.cn </a:t>
            </a:r>
            <a:r>
              <a:rPr lang="zh-CN" altLang="en-US" sz="2800" dirty="0">
                <a:ea typeface="黑体" panose="02010609060101010101" pitchFamily="2" charset="-122"/>
              </a:rPr>
              <a:t>的 </a:t>
            </a:r>
            <a:r>
              <a:rPr lang="en-US" altLang="zh-CN" sz="2800" dirty="0">
                <a:ea typeface="黑体" panose="02010609060101010101" pitchFamily="2" charset="-122"/>
              </a:rPr>
              <a:t>IP </a:t>
            </a:r>
            <a:r>
              <a:rPr lang="zh-CN" altLang="en-US" sz="2800" dirty="0">
                <a:ea typeface="黑体" panose="02010609060101010101" pitchFamily="2" charset="-122"/>
              </a:rPr>
              <a:t>地址。</a:t>
            </a:r>
            <a:endParaRPr lang="zh-CN" altLang="en-US" sz="2800" dirty="0">
              <a:ea typeface="黑体" panose="02010609060101010101" pitchFamily="2" charset="-122"/>
            </a:endParaRPr>
          </a:p>
          <a:p>
            <a:pPr eaLnBrk="1" hangingPunct="1">
              <a:lnSpc>
                <a:spcPct val="100000"/>
              </a:lnSpc>
              <a:buFont typeface="Wingdings" panose="05000000000000000000" pitchFamily="2" charset="2"/>
              <a:buNone/>
            </a:pPr>
            <a:r>
              <a:rPr lang="en-US" altLang="zh-CN" sz="2800" dirty="0">
                <a:ea typeface="黑体" panose="02010609060101010101" pitchFamily="2" charset="-122"/>
              </a:rPr>
              <a:t>(3) </a:t>
            </a:r>
            <a:r>
              <a:rPr lang="zh-CN" altLang="en-US" sz="2800" dirty="0">
                <a:ea typeface="黑体" panose="02010609060101010101" pitchFamily="2" charset="-122"/>
              </a:rPr>
              <a:t>域名系统 </a:t>
            </a:r>
            <a:r>
              <a:rPr lang="en-US" altLang="zh-CN" sz="2800" dirty="0">
                <a:ea typeface="黑体" panose="02010609060101010101" pitchFamily="2" charset="-122"/>
              </a:rPr>
              <a:t>DNS </a:t>
            </a:r>
            <a:r>
              <a:rPr lang="zh-CN" altLang="en-US" sz="2800" dirty="0">
                <a:ea typeface="黑体" panose="02010609060101010101" pitchFamily="2" charset="-122"/>
              </a:rPr>
              <a:t>解析出清华大学服务器的 </a:t>
            </a:r>
            <a:r>
              <a:rPr lang="en-US" altLang="zh-CN" sz="2800" dirty="0">
                <a:ea typeface="黑体" panose="02010609060101010101" pitchFamily="2" charset="-122"/>
              </a:rPr>
              <a:t>IP </a:t>
            </a:r>
            <a:r>
              <a:rPr lang="zh-CN" altLang="en-US" sz="2800" dirty="0">
                <a:ea typeface="黑体" panose="02010609060101010101" pitchFamily="2" charset="-122"/>
              </a:rPr>
              <a:t>地址。</a:t>
            </a:r>
            <a:endParaRPr lang="zh-CN" altLang="en-US" sz="2800" dirty="0">
              <a:ea typeface="黑体" panose="02010609060101010101" pitchFamily="2" charset="-122"/>
            </a:endParaRPr>
          </a:p>
          <a:p>
            <a:pPr eaLnBrk="1" hangingPunct="1">
              <a:lnSpc>
                <a:spcPct val="100000"/>
              </a:lnSpc>
              <a:buFont typeface="Wingdings" panose="05000000000000000000" pitchFamily="2" charset="2"/>
              <a:buNone/>
            </a:pPr>
            <a:r>
              <a:rPr lang="en-US" altLang="zh-CN" sz="2800" dirty="0">
                <a:ea typeface="黑体" panose="02010609060101010101" pitchFamily="2" charset="-122"/>
              </a:rPr>
              <a:t>(4) </a:t>
            </a:r>
            <a:r>
              <a:rPr lang="zh-CN" altLang="en-US" sz="2800" dirty="0">
                <a:ea typeface="黑体" panose="02010609060101010101" pitchFamily="2" charset="-122"/>
              </a:rPr>
              <a:t>浏览器与服务器建立 </a:t>
            </a:r>
            <a:r>
              <a:rPr lang="en-US" altLang="zh-CN" sz="2800" dirty="0">
                <a:ea typeface="黑体" panose="02010609060101010101" pitchFamily="2" charset="-122"/>
              </a:rPr>
              <a:t>TCP </a:t>
            </a:r>
            <a:r>
              <a:rPr lang="zh-CN" altLang="en-US" sz="2800" dirty="0">
                <a:ea typeface="黑体" panose="02010609060101010101" pitchFamily="2" charset="-122"/>
              </a:rPr>
              <a:t>连接。</a:t>
            </a:r>
            <a:endParaRPr lang="zh-CN" altLang="en-US" sz="2800" dirty="0">
              <a:ea typeface="黑体" panose="02010609060101010101" pitchFamily="2" charset="-122"/>
            </a:endParaRPr>
          </a:p>
          <a:p>
            <a:pPr eaLnBrk="1" hangingPunct="1">
              <a:lnSpc>
                <a:spcPct val="100000"/>
              </a:lnSpc>
              <a:buFont typeface="Wingdings" panose="05000000000000000000" pitchFamily="2" charset="2"/>
              <a:buNone/>
            </a:pPr>
            <a:r>
              <a:rPr lang="en-US" altLang="zh-CN" sz="2800" dirty="0">
                <a:ea typeface="黑体" panose="02010609060101010101" pitchFamily="2" charset="-122"/>
              </a:rPr>
              <a:t>(5) </a:t>
            </a:r>
            <a:r>
              <a:rPr lang="zh-CN" altLang="en-US" sz="2800" dirty="0">
                <a:ea typeface="黑体" panose="02010609060101010101" pitchFamily="2" charset="-122"/>
              </a:rPr>
              <a:t>浏览器发出取文件命令：</a:t>
            </a:r>
            <a:r>
              <a:rPr lang="en-US" altLang="zh-CN" sz="2800" dirty="0">
                <a:ea typeface="黑体" panose="02010609060101010101" pitchFamily="2" charset="-122"/>
              </a:rPr>
              <a:t>GET /</a:t>
            </a:r>
            <a:r>
              <a:rPr lang="en-US" altLang="zh-CN" sz="2800" dirty="0" err="1">
                <a:ea typeface="黑体" panose="02010609060101010101" pitchFamily="2" charset="-122"/>
              </a:rPr>
              <a:t>chn</a:t>
            </a:r>
            <a:r>
              <a:rPr lang="en-US" altLang="zh-CN" sz="2800" dirty="0">
                <a:ea typeface="黑体" panose="02010609060101010101" pitchFamily="2" charset="-122"/>
              </a:rPr>
              <a:t>/</a:t>
            </a:r>
            <a:r>
              <a:rPr lang="en-US" altLang="zh-CN" sz="2800" dirty="0" err="1">
                <a:ea typeface="黑体" panose="02010609060101010101" pitchFamily="2" charset="-122"/>
              </a:rPr>
              <a:t>yxsz</a:t>
            </a:r>
            <a:r>
              <a:rPr lang="en-US" altLang="zh-CN" sz="2800" dirty="0">
                <a:ea typeface="黑体" panose="02010609060101010101" pitchFamily="2" charset="-122"/>
              </a:rPr>
              <a:t>/index.htm</a:t>
            </a:r>
            <a:r>
              <a:rPr lang="zh-CN" altLang="en-US" sz="2800" dirty="0">
                <a:ea typeface="黑体" panose="02010609060101010101" pitchFamily="2" charset="-122"/>
              </a:rPr>
              <a:t>。</a:t>
            </a:r>
            <a:endParaRPr lang="zh-CN" altLang="en-US" sz="2800" dirty="0">
              <a:ea typeface="黑体" panose="02010609060101010101" pitchFamily="2" charset="-122"/>
            </a:endParaRPr>
          </a:p>
          <a:p>
            <a:pPr eaLnBrk="1" hangingPunct="1">
              <a:lnSpc>
                <a:spcPct val="100000"/>
              </a:lnSpc>
              <a:buFont typeface="Wingdings" panose="05000000000000000000" pitchFamily="2" charset="2"/>
              <a:buNone/>
            </a:pPr>
            <a:r>
              <a:rPr lang="en-US" altLang="zh-CN" sz="2800" dirty="0">
                <a:ea typeface="黑体" panose="02010609060101010101" pitchFamily="2" charset="-122"/>
              </a:rPr>
              <a:t>(6) </a:t>
            </a:r>
            <a:r>
              <a:rPr lang="zh-CN" altLang="en-US" sz="2800" dirty="0">
                <a:ea typeface="黑体" panose="02010609060101010101" pitchFamily="2" charset="-122"/>
              </a:rPr>
              <a:t>服务器给出响应，把文件 </a:t>
            </a:r>
            <a:r>
              <a:rPr lang="en-US" altLang="zh-CN" sz="2800" dirty="0">
                <a:ea typeface="黑体" panose="02010609060101010101" pitchFamily="2" charset="-122"/>
              </a:rPr>
              <a:t>index.htm </a:t>
            </a:r>
            <a:r>
              <a:rPr lang="zh-CN" altLang="en-US" sz="2800" dirty="0">
                <a:ea typeface="黑体" panose="02010609060101010101" pitchFamily="2" charset="-122"/>
              </a:rPr>
              <a:t>发给浏览器。</a:t>
            </a:r>
            <a:endParaRPr lang="zh-CN" altLang="en-US" sz="2800" dirty="0">
              <a:ea typeface="黑体" panose="02010609060101010101" pitchFamily="2" charset="-122"/>
            </a:endParaRPr>
          </a:p>
          <a:p>
            <a:pPr eaLnBrk="1" hangingPunct="1">
              <a:lnSpc>
                <a:spcPct val="100000"/>
              </a:lnSpc>
              <a:buFont typeface="Wingdings" panose="05000000000000000000" pitchFamily="2" charset="2"/>
              <a:buNone/>
            </a:pPr>
            <a:r>
              <a:rPr lang="en-US" altLang="zh-CN" sz="2800" dirty="0">
                <a:ea typeface="黑体" panose="02010609060101010101" pitchFamily="2" charset="-122"/>
              </a:rPr>
              <a:t>(7) TCP </a:t>
            </a:r>
            <a:r>
              <a:rPr lang="zh-CN" altLang="en-US" sz="2800" dirty="0">
                <a:ea typeface="黑体" panose="02010609060101010101" pitchFamily="2" charset="-122"/>
              </a:rPr>
              <a:t>连接释放。</a:t>
            </a:r>
            <a:endParaRPr lang="zh-CN" altLang="en-US" sz="2800" dirty="0">
              <a:ea typeface="黑体" panose="02010609060101010101" pitchFamily="2" charset="-122"/>
            </a:endParaRPr>
          </a:p>
          <a:p>
            <a:pPr eaLnBrk="1" hangingPunct="1">
              <a:lnSpc>
                <a:spcPct val="100000"/>
              </a:lnSpc>
              <a:buFont typeface="Wingdings" panose="05000000000000000000" pitchFamily="2" charset="2"/>
              <a:buNone/>
            </a:pPr>
            <a:r>
              <a:rPr lang="en-US" altLang="zh-CN" sz="2800" dirty="0">
                <a:ea typeface="黑体" panose="02010609060101010101" pitchFamily="2" charset="-122"/>
              </a:rPr>
              <a:t>(8) </a:t>
            </a:r>
            <a:r>
              <a:rPr lang="zh-CN" altLang="en-US" sz="2800" dirty="0">
                <a:ea typeface="黑体" panose="02010609060101010101" pitchFamily="2" charset="-122"/>
              </a:rPr>
              <a:t>浏览器显示“清华大学院系设置”文件 </a:t>
            </a:r>
            <a:r>
              <a:rPr lang="en-US" altLang="zh-CN" sz="2800" dirty="0">
                <a:ea typeface="黑体" panose="02010609060101010101" pitchFamily="2" charset="-122"/>
              </a:rPr>
              <a:t>index.htm </a:t>
            </a:r>
            <a:r>
              <a:rPr lang="zh-CN" altLang="en-US" sz="2800" dirty="0">
                <a:ea typeface="黑体" panose="02010609060101010101" pitchFamily="2" charset="-122"/>
              </a:rPr>
              <a:t>中的所有文本。</a:t>
            </a:r>
            <a:endParaRPr lang="zh-CN" altLang="en-US" sz="2800" dirty="0">
              <a:ea typeface="黑体" panose="02010609060101010101" pitchFamily="2" charset="-122"/>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HTTP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的主要特点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2100" name="Rectangle 3"/>
          <p:cNvSpPr>
            <a:spLocks noGrp="1" noChangeArrowheads="1"/>
          </p:cNvSpPr>
          <p:nvPr>
            <p:ph idx="1"/>
          </p:nvPr>
        </p:nvSpPr>
        <p:spPr/>
        <p:txBody>
          <a:bodyPr/>
          <a:lstStyle/>
          <a:p>
            <a:pPr eaLnBrk="1" hangingPunct="1">
              <a:defRPr/>
            </a:pP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是面向事务的客户服务器协议。</a:t>
            </a:r>
            <a:endParaRPr lang="zh-CN" altLang="en-US" dirty="0">
              <a:latin typeface="Times New Roman" panose="02020603050405020304" pitchFamily="18" charset="0"/>
              <a:cs typeface="Times New Roman" panose="02020603050405020304" pitchFamily="18" charset="0"/>
            </a:endParaRPr>
          </a:p>
          <a:p>
            <a:pPr eaLnBrk="1" hangingPunct="1">
              <a:defRPr/>
            </a:pPr>
            <a:r>
              <a:rPr lang="en-US" altLang="zh-CN" dirty="0">
                <a:latin typeface="Times New Roman" panose="02020603050405020304" pitchFamily="18" charset="0"/>
                <a:cs typeface="Times New Roman" panose="02020603050405020304" pitchFamily="18" charset="0"/>
              </a:rPr>
              <a:t>HTTP 1.0 </a:t>
            </a:r>
            <a:r>
              <a:rPr lang="zh-CN" altLang="en-US" dirty="0">
                <a:latin typeface="Times New Roman" panose="02020603050405020304" pitchFamily="18" charset="0"/>
                <a:cs typeface="Times New Roman" panose="02020603050405020304" pitchFamily="18" charset="0"/>
              </a:rPr>
              <a:t>协议是</a:t>
            </a:r>
            <a:r>
              <a:rPr lang="zh-CN" altLang="en-US" dirty="0">
                <a:solidFill>
                  <a:srgbClr val="FF0000"/>
                </a:solidFill>
                <a:latin typeface="Times New Roman" panose="02020603050405020304" pitchFamily="18" charset="0"/>
                <a:cs typeface="Times New Roman" panose="02020603050405020304" pitchFamily="18" charset="0"/>
              </a:rPr>
              <a:t>无状态的 </a:t>
            </a:r>
            <a:r>
              <a:rPr lang="en-US" altLang="zh-CN" dirty="0">
                <a:latin typeface="Times New Roman" panose="02020603050405020304" pitchFamily="18" charset="0"/>
                <a:cs typeface="Times New Roman" panose="02020603050405020304" pitchFamily="18" charset="0"/>
              </a:rPr>
              <a:t>(stateless)</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defRPr/>
            </a:pP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协议本身也是无连接的，虽然它使用了面向连接的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向上提供的服务。</a:t>
            </a:r>
            <a:endParaRPr lang="en-US" altLang="zh-CN" dirty="0">
              <a:latin typeface="Times New Roman" panose="02020603050405020304" pitchFamily="18" charset="0"/>
              <a:cs typeface="Times New Roman" panose="02020603050405020304" pitchFamily="18" charset="0"/>
            </a:endParaRPr>
          </a:p>
          <a:p>
            <a:pPr>
              <a:defRPr/>
            </a:pPr>
            <a:r>
              <a:rPr lang="en-US" altLang="zh-CN" dirty="0">
                <a:latin typeface="Times New Roman" panose="02020603050405020304" pitchFamily="18" charset="0"/>
                <a:cs typeface="Times New Roman" panose="02020603050405020304" pitchFamily="18" charset="0"/>
              </a:rPr>
              <a:t>HTTP1.0</a:t>
            </a:r>
            <a:r>
              <a:rPr lang="zh-CN" altLang="en-US" dirty="0">
                <a:latin typeface="Times New Roman" panose="02020603050405020304" pitchFamily="18" charset="0"/>
                <a:cs typeface="Times New Roman" panose="02020603050405020304" pitchFamily="18" charset="0"/>
              </a:rPr>
              <a:t>是非持续连接，每请求一个文档就要有两倍</a:t>
            </a:r>
            <a:r>
              <a:rPr lang="en-US" altLang="zh-CN" dirty="0">
                <a:latin typeface="Times New Roman" panose="02020603050405020304" pitchFamily="18" charset="0"/>
                <a:cs typeface="Times New Roman" panose="02020603050405020304" pitchFamily="18" charset="0"/>
              </a:rPr>
              <a:t>RTT</a:t>
            </a:r>
            <a:r>
              <a:rPr lang="zh-CN" altLang="en-US" dirty="0">
                <a:latin typeface="Times New Roman" panose="02020603050405020304" pitchFamily="18" charset="0"/>
                <a:cs typeface="Times New Roman" panose="02020603050405020304" pitchFamily="18" charset="0"/>
              </a:rPr>
              <a:t>的开销以及对客户端与服务器端每建立新连接都需重新分配缓存和相关变量。</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Line 20"/>
          <p:cNvSpPr>
            <a:spLocks noChangeShapeType="1"/>
          </p:cNvSpPr>
          <p:nvPr/>
        </p:nvSpPr>
        <p:spPr bwMode="auto">
          <a:xfrm flipH="1">
            <a:off x="3149051" y="3932139"/>
            <a:ext cx="5159" cy="971550"/>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15" name="Rectangle 25"/>
          <p:cNvSpPr>
            <a:spLocks noChangeArrowheads="1"/>
          </p:cNvSpPr>
          <p:nvPr/>
        </p:nvSpPr>
        <p:spPr bwMode="auto">
          <a:xfrm>
            <a:off x="2860126" y="4284564"/>
            <a:ext cx="560652"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solidFill>
                <a:srgbClr val="000099"/>
              </a:solidFill>
            </a:endParaRPr>
          </a:p>
        </p:txBody>
      </p:sp>
      <p:sp>
        <p:nvSpPr>
          <p:cNvPr id="141316" name="Text Box 26"/>
          <p:cNvSpPr txBox="1">
            <a:spLocks noChangeArrowheads="1"/>
          </p:cNvSpPr>
          <p:nvPr/>
        </p:nvSpPr>
        <p:spPr bwMode="auto">
          <a:xfrm>
            <a:off x="2792760" y="4221088"/>
            <a:ext cx="70083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RTT</a:t>
            </a:r>
            <a:endParaRPr kumimoji="1" lang="en-US" altLang="zh-CN" sz="2000" b="1" dirty="0">
              <a:solidFill>
                <a:srgbClr val="000099"/>
              </a:solidFill>
              <a:latin typeface="Arial" panose="020B0604020202020204" pitchFamily="34" charset="0"/>
              <a:ea typeface="黑体" panose="02010609060101010101" pitchFamily="2" charset="-122"/>
            </a:endParaRPr>
          </a:p>
        </p:txBody>
      </p:sp>
      <p:sp>
        <p:nvSpPr>
          <p:cNvPr id="141317" name="Line 19"/>
          <p:cNvSpPr>
            <a:spLocks noChangeShapeType="1"/>
          </p:cNvSpPr>
          <p:nvPr/>
        </p:nvSpPr>
        <p:spPr bwMode="auto">
          <a:xfrm flipH="1">
            <a:off x="3154210" y="2955827"/>
            <a:ext cx="6879" cy="969963"/>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18" name="Rectangle 22"/>
          <p:cNvSpPr>
            <a:spLocks noChangeArrowheads="1"/>
          </p:cNvSpPr>
          <p:nvPr/>
        </p:nvSpPr>
        <p:spPr bwMode="auto">
          <a:xfrm>
            <a:off x="2860126" y="3333651"/>
            <a:ext cx="560652"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solidFill>
                <a:srgbClr val="000099"/>
              </a:solidFill>
            </a:endParaRPr>
          </a:p>
        </p:txBody>
      </p:sp>
      <p:sp>
        <p:nvSpPr>
          <p:cNvPr id="141319" name="Text Box 23"/>
          <p:cNvSpPr txBox="1">
            <a:spLocks noChangeArrowheads="1"/>
          </p:cNvSpPr>
          <p:nvPr/>
        </p:nvSpPr>
        <p:spPr bwMode="auto">
          <a:xfrm>
            <a:off x="2793053" y="3297139"/>
            <a:ext cx="68480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RTT</a:t>
            </a:r>
            <a:endParaRPr kumimoji="1" lang="en-US" altLang="zh-CN" sz="2000" b="1" dirty="0">
              <a:solidFill>
                <a:srgbClr val="000099"/>
              </a:solidFill>
              <a:latin typeface="Arial" panose="020B0604020202020204" pitchFamily="34" charset="0"/>
              <a:ea typeface="黑体" panose="02010609060101010101" pitchFamily="2" charset="-122"/>
            </a:endParaRPr>
          </a:p>
        </p:txBody>
      </p:sp>
      <p:sp>
        <p:nvSpPr>
          <p:cNvPr id="130056" name="Rectangle 2"/>
          <p:cNvSpPr>
            <a:spLocks noGrp="1" noChangeArrowheads="1"/>
          </p:cNvSpPr>
          <p:nvPr>
            <p:ph type="title"/>
          </p:nvPr>
        </p:nvSpPr>
        <p:spPr>
          <a:xfrm>
            <a:off x="344488" y="188640"/>
            <a:ext cx="7182797" cy="812453"/>
          </a:xfrm>
        </p:spPr>
        <p:txBody>
          <a:bodyPr/>
          <a:lstStyle/>
          <a:p>
            <a:pPr algn="ctr" eaLnBrk="1" hangingPunct="1">
              <a:defRPr/>
            </a:pPr>
            <a:r>
              <a:rPr sz="3400" dirty="0"/>
              <a:t>请求一个万维网文档所需的时间 </a:t>
            </a:r>
            <a:endParaRPr sz="3400" dirty="0"/>
          </a:p>
        </p:txBody>
      </p:sp>
      <p:sp>
        <p:nvSpPr>
          <p:cNvPr id="141321" name="Freeform 4"/>
          <p:cNvSpPr/>
          <p:nvPr/>
        </p:nvSpPr>
        <p:spPr bwMode="auto">
          <a:xfrm>
            <a:off x="3439696" y="4432201"/>
            <a:ext cx="3465381" cy="819150"/>
          </a:xfrm>
          <a:custGeom>
            <a:avLst/>
            <a:gdLst>
              <a:gd name="T0" fmla="*/ 0 w 1679"/>
              <a:gd name="T1" fmla="*/ 2147483646 h 408"/>
              <a:gd name="T2" fmla="*/ 0 w 1679"/>
              <a:gd name="T3" fmla="*/ 2147483646 h 408"/>
              <a:gd name="T4" fmla="*/ 2147483646 w 1679"/>
              <a:gd name="T5" fmla="*/ 0 h 408"/>
              <a:gd name="T6" fmla="*/ 2147483646 w 1679"/>
              <a:gd name="T7" fmla="*/ 2147483646 h 408"/>
              <a:gd name="T8" fmla="*/ 0 w 1679"/>
              <a:gd name="T9" fmla="*/ 2147483646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9" h="408">
                <a:moveTo>
                  <a:pt x="0" y="408"/>
                </a:moveTo>
                <a:lnTo>
                  <a:pt x="0" y="227"/>
                </a:lnTo>
                <a:lnTo>
                  <a:pt x="1679" y="0"/>
                </a:lnTo>
                <a:lnTo>
                  <a:pt x="1679" y="181"/>
                </a:lnTo>
                <a:lnTo>
                  <a:pt x="0" y="408"/>
                </a:lnTo>
                <a:close/>
              </a:path>
            </a:pathLst>
          </a:custGeom>
          <a:solidFill>
            <a:srgbClr val="99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pic>
        <p:nvPicPr>
          <p:cNvPr id="141322" name="Picture 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99205" y="1689002"/>
            <a:ext cx="969963"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23" name="Rectangle 6"/>
          <p:cNvSpPr>
            <a:spLocks noChangeArrowheads="1"/>
          </p:cNvSpPr>
          <p:nvPr/>
        </p:nvSpPr>
        <p:spPr bwMode="auto">
          <a:xfrm>
            <a:off x="6201114" y="1412776"/>
            <a:ext cx="173124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kumimoji="1" lang="zh-CN" altLang="en-US" sz="2000" b="1">
                <a:solidFill>
                  <a:srgbClr val="000099"/>
                </a:solidFill>
                <a:latin typeface="Arial" panose="020B0604020202020204" pitchFamily="34" charset="0"/>
                <a:ea typeface="黑体" panose="02010609060101010101" pitchFamily="2" charset="-122"/>
              </a:rPr>
              <a:t>万维网服务器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1324" name="Rectangle 7"/>
          <p:cNvSpPr>
            <a:spLocks noChangeArrowheads="1"/>
          </p:cNvSpPr>
          <p:nvPr/>
        </p:nvSpPr>
        <p:spPr bwMode="auto">
          <a:xfrm>
            <a:off x="2729422" y="1488976"/>
            <a:ext cx="147316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panose="020B0604020202020204" pitchFamily="34" charset="0"/>
                <a:ea typeface="黑体" panose="02010609060101010101" pitchFamily="2" charset="-122"/>
              </a:rPr>
              <a:t>万维网客户</a:t>
            </a:r>
            <a:endParaRPr kumimoji="1" lang="zh-CN" altLang="en-US" sz="2000" b="1">
              <a:solidFill>
                <a:srgbClr val="000099"/>
              </a:solidFill>
              <a:latin typeface="Arial" panose="020B0604020202020204" pitchFamily="34" charset="0"/>
              <a:ea typeface="黑体" panose="02010609060101010101" pitchFamily="2" charset="-122"/>
            </a:endParaRPr>
          </a:p>
        </p:txBody>
      </p:sp>
      <p:pic>
        <p:nvPicPr>
          <p:cNvPr id="141325"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1090" y="1981102"/>
            <a:ext cx="65696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26" name="Line 9"/>
          <p:cNvSpPr>
            <a:spLocks noChangeShapeType="1"/>
          </p:cNvSpPr>
          <p:nvPr/>
        </p:nvSpPr>
        <p:spPr bwMode="auto">
          <a:xfrm>
            <a:off x="3441415" y="2878040"/>
            <a:ext cx="0" cy="2987675"/>
          </a:xfrm>
          <a:prstGeom prst="line">
            <a:avLst/>
          </a:prstGeom>
          <a:noFill/>
          <a:ln w="9525">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27" name="Text Box 10"/>
          <p:cNvSpPr txBox="1">
            <a:spLocks noChangeArrowheads="1"/>
          </p:cNvSpPr>
          <p:nvPr/>
        </p:nvSpPr>
        <p:spPr bwMode="auto">
          <a:xfrm>
            <a:off x="1079346" y="2752627"/>
            <a:ext cx="1868012"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dirty="0">
                <a:solidFill>
                  <a:srgbClr val="000099"/>
                </a:solidFill>
                <a:latin typeface="Arial" panose="020B0604020202020204" pitchFamily="34" charset="0"/>
                <a:ea typeface="黑体" panose="02010609060101010101" pitchFamily="2" charset="-122"/>
              </a:rPr>
              <a:t>发起 </a:t>
            </a:r>
            <a:r>
              <a:rPr kumimoji="1" lang="en-US" altLang="zh-CN" sz="2000" b="1" dirty="0">
                <a:solidFill>
                  <a:srgbClr val="000099"/>
                </a:solidFill>
                <a:latin typeface="Arial" panose="020B0604020202020204" pitchFamily="34" charset="0"/>
                <a:ea typeface="黑体" panose="02010609060101010101" pitchFamily="2" charset="-122"/>
              </a:rPr>
              <a:t>TCP </a:t>
            </a:r>
            <a:r>
              <a:rPr kumimoji="1" lang="zh-CN" altLang="en-US" sz="2000" b="1" dirty="0">
                <a:solidFill>
                  <a:srgbClr val="000099"/>
                </a:solidFill>
                <a:latin typeface="Arial" panose="020B0604020202020204" pitchFamily="34" charset="0"/>
                <a:ea typeface="黑体" panose="02010609060101010101" pitchFamily="2" charset="-122"/>
              </a:rPr>
              <a:t>连接</a:t>
            </a:r>
            <a:endParaRPr kumimoji="1" lang="zh-CN" altLang="en-US" sz="2000" b="1" dirty="0">
              <a:solidFill>
                <a:srgbClr val="000099"/>
              </a:solidFill>
              <a:latin typeface="Arial" panose="020B0604020202020204" pitchFamily="34" charset="0"/>
              <a:ea typeface="黑体" panose="02010609060101010101" pitchFamily="2" charset="-122"/>
            </a:endParaRPr>
          </a:p>
        </p:txBody>
      </p:sp>
      <p:sp>
        <p:nvSpPr>
          <p:cNvPr id="141328" name="Text Box 11"/>
          <p:cNvSpPr txBox="1">
            <a:spLocks noChangeArrowheads="1"/>
          </p:cNvSpPr>
          <p:nvPr/>
        </p:nvSpPr>
        <p:spPr bwMode="auto">
          <a:xfrm>
            <a:off x="992784" y="3694014"/>
            <a:ext cx="19545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HTTP </a:t>
            </a:r>
            <a:r>
              <a:rPr kumimoji="1" lang="zh-CN" altLang="en-US" sz="2000" b="1" dirty="0">
                <a:solidFill>
                  <a:srgbClr val="000099"/>
                </a:solidFill>
                <a:latin typeface="Arial" panose="020B0604020202020204" pitchFamily="34" charset="0"/>
                <a:ea typeface="黑体" panose="02010609060101010101" pitchFamily="2" charset="-122"/>
              </a:rPr>
              <a:t>请求报文</a:t>
            </a:r>
            <a:endParaRPr kumimoji="1" lang="zh-CN" altLang="en-US" sz="2000" b="1" dirty="0">
              <a:solidFill>
                <a:srgbClr val="000099"/>
              </a:solidFill>
              <a:latin typeface="Arial" panose="020B0604020202020204" pitchFamily="34" charset="0"/>
              <a:ea typeface="黑体" panose="02010609060101010101" pitchFamily="2" charset="-122"/>
            </a:endParaRPr>
          </a:p>
        </p:txBody>
      </p:sp>
      <p:sp>
        <p:nvSpPr>
          <p:cNvPr id="141329" name="Line 12"/>
          <p:cNvSpPr>
            <a:spLocks noChangeShapeType="1"/>
          </p:cNvSpPr>
          <p:nvPr/>
        </p:nvSpPr>
        <p:spPr bwMode="auto">
          <a:xfrm>
            <a:off x="3441415" y="2955826"/>
            <a:ext cx="3465380" cy="454025"/>
          </a:xfrm>
          <a:prstGeom prst="line">
            <a:avLst/>
          </a:prstGeom>
          <a:noFill/>
          <a:ln w="38100">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0" name="Line 13"/>
          <p:cNvSpPr>
            <a:spLocks noChangeShapeType="1"/>
          </p:cNvSpPr>
          <p:nvPr/>
        </p:nvSpPr>
        <p:spPr bwMode="auto">
          <a:xfrm flipH="1">
            <a:off x="3429377" y="3452714"/>
            <a:ext cx="3465381" cy="455612"/>
          </a:xfrm>
          <a:prstGeom prst="line">
            <a:avLst/>
          </a:prstGeom>
          <a:noFill/>
          <a:ln w="38100">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1" name="Line 14"/>
          <p:cNvSpPr>
            <a:spLocks noChangeShapeType="1"/>
          </p:cNvSpPr>
          <p:nvPr/>
        </p:nvSpPr>
        <p:spPr bwMode="auto">
          <a:xfrm>
            <a:off x="3441415" y="3951190"/>
            <a:ext cx="3465380" cy="454025"/>
          </a:xfrm>
          <a:prstGeom prst="line">
            <a:avLst/>
          </a:prstGeom>
          <a:noFill/>
          <a:ln w="38100">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2" name="Line 15"/>
          <p:cNvSpPr>
            <a:spLocks noChangeShapeType="1"/>
          </p:cNvSpPr>
          <p:nvPr/>
        </p:nvSpPr>
        <p:spPr bwMode="auto">
          <a:xfrm>
            <a:off x="2975352" y="2955826"/>
            <a:ext cx="466064" cy="0"/>
          </a:xfrm>
          <a:prstGeom prst="line">
            <a:avLst/>
          </a:prstGeom>
          <a:noFill/>
          <a:ln w="9525">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3" name="Line 16"/>
          <p:cNvSpPr>
            <a:spLocks noChangeShapeType="1"/>
          </p:cNvSpPr>
          <p:nvPr/>
        </p:nvSpPr>
        <p:spPr bwMode="auto">
          <a:xfrm>
            <a:off x="2982231" y="3925789"/>
            <a:ext cx="466064" cy="0"/>
          </a:xfrm>
          <a:prstGeom prst="line">
            <a:avLst/>
          </a:prstGeom>
          <a:noFill/>
          <a:ln w="9525">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4" name="Line 17"/>
          <p:cNvSpPr>
            <a:spLocks noChangeShapeType="1"/>
          </p:cNvSpPr>
          <p:nvPr/>
        </p:nvSpPr>
        <p:spPr bwMode="auto">
          <a:xfrm>
            <a:off x="2963313" y="5254526"/>
            <a:ext cx="466063" cy="0"/>
          </a:xfrm>
          <a:prstGeom prst="line">
            <a:avLst/>
          </a:prstGeom>
          <a:noFill/>
          <a:ln w="9525">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5" name="Line 18"/>
          <p:cNvSpPr>
            <a:spLocks noChangeShapeType="1"/>
          </p:cNvSpPr>
          <p:nvPr/>
        </p:nvSpPr>
        <p:spPr bwMode="auto">
          <a:xfrm>
            <a:off x="2963313" y="4890989"/>
            <a:ext cx="466063" cy="0"/>
          </a:xfrm>
          <a:prstGeom prst="line">
            <a:avLst/>
          </a:prstGeom>
          <a:noFill/>
          <a:ln w="9525">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36" name="Text Box 27"/>
          <p:cNvSpPr txBox="1">
            <a:spLocks noChangeArrowheads="1"/>
          </p:cNvSpPr>
          <p:nvPr/>
        </p:nvSpPr>
        <p:spPr bwMode="auto">
          <a:xfrm>
            <a:off x="7040939" y="4317902"/>
            <a:ext cx="199125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传输文档的时间</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1337" name="Text Box 28"/>
          <p:cNvSpPr txBox="1">
            <a:spLocks noChangeArrowheads="1"/>
          </p:cNvSpPr>
          <p:nvPr/>
        </p:nvSpPr>
        <p:spPr bwMode="auto">
          <a:xfrm>
            <a:off x="1214191" y="5056089"/>
            <a:ext cx="173316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整个文档收到</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1338" name="AutoShape 29"/>
          <p:cNvSpPr>
            <a:spLocks noChangeArrowheads="1"/>
          </p:cNvSpPr>
          <p:nvPr/>
        </p:nvSpPr>
        <p:spPr bwMode="auto">
          <a:xfrm rot="-445727">
            <a:off x="4726100" y="4700489"/>
            <a:ext cx="1030156" cy="273050"/>
          </a:xfrm>
          <a:prstGeom prst="leftArrow">
            <a:avLst>
              <a:gd name="adj1" fmla="val 50000"/>
              <a:gd name="adj2" fmla="val 87064"/>
            </a:avLst>
          </a:prstGeom>
          <a:solidFill>
            <a:schemeClr val="folHlink"/>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solidFill>
                <a:srgbClr val="000099"/>
              </a:solidFill>
            </a:endParaRPr>
          </a:p>
        </p:txBody>
      </p:sp>
      <p:sp>
        <p:nvSpPr>
          <p:cNvPr id="141339" name="Line 30"/>
          <p:cNvSpPr>
            <a:spLocks noChangeShapeType="1"/>
          </p:cNvSpPr>
          <p:nvPr/>
        </p:nvSpPr>
        <p:spPr bwMode="auto">
          <a:xfrm>
            <a:off x="6896476" y="2873276"/>
            <a:ext cx="0" cy="2986088"/>
          </a:xfrm>
          <a:prstGeom prst="line">
            <a:avLst/>
          </a:prstGeom>
          <a:noFill/>
          <a:ln w="9525">
            <a:solidFill>
              <a:schemeClr val="fo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41340" name="Text Box 31"/>
          <p:cNvSpPr txBox="1">
            <a:spLocks noChangeArrowheads="1"/>
          </p:cNvSpPr>
          <p:nvPr/>
        </p:nvSpPr>
        <p:spPr bwMode="auto">
          <a:xfrm>
            <a:off x="3107776" y="5745064"/>
            <a:ext cx="70083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时间</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1341" name="Text Box 32"/>
          <p:cNvSpPr txBox="1">
            <a:spLocks noChangeArrowheads="1"/>
          </p:cNvSpPr>
          <p:nvPr/>
        </p:nvSpPr>
        <p:spPr bwMode="auto">
          <a:xfrm>
            <a:off x="6554238" y="5745064"/>
            <a:ext cx="70083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时间</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1342" name="Text Box 33"/>
          <p:cNvSpPr txBox="1">
            <a:spLocks noChangeArrowheads="1"/>
          </p:cNvSpPr>
          <p:nvPr/>
        </p:nvSpPr>
        <p:spPr bwMode="auto">
          <a:xfrm rot="-440849">
            <a:off x="3954328" y="4268660"/>
            <a:ext cx="19545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HTTP </a:t>
            </a:r>
            <a:r>
              <a:rPr kumimoji="1" lang="zh-CN" altLang="en-US" sz="2000" b="1">
                <a:solidFill>
                  <a:srgbClr val="000099"/>
                </a:solidFill>
                <a:latin typeface="Arial" panose="020B0604020202020204" pitchFamily="34" charset="0"/>
                <a:ea typeface="黑体" panose="02010609060101010101" pitchFamily="2" charset="-122"/>
              </a:rPr>
              <a:t>响应报文</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1343" name="AutoShape 34"/>
          <p:cNvSpPr/>
          <p:nvPr/>
        </p:nvSpPr>
        <p:spPr bwMode="auto">
          <a:xfrm>
            <a:off x="6946351" y="4411565"/>
            <a:ext cx="94588" cy="365125"/>
          </a:xfrm>
          <a:prstGeom prst="rightBracket">
            <a:avLst>
              <a:gd name="adj" fmla="val 34849"/>
            </a:avLst>
          </a:prstGeom>
          <a:noFill/>
          <a:ln w="9525">
            <a:solidFill>
              <a:schemeClr val="fo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000" b="1">
              <a:solidFill>
                <a:srgbClr val="000099"/>
              </a:solidFill>
            </a:endParaRPr>
          </a:p>
        </p:txBody>
      </p:sp>
      <p:sp>
        <p:nvSpPr>
          <p:cNvPr id="141344" name="Line 35"/>
          <p:cNvSpPr>
            <a:spLocks noChangeShapeType="1"/>
          </p:cNvSpPr>
          <p:nvPr/>
        </p:nvSpPr>
        <p:spPr bwMode="auto">
          <a:xfrm>
            <a:off x="7040939" y="4594126"/>
            <a:ext cx="9286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2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41329"/>
                                        </p:tgtEl>
                                        <p:attrNameLst>
                                          <p:attrName>style.visibility</p:attrName>
                                        </p:attrNameLst>
                                      </p:cBhvr>
                                      <p:to>
                                        <p:strVal val="visible"/>
                                      </p:to>
                                    </p:set>
                                    <p:animEffect transition="in" filter="wipe(left)">
                                      <p:cBhvr>
                                        <p:cTn id="10" dur="500"/>
                                        <p:tgtEl>
                                          <p:spTgt spid="141329"/>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141330"/>
                                        </p:tgtEl>
                                        <p:attrNameLst>
                                          <p:attrName>style.visibility</p:attrName>
                                        </p:attrNameLst>
                                      </p:cBhvr>
                                      <p:to>
                                        <p:strVal val="visible"/>
                                      </p:to>
                                    </p:set>
                                    <p:animEffect transition="in" filter="wipe(right)">
                                      <p:cBhvr>
                                        <p:cTn id="14" dur="500"/>
                                        <p:tgtEl>
                                          <p:spTgt spid="141330"/>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4131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13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1328"/>
                                        </p:tgtEl>
                                        <p:attrNameLst>
                                          <p:attrName>style.visibility</p:attrName>
                                        </p:attrNameLst>
                                      </p:cBhvr>
                                      <p:to>
                                        <p:strVal val="visible"/>
                                      </p:to>
                                    </p:set>
                                  </p:childTnLst>
                                </p:cTn>
                              </p:par>
                            </p:childTnLst>
                          </p:cTn>
                        </p:par>
                        <p:par>
                          <p:cTn id="24" fill="hold">
                            <p:stCondLst>
                              <p:cond delay="0"/>
                            </p:stCondLst>
                            <p:childTnLst>
                              <p:par>
                                <p:cTn id="25" presetID="22" presetClass="entr" presetSubtype="8" fill="hold" grpId="0" nodeType="afterEffect">
                                  <p:stCondLst>
                                    <p:cond delay="0"/>
                                  </p:stCondLst>
                                  <p:childTnLst>
                                    <p:set>
                                      <p:cBhvr>
                                        <p:cTn id="26" dur="1" fill="hold">
                                          <p:stCondLst>
                                            <p:cond delay="0"/>
                                          </p:stCondLst>
                                        </p:cTn>
                                        <p:tgtEl>
                                          <p:spTgt spid="141331"/>
                                        </p:tgtEl>
                                        <p:attrNameLst>
                                          <p:attrName>style.visibility</p:attrName>
                                        </p:attrNameLst>
                                      </p:cBhvr>
                                      <p:to>
                                        <p:strVal val="visible"/>
                                      </p:to>
                                    </p:set>
                                    <p:animEffect transition="in" filter="wipe(left)">
                                      <p:cBhvr>
                                        <p:cTn id="27" dur="500"/>
                                        <p:tgtEl>
                                          <p:spTgt spid="141331"/>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13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13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344"/>
                                        </p:tgtEl>
                                        <p:attrNameLst>
                                          <p:attrName>style.visibility</p:attrName>
                                        </p:attrNameLst>
                                      </p:cBhvr>
                                      <p:to>
                                        <p:strVal val="visible"/>
                                      </p:to>
                                    </p:set>
                                  </p:childTnLst>
                                </p:cTn>
                              </p:par>
                            </p:childTnLst>
                          </p:cTn>
                        </p:par>
                        <p:par>
                          <p:cTn id="35" fill="hold">
                            <p:stCondLst>
                              <p:cond delay="500"/>
                            </p:stCondLst>
                            <p:childTnLst>
                              <p:par>
                                <p:cTn id="36" presetID="22" presetClass="entr" presetSubtype="2" fill="hold" grpId="0" nodeType="afterEffect">
                                  <p:stCondLst>
                                    <p:cond delay="0"/>
                                  </p:stCondLst>
                                  <p:childTnLst>
                                    <p:set>
                                      <p:cBhvr>
                                        <p:cTn id="37" dur="1" fill="hold">
                                          <p:stCondLst>
                                            <p:cond delay="0"/>
                                          </p:stCondLst>
                                        </p:cTn>
                                        <p:tgtEl>
                                          <p:spTgt spid="141321"/>
                                        </p:tgtEl>
                                        <p:attrNameLst>
                                          <p:attrName>style.visibility</p:attrName>
                                        </p:attrNameLst>
                                      </p:cBhvr>
                                      <p:to>
                                        <p:strVal val="visible"/>
                                      </p:to>
                                    </p:set>
                                    <p:animEffect transition="in" filter="wipe(right)">
                                      <p:cBhvr>
                                        <p:cTn id="38" dur="500"/>
                                        <p:tgtEl>
                                          <p:spTgt spid="141321"/>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141338"/>
                                        </p:tgtEl>
                                        <p:attrNameLst>
                                          <p:attrName>style.visibility</p:attrName>
                                        </p:attrNameLst>
                                      </p:cBhvr>
                                      <p:to>
                                        <p:strVal val="visible"/>
                                      </p:to>
                                    </p:set>
                                    <p:animEffect transition="in" filter="wipe(right)">
                                      <p:cBhvr>
                                        <p:cTn id="41" dur="500"/>
                                        <p:tgtEl>
                                          <p:spTgt spid="141338"/>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141342"/>
                                        </p:tgtEl>
                                        <p:attrNameLst>
                                          <p:attrName>style.visibility</p:attrName>
                                        </p:attrNameLst>
                                      </p:cBhvr>
                                      <p:to>
                                        <p:strVal val="visible"/>
                                      </p:to>
                                    </p:set>
                                    <p:animEffect transition="in" filter="wipe(right)">
                                      <p:cBhvr>
                                        <p:cTn id="44" dur="500"/>
                                        <p:tgtEl>
                                          <p:spTgt spid="141342"/>
                                        </p:tgtEl>
                                      </p:cBhvr>
                                    </p:animEffec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14131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4131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1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nimBg="1"/>
      <p:bldP spid="141316" grpId="0"/>
      <p:bldP spid="141318" grpId="0" animBg="1"/>
      <p:bldP spid="141319" grpId="0"/>
      <p:bldP spid="141321" grpId="0" animBg="1"/>
      <p:bldP spid="141327" grpId="0" animBg="1"/>
      <p:bldP spid="141328" grpId="0"/>
      <p:bldP spid="141329" grpId="0" animBg="1"/>
      <p:bldP spid="141330" grpId="0" animBg="1"/>
      <p:bldP spid="141331" grpId="0" animBg="1"/>
      <p:bldP spid="141336" grpId="0" animBg="1"/>
      <p:bldP spid="141337" grpId="0" animBg="1"/>
      <p:bldP spid="141338" grpId="0" animBg="1"/>
      <p:bldP spid="141342" grpId="0"/>
      <p:bldP spid="141343" grpId="0" animBg="1"/>
      <p:bldP spid="1413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持续连接</a:t>
            </a:r>
            <a:endParaRPr lang="en-US" altLang="zh-CN" dirty="0">
              <a:ea typeface="黑体" panose="02010609060101010101" pitchFamily="2" charset="-122"/>
            </a:endParaRPr>
          </a:p>
        </p:txBody>
      </p:sp>
      <p:sp>
        <p:nvSpPr>
          <p:cNvPr id="142339" name="Rectangle 3"/>
          <p:cNvSpPr>
            <a:spLocks noGrp="1" noChangeArrowheads="1"/>
          </p:cNvSpPr>
          <p:nvPr>
            <p:ph idx="1"/>
          </p:nvPr>
        </p:nvSpPr>
        <p:spPr>
          <a:xfrm>
            <a:off x="1031983" y="1968392"/>
            <a:ext cx="8346723" cy="3332816"/>
          </a:xfrm>
        </p:spPr>
        <p:txBody>
          <a:bodyPr/>
          <a:lstStyle/>
          <a:p>
            <a:pPr>
              <a:lnSpc>
                <a:spcPct val="90000"/>
              </a:lnSpc>
            </a:pPr>
            <a:r>
              <a:rPr lang="en-US" altLang="zh-CN" sz="3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HTTP/1.1 </a:t>
            </a:r>
            <a:r>
              <a:rPr lang="zh-CN" altLang="en-US" sz="3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协议使用持续连接 </a:t>
            </a:r>
            <a:r>
              <a:rPr lang="en-US" altLang="zh-CN" sz="3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(persistent connection)</a:t>
            </a:r>
            <a:r>
              <a:rPr lang="zh-CN" altLang="en-US" sz="3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3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万维网服务器在发送响应后仍然在一段时间内保持这条连接，使同一个客户（浏览器）和该服务器可以继续在这条连接上传送后续的 </a:t>
            </a:r>
            <a:r>
              <a:rPr lang="en-US" altLang="zh-CN" sz="3000" dirty="0">
                <a:latin typeface="Times New Roman" panose="02020603050405020304" pitchFamily="18" charset="0"/>
                <a:ea typeface="黑体" panose="02010609060101010101" pitchFamily="2" charset="-122"/>
                <a:cs typeface="Times New Roman" panose="02020603050405020304" pitchFamily="18" charset="0"/>
              </a:rPr>
              <a:t>HTTP </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请求报文和响应报文。</a:t>
            </a:r>
            <a:endParaRPr lang="zh-CN" altLang="en-US" sz="30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这并不局限于传送同一个页面上链接的文档，而是只要这些文档都在同一个服务器上就行。</a:t>
            </a:r>
            <a:endParaRPr lang="zh-CN" altLang="en-US" sz="30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目前一些流行的浏览器（例如，</a:t>
            </a:r>
            <a:r>
              <a:rPr lang="en-US" altLang="zh-CN" sz="3000" dirty="0">
                <a:latin typeface="Times New Roman" panose="02020603050405020304" pitchFamily="18" charset="0"/>
                <a:ea typeface="黑体" panose="02010609060101010101" pitchFamily="2" charset="-122"/>
                <a:cs typeface="Times New Roman" panose="02020603050405020304" pitchFamily="18" charset="0"/>
              </a:rPr>
              <a:t>IE 11.0</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）的默认设置就是使用 </a:t>
            </a:r>
            <a:r>
              <a:rPr lang="en-US" altLang="zh-CN" sz="3000" dirty="0">
                <a:latin typeface="Times New Roman" panose="02020603050405020304" pitchFamily="18" charset="0"/>
                <a:ea typeface="黑体" panose="02010609060101010101" pitchFamily="2" charset="-122"/>
                <a:cs typeface="Times New Roman" panose="02020603050405020304" pitchFamily="18" charset="0"/>
              </a:rPr>
              <a:t>HTTP/1.1</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a:t>
            </a:r>
            <a:endParaRPr lang="zh-CN" altLang="en-US" sz="30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6.2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万维网 </a:t>
            </a:r>
            <a:r>
              <a:rPr lang="en-US" altLang="zh-CN" dirty="0">
                <a:latin typeface="Times New Roman" panose="02020603050405020304" pitchFamily="18" charset="0"/>
                <a:ea typeface="黑体" panose="02010609060101010101" pitchFamily="2" charset="-122"/>
                <a:cs typeface="Times New Roman" panose="02020603050405020304" pitchFamily="18" charset="0"/>
              </a:rPr>
              <a:t>WWW</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内容占位符 2"/>
          <p:cNvSpPr>
            <a:spLocks noGrp="1"/>
          </p:cNvSpPr>
          <p:nvPr>
            <p:ph idx="1"/>
          </p:nvPr>
        </p:nvSpPr>
        <p:spPr>
          <a:xfrm>
            <a:off x="1031983" y="1824376"/>
            <a:ext cx="8346723" cy="3332816"/>
          </a:xfrm>
        </p:spPr>
        <p:txBody>
          <a:bodyPr/>
          <a:lstStyle/>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6.2.1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万维网概述</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6.2.2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统一资源定位符 </a:t>
            </a: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URL</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6.2.3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超文本传送协议 </a:t>
            </a: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HTTP</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6.2.4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万维网的文档</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6.2.5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万维网的信息检索系统</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6.2.6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博客和微博</a:t>
            </a:r>
            <a:endParaRPr lang="en-US" altLang="zh-CN" sz="32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6.2.7  </a:t>
            </a:r>
            <a:r>
              <a:rPr lang="zh-CN" altLang="en-US" sz="3200" dirty="0">
                <a:latin typeface="Times New Roman" panose="02020603050405020304" pitchFamily="18" charset="0"/>
                <a:ea typeface="黑体" panose="02010609060101010101" pitchFamily="2" charset="-122"/>
                <a:cs typeface="Times New Roman" panose="02020603050405020304" pitchFamily="18" charset="0"/>
              </a:rPr>
              <a:t>社交网络</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持续连接的两种工作方式</a:t>
            </a:r>
            <a:endParaRPr lang="zh-CN" altLang="en-US" dirty="0">
              <a:ea typeface="黑体" panose="02010609060101010101" pitchFamily="2" charset="-122"/>
            </a:endParaRPr>
          </a:p>
        </p:txBody>
      </p:sp>
      <p:sp>
        <p:nvSpPr>
          <p:cNvPr id="143363" name="Rectangle 3"/>
          <p:cNvSpPr>
            <a:spLocks noGrp="1" noChangeArrowheads="1"/>
          </p:cNvSpPr>
          <p:nvPr>
            <p:ph idx="1"/>
          </p:nvPr>
        </p:nvSpPr>
        <p:spPr>
          <a:xfrm>
            <a:off x="1064368" y="1888129"/>
            <a:ext cx="8346723" cy="3332816"/>
          </a:xfrm>
        </p:spPr>
        <p:txBody>
          <a:bodyPr/>
          <a:lstStyle/>
          <a:p>
            <a:pPr eaLnBrk="1" hangingPunct="1"/>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非流水线方式：</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客户在收到前一个响应后才能发出下一个请求。这比非持续连接的两倍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RTT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的开销节省了建立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TCP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连接所需的一个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RTT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时间。但服务器在发送完一个对象后，其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TCP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连接就处于空闲状态，浪费了服务器资源。</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流水线方式：</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客户在收到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HTTP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的响应报文之前就能够接着发送新的请求报文。一个接一个的请求报文到达服务器后，服务器就可连续发回响应报文。使用流水线方式时，客户访问所有的对象只需花费一个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RTT</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时间，使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TCP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连接中的空闲时间减少，提高了下载文档效率。 </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代理</a:t>
            </a:r>
            <a:r>
              <a:rPr lang="zh-CN" altLang="en-US" dirty="0">
                <a:ea typeface="黑体" panose="02010609060101010101" pitchFamily="2" charset="-122"/>
              </a:rPr>
              <a:t>服务器</a:t>
            </a:r>
            <a:endParaRPr lang="en-US" altLang="zh-CN" dirty="0">
              <a:ea typeface="黑体" panose="02010609060101010101" pitchFamily="2" charset="-122"/>
            </a:endParaRPr>
          </a:p>
        </p:txBody>
      </p:sp>
      <p:sp>
        <p:nvSpPr>
          <p:cNvPr id="144387" name="Rectangle 3"/>
          <p:cNvSpPr>
            <a:spLocks noGrp="1" noChangeArrowheads="1"/>
          </p:cNvSpPr>
          <p:nvPr>
            <p:ph idx="1"/>
          </p:nvPr>
        </p:nvSpPr>
        <p:spPr>
          <a:xfrm>
            <a:off x="1031983" y="1752368"/>
            <a:ext cx="8346723" cy="3332816"/>
          </a:xfrm>
        </p:spPr>
        <p:txBody>
          <a:bodyPr/>
          <a:lstStyle/>
          <a:p>
            <a:pPr eaLnBrk="1" hangingPunct="1">
              <a:spcAft>
                <a:spcPct val="20000"/>
              </a:spcAft>
            </a:pP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代理服务器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(proxy server)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又称为</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万维网高速缓存 </a:t>
            </a:r>
            <a:r>
              <a:rPr lang="en-US" altLang="zh-CN" dirty="0">
                <a:latin typeface="Times New Roman" panose="02020603050405020304" pitchFamily="18" charset="0"/>
                <a:ea typeface="黑体" panose="02010609060101010101" pitchFamily="2" charset="-122"/>
                <a:cs typeface="Times New Roman" panose="02020603050405020304" pitchFamily="18" charset="0"/>
              </a:rPr>
              <a:t>(Web cache)</a:t>
            </a:r>
            <a:r>
              <a:rPr lang="zh-CN" altLang="en-US" dirty="0">
                <a:latin typeface="Times New Roman" panose="02020603050405020304" pitchFamily="18" charset="0"/>
                <a:ea typeface="黑体" panose="02010609060101010101" pitchFamily="2" charset="-122"/>
                <a:cs typeface="Times New Roman" panose="02020603050405020304" pitchFamily="18" charset="0"/>
              </a:rPr>
              <a:t>，它代表浏览器发出 </a:t>
            </a:r>
            <a:r>
              <a:rPr lang="en-US" altLang="zh-CN" dirty="0">
                <a:latin typeface="Times New Roman" panose="02020603050405020304" pitchFamily="18" charset="0"/>
                <a:ea typeface="黑体" panose="02010609060101010101" pitchFamily="2" charset="-122"/>
                <a:cs typeface="Times New Roman" panose="02020603050405020304" pitchFamily="18" charset="0"/>
              </a:rPr>
              <a:t>HTTP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请求。</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spcAft>
                <a:spcPct val="20000"/>
              </a:spcAft>
            </a:pPr>
            <a:r>
              <a:rPr lang="zh-CN" altLang="en-US" dirty="0">
                <a:latin typeface="Times New Roman" panose="02020603050405020304" pitchFamily="18" charset="0"/>
                <a:ea typeface="黑体" panose="02010609060101010101" pitchFamily="2" charset="-122"/>
                <a:cs typeface="Times New Roman" panose="02020603050405020304" pitchFamily="18" charset="0"/>
              </a:rPr>
              <a:t>万维网高速缓存把最近的一些请求和响应暂存在本地磁盘中。</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spcAft>
                <a:spcPct val="20000"/>
              </a:spcAft>
            </a:pPr>
            <a:r>
              <a:rPr lang="zh-CN" altLang="en-US" dirty="0">
                <a:latin typeface="Times New Roman" panose="02020603050405020304" pitchFamily="18" charset="0"/>
                <a:ea typeface="黑体" panose="02010609060101010101" pitchFamily="2" charset="-122"/>
                <a:cs typeface="Times New Roman" panose="02020603050405020304" pitchFamily="18" charset="0"/>
              </a:rPr>
              <a:t>当与暂时存放的请求相同的新请求到达时，万维网高速缓存就把暂存的响应发送出去，而不需要按 </a:t>
            </a:r>
            <a:r>
              <a:rPr lang="en-US" altLang="zh-CN" dirty="0">
                <a:latin typeface="Times New Roman" panose="02020603050405020304" pitchFamily="18" charset="0"/>
                <a:ea typeface="黑体" panose="02010609060101010101" pitchFamily="2" charset="-122"/>
                <a:cs typeface="Times New Roman" panose="02020603050405020304" pitchFamily="18" charset="0"/>
              </a:rPr>
              <a:t>URL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的地址再去互联网访问该资源。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 </a:t>
            </a:r>
            <a:endParaRPr lang="en-US" altLang="zh-CN"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spcAft>
                <a:spcPct val="20000"/>
              </a:spcAft>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代理服务器可在客户端或服务器端工作，也可在中间系统上工作。</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4"/>
          <p:cNvSpPr>
            <a:spLocks noGrp="1" noChangeArrowheads="1"/>
          </p:cNvSpPr>
          <p:nvPr>
            <p:ph type="title" idx="4294967295"/>
          </p:nvPr>
        </p:nvSpPr>
        <p:spPr>
          <a:xfrm>
            <a:off x="0" y="600075"/>
            <a:ext cx="9047163" cy="812800"/>
          </a:xfrm>
        </p:spPr>
        <p:txBody>
          <a:bodyPr/>
          <a:lstStyle/>
          <a:p>
            <a:pPr algn="ctr" eaLnBrk="1" hangingPunct="1">
              <a:defRPr/>
            </a:pPr>
            <a:r>
              <a:rPr sz="4060" dirty="0"/>
              <a:t>使用高速缓存可</a:t>
            </a:r>
            <a:r>
              <a:rPr sz="4060" dirty="0">
                <a:solidFill>
                  <a:srgbClr val="FF0000"/>
                </a:solidFill>
              </a:rPr>
              <a:t>减少</a:t>
            </a:r>
            <a:br>
              <a:rPr sz="4060" dirty="0"/>
            </a:br>
            <a:r>
              <a:rPr sz="4060" dirty="0"/>
              <a:t>访问互联网服务器的时延 </a:t>
            </a:r>
            <a:endParaRPr sz="4060" dirty="0"/>
          </a:p>
        </p:txBody>
      </p:sp>
      <p:grpSp>
        <p:nvGrpSpPr>
          <p:cNvPr id="146435" name="Group 24"/>
          <p:cNvGrpSpPr/>
          <p:nvPr/>
        </p:nvGrpSpPr>
        <p:grpSpPr bwMode="auto">
          <a:xfrm>
            <a:off x="215271" y="2908003"/>
            <a:ext cx="3897048" cy="2803525"/>
            <a:chOff x="912" y="768"/>
            <a:chExt cx="2400" cy="1584"/>
          </a:xfrm>
        </p:grpSpPr>
        <p:sp>
          <p:nvSpPr>
            <p:cNvPr id="146717"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18"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19"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20"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21"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22"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23"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24"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25"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nvGrpSpPr>
            <p:cNvPr id="146726" name="Group 34"/>
            <p:cNvGrpSpPr/>
            <p:nvPr/>
          </p:nvGrpSpPr>
          <p:grpSpPr bwMode="auto">
            <a:xfrm>
              <a:off x="912" y="768"/>
              <a:ext cx="2386" cy="1553"/>
              <a:chOff x="912" y="768"/>
              <a:chExt cx="2386" cy="1553"/>
            </a:xfrm>
          </p:grpSpPr>
          <p:sp>
            <p:nvSpPr>
              <p:cNvPr id="146727"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28"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29"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30"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31"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32"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33"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34"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6735"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grpSp>
      <p:graphicFrame>
        <p:nvGraphicFramePr>
          <p:cNvPr id="146436" name="Object 44"/>
          <p:cNvGraphicFramePr>
            <a:graphicFrameLocks noChangeAspect="1"/>
          </p:cNvGraphicFramePr>
          <p:nvPr/>
        </p:nvGraphicFramePr>
        <p:xfrm>
          <a:off x="7311131" y="3712865"/>
          <a:ext cx="1994958" cy="1257300"/>
        </p:xfrm>
        <a:graphic>
          <a:graphicData uri="http://schemas.openxmlformats.org/presentationml/2006/ole">
            <mc:AlternateContent xmlns:mc="http://schemas.openxmlformats.org/markup-compatibility/2006">
              <mc:Choice xmlns:v="urn:schemas-microsoft-com:vml" Requires="v">
                <p:oleObj spid="_x0000_s19525" name="VISIO" r:id="rId1" imgW="1687195" imgH="964565" progId="Visio.Drawing.6">
                  <p:embed/>
                </p:oleObj>
              </mc:Choice>
              <mc:Fallback>
                <p:oleObj name="VISIO" r:id="rId1" imgW="1687195" imgH="964565" progId="Visio.Drawing.6">
                  <p:embed/>
                  <p:pic>
                    <p:nvPicPr>
                      <p:cNvPr id="0" name="图片 194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1131" y="3712865"/>
                        <a:ext cx="1994958" cy="12573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6437" name="Line 45"/>
          <p:cNvSpPr>
            <a:spLocks noChangeShapeType="1"/>
          </p:cNvSpPr>
          <p:nvPr/>
        </p:nvSpPr>
        <p:spPr bwMode="auto">
          <a:xfrm>
            <a:off x="4144995" y="4327227"/>
            <a:ext cx="2847975"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38" name="Line 46"/>
          <p:cNvSpPr>
            <a:spLocks noChangeShapeType="1"/>
          </p:cNvSpPr>
          <p:nvPr/>
        </p:nvSpPr>
        <p:spPr bwMode="auto">
          <a:xfrm>
            <a:off x="8545942" y="4884441"/>
            <a:ext cx="732631" cy="5937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39" name="Line 47"/>
          <p:cNvSpPr>
            <a:spLocks noChangeShapeType="1"/>
          </p:cNvSpPr>
          <p:nvPr/>
        </p:nvSpPr>
        <p:spPr bwMode="auto">
          <a:xfrm>
            <a:off x="8969011" y="4579640"/>
            <a:ext cx="588169" cy="1254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0" name="Line 48"/>
          <p:cNvSpPr>
            <a:spLocks noChangeShapeType="1"/>
          </p:cNvSpPr>
          <p:nvPr/>
        </p:nvSpPr>
        <p:spPr bwMode="auto">
          <a:xfrm flipV="1">
            <a:off x="9001687" y="3835103"/>
            <a:ext cx="555492" cy="1682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1" name="Line 49"/>
          <p:cNvSpPr>
            <a:spLocks noChangeShapeType="1"/>
          </p:cNvSpPr>
          <p:nvPr/>
        </p:nvSpPr>
        <p:spPr bwMode="auto">
          <a:xfrm flipV="1">
            <a:off x="8511546" y="3158828"/>
            <a:ext cx="767027" cy="6508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442" name="Group 51"/>
          <p:cNvGrpSpPr/>
          <p:nvPr/>
        </p:nvGrpSpPr>
        <p:grpSpPr bwMode="auto">
          <a:xfrm>
            <a:off x="9405838" y="3460453"/>
            <a:ext cx="443706" cy="722313"/>
            <a:chOff x="4486" y="2730"/>
            <a:chExt cx="217" cy="339"/>
          </a:xfrm>
        </p:grpSpPr>
        <p:grpSp>
          <p:nvGrpSpPr>
            <p:cNvPr id="146697" name="Group 52"/>
            <p:cNvGrpSpPr/>
            <p:nvPr/>
          </p:nvGrpSpPr>
          <p:grpSpPr bwMode="auto">
            <a:xfrm>
              <a:off x="4491" y="2736"/>
              <a:ext cx="212" cy="333"/>
              <a:chOff x="4491" y="2736"/>
              <a:chExt cx="212" cy="333"/>
            </a:xfrm>
          </p:grpSpPr>
          <p:sp>
            <p:nvSpPr>
              <p:cNvPr id="146708" name="Freeform 53"/>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709" name="Freeform 54"/>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710" name="Freeform 55"/>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711" name="Freeform 56"/>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712"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713"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714" name="Line 59"/>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715" name="Line 60"/>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716" name="Line 61"/>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698" name="Group 62"/>
            <p:cNvGrpSpPr/>
            <p:nvPr/>
          </p:nvGrpSpPr>
          <p:grpSpPr bwMode="auto">
            <a:xfrm>
              <a:off x="4486" y="2730"/>
              <a:ext cx="212" cy="333"/>
              <a:chOff x="4486" y="2730"/>
              <a:chExt cx="212" cy="333"/>
            </a:xfrm>
          </p:grpSpPr>
          <p:sp>
            <p:nvSpPr>
              <p:cNvPr id="146699" name="Freeform 63"/>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700" name="Freeform 64"/>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701" name="Freeform 65"/>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702" name="Freeform 66"/>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703"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704"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705" name="Line 69"/>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706" name="Line 70"/>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707" name="Line 71"/>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46443" name="Group 72"/>
          <p:cNvGrpSpPr/>
          <p:nvPr/>
        </p:nvGrpSpPr>
        <p:grpSpPr bwMode="auto">
          <a:xfrm>
            <a:off x="9405838" y="4398665"/>
            <a:ext cx="443706" cy="722312"/>
            <a:chOff x="4486" y="3170"/>
            <a:chExt cx="217" cy="339"/>
          </a:xfrm>
        </p:grpSpPr>
        <p:grpSp>
          <p:nvGrpSpPr>
            <p:cNvPr id="146677" name="Group 73"/>
            <p:cNvGrpSpPr/>
            <p:nvPr/>
          </p:nvGrpSpPr>
          <p:grpSpPr bwMode="auto">
            <a:xfrm>
              <a:off x="4491" y="3176"/>
              <a:ext cx="212" cy="333"/>
              <a:chOff x="4491" y="3176"/>
              <a:chExt cx="212" cy="333"/>
            </a:xfrm>
          </p:grpSpPr>
          <p:sp>
            <p:nvSpPr>
              <p:cNvPr id="146688" name="Freeform 74"/>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89" name="Freeform 75"/>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90" name="Freeform 76"/>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91" name="Freeform 77"/>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92"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93"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94" name="Line 80"/>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95" name="Line 81"/>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96" name="Line 82"/>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678" name="Group 83"/>
            <p:cNvGrpSpPr/>
            <p:nvPr/>
          </p:nvGrpSpPr>
          <p:grpSpPr bwMode="auto">
            <a:xfrm>
              <a:off x="4486" y="3170"/>
              <a:ext cx="212" cy="332"/>
              <a:chOff x="4486" y="3170"/>
              <a:chExt cx="212" cy="332"/>
            </a:xfrm>
          </p:grpSpPr>
          <p:sp>
            <p:nvSpPr>
              <p:cNvPr id="146679" name="Freeform 84"/>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80" name="Freeform 85"/>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81" name="Freeform 86"/>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82" name="Freeform 87"/>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83"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84"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85" name="Line 90"/>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86" name="Line 91"/>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87" name="Line 92"/>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46444" name="Group 93"/>
          <p:cNvGrpSpPr/>
          <p:nvPr/>
        </p:nvGrpSpPr>
        <p:grpSpPr bwMode="auto">
          <a:xfrm>
            <a:off x="8941494" y="5133677"/>
            <a:ext cx="443706" cy="723900"/>
            <a:chOff x="4260" y="3515"/>
            <a:chExt cx="216" cy="339"/>
          </a:xfrm>
        </p:grpSpPr>
        <p:grpSp>
          <p:nvGrpSpPr>
            <p:cNvPr id="146657" name="Group 94"/>
            <p:cNvGrpSpPr/>
            <p:nvPr/>
          </p:nvGrpSpPr>
          <p:grpSpPr bwMode="auto">
            <a:xfrm>
              <a:off x="4265" y="3521"/>
              <a:ext cx="211" cy="333"/>
              <a:chOff x="4265" y="3521"/>
              <a:chExt cx="211" cy="333"/>
            </a:xfrm>
          </p:grpSpPr>
          <p:sp>
            <p:nvSpPr>
              <p:cNvPr id="146668" name="Freeform 95"/>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69" name="Freeform 96"/>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70" name="Freeform 97"/>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71" name="Freeform 98"/>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72"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73"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74" name="Line 101"/>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75" name="Line 102"/>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76" name="Line 103"/>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658" name="Group 104"/>
            <p:cNvGrpSpPr/>
            <p:nvPr/>
          </p:nvGrpSpPr>
          <p:grpSpPr bwMode="auto">
            <a:xfrm>
              <a:off x="4260" y="3515"/>
              <a:ext cx="211" cy="332"/>
              <a:chOff x="4260" y="3515"/>
              <a:chExt cx="211" cy="332"/>
            </a:xfrm>
          </p:grpSpPr>
          <p:sp>
            <p:nvSpPr>
              <p:cNvPr id="146659" name="Freeform 105"/>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60" name="Freeform 106"/>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61" name="Freeform 107"/>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62" name="Freeform 108"/>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63"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64"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65" name="Line 111"/>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66" name="Line 112"/>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67" name="Line 113"/>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6445" name="Rectangle 114"/>
          <p:cNvSpPr>
            <a:spLocks noChangeArrowheads="1"/>
          </p:cNvSpPr>
          <p:nvPr/>
        </p:nvSpPr>
        <p:spPr bwMode="auto">
          <a:xfrm>
            <a:off x="2311698" y="2871490"/>
            <a:ext cx="36115" cy="2836862"/>
          </a:xfrm>
          <a:prstGeom prst="rect">
            <a:avLst/>
          </a:prstGeom>
          <a:solidFill>
            <a:srgbClr val="000000"/>
          </a:solidFill>
          <a:ln w="38100">
            <a:solidFill>
              <a:srgbClr val="333399"/>
            </a:solidFill>
            <a:miter lim="800000"/>
          </a:ln>
        </p:spPr>
        <p:txBody>
          <a:bodyPr/>
          <a:lstStyle/>
          <a:p>
            <a:pPr eaLnBrk="1" hangingPunct="1"/>
            <a:endParaRPr lang="zh-CN" altLang="en-US" b="1">
              <a:solidFill>
                <a:srgbClr val="000099"/>
              </a:solidFill>
            </a:endParaRPr>
          </a:p>
        </p:txBody>
      </p:sp>
      <p:sp>
        <p:nvSpPr>
          <p:cNvPr id="146446" name="Line 115"/>
          <p:cNvSpPr>
            <a:spLocks noChangeShapeType="1"/>
          </p:cNvSpPr>
          <p:nvPr/>
        </p:nvSpPr>
        <p:spPr bwMode="auto">
          <a:xfrm>
            <a:off x="1420845" y="3295353"/>
            <a:ext cx="926967"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7" name="Line 116"/>
          <p:cNvSpPr>
            <a:spLocks noChangeShapeType="1"/>
          </p:cNvSpPr>
          <p:nvPr/>
        </p:nvSpPr>
        <p:spPr bwMode="auto">
          <a:xfrm>
            <a:off x="1697732" y="4070052"/>
            <a:ext cx="650081"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8" name="Line 117"/>
          <p:cNvSpPr>
            <a:spLocks noChangeShapeType="1"/>
          </p:cNvSpPr>
          <p:nvPr/>
        </p:nvSpPr>
        <p:spPr bwMode="auto">
          <a:xfrm>
            <a:off x="935865" y="4608215"/>
            <a:ext cx="1393031" cy="476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49" name="Line 118"/>
          <p:cNvSpPr>
            <a:spLocks noChangeShapeType="1"/>
          </p:cNvSpPr>
          <p:nvPr/>
        </p:nvSpPr>
        <p:spPr bwMode="auto">
          <a:xfrm>
            <a:off x="1513715" y="5325766"/>
            <a:ext cx="835819"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50" name="Line 119"/>
          <p:cNvSpPr>
            <a:spLocks noChangeShapeType="1"/>
          </p:cNvSpPr>
          <p:nvPr/>
        </p:nvSpPr>
        <p:spPr bwMode="auto">
          <a:xfrm>
            <a:off x="2328896" y="4319291"/>
            <a:ext cx="1577048"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451" name="Group 120"/>
          <p:cNvGrpSpPr/>
          <p:nvPr/>
        </p:nvGrpSpPr>
        <p:grpSpPr bwMode="auto">
          <a:xfrm>
            <a:off x="3739125" y="4106566"/>
            <a:ext cx="631163" cy="409575"/>
            <a:chOff x="2154" y="3033"/>
            <a:chExt cx="309" cy="192"/>
          </a:xfrm>
        </p:grpSpPr>
        <p:sp>
          <p:nvSpPr>
            <p:cNvPr id="146632" name="Oval 12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46633"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34"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35" name="Oval 12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46636" name="Group 125"/>
            <p:cNvGrpSpPr/>
            <p:nvPr/>
          </p:nvGrpSpPr>
          <p:grpSpPr bwMode="auto">
            <a:xfrm>
              <a:off x="2201" y="3046"/>
              <a:ext cx="214" cy="86"/>
              <a:chOff x="2201" y="3046"/>
              <a:chExt cx="214" cy="86"/>
            </a:xfrm>
          </p:grpSpPr>
          <p:grpSp>
            <p:nvGrpSpPr>
              <p:cNvPr id="146639" name="Group 126"/>
              <p:cNvGrpSpPr/>
              <p:nvPr/>
            </p:nvGrpSpPr>
            <p:grpSpPr bwMode="auto">
              <a:xfrm>
                <a:off x="2201" y="3046"/>
                <a:ext cx="212" cy="84"/>
                <a:chOff x="2201" y="3046"/>
                <a:chExt cx="212" cy="84"/>
              </a:xfrm>
            </p:grpSpPr>
            <p:sp>
              <p:nvSpPr>
                <p:cNvPr id="146649" name="Freeform 12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50" name="Freeform 12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51" name="Freeform 12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52" name="Freeform 13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53" name="Freeform 13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54" name="Freeform 13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55" name="Freeform 13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56" name="Freeform 13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46640" name="Group 135"/>
              <p:cNvGrpSpPr/>
              <p:nvPr/>
            </p:nvGrpSpPr>
            <p:grpSpPr bwMode="auto">
              <a:xfrm>
                <a:off x="2203" y="3048"/>
                <a:ext cx="212" cy="84"/>
                <a:chOff x="2203" y="3048"/>
                <a:chExt cx="212" cy="84"/>
              </a:xfrm>
            </p:grpSpPr>
            <p:sp>
              <p:nvSpPr>
                <p:cNvPr id="146641" name="Freeform 13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42" name="Freeform 13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43" name="Freeform 13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44" name="Freeform 13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45" name="Freeform 14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46" name="Freeform 14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47" name="Freeform 14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48" name="Freeform 14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46637" name="Line 144"/>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638" name="Line 145"/>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452" name="Group 146"/>
          <p:cNvGrpSpPr/>
          <p:nvPr/>
        </p:nvGrpSpPr>
        <p:grpSpPr bwMode="auto">
          <a:xfrm>
            <a:off x="1217910" y="2782590"/>
            <a:ext cx="581290" cy="563562"/>
            <a:chOff x="921" y="2412"/>
            <a:chExt cx="284" cy="265"/>
          </a:xfrm>
        </p:grpSpPr>
        <p:grpSp>
          <p:nvGrpSpPr>
            <p:cNvPr id="146606" name="Group 147"/>
            <p:cNvGrpSpPr/>
            <p:nvPr/>
          </p:nvGrpSpPr>
          <p:grpSpPr bwMode="auto">
            <a:xfrm>
              <a:off x="928" y="2417"/>
              <a:ext cx="277" cy="260"/>
              <a:chOff x="928" y="2417"/>
              <a:chExt cx="277" cy="260"/>
            </a:xfrm>
          </p:grpSpPr>
          <p:sp>
            <p:nvSpPr>
              <p:cNvPr id="146620" name="Freeform 14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21" name="Freeform 14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22" name="Freeform 15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23" name="Freeform 15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24"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25"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26"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27" name="Line 155"/>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628" name="Group 156"/>
              <p:cNvGrpSpPr/>
              <p:nvPr/>
            </p:nvGrpSpPr>
            <p:grpSpPr bwMode="auto">
              <a:xfrm>
                <a:off x="928" y="2639"/>
                <a:ext cx="277" cy="38"/>
                <a:chOff x="928" y="2639"/>
                <a:chExt cx="277" cy="38"/>
              </a:xfrm>
            </p:grpSpPr>
            <p:sp>
              <p:nvSpPr>
                <p:cNvPr id="146629" name="Freeform 15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30" name="Freeform 15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31"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6607" name="Group 160"/>
            <p:cNvGrpSpPr/>
            <p:nvPr/>
          </p:nvGrpSpPr>
          <p:grpSpPr bwMode="auto">
            <a:xfrm>
              <a:off x="921" y="2412"/>
              <a:ext cx="277" cy="261"/>
              <a:chOff x="921" y="2412"/>
              <a:chExt cx="277" cy="261"/>
            </a:xfrm>
          </p:grpSpPr>
          <p:sp>
            <p:nvSpPr>
              <p:cNvPr id="146608" name="Freeform 16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09" name="Freeform 16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10" name="Freeform 16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11" name="Freeform 16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12"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13"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14"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15" name="Line 168"/>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616" name="Group 169"/>
              <p:cNvGrpSpPr/>
              <p:nvPr/>
            </p:nvGrpSpPr>
            <p:grpSpPr bwMode="auto">
              <a:xfrm>
                <a:off x="921" y="2635"/>
                <a:ext cx="277" cy="38"/>
                <a:chOff x="921" y="2635"/>
                <a:chExt cx="277" cy="38"/>
              </a:xfrm>
            </p:grpSpPr>
            <p:sp>
              <p:nvSpPr>
                <p:cNvPr id="146617" name="Freeform 17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18" name="Freeform 17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19"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6453" name="Group 173"/>
          <p:cNvGrpSpPr/>
          <p:nvPr/>
        </p:nvGrpSpPr>
        <p:grpSpPr bwMode="auto">
          <a:xfrm>
            <a:off x="1327976" y="3584277"/>
            <a:ext cx="576130" cy="566738"/>
            <a:chOff x="997" y="2775"/>
            <a:chExt cx="282" cy="265"/>
          </a:xfrm>
        </p:grpSpPr>
        <p:grpSp>
          <p:nvGrpSpPr>
            <p:cNvPr id="146580" name="Group 174"/>
            <p:cNvGrpSpPr/>
            <p:nvPr/>
          </p:nvGrpSpPr>
          <p:grpSpPr bwMode="auto">
            <a:xfrm>
              <a:off x="1004" y="2779"/>
              <a:ext cx="275" cy="261"/>
              <a:chOff x="1004" y="2779"/>
              <a:chExt cx="275" cy="261"/>
            </a:xfrm>
          </p:grpSpPr>
          <p:sp>
            <p:nvSpPr>
              <p:cNvPr id="146594" name="Freeform 17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95" name="Freeform 17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96" name="Freeform 17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97" name="Freeform 17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98"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99"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00"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601" name="Line 182"/>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602" name="Group 183"/>
              <p:cNvGrpSpPr/>
              <p:nvPr/>
            </p:nvGrpSpPr>
            <p:grpSpPr bwMode="auto">
              <a:xfrm>
                <a:off x="1004" y="3002"/>
                <a:ext cx="275" cy="38"/>
                <a:chOff x="1004" y="3002"/>
                <a:chExt cx="275" cy="38"/>
              </a:xfrm>
            </p:grpSpPr>
            <p:sp>
              <p:nvSpPr>
                <p:cNvPr id="146603" name="Freeform 18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04" name="Freeform 18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605"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6581" name="Group 187"/>
            <p:cNvGrpSpPr/>
            <p:nvPr/>
          </p:nvGrpSpPr>
          <p:grpSpPr bwMode="auto">
            <a:xfrm>
              <a:off x="997" y="2775"/>
              <a:ext cx="275" cy="260"/>
              <a:chOff x="997" y="2775"/>
              <a:chExt cx="275" cy="260"/>
            </a:xfrm>
          </p:grpSpPr>
          <p:sp>
            <p:nvSpPr>
              <p:cNvPr id="146582" name="Freeform 18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83" name="Freeform 18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84" name="Freeform 19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85" name="Freeform 19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86"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87"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88"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89" name="Line 195"/>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90" name="Group 196"/>
              <p:cNvGrpSpPr/>
              <p:nvPr/>
            </p:nvGrpSpPr>
            <p:grpSpPr bwMode="auto">
              <a:xfrm>
                <a:off x="997" y="2997"/>
                <a:ext cx="275" cy="38"/>
                <a:chOff x="997" y="2997"/>
                <a:chExt cx="275" cy="38"/>
              </a:xfrm>
            </p:grpSpPr>
            <p:sp>
              <p:nvSpPr>
                <p:cNvPr id="146591" name="Freeform 19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92" name="Freeform 19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93"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6454" name="Group 200"/>
          <p:cNvGrpSpPr/>
          <p:nvPr/>
        </p:nvGrpSpPr>
        <p:grpSpPr bwMode="auto">
          <a:xfrm>
            <a:off x="540312" y="4135141"/>
            <a:ext cx="576130" cy="566737"/>
            <a:chOff x="590" y="3047"/>
            <a:chExt cx="282" cy="265"/>
          </a:xfrm>
        </p:grpSpPr>
        <p:grpSp>
          <p:nvGrpSpPr>
            <p:cNvPr id="146554" name="Group 201"/>
            <p:cNvGrpSpPr/>
            <p:nvPr/>
          </p:nvGrpSpPr>
          <p:grpSpPr bwMode="auto">
            <a:xfrm>
              <a:off x="596" y="3051"/>
              <a:ext cx="276" cy="261"/>
              <a:chOff x="596" y="3051"/>
              <a:chExt cx="276" cy="261"/>
            </a:xfrm>
          </p:grpSpPr>
          <p:sp>
            <p:nvSpPr>
              <p:cNvPr id="146568" name="Freeform 20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69" name="Freeform 20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70" name="Freeform 20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71" name="Freeform 20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72"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73"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74"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75" name="Line 209"/>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76" name="Group 210"/>
              <p:cNvGrpSpPr/>
              <p:nvPr/>
            </p:nvGrpSpPr>
            <p:grpSpPr bwMode="auto">
              <a:xfrm>
                <a:off x="596" y="3274"/>
                <a:ext cx="276" cy="38"/>
                <a:chOff x="596" y="3274"/>
                <a:chExt cx="276" cy="38"/>
              </a:xfrm>
            </p:grpSpPr>
            <p:sp>
              <p:nvSpPr>
                <p:cNvPr id="146577" name="Freeform 21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78" name="Freeform 21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79"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6555" name="Group 214"/>
            <p:cNvGrpSpPr/>
            <p:nvPr/>
          </p:nvGrpSpPr>
          <p:grpSpPr bwMode="auto">
            <a:xfrm>
              <a:off x="590" y="3047"/>
              <a:ext cx="275" cy="260"/>
              <a:chOff x="590" y="3047"/>
              <a:chExt cx="275" cy="260"/>
            </a:xfrm>
          </p:grpSpPr>
          <p:sp>
            <p:nvSpPr>
              <p:cNvPr id="146556" name="Freeform 21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57" name="Freeform 21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58" name="Freeform 21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59" name="Freeform 21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60"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61"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62"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63" name="Line 222"/>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64" name="Group 223"/>
              <p:cNvGrpSpPr/>
              <p:nvPr/>
            </p:nvGrpSpPr>
            <p:grpSpPr bwMode="auto">
              <a:xfrm>
                <a:off x="590" y="3269"/>
                <a:ext cx="275" cy="38"/>
                <a:chOff x="590" y="3269"/>
                <a:chExt cx="275" cy="38"/>
              </a:xfrm>
            </p:grpSpPr>
            <p:sp>
              <p:nvSpPr>
                <p:cNvPr id="146565" name="Freeform 22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66" name="Freeform 22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67"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6455" name="Group 227"/>
          <p:cNvGrpSpPr/>
          <p:nvPr/>
        </p:nvGrpSpPr>
        <p:grpSpPr bwMode="auto">
          <a:xfrm>
            <a:off x="1186954" y="4814591"/>
            <a:ext cx="576130" cy="566737"/>
            <a:chOff x="906" y="3365"/>
            <a:chExt cx="281" cy="265"/>
          </a:xfrm>
        </p:grpSpPr>
        <p:grpSp>
          <p:nvGrpSpPr>
            <p:cNvPr id="146528" name="Group 228"/>
            <p:cNvGrpSpPr/>
            <p:nvPr/>
          </p:nvGrpSpPr>
          <p:grpSpPr bwMode="auto">
            <a:xfrm>
              <a:off x="912" y="3369"/>
              <a:ext cx="275" cy="261"/>
              <a:chOff x="912" y="3369"/>
              <a:chExt cx="275" cy="261"/>
            </a:xfrm>
          </p:grpSpPr>
          <p:sp>
            <p:nvSpPr>
              <p:cNvPr id="146542" name="Freeform 22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43" name="Freeform 23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44" name="Freeform 23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45" name="Freeform 23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46"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47"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48"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49" name="Line 236"/>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50" name="Group 237"/>
              <p:cNvGrpSpPr/>
              <p:nvPr/>
            </p:nvGrpSpPr>
            <p:grpSpPr bwMode="auto">
              <a:xfrm>
                <a:off x="912" y="3592"/>
                <a:ext cx="275" cy="38"/>
                <a:chOff x="912" y="3592"/>
                <a:chExt cx="275" cy="38"/>
              </a:xfrm>
            </p:grpSpPr>
            <p:sp>
              <p:nvSpPr>
                <p:cNvPr id="146551" name="Freeform 23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52" name="Freeform 23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53"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6529" name="Group 241"/>
            <p:cNvGrpSpPr/>
            <p:nvPr/>
          </p:nvGrpSpPr>
          <p:grpSpPr bwMode="auto">
            <a:xfrm>
              <a:off x="906" y="3365"/>
              <a:ext cx="275" cy="261"/>
              <a:chOff x="906" y="3365"/>
              <a:chExt cx="275" cy="261"/>
            </a:xfrm>
          </p:grpSpPr>
          <p:sp>
            <p:nvSpPr>
              <p:cNvPr id="146530" name="Freeform 24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31" name="Freeform 24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32" name="Freeform 24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33" name="Freeform 24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34"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35"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36"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37" name="Line 249"/>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6538" name="Group 250"/>
              <p:cNvGrpSpPr/>
              <p:nvPr/>
            </p:nvGrpSpPr>
            <p:grpSpPr bwMode="auto">
              <a:xfrm>
                <a:off x="906" y="3587"/>
                <a:ext cx="275" cy="39"/>
                <a:chOff x="906" y="3587"/>
                <a:chExt cx="275" cy="39"/>
              </a:xfrm>
            </p:grpSpPr>
            <p:sp>
              <p:nvSpPr>
                <p:cNvPr id="146539" name="Freeform 25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40" name="Freeform 25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41"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sp>
        <p:nvSpPr>
          <p:cNvPr id="146456" name="Rectangle 254"/>
          <p:cNvSpPr>
            <a:spLocks noChangeArrowheads="1"/>
          </p:cNvSpPr>
          <p:nvPr/>
        </p:nvSpPr>
        <p:spPr bwMode="auto">
          <a:xfrm>
            <a:off x="2607502" y="3257253"/>
            <a:ext cx="96480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57" name="Rectangle 255"/>
          <p:cNvSpPr>
            <a:spLocks noChangeArrowheads="1"/>
          </p:cNvSpPr>
          <p:nvPr/>
        </p:nvSpPr>
        <p:spPr bwMode="auto">
          <a:xfrm>
            <a:off x="2770881" y="3354090"/>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校园网</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146458" name="Group 257"/>
          <p:cNvGrpSpPr/>
          <p:nvPr/>
        </p:nvGrpSpPr>
        <p:grpSpPr bwMode="auto">
          <a:xfrm>
            <a:off x="9034363" y="2617490"/>
            <a:ext cx="443706" cy="723900"/>
            <a:chOff x="4305" y="2335"/>
            <a:chExt cx="216" cy="339"/>
          </a:xfrm>
        </p:grpSpPr>
        <p:grpSp>
          <p:nvGrpSpPr>
            <p:cNvPr id="146508" name="Group 258"/>
            <p:cNvGrpSpPr/>
            <p:nvPr/>
          </p:nvGrpSpPr>
          <p:grpSpPr bwMode="auto">
            <a:xfrm>
              <a:off x="4310" y="2341"/>
              <a:ext cx="211" cy="333"/>
              <a:chOff x="4310" y="2341"/>
              <a:chExt cx="211" cy="333"/>
            </a:xfrm>
          </p:grpSpPr>
          <p:sp>
            <p:nvSpPr>
              <p:cNvPr id="146519" name="Freeform 259"/>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20" name="Freeform 260"/>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21" name="Freeform 261"/>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22" name="Freeform 262"/>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23"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24"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25" name="Line 265"/>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526" name="Line 266"/>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527" name="Line 267"/>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6509" name="Group 268"/>
            <p:cNvGrpSpPr/>
            <p:nvPr/>
          </p:nvGrpSpPr>
          <p:grpSpPr bwMode="auto">
            <a:xfrm>
              <a:off x="4305" y="2335"/>
              <a:ext cx="211" cy="332"/>
              <a:chOff x="4305" y="2335"/>
              <a:chExt cx="211" cy="332"/>
            </a:xfrm>
          </p:grpSpPr>
          <p:sp>
            <p:nvSpPr>
              <p:cNvPr id="146510" name="Freeform 269"/>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11" name="Freeform 270"/>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12" name="Freeform 271"/>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13" name="Freeform 272"/>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14"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15"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516" name="Line 275"/>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517" name="Line 276"/>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518" name="Line 277"/>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6459" name="Rectangle 279"/>
          <p:cNvSpPr>
            <a:spLocks noChangeArrowheads="1"/>
          </p:cNvSpPr>
          <p:nvPr/>
        </p:nvSpPr>
        <p:spPr bwMode="auto">
          <a:xfrm>
            <a:off x="7581139" y="2792115"/>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源点服务器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6460" name="Rectangle 280"/>
          <p:cNvSpPr>
            <a:spLocks noChangeArrowheads="1"/>
          </p:cNvSpPr>
          <p:nvPr/>
        </p:nvSpPr>
        <p:spPr bwMode="auto">
          <a:xfrm>
            <a:off x="4645454" y="3893840"/>
            <a:ext cx="92180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1" name="Rectangle 281"/>
          <p:cNvSpPr>
            <a:spLocks noChangeArrowheads="1"/>
          </p:cNvSpPr>
          <p:nvPr/>
        </p:nvSpPr>
        <p:spPr bwMode="auto">
          <a:xfrm>
            <a:off x="5385048" y="3965277"/>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2 Mbit/s</a:t>
            </a:r>
            <a:endParaRPr kumimoji="1" lang="en-US" altLang="zh-CN" sz="2000" b="1" dirty="0">
              <a:solidFill>
                <a:srgbClr val="000099"/>
              </a:solidFill>
              <a:latin typeface="Arial" panose="020B0604020202020204" pitchFamily="34" charset="0"/>
              <a:ea typeface="黑体" panose="02010609060101010101" pitchFamily="2" charset="-122"/>
            </a:endParaRPr>
          </a:p>
        </p:txBody>
      </p:sp>
      <p:grpSp>
        <p:nvGrpSpPr>
          <p:cNvPr id="146462" name="Group 282"/>
          <p:cNvGrpSpPr/>
          <p:nvPr/>
        </p:nvGrpSpPr>
        <p:grpSpPr bwMode="auto">
          <a:xfrm>
            <a:off x="6779716" y="4106566"/>
            <a:ext cx="631163" cy="409575"/>
            <a:chOff x="3202" y="3033"/>
            <a:chExt cx="309" cy="192"/>
          </a:xfrm>
        </p:grpSpPr>
        <p:sp>
          <p:nvSpPr>
            <p:cNvPr id="146483" name="Oval 283"/>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4648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8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86" name="Oval 286"/>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46487" name="Group 287"/>
            <p:cNvGrpSpPr/>
            <p:nvPr/>
          </p:nvGrpSpPr>
          <p:grpSpPr bwMode="auto">
            <a:xfrm>
              <a:off x="3249" y="3046"/>
              <a:ext cx="214" cy="86"/>
              <a:chOff x="3249" y="3046"/>
              <a:chExt cx="214" cy="86"/>
            </a:xfrm>
          </p:grpSpPr>
          <p:grpSp>
            <p:nvGrpSpPr>
              <p:cNvPr id="146490" name="Group 288"/>
              <p:cNvGrpSpPr/>
              <p:nvPr/>
            </p:nvGrpSpPr>
            <p:grpSpPr bwMode="auto">
              <a:xfrm>
                <a:off x="3249" y="3046"/>
                <a:ext cx="212" cy="84"/>
                <a:chOff x="3249" y="3046"/>
                <a:chExt cx="212" cy="84"/>
              </a:xfrm>
            </p:grpSpPr>
            <p:sp>
              <p:nvSpPr>
                <p:cNvPr id="146500" name="Freeform 289"/>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01" name="Freeform 290"/>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02" name="Freeform 291"/>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03" name="Freeform 292"/>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04" name="Freeform 293"/>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05" name="Freeform 294"/>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06" name="Freeform 295"/>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507" name="Freeform 296"/>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46491" name="Group 297"/>
              <p:cNvGrpSpPr/>
              <p:nvPr/>
            </p:nvGrpSpPr>
            <p:grpSpPr bwMode="auto">
              <a:xfrm>
                <a:off x="3251" y="3048"/>
                <a:ext cx="212" cy="84"/>
                <a:chOff x="3251" y="3048"/>
                <a:chExt cx="212" cy="84"/>
              </a:xfrm>
            </p:grpSpPr>
            <p:sp>
              <p:nvSpPr>
                <p:cNvPr id="146492" name="Freeform 298"/>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493" name="Freeform 299"/>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494" name="Freeform 300"/>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495" name="Freeform 301"/>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496" name="Freeform 302"/>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497" name="Freeform 303"/>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498" name="Freeform 304"/>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6499" name="Freeform 305"/>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46488" name="Line 306"/>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6489" name="Line 307"/>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46463" name="Rectangle 308"/>
          <p:cNvSpPr>
            <a:spLocks noChangeArrowheads="1"/>
          </p:cNvSpPr>
          <p:nvPr/>
        </p:nvSpPr>
        <p:spPr bwMode="auto">
          <a:xfrm>
            <a:off x="7422919" y="3643016"/>
            <a:ext cx="96480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4" name="Rectangle 309"/>
          <p:cNvSpPr>
            <a:spLocks noChangeArrowheads="1"/>
          </p:cNvSpPr>
          <p:nvPr/>
        </p:nvSpPr>
        <p:spPr bwMode="auto">
          <a:xfrm>
            <a:off x="7859745" y="4182766"/>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互联网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6465" name="Rectangle 310"/>
          <p:cNvSpPr>
            <a:spLocks noChangeArrowheads="1"/>
          </p:cNvSpPr>
          <p:nvPr/>
        </p:nvSpPr>
        <p:spPr bwMode="auto">
          <a:xfrm>
            <a:off x="4089962" y="3739853"/>
            <a:ext cx="4333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6" name="Rectangle 311"/>
          <p:cNvSpPr>
            <a:spLocks noChangeArrowheads="1"/>
          </p:cNvSpPr>
          <p:nvPr/>
        </p:nvSpPr>
        <p:spPr bwMode="auto">
          <a:xfrm>
            <a:off x="3162994" y="4511377"/>
            <a:ext cx="46950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7" name="Rectangle 312"/>
          <p:cNvSpPr>
            <a:spLocks noChangeArrowheads="1"/>
          </p:cNvSpPr>
          <p:nvPr/>
        </p:nvSpPr>
        <p:spPr bwMode="auto">
          <a:xfrm>
            <a:off x="1859392" y="4125615"/>
            <a:ext cx="47294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6468" name="Rectangle 313"/>
          <p:cNvSpPr>
            <a:spLocks noChangeArrowheads="1"/>
          </p:cNvSpPr>
          <p:nvPr/>
        </p:nvSpPr>
        <p:spPr bwMode="auto">
          <a:xfrm>
            <a:off x="414767" y="3754140"/>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浏览器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6469" name="Rectangle 314"/>
          <p:cNvSpPr>
            <a:spLocks noChangeArrowheads="1"/>
          </p:cNvSpPr>
          <p:nvPr/>
        </p:nvSpPr>
        <p:spPr bwMode="auto">
          <a:xfrm>
            <a:off x="4084803" y="3766840"/>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1</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146470" name="Rectangle 315"/>
          <p:cNvSpPr>
            <a:spLocks noChangeArrowheads="1"/>
          </p:cNvSpPr>
          <p:nvPr/>
        </p:nvSpPr>
        <p:spPr bwMode="auto">
          <a:xfrm>
            <a:off x="6924179" y="3768427"/>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2</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146471" name="Freeform 316"/>
          <p:cNvSpPr/>
          <p:nvPr/>
        </p:nvSpPr>
        <p:spPr bwMode="auto">
          <a:xfrm>
            <a:off x="4201749" y="3260427"/>
            <a:ext cx="5025231" cy="1162050"/>
          </a:xfrm>
          <a:custGeom>
            <a:avLst/>
            <a:gdLst>
              <a:gd name="T0" fmla="*/ 0 w 2922"/>
              <a:gd name="T1" fmla="*/ 2147483646 h 732"/>
              <a:gd name="T2" fmla="*/ 2147483646 w 2922"/>
              <a:gd name="T3" fmla="*/ 2147483646 h 732"/>
              <a:gd name="T4" fmla="*/ 2147483646 w 2922"/>
              <a:gd name="T5" fmla="*/ 2147483646 h 732"/>
              <a:gd name="T6" fmla="*/ 2147483646 w 2922"/>
              <a:gd name="T7" fmla="*/ 2147483646 h 732"/>
              <a:gd name="T8" fmla="*/ 2147483646 w 2922"/>
              <a:gd name="T9" fmla="*/ 0 h 7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558407" name="Group 327"/>
          <p:cNvGrpSpPr/>
          <p:nvPr/>
        </p:nvGrpSpPr>
        <p:grpSpPr bwMode="auto">
          <a:xfrm>
            <a:off x="5225024" y="2904827"/>
            <a:ext cx="1484180" cy="717550"/>
            <a:chOff x="2981" y="1888"/>
            <a:chExt cx="863" cy="452"/>
          </a:xfrm>
        </p:grpSpPr>
        <p:sp>
          <p:nvSpPr>
            <p:cNvPr id="146481" name="AutoShape 318"/>
            <p:cNvSpPr>
              <a:spLocks noChangeArrowheads="1"/>
            </p:cNvSpPr>
            <p:nvPr/>
          </p:nvSpPr>
          <p:spPr bwMode="auto">
            <a:xfrm>
              <a:off x="2981" y="1888"/>
              <a:ext cx="863" cy="452"/>
            </a:xfrm>
            <a:prstGeom prst="wedgeRoundRectCallout">
              <a:avLst>
                <a:gd name="adj1" fmla="val -89051"/>
                <a:gd name="adj2" fmla="val 144468"/>
                <a:gd name="adj3" fmla="val 16667"/>
              </a:avLst>
            </a:prstGeom>
            <a:solidFill>
              <a:srgbClr val="FFFF99"/>
            </a:solidFill>
            <a:ln w="9525">
              <a:solidFill>
                <a:schemeClr val="tx1"/>
              </a:solidFill>
              <a:miter lim="800000"/>
            </a:ln>
            <a:effectLst>
              <a:outerShdw dist="35921" dir="2700000" algn="ctr" rotWithShape="0">
                <a:schemeClr val="bg2"/>
              </a:outerShdw>
            </a:effectLst>
          </p:spPr>
          <p:txBody>
            <a:bodyPr/>
            <a:lstStyle/>
            <a:p>
              <a:pPr algn="ctr" eaLnBrk="1" hangingPunct="1"/>
              <a:endParaRPr kumimoji="1" lang="zh-CN" altLang="zh-CN" sz="3200" b="1">
                <a:solidFill>
                  <a:srgbClr val="000099"/>
                </a:solidFill>
                <a:latin typeface="Arial" panose="020B0604020202020204" pitchFamily="34" charset="0"/>
                <a:ea typeface="黑体" panose="02010609060101010101" pitchFamily="2" charset="-122"/>
              </a:endParaRPr>
            </a:p>
          </p:txBody>
        </p:sp>
        <p:sp>
          <p:nvSpPr>
            <p:cNvPr id="146482" name="Rectangle 319"/>
            <p:cNvSpPr>
              <a:spLocks noChangeArrowheads="1"/>
            </p:cNvSpPr>
            <p:nvPr/>
          </p:nvSpPr>
          <p:spPr bwMode="auto">
            <a:xfrm>
              <a:off x="3016" y="1906"/>
              <a:ext cx="74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这条链路上</a:t>
              </a:r>
              <a:endParaRPr kumimoji="1" lang="zh-CN" altLang="en-US" sz="2000" b="1">
                <a:solidFill>
                  <a:srgbClr val="000099"/>
                </a:solidFill>
                <a:latin typeface="Arial" panose="020B0604020202020204" pitchFamily="34" charset="0"/>
                <a:ea typeface="黑体" panose="02010609060101010101" pitchFamily="2" charset="-122"/>
              </a:endParaRPr>
            </a:p>
            <a:p>
              <a:pPr eaLnBrk="1" hangingPunct="1"/>
              <a:r>
                <a:rPr kumimoji="1" lang="zh-CN" altLang="en-US" sz="2000" b="1">
                  <a:solidFill>
                    <a:srgbClr val="000099"/>
                  </a:solidFill>
                  <a:latin typeface="Arial" panose="020B0604020202020204" pitchFamily="34" charset="0"/>
                  <a:ea typeface="黑体" panose="02010609060101010101" pitchFamily="2" charset="-122"/>
                </a:rPr>
                <a:t>的时延很大</a:t>
              </a:r>
              <a:endParaRPr kumimoji="1" lang="zh-CN" altLang="en-US" sz="2000" b="1">
                <a:solidFill>
                  <a:srgbClr val="000099"/>
                </a:solidFill>
                <a:latin typeface="Arial" panose="020B0604020202020204" pitchFamily="34" charset="0"/>
                <a:ea typeface="黑体" panose="02010609060101010101" pitchFamily="2" charset="-122"/>
              </a:endParaRPr>
            </a:p>
          </p:txBody>
        </p:sp>
      </p:grpSp>
      <p:sp>
        <p:nvSpPr>
          <p:cNvPr id="146473" name="Freeform 320"/>
          <p:cNvSpPr/>
          <p:nvPr/>
        </p:nvSpPr>
        <p:spPr bwMode="auto">
          <a:xfrm>
            <a:off x="1697732" y="3101678"/>
            <a:ext cx="2135981" cy="1160463"/>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74" name="Freeform 321"/>
          <p:cNvSpPr/>
          <p:nvPr/>
        </p:nvSpPr>
        <p:spPr bwMode="auto">
          <a:xfrm>
            <a:off x="1883469" y="3876377"/>
            <a:ext cx="1855656" cy="484188"/>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75" name="Freeform 322"/>
          <p:cNvSpPr/>
          <p:nvPr/>
        </p:nvSpPr>
        <p:spPr bwMode="auto">
          <a:xfrm>
            <a:off x="1035613" y="4416127"/>
            <a:ext cx="2748227" cy="38100"/>
          </a:xfrm>
          <a:custGeom>
            <a:avLst/>
            <a:gdLst>
              <a:gd name="T0" fmla="*/ 0 w 1344"/>
              <a:gd name="T1" fmla="*/ 2147483646 h 17"/>
              <a:gd name="T2" fmla="*/ 2147483646 w 1344"/>
              <a:gd name="T3" fmla="*/ 0 h 17"/>
              <a:gd name="T4" fmla="*/ 0 60000 65536"/>
              <a:gd name="T5" fmla="*/ 0 60000 65536"/>
            </a:gdLst>
            <a:ahLst/>
            <a:cxnLst>
              <a:cxn ang="T4">
                <a:pos x="T0" y="T1"/>
              </a:cxn>
              <a:cxn ang="T5">
                <a:pos x="T2" y="T3"/>
              </a:cxn>
            </a:cxnLst>
            <a:rect l="0" t="0" r="r" b="b"/>
            <a:pathLst>
              <a:path w="1344" h="17">
                <a:moveTo>
                  <a:pt x="0" y="17"/>
                </a:moveTo>
                <a:cubicBezTo>
                  <a:pt x="224" y="14"/>
                  <a:pt x="1064" y="4"/>
                  <a:pt x="1344" y="0"/>
                </a:cubicBezTo>
              </a:path>
            </a:pathLst>
          </a:custGeom>
          <a:noFill/>
          <a:ln w="381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76" name="Freeform 323"/>
          <p:cNvSpPr/>
          <p:nvPr/>
        </p:nvSpPr>
        <p:spPr bwMode="auto">
          <a:xfrm>
            <a:off x="1697731" y="4485977"/>
            <a:ext cx="2153179" cy="647700"/>
          </a:xfrm>
          <a:custGeom>
            <a:avLst/>
            <a:gdLst>
              <a:gd name="T0" fmla="*/ 0 w 1052"/>
              <a:gd name="T1" fmla="*/ 2147483646 h 304"/>
              <a:gd name="T2" fmla="*/ 2147483646 w 1052"/>
              <a:gd name="T3" fmla="*/ 0 h 304"/>
              <a:gd name="T4" fmla="*/ 0 60000 65536"/>
              <a:gd name="T5" fmla="*/ 0 60000 65536"/>
            </a:gdLst>
            <a:ahLst/>
            <a:cxnLst>
              <a:cxn ang="T4">
                <a:pos x="T0" y="T1"/>
              </a:cxn>
              <a:cxn ang="T5">
                <a:pos x="T2" y="T3"/>
              </a:cxn>
            </a:cxnLst>
            <a:rect l="0" t="0" r="r" b="b"/>
            <a:pathLst>
              <a:path w="1052" h="304">
                <a:moveTo>
                  <a:pt x="0" y="304"/>
                </a:moveTo>
                <a:cubicBezTo>
                  <a:pt x="175" y="253"/>
                  <a:pt x="833" y="63"/>
                  <a:pt x="1052" y="0"/>
                </a:cubicBezTo>
              </a:path>
            </a:pathLst>
          </a:custGeom>
          <a:noFill/>
          <a:ln w="38100" cmpd="sng">
            <a:solidFill>
              <a:schemeClr val="hlink"/>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6477" name="Text Box 326"/>
          <p:cNvSpPr txBox="1">
            <a:spLocks noChangeArrowheads="1"/>
          </p:cNvSpPr>
          <p:nvPr/>
        </p:nvSpPr>
        <p:spPr bwMode="auto">
          <a:xfrm>
            <a:off x="2720752" y="1844824"/>
            <a:ext cx="4698722" cy="584775"/>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rgbClr val="000099"/>
                </a:solidFill>
                <a:ea typeface="黑体" panose="02010609060101010101" pitchFamily="2" charset="-122"/>
              </a:rPr>
              <a:t>没有使用高速缓存的情况</a:t>
            </a:r>
            <a:endParaRPr lang="zh-CN" altLang="en-US" sz="3200" b="1">
              <a:solidFill>
                <a:srgbClr val="000099"/>
              </a:solidFill>
              <a:ea typeface="黑体" panose="02010609060101010101" pitchFamily="2" charset="-122"/>
            </a:endParaRPr>
          </a:p>
        </p:txBody>
      </p:sp>
      <p:grpSp>
        <p:nvGrpSpPr>
          <p:cNvPr id="558410" name="Group 330"/>
          <p:cNvGrpSpPr/>
          <p:nvPr/>
        </p:nvGrpSpPr>
        <p:grpSpPr bwMode="auto">
          <a:xfrm>
            <a:off x="4304935" y="4273254"/>
            <a:ext cx="3057790" cy="1746251"/>
            <a:chOff x="2446" y="2750"/>
            <a:chExt cx="1778" cy="1100"/>
          </a:xfrm>
        </p:grpSpPr>
        <p:sp>
          <p:nvSpPr>
            <p:cNvPr id="146479" name="Text Box 328"/>
            <p:cNvSpPr txBox="1">
              <a:spLocks noChangeArrowheads="1"/>
            </p:cNvSpPr>
            <p:nvPr/>
          </p:nvSpPr>
          <p:spPr bwMode="auto">
            <a:xfrm>
              <a:off x="2446" y="3249"/>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b="1">
                  <a:solidFill>
                    <a:srgbClr val="000099"/>
                  </a:solidFill>
                  <a:ea typeface="黑体" panose="02010609060101010101" pitchFamily="2" charset="-122"/>
                </a:rPr>
                <a:t>所有万维网通信量</a:t>
              </a:r>
              <a:endParaRPr lang="zh-CN" altLang="en-US" sz="2800" b="1">
                <a:solidFill>
                  <a:srgbClr val="000099"/>
                </a:solidFill>
                <a:ea typeface="黑体" panose="02010609060101010101" pitchFamily="2" charset="-122"/>
              </a:endParaRPr>
            </a:p>
            <a:p>
              <a:pPr algn="ctr" eaLnBrk="1" hangingPunct="1"/>
              <a:r>
                <a:rPr lang="zh-CN" altLang="en-US" sz="2800" b="1">
                  <a:solidFill>
                    <a:srgbClr val="000099"/>
                  </a:solidFill>
                  <a:ea typeface="黑体" panose="02010609060101010101" pitchFamily="2" charset="-122"/>
                </a:rPr>
                <a:t>都经过这条链路</a:t>
              </a:r>
              <a:endParaRPr lang="zh-CN" altLang="en-US" sz="2800" b="1">
                <a:solidFill>
                  <a:srgbClr val="000099"/>
                </a:solidFill>
                <a:ea typeface="黑体" panose="02010609060101010101" pitchFamily="2" charset="-122"/>
              </a:endParaRPr>
            </a:p>
          </p:txBody>
        </p:sp>
        <p:sp>
          <p:nvSpPr>
            <p:cNvPr id="146480" name="Line 329"/>
            <p:cNvSpPr>
              <a:spLocks noChangeShapeType="1"/>
            </p:cNvSpPr>
            <p:nvPr/>
          </p:nvSpPr>
          <p:spPr bwMode="auto">
            <a:xfrm flipV="1">
              <a:off x="3334" y="2750"/>
              <a:ext cx="0" cy="589"/>
            </a:xfrm>
            <a:prstGeom prst="line">
              <a:avLst/>
            </a:prstGeom>
            <a:noFill/>
            <a:ln w="76200">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4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558407"/>
                                        </p:tgtEl>
                                        <p:attrNameLst>
                                          <p:attrName>style.visibility</p:attrName>
                                        </p:attrNameLst>
                                      </p:cBhvr>
                                      <p:to>
                                        <p:strVal val="visible"/>
                                      </p:to>
                                    </p:set>
                                  </p:childTnLst>
                                </p:cTn>
                              </p:par>
                            </p:childTnLst>
                          </p:cTn>
                        </p:par>
                        <p:par>
                          <p:cTn id="10" fill="hold">
                            <p:stCondLst>
                              <p:cond delay="1000"/>
                            </p:stCondLst>
                            <p:childTnLst>
                              <p:par>
                                <p:cTn id="11" presetID="35" presetClass="emph" presetSubtype="0" repeatCount="3000" fill="hold" nodeType="afterEffect">
                                  <p:stCondLst>
                                    <p:cond delay="500"/>
                                  </p:stCondLst>
                                  <p:childTnLst>
                                    <p:anim calcmode="discrete" valueType="str">
                                      <p:cBhvr>
                                        <p:cTn id="12" dur="1000" fill="hold"/>
                                        <p:tgtEl>
                                          <p:spTgt spid="5584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eaLnBrk="1" hangingPunct="1">
              <a:defRPr/>
            </a:pPr>
            <a:r>
              <a:rPr dirty="0"/>
              <a:t>使用高速缓存的情况</a:t>
            </a:r>
            <a:endParaRPr dirty="0"/>
          </a:p>
        </p:txBody>
      </p:sp>
      <p:grpSp>
        <p:nvGrpSpPr>
          <p:cNvPr id="148483" name="Group 6"/>
          <p:cNvGrpSpPr/>
          <p:nvPr/>
        </p:nvGrpSpPr>
        <p:grpSpPr bwMode="auto">
          <a:xfrm>
            <a:off x="271727" y="3205932"/>
            <a:ext cx="3742267" cy="2570162"/>
            <a:chOff x="912" y="768"/>
            <a:chExt cx="2400" cy="1584"/>
          </a:xfrm>
        </p:grpSpPr>
        <p:sp>
          <p:nvSpPr>
            <p:cNvPr id="148786"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87"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88"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89"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90"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91"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92"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93"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94"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nvGrpSpPr>
            <p:cNvPr id="148795" name="Group 16"/>
            <p:cNvGrpSpPr/>
            <p:nvPr/>
          </p:nvGrpSpPr>
          <p:grpSpPr bwMode="auto">
            <a:xfrm>
              <a:off x="912" y="768"/>
              <a:ext cx="2386" cy="1553"/>
              <a:chOff x="912" y="768"/>
              <a:chExt cx="2386" cy="1553"/>
            </a:xfrm>
          </p:grpSpPr>
          <p:sp>
            <p:nvSpPr>
              <p:cNvPr id="148796"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97"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98"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799"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800"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801"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802"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803"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48804"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grpSp>
      <p:graphicFrame>
        <p:nvGraphicFramePr>
          <p:cNvPr id="148484" name="Object 26"/>
          <p:cNvGraphicFramePr>
            <a:graphicFrameLocks noChangeAspect="1"/>
          </p:cNvGraphicFramePr>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0551" name="VISIO" r:id="rId1" imgW="1687195" imgH="964565" progId="Visio.Drawing.6">
                  <p:embed/>
                </p:oleObj>
              </mc:Choice>
              <mc:Fallback>
                <p:oleObj name="VISIO" r:id="rId1" imgW="1687195" imgH="964565" progId="Visio.Drawing.6">
                  <p:embed/>
                  <p:pic>
                    <p:nvPicPr>
                      <p:cNvPr id="0" name="图片 204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Line 27"/>
          <p:cNvSpPr>
            <a:spLocks noChangeShapeType="1"/>
          </p:cNvSpPr>
          <p:nvPr/>
        </p:nvSpPr>
        <p:spPr bwMode="auto">
          <a:xfrm>
            <a:off x="4046671" y="4491807"/>
            <a:ext cx="273446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8486" name="Line 28"/>
          <p:cNvSpPr>
            <a:spLocks noChangeShapeType="1"/>
          </p:cNvSpPr>
          <p:nvPr/>
        </p:nvSpPr>
        <p:spPr bwMode="auto">
          <a:xfrm>
            <a:off x="8273919" y="5001395"/>
            <a:ext cx="703394"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87" name="Line 29"/>
          <p:cNvSpPr>
            <a:spLocks noChangeShapeType="1"/>
          </p:cNvSpPr>
          <p:nvPr/>
        </p:nvSpPr>
        <p:spPr bwMode="auto">
          <a:xfrm>
            <a:off x="8679789" y="4721994"/>
            <a:ext cx="564092"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88" name="Line 30"/>
          <p:cNvSpPr>
            <a:spLocks noChangeShapeType="1"/>
          </p:cNvSpPr>
          <p:nvPr/>
        </p:nvSpPr>
        <p:spPr bwMode="auto">
          <a:xfrm flipV="1">
            <a:off x="8710746" y="4040958"/>
            <a:ext cx="53313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89" name="Line 31"/>
          <p:cNvSpPr>
            <a:spLocks noChangeShapeType="1"/>
          </p:cNvSpPr>
          <p:nvPr/>
        </p:nvSpPr>
        <p:spPr bwMode="auto">
          <a:xfrm flipV="1">
            <a:off x="8241242" y="3421832"/>
            <a:ext cx="736071"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490" name="Group 33"/>
          <p:cNvGrpSpPr/>
          <p:nvPr/>
        </p:nvGrpSpPr>
        <p:grpSpPr bwMode="auto">
          <a:xfrm>
            <a:off x="9099418" y="3696469"/>
            <a:ext cx="426508" cy="661988"/>
            <a:chOff x="4486" y="2730"/>
            <a:chExt cx="217" cy="339"/>
          </a:xfrm>
        </p:grpSpPr>
        <p:grpSp>
          <p:nvGrpSpPr>
            <p:cNvPr id="148766" name="Group 34"/>
            <p:cNvGrpSpPr/>
            <p:nvPr/>
          </p:nvGrpSpPr>
          <p:grpSpPr bwMode="auto">
            <a:xfrm>
              <a:off x="4491" y="2736"/>
              <a:ext cx="212" cy="333"/>
              <a:chOff x="4491" y="2736"/>
              <a:chExt cx="212" cy="333"/>
            </a:xfrm>
          </p:grpSpPr>
          <p:sp>
            <p:nvSpPr>
              <p:cNvPr id="148777" name="Freeform 35"/>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78" name="Freeform 36"/>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79" name="Freeform 37"/>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80" name="Freeform 38"/>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81"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82"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83" name="Line 41"/>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84" name="Line 42"/>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85" name="Line 43"/>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767" name="Group 44"/>
            <p:cNvGrpSpPr/>
            <p:nvPr/>
          </p:nvGrpSpPr>
          <p:grpSpPr bwMode="auto">
            <a:xfrm>
              <a:off x="4486" y="2730"/>
              <a:ext cx="212" cy="333"/>
              <a:chOff x="4486" y="2730"/>
              <a:chExt cx="212" cy="333"/>
            </a:xfrm>
          </p:grpSpPr>
          <p:sp>
            <p:nvSpPr>
              <p:cNvPr id="148768" name="Freeform 45"/>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69" name="Freeform 46"/>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70" name="Freeform 47"/>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71" name="Freeform 48"/>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72"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73"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74" name="Line 51"/>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75" name="Line 52"/>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76" name="Line 53"/>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48491" name="Group 54"/>
          <p:cNvGrpSpPr/>
          <p:nvPr/>
        </p:nvGrpSpPr>
        <p:grpSpPr bwMode="auto">
          <a:xfrm>
            <a:off x="9099418" y="4556894"/>
            <a:ext cx="426508" cy="661988"/>
            <a:chOff x="4486" y="3170"/>
            <a:chExt cx="217" cy="339"/>
          </a:xfrm>
        </p:grpSpPr>
        <p:grpSp>
          <p:nvGrpSpPr>
            <p:cNvPr id="148746" name="Group 55"/>
            <p:cNvGrpSpPr/>
            <p:nvPr/>
          </p:nvGrpSpPr>
          <p:grpSpPr bwMode="auto">
            <a:xfrm>
              <a:off x="4491" y="3176"/>
              <a:ext cx="212" cy="333"/>
              <a:chOff x="4491" y="3176"/>
              <a:chExt cx="212" cy="333"/>
            </a:xfrm>
          </p:grpSpPr>
          <p:sp>
            <p:nvSpPr>
              <p:cNvPr id="148757" name="Freeform 56"/>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58" name="Freeform 57"/>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59" name="Freeform 58"/>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60" name="Freeform 59"/>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61"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62"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63" name="Line 62"/>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64" name="Line 63"/>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65" name="Line 64"/>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747" name="Group 65"/>
            <p:cNvGrpSpPr/>
            <p:nvPr/>
          </p:nvGrpSpPr>
          <p:grpSpPr bwMode="auto">
            <a:xfrm>
              <a:off x="4486" y="3170"/>
              <a:ext cx="212" cy="332"/>
              <a:chOff x="4486" y="3170"/>
              <a:chExt cx="212" cy="332"/>
            </a:xfrm>
          </p:grpSpPr>
          <p:sp>
            <p:nvSpPr>
              <p:cNvPr id="148748" name="Freeform 66"/>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49" name="Freeform 67"/>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50" name="Freeform 68"/>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51" name="Freeform 69"/>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52"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53"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54" name="Line 72"/>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55" name="Line 73"/>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56" name="Line 74"/>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48492" name="Group 75"/>
          <p:cNvGrpSpPr/>
          <p:nvPr/>
        </p:nvGrpSpPr>
        <p:grpSpPr bwMode="auto">
          <a:xfrm>
            <a:off x="8655712" y="5229994"/>
            <a:ext cx="423069" cy="661988"/>
            <a:chOff x="4260" y="3515"/>
            <a:chExt cx="216" cy="339"/>
          </a:xfrm>
        </p:grpSpPr>
        <p:grpSp>
          <p:nvGrpSpPr>
            <p:cNvPr id="148726" name="Group 76"/>
            <p:cNvGrpSpPr/>
            <p:nvPr/>
          </p:nvGrpSpPr>
          <p:grpSpPr bwMode="auto">
            <a:xfrm>
              <a:off x="4265" y="3521"/>
              <a:ext cx="211" cy="333"/>
              <a:chOff x="4265" y="3521"/>
              <a:chExt cx="211" cy="333"/>
            </a:xfrm>
          </p:grpSpPr>
          <p:sp>
            <p:nvSpPr>
              <p:cNvPr id="148737" name="Freeform 77"/>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38" name="Freeform 78"/>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39" name="Freeform 79"/>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40" name="Freeform 80"/>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41"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42"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43" name="Line 83"/>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44" name="Line 84"/>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45" name="Line 85"/>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727" name="Group 86"/>
            <p:cNvGrpSpPr/>
            <p:nvPr/>
          </p:nvGrpSpPr>
          <p:grpSpPr bwMode="auto">
            <a:xfrm>
              <a:off x="4260" y="3515"/>
              <a:ext cx="211" cy="332"/>
              <a:chOff x="4260" y="3515"/>
              <a:chExt cx="211" cy="332"/>
            </a:xfrm>
          </p:grpSpPr>
          <p:sp>
            <p:nvSpPr>
              <p:cNvPr id="148728" name="Freeform 87"/>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29" name="Freeform 88"/>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30" name="Freeform 89"/>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31" name="Freeform 90"/>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32"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33"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34" name="Line 93"/>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35" name="Line 94"/>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36" name="Line 95"/>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8493" name="Rectangle 96"/>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ln>
        </p:spPr>
        <p:txBody>
          <a:bodyPr/>
          <a:lstStyle/>
          <a:p>
            <a:pPr eaLnBrk="1" hangingPunct="1"/>
            <a:endParaRPr lang="zh-CN" altLang="en-US" b="1">
              <a:solidFill>
                <a:srgbClr val="000099"/>
              </a:solidFill>
            </a:endParaRPr>
          </a:p>
        </p:txBody>
      </p:sp>
      <p:sp>
        <p:nvSpPr>
          <p:cNvPr id="148494" name="Line 97"/>
          <p:cNvSpPr>
            <a:spLocks noChangeShapeType="1"/>
          </p:cNvSpPr>
          <p:nvPr/>
        </p:nvSpPr>
        <p:spPr bwMode="auto">
          <a:xfrm>
            <a:off x="1411950" y="3537720"/>
            <a:ext cx="889132"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5" name="Line 98"/>
          <p:cNvSpPr>
            <a:spLocks noChangeShapeType="1"/>
          </p:cNvSpPr>
          <p:nvPr/>
        </p:nvSpPr>
        <p:spPr bwMode="auto">
          <a:xfrm>
            <a:off x="1678517" y="4247333"/>
            <a:ext cx="62256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6" name="Line 99"/>
          <p:cNvSpPr>
            <a:spLocks noChangeShapeType="1"/>
          </p:cNvSpPr>
          <p:nvPr/>
        </p:nvSpPr>
        <p:spPr bwMode="auto">
          <a:xfrm>
            <a:off x="964804" y="4748983"/>
            <a:ext cx="133627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7" name="Line 100"/>
          <p:cNvSpPr>
            <a:spLocks noChangeShapeType="1"/>
          </p:cNvSpPr>
          <p:nvPr/>
        </p:nvSpPr>
        <p:spPr bwMode="auto">
          <a:xfrm>
            <a:off x="1499659" y="5366520"/>
            <a:ext cx="801423"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8" name="Line 101"/>
          <p:cNvSpPr>
            <a:spLocks noChangeShapeType="1"/>
          </p:cNvSpPr>
          <p:nvPr/>
        </p:nvSpPr>
        <p:spPr bwMode="auto">
          <a:xfrm>
            <a:off x="2301082" y="5544320"/>
            <a:ext cx="445427"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499" name="Line 339"/>
          <p:cNvSpPr>
            <a:spLocks noChangeShapeType="1"/>
          </p:cNvSpPr>
          <p:nvPr/>
        </p:nvSpPr>
        <p:spPr bwMode="auto">
          <a:xfrm flipV="1">
            <a:off x="3159258" y="4580707"/>
            <a:ext cx="779065" cy="6477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8500" name="Line 102"/>
          <p:cNvSpPr>
            <a:spLocks noChangeShapeType="1"/>
          </p:cNvSpPr>
          <p:nvPr/>
        </p:nvSpPr>
        <p:spPr bwMode="auto">
          <a:xfrm>
            <a:off x="2301081" y="4483869"/>
            <a:ext cx="151513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501" name="Group 103"/>
          <p:cNvGrpSpPr/>
          <p:nvPr/>
        </p:nvGrpSpPr>
        <p:grpSpPr bwMode="auto">
          <a:xfrm>
            <a:off x="3656277" y="4288607"/>
            <a:ext cx="607087" cy="374650"/>
            <a:chOff x="2154" y="3033"/>
            <a:chExt cx="309" cy="192"/>
          </a:xfrm>
        </p:grpSpPr>
        <p:sp>
          <p:nvSpPr>
            <p:cNvPr id="148701" name="Oval 104"/>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48702"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03"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704" name="Oval 107"/>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48705" name="Group 108"/>
            <p:cNvGrpSpPr/>
            <p:nvPr/>
          </p:nvGrpSpPr>
          <p:grpSpPr bwMode="auto">
            <a:xfrm>
              <a:off x="2201" y="3046"/>
              <a:ext cx="214" cy="86"/>
              <a:chOff x="2201" y="3046"/>
              <a:chExt cx="214" cy="86"/>
            </a:xfrm>
          </p:grpSpPr>
          <p:grpSp>
            <p:nvGrpSpPr>
              <p:cNvPr id="148708" name="Group 109"/>
              <p:cNvGrpSpPr/>
              <p:nvPr/>
            </p:nvGrpSpPr>
            <p:grpSpPr bwMode="auto">
              <a:xfrm>
                <a:off x="2201" y="3046"/>
                <a:ext cx="212" cy="84"/>
                <a:chOff x="2201" y="3046"/>
                <a:chExt cx="212" cy="84"/>
              </a:xfrm>
            </p:grpSpPr>
            <p:sp>
              <p:nvSpPr>
                <p:cNvPr id="148718" name="Freeform 110"/>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19" name="Freeform 111"/>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20" name="Freeform 112"/>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21" name="Freeform 113"/>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22" name="Freeform 114"/>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23" name="Freeform 115"/>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24" name="Freeform 116"/>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25" name="Freeform 117"/>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48709" name="Group 118"/>
              <p:cNvGrpSpPr/>
              <p:nvPr/>
            </p:nvGrpSpPr>
            <p:grpSpPr bwMode="auto">
              <a:xfrm>
                <a:off x="2203" y="3048"/>
                <a:ext cx="212" cy="84"/>
                <a:chOff x="2203" y="3048"/>
                <a:chExt cx="212" cy="84"/>
              </a:xfrm>
            </p:grpSpPr>
            <p:sp>
              <p:nvSpPr>
                <p:cNvPr id="148710" name="Freeform 119"/>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11" name="Freeform 120"/>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12" name="Freeform 121"/>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13" name="Freeform 122"/>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14" name="Freeform 123"/>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15" name="Freeform 124"/>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16" name="Freeform 125"/>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17" name="Freeform 126"/>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48706" name="Line 127"/>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707" name="Line 128"/>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502" name="Group 129"/>
          <p:cNvGrpSpPr/>
          <p:nvPr/>
        </p:nvGrpSpPr>
        <p:grpSpPr bwMode="auto">
          <a:xfrm>
            <a:off x="1234810" y="3075758"/>
            <a:ext cx="557213" cy="517525"/>
            <a:chOff x="921" y="2412"/>
            <a:chExt cx="284" cy="265"/>
          </a:xfrm>
        </p:grpSpPr>
        <p:grpSp>
          <p:nvGrpSpPr>
            <p:cNvPr id="148675" name="Group 130"/>
            <p:cNvGrpSpPr/>
            <p:nvPr/>
          </p:nvGrpSpPr>
          <p:grpSpPr bwMode="auto">
            <a:xfrm>
              <a:off x="928" y="2417"/>
              <a:ext cx="277" cy="260"/>
              <a:chOff x="928" y="2417"/>
              <a:chExt cx="277" cy="260"/>
            </a:xfrm>
          </p:grpSpPr>
          <p:sp>
            <p:nvSpPr>
              <p:cNvPr id="148689" name="Freeform 13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90" name="Freeform 13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91" name="Freeform 13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92" name="Freeform 13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93"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94"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95"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96" name="Line 138"/>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97" name="Group 139"/>
              <p:cNvGrpSpPr/>
              <p:nvPr/>
            </p:nvGrpSpPr>
            <p:grpSpPr bwMode="auto">
              <a:xfrm>
                <a:off x="928" y="2639"/>
                <a:ext cx="277" cy="38"/>
                <a:chOff x="928" y="2639"/>
                <a:chExt cx="277" cy="38"/>
              </a:xfrm>
            </p:grpSpPr>
            <p:sp>
              <p:nvSpPr>
                <p:cNvPr id="148698" name="Freeform 14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99" name="Freeform 14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700"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8676" name="Group 143"/>
            <p:cNvGrpSpPr/>
            <p:nvPr/>
          </p:nvGrpSpPr>
          <p:grpSpPr bwMode="auto">
            <a:xfrm>
              <a:off x="921" y="2412"/>
              <a:ext cx="277" cy="261"/>
              <a:chOff x="921" y="2412"/>
              <a:chExt cx="277" cy="261"/>
            </a:xfrm>
          </p:grpSpPr>
          <p:sp>
            <p:nvSpPr>
              <p:cNvPr id="148677" name="Freeform 14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78" name="Freeform 14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79" name="Freeform 14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80" name="Freeform 14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81"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82"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83"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84" name="Line 151"/>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85" name="Group 152"/>
              <p:cNvGrpSpPr/>
              <p:nvPr/>
            </p:nvGrpSpPr>
            <p:grpSpPr bwMode="auto">
              <a:xfrm>
                <a:off x="921" y="2635"/>
                <a:ext cx="277" cy="38"/>
                <a:chOff x="921" y="2635"/>
                <a:chExt cx="277" cy="38"/>
              </a:xfrm>
            </p:grpSpPr>
            <p:sp>
              <p:nvSpPr>
                <p:cNvPr id="148686" name="Freeform 15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87" name="Freeform 15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88"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8503" name="Group 156"/>
          <p:cNvGrpSpPr/>
          <p:nvPr/>
        </p:nvGrpSpPr>
        <p:grpSpPr bwMode="auto">
          <a:xfrm>
            <a:off x="1384433" y="3785370"/>
            <a:ext cx="553773" cy="517525"/>
            <a:chOff x="997" y="2775"/>
            <a:chExt cx="282" cy="265"/>
          </a:xfrm>
        </p:grpSpPr>
        <p:grpSp>
          <p:nvGrpSpPr>
            <p:cNvPr id="148649" name="Group 157"/>
            <p:cNvGrpSpPr/>
            <p:nvPr/>
          </p:nvGrpSpPr>
          <p:grpSpPr bwMode="auto">
            <a:xfrm>
              <a:off x="1004" y="2779"/>
              <a:ext cx="275" cy="261"/>
              <a:chOff x="1004" y="2779"/>
              <a:chExt cx="275" cy="261"/>
            </a:xfrm>
          </p:grpSpPr>
          <p:sp>
            <p:nvSpPr>
              <p:cNvPr id="148663" name="Freeform 158"/>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64" name="Freeform 159"/>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65" name="Freeform 160"/>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66" name="Freeform 161"/>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67"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68"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69"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70" name="Line 165"/>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71" name="Group 166"/>
              <p:cNvGrpSpPr/>
              <p:nvPr/>
            </p:nvGrpSpPr>
            <p:grpSpPr bwMode="auto">
              <a:xfrm>
                <a:off x="1004" y="3002"/>
                <a:ext cx="275" cy="38"/>
                <a:chOff x="1004" y="3002"/>
                <a:chExt cx="275" cy="38"/>
              </a:xfrm>
            </p:grpSpPr>
            <p:sp>
              <p:nvSpPr>
                <p:cNvPr id="148672" name="Freeform 167"/>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73" name="Freeform 168"/>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74"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8650" name="Group 170"/>
            <p:cNvGrpSpPr/>
            <p:nvPr/>
          </p:nvGrpSpPr>
          <p:grpSpPr bwMode="auto">
            <a:xfrm>
              <a:off x="997" y="2775"/>
              <a:ext cx="275" cy="260"/>
              <a:chOff x="997" y="2775"/>
              <a:chExt cx="275" cy="260"/>
            </a:xfrm>
          </p:grpSpPr>
          <p:sp>
            <p:nvSpPr>
              <p:cNvPr id="148651" name="Freeform 171"/>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52" name="Freeform 172"/>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53" name="Freeform 173"/>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54" name="Freeform 174"/>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55"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56"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57"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58" name="Line 178"/>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59" name="Group 179"/>
              <p:cNvGrpSpPr/>
              <p:nvPr/>
            </p:nvGrpSpPr>
            <p:grpSpPr bwMode="auto">
              <a:xfrm>
                <a:off x="997" y="2997"/>
                <a:ext cx="275" cy="38"/>
                <a:chOff x="997" y="2997"/>
                <a:chExt cx="275" cy="38"/>
              </a:xfrm>
            </p:grpSpPr>
            <p:sp>
              <p:nvSpPr>
                <p:cNvPr id="148660" name="Freeform 180"/>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61" name="Freeform 181"/>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62"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8504" name="Group 183"/>
          <p:cNvGrpSpPr/>
          <p:nvPr/>
        </p:nvGrpSpPr>
        <p:grpSpPr bwMode="auto">
          <a:xfrm>
            <a:off x="584730" y="4315595"/>
            <a:ext cx="553773" cy="517525"/>
            <a:chOff x="590" y="3047"/>
            <a:chExt cx="282" cy="265"/>
          </a:xfrm>
        </p:grpSpPr>
        <p:grpSp>
          <p:nvGrpSpPr>
            <p:cNvPr id="148623" name="Group 184"/>
            <p:cNvGrpSpPr/>
            <p:nvPr/>
          </p:nvGrpSpPr>
          <p:grpSpPr bwMode="auto">
            <a:xfrm>
              <a:off x="596" y="3051"/>
              <a:ext cx="276" cy="261"/>
              <a:chOff x="596" y="3051"/>
              <a:chExt cx="276" cy="261"/>
            </a:xfrm>
          </p:grpSpPr>
          <p:sp>
            <p:nvSpPr>
              <p:cNvPr id="148637" name="Freeform 185"/>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38" name="Freeform 186"/>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39" name="Freeform 187"/>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40" name="Freeform 188"/>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41"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42"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43"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44" name="Line 192"/>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45" name="Group 193"/>
              <p:cNvGrpSpPr/>
              <p:nvPr/>
            </p:nvGrpSpPr>
            <p:grpSpPr bwMode="auto">
              <a:xfrm>
                <a:off x="596" y="3274"/>
                <a:ext cx="276" cy="38"/>
                <a:chOff x="596" y="3274"/>
                <a:chExt cx="276" cy="38"/>
              </a:xfrm>
            </p:grpSpPr>
            <p:sp>
              <p:nvSpPr>
                <p:cNvPr id="148646" name="Freeform 194"/>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47" name="Freeform 195"/>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48"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8624" name="Group 197"/>
            <p:cNvGrpSpPr/>
            <p:nvPr/>
          </p:nvGrpSpPr>
          <p:grpSpPr bwMode="auto">
            <a:xfrm>
              <a:off x="590" y="3047"/>
              <a:ext cx="275" cy="260"/>
              <a:chOff x="590" y="3047"/>
              <a:chExt cx="275" cy="260"/>
            </a:xfrm>
          </p:grpSpPr>
          <p:sp>
            <p:nvSpPr>
              <p:cNvPr id="148625" name="Freeform 198"/>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26" name="Freeform 199"/>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27" name="Freeform 200"/>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28" name="Freeform 201"/>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29"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30"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31"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32" name="Line 205"/>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33" name="Group 206"/>
              <p:cNvGrpSpPr/>
              <p:nvPr/>
            </p:nvGrpSpPr>
            <p:grpSpPr bwMode="auto">
              <a:xfrm>
                <a:off x="590" y="3269"/>
                <a:ext cx="275" cy="38"/>
                <a:chOff x="590" y="3269"/>
                <a:chExt cx="275" cy="38"/>
              </a:xfrm>
            </p:grpSpPr>
            <p:sp>
              <p:nvSpPr>
                <p:cNvPr id="148634" name="Freeform 207"/>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35" name="Freeform 208"/>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36"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8505" name="Group 210"/>
          <p:cNvGrpSpPr/>
          <p:nvPr/>
        </p:nvGrpSpPr>
        <p:grpSpPr bwMode="auto">
          <a:xfrm>
            <a:off x="1205575" y="4937895"/>
            <a:ext cx="552053" cy="517525"/>
            <a:chOff x="906" y="3365"/>
            <a:chExt cx="281" cy="265"/>
          </a:xfrm>
        </p:grpSpPr>
        <p:grpSp>
          <p:nvGrpSpPr>
            <p:cNvPr id="148597" name="Group 211"/>
            <p:cNvGrpSpPr/>
            <p:nvPr/>
          </p:nvGrpSpPr>
          <p:grpSpPr bwMode="auto">
            <a:xfrm>
              <a:off x="912" y="3369"/>
              <a:ext cx="275" cy="261"/>
              <a:chOff x="912" y="3369"/>
              <a:chExt cx="275" cy="261"/>
            </a:xfrm>
          </p:grpSpPr>
          <p:sp>
            <p:nvSpPr>
              <p:cNvPr id="148611" name="Freeform 212"/>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12" name="Freeform 213"/>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13" name="Freeform 214"/>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14" name="Freeform 215"/>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15"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16"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17"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18" name="Line 219"/>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19" name="Group 220"/>
              <p:cNvGrpSpPr/>
              <p:nvPr/>
            </p:nvGrpSpPr>
            <p:grpSpPr bwMode="auto">
              <a:xfrm>
                <a:off x="912" y="3592"/>
                <a:ext cx="275" cy="38"/>
                <a:chOff x="912" y="3592"/>
                <a:chExt cx="275" cy="38"/>
              </a:xfrm>
            </p:grpSpPr>
            <p:sp>
              <p:nvSpPr>
                <p:cNvPr id="148620" name="Freeform 221"/>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21" name="Freeform 222"/>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22"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48598" name="Group 224"/>
            <p:cNvGrpSpPr/>
            <p:nvPr/>
          </p:nvGrpSpPr>
          <p:grpSpPr bwMode="auto">
            <a:xfrm>
              <a:off x="906" y="3365"/>
              <a:ext cx="275" cy="261"/>
              <a:chOff x="906" y="3365"/>
              <a:chExt cx="275" cy="261"/>
            </a:xfrm>
          </p:grpSpPr>
          <p:sp>
            <p:nvSpPr>
              <p:cNvPr id="148599" name="Freeform 225"/>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00" name="Freeform 226"/>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01" name="Freeform 227"/>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02" name="Freeform 228"/>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03"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04"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05"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606" name="Line 232"/>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48607" name="Group 233"/>
              <p:cNvGrpSpPr/>
              <p:nvPr/>
            </p:nvGrpSpPr>
            <p:grpSpPr bwMode="auto">
              <a:xfrm>
                <a:off x="906" y="3587"/>
                <a:ext cx="275" cy="39"/>
                <a:chOff x="906" y="3587"/>
                <a:chExt cx="275" cy="39"/>
              </a:xfrm>
            </p:grpSpPr>
            <p:sp>
              <p:nvSpPr>
                <p:cNvPr id="148608" name="Freeform 234"/>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09" name="Freeform 235"/>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610"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48506" name="Group 237"/>
          <p:cNvGrpSpPr/>
          <p:nvPr/>
        </p:nvGrpSpPr>
        <p:grpSpPr bwMode="auto">
          <a:xfrm>
            <a:off x="2820458" y="5058544"/>
            <a:ext cx="481542" cy="839788"/>
            <a:chOff x="1660" y="3427"/>
            <a:chExt cx="217" cy="339"/>
          </a:xfrm>
        </p:grpSpPr>
        <p:grpSp>
          <p:nvGrpSpPr>
            <p:cNvPr id="148577" name="Group 238"/>
            <p:cNvGrpSpPr/>
            <p:nvPr/>
          </p:nvGrpSpPr>
          <p:grpSpPr bwMode="auto">
            <a:xfrm>
              <a:off x="1665" y="3433"/>
              <a:ext cx="212" cy="333"/>
              <a:chOff x="1665" y="3433"/>
              <a:chExt cx="212" cy="333"/>
            </a:xfrm>
          </p:grpSpPr>
          <p:sp>
            <p:nvSpPr>
              <p:cNvPr id="148588" name="Freeform 239"/>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89" name="Freeform 240"/>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90" name="Freeform 241"/>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91" name="Freeform 242"/>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92"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93"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94" name="Line 245"/>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95" name="Line 246"/>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96" name="Line 247"/>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578" name="Group 248"/>
            <p:cNvGrpSpPr/>
            <p:nvPr/>
          </p:nvGrpSpPr>
          <p:grpSpPr bwMode="auto">
            <a:xfrm>
              <a:off x="1660" y="3427"/>
              <a:ext cx="212" cy="333"/>
              <a:chOff x="1660" y="3427"/>
              <a:chExt cx="212" cy="333"/>
            </a:xfrm>
          </p:grpSpPr>
          <p:sp>
            <p:nvSpPr>
              <p:cNvPr id="148579" name="Freeform 249"/>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80" name="Freeform 250"/>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81" name="Freeform 251"/>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82" name="Freeform 252"/>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83"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84"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85" name="Line 255"/>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86" name="Line 256"/>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87" name="Line 257"/>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8507" name="Rectangle 258"/>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08" name="Rectangle 259"/>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校园网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8509" name="Rectangle 260"/>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10" name="Rectangle 261"/>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校园网的高速缓存</a:t>
            </a:r>
            <a:endParaRPr kumimoji="1" lang="zh-CN" altLang="en-US"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（代理服务器）</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148511" name="Group 262"/>
          <p:cNvGrpSpPr/>
          <p:nvPr/>
        </p:nvGrpSpPr>
        <p:grpSpPr bwMode="auto">
          <a:xfrm>
            <a:off x="8743421" y="2924944"/>
            <a:ext cx="424789" cy="661988"/>
            <a:chOff x="4305" y="2335"/>
            <a:chExt cx="216" cy="339"/>
          </a:xfrm>
        </p:grpSpPr>
        <p:grpSp>
          <p:nvGrpSpPr>
            <p:cNvPr id="148557" name="Group 263"/>
            <p:cNvGrpSpPr/>
            <p:nvPr/>
          </p:nvGrpSpPr>
          <p:grpSpPr bwMode="auto">
            <a:xfrm>
              <a:off x="4310" y="2341"/>
              <a:ext cx="211" cy="333"/>
              <a:chOff x="4310" y="2341"/>
              <a:chExt cx="211" cy="333"/>
            </a:xfrm>
          </p:grpSpPr>
          <p:sp>
            <p:nvSpPr>
              <p:cNvPr id="148568" name="Freeform 264"/>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69" name="Freeform 265"/>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70" name="Freeform 266"/>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71" name="Freeform 267"/>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72"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73"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74" name="Line 270"/>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75" name="Line 271"/>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76" name="Line 272"/>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48558" name="Group 273"/>
            <p:cNvGrpSpPr/>
            <p:nvPr/>
          </p:nvGrpSpPr>
          <p:grpSpPr bwMode="auto">
            <a:xfrm>
              <a:off x="4305" y="2335"/>
              <a:ext cx="211" cy="332"/>
              <a:chOff x="4305" y="2335"/>
              <a:chExt cx="211" cy="332"/>
            </a:xfrm>
          </p:grpSpPr>
          <p:sp>
            <p:nvSpPr>
              <p:cNvPr id="148559" name="Freeform 274"/>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60" name="Freeform 275"/>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61" name="Freeform 276"/>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62" name="Freeform 277"/>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63"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64"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65" name="Line 280"/>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66" name="Line 281"/>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67" name="Line 282"/>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48512" name="Rectangle 284"/>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源点服务器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8513" name="Rectangle 285"/>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14" name="Rectangle 286"/>
          <p:cNvSpPr>
            <a:spLocks noChangeArrowheads="1"/>
          </p:cNvSpPr>
          <p:nvPr/>
        </p:nvSpPr>
        <p:spPr bwMode="auto">
          <a:xfrm>
            <a:off x="5025008"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2 Mbit/s</a:t>
            </a:r>
            <a:endParaRPr kumimoji="1" lang="en-US" altLang="zh-CN" sz="2000" b="1" dirty="0">
              <a:solidFill>
                <a:srgbClr val="000099"/>
              </a:solidFill>
              <a:latin typeface="Arial" panose="020B0604020202020204" pitchFamily="34" charset="0"/>
              <a:ea typeface="黑体" panose="02010609060101010101" pitchFamily="2" charset="-122"/>
            </a:endParaRPr>
          </a:p>
        </p:txBody>
      </p:sp>
      <p:grpSp>
        <p:nvGrpSpPr>
          <p:cNvPr id="148515" name="Group 287"/>
          <p:cNvGrpSpPr/>
          <p:nvPr/>
        </p:nvGrpSpPr>
        <p:grpSpPr bwMode="auto">
          <a:xfrm>
            <a:off x="3102504" y="5544319"/>
            <a:ext cx="565812" cy="260350"/>
            <a:chOff x="1872" y="3676"/>
            <a:chExt cx="227" cy="136"/>
          </a:xfrm>
        </p:grpSpPr>
        <p:sp>
          <p:nvSpPr>
            <p:cNvPr id="148555" name="Line 288"/>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56" name="Freeform 289"/>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ln>
          </p:spPr>
          <p:txBody>
            <a:bodyPr/>
            <a:lstStyle/>
            <a:p>
              <a:endParaRPr lang="zh-CN" altLang="en-US" b="1">
                <a:solidFill>
                  <a:srgbClr val="000099"/>
                </a:solidFill>
              </a:endParaRPr>
            </a:p>
          </p:txBody>
        </p:sp>
      </p:grpSp>
      <p:grpSp>
        <p:nvGrpSpPr>
          <p:cNvPr id="148516" name="Group 290"/>
          <p:cNvGrpSpPr/>
          <p:nvPr/>
        </p:nvGrpSpPr>
        <p:grpSpPr bwMode="auto">
          <a:xfrm>
            <a:off x="6576483" y="4288607"/>
            <a:ext cx="607087" cy="374650"/>
            <a:chOff x="3202" y="3033"/>
            <a:chExt cx="309" cy="192"/>
          </a:xfrm>
        </p:grpSpPr>
        <p:sp>
          <p:nvSpPr>
            <p:cNvPr id="148530" name="Oval 291"/>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48531"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32"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33" name="Oval 294"/>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48534" name="Group 295"/>
            <p:cNvGrpSpPr/>
            <p:nvPr/>
          </p:nvGrpSpPr>
          <p:grpSpPr bwMode="auto">
            <a:xfrm>
              <a:off x="3249" y="3046"/>
              <a:ext cx="214" cy="86"/>
              <a:chOff x="3249" y="3046"/>
              <a:chExt cx="214" cy="86"/>
            </a:xfrm>
          </p:grpSpPr>
          <p:grpSp>
            <p:nvGrpSpPr>
              <p:cNvPr id="148537" name="Group 296"/>
              <p:cNvGrpSpPr/>
              <p:nvPr/>
            </p:nvGrpSpPr>
            <p:grpSpPr bwMode="auto">
              <a:xfrm>
                <a:off x="3249" y="3046"/>
                <a:ext cx="212" cy="84"/>
                <a:chOff x="3249" y="3046"/>
                <a:chExt cx="212" cy="84"/>
              </a:xfrm>
            </p:grpSpPr>
            <p:sp>
              <p:nvSpPr>
                <p:cNvPr id="148547" name="Freeform 297"/>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48" name="Freeform 298"/>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49" name="Freeform 299"/>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50" name="Freeform 300"/>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51" name="Freeform 301"/>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52" name="Freeform 302"/>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53" name="Freeform 303"/>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54" name="Freeform 304"/>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48538" name="Group 305"/>
              <p:cNvGrpSpPr/>
              <p:nvPr/>
            </p:nvGrpSpPr>
            <p:grpSpPr bwMode="auto">
              <a:xfrm>
                <a:off x="3251" y="3048"/>
                <a:ext cx="212" cy="84"/>
                <a:chOff x="3251" y="3048"/>
                <a:chExt cx="212" cy="84"/>
              </a:xfrm>
            </p:grpSpPr>
            <p:sp>
              <p:nvSpPr>
                <p:cNvPr id="148539" name="Freeform 306"/>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40" name="Freeform 307"/>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41" name="Freeform 308"/>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42" name="Freeform 309"/>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43" name="Freeform 310"/>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44" name="Freeform 311"/>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45" name="Freeform 312"/>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48546" name="Freeform 313"/>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48535" name="Line 314"/>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48536" name="Line 315"/>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48517" name="Rectangle 316"/>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18" name="Rectangle 317"/>
          <p:cNvSpPr>
            <a:spLocks noChangeArrowheads="1"/>
          </p:cNvSpPr>
          <p:nvPr/>
        </p:nvSpPr>
        <p:spPr bwMode="auto">
          <a:xfrm>
            <a:off x="7527529" y="429336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互联网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8519" name="Rectangle 318"/>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20" name="Rectangle 319"/>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21" name="Rectangle 321"/>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48522" name="Rectangle 323"/>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浏览器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48523" name="Rectangle 324"/>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1</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148524" name="Rectangle 325"/>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2</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562502" name="Freeform 326"/>
          <p:cNvSpPr/>
          <p:nvPr/>
        </p:nvSpPr>
        <p:spPr bwMode="auto">
          <a:xfrm>
            <a:off x="1836738" y="4269558"/>
            <a:ext cx="990600" cy="1023937"/>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562506" name="Freeform 330"/>
          <p:cNvSpPr/>
          <p:nvPr/>
        </p:nvSpPr>
        <p:spPr bwMode="auto">
          <a:xfrm>
            <a:off x="1073150" y="4625158"/>
            <a:ext cx="1802342" cy="871537"/>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chemeClr val="hlink"/>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562507" name="Freeform 331"/>
          <p:cNvSpPr/>
          <p:nvPr/>
        </p:nvSpPr>
        <p:spPr bwMode="auto">
          <a:xfrm>
            <a:off x="1683677" y="5277620"/>
            <a:ext cx="1155700" cy="366713"/>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chemeClr val="hlink"/>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562508" name="Freeform 332"/>
          <p:cNvSpPr/>
          <p:nvPr/>
        </p:nvSpPr>
        <p:spPr bwMode="auto">
          <a:xfrm>
            <a:off x="1695715" y="3383732"/>
            <a:ext cx="1219333" cy="1776412"/>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48529" name="Text Box 340"/>
          <p:cNvSpPr txBox="1">
            <a:spLocks noChangeArrowheads="1"/>
          </p:cNvSpPr>
          <p:nvPr/>
        </p:nvSpPr>
        <p:spPr bwMode="auto">
          <a:xfrm>
            <a:off x="575824" y="1263725"/>
            <a:ext cx="8913680" cy="1383665"/>
          </a:xfrm>
          <a:prstGeom prst="rect">
            <a:avLst/>
          </a:prstGeom>
          <a:solidFill>
            <a:srgbClr val="FFFF66"/>
          </a:solidFill>
          <a:ln>
            <a:solidFill>
              <a:srgbClr val="000066"/>
            </a:solid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(1) </a:t>
            </a: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浏览器访问互联网的服务器时，要先与校园网的高速缓存建立 </a:t>
            </a: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连接，并向高速缓存发出 </a:t>
            </a: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HTTP </a:t>
            </a: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请求报文。</a:t>
            </a:r>
            <a:endPar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2508"/>
                                        </p:tgtEl>
                                        <p:attrNameLst>
                                          <p:attrName>style.visibility</p:attrName>
                                        </p:attrNameLst>
                                      </p:cBhvr>
                                      <p:to>
                                        <p:strVal val="visible"/>
                                      </p:to>
                                    </p:set>
                                    <p:animEffect transition="in" filter="wipe(up)">
                                      <p:cBhvr>
                                        <p:cTn id="7" dur="500"/>
                                        <p:tgtEl>
                                          <p:spTgt spid="562508"/>
                                        </p:tgtEl>
                                      </p:cBhvr>
                                    </p:animEffect>
                                  </p:childTnLst>
                                </p:cTn>
                              </p:par>
                            </p:childTnLst>
                          </p:cTn>
                        </p:par>
                        <p:par>
                          <p:cTn id="8" fill="hold">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562502"/>
                                        </p:tgtEl>
                                        <p:attrNameLst>
                                          <p:attrName>style.visibility</p:attrName>
                                        </p:attrNameLst>
                                      </p:cBhvr>
                                      <p:to>
                                        <p:strVal val="visible"/>
                                      </p:to>
                                    </p:set>
                                    <p:animEffect transition="in" filter="wipe(up)">
                                      <p:cBhvr>
                                        <p:cTn id="11" dur="500"/>
                                        <p:tgtEl>
                                          <p:spTgt spid="562502"/>
                                        </p:tgtEl>
                                      </p:cBhvr>
                                    </p:animEffect>
                                  </p:childTnLst>
                                </p:cTn>
                              </p:par>
                            </p:childTnLst>
                          </p:cTn>
                        </p:par>
                        <p:par>
                          <p:cTn id="12" fill="hold">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562506"/>
                                        </p:tgtEl>
                                        <p:attrNameLst>
                                          <p:attrName>style.visibility</p:attrName>
                                        </p:attrNameLst>
                                      </p:cBhvr>
                                      <p:to>
                                        <p:strVal val="visible"/>
                                      </p:to>
                                    </p:set>
                                    <p:animEffect transition="in" filter="wipe(left)">
                                      <p:cBhvr>
                                        <p:cTn id="15" dur="500"/>
                                        <p:tgtEl>
                                          <p:spTgt spid="562506"/>
                                        </p:tgtEl>
                                      </p:cBhvr>
                                    </p:animEffect>
                                  </p:childTnLst>
                                </p:cTn>
                              </p:par>
                            </p:childTnLst>
                          </p:cTn>
                        </p:par>
                        <p:par>
                          <p:cTn id="16" fill="hold">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562507"/>
                                        </p:tgtEl>
                                        <p:attrNameLst>
                                          <p:attrName>style.visibility</p:attrName>
                                        </p:attrNameLst>
                                      </p:cBhvr>
                                      <p:to>
                                        <p:strVal val="visible"/>
                                      </p:to>
                                    </p:set>
                                    <p:animEffect transition="in" filter="wipe(left)">
                                      <p:cBhvr>
                                        <p:cTn id="19" dur="500"/>
                                        <p:tgtEl>
                                          <p:spTgt spid="5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502" grpId="0" animBg="1"/>
      <p:bldP spid="562506" grpId="0" animBg="1"/>
      <p:bldP spid="562507" grpId="0" animBg="1"/>
      <p:bldP spid="56250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eaLnBrk="1" hangingPunct="1">
              <a:defRPr/>
            </a:pPr>
            <a:r>
              <a:rPr dirty="0"/>
              <a:t>使用高速缓存的情况</a:t>
            </a:r>
            <a:endParaRPr dirty="0"/>
          </a:p>
        </p:txBody>
      </p:sp>
      <p:grpSp>
        <p:nvGrpSpPr>
          <p:cNvPr id="150531" name="Group 3"/>
          <p:cNvGrpSpPr/>
          <p:nvPr/>
        </p:nvGrpSpPr>
        <p:grpSpPr bwMode="auto">
          <a:xfrm>
            <a:off x="271727" y="3205932"/>
            <a:ext cx="3742267" cy="2570162"/>
            <a:chOff x="912" y="768"/>
            <a:chExt cx="2400" cy="1584"/>
          </a:xfrm>
        </p:grpSpPr>
        <p:sp>
          <p:nvSpPr>
            <p:cNvPr id="150834"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35"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36"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37"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38"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39"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40"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41"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42"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nvGrpSpPr>
            <p:cNvPr id="150843" name="Group 13"/>
            <p:cNvGrpSpPr/>
            <p:nvPr/>
          </p:nvGrpSpPr>
          <p:grpSpPr bwMode="auto">
            <a:xfrm>
              <a:off x="912" y="768"/>
              <a:ext cx="2386" cy="1553"/>
              <a:chOff x="912" y="768"/>
              <a:chExt cx="2386" cy="1553"/>
            </a:xfrm>
          </p:grpSpPr>
          <p:sp>
            <p:nvSpPr>
              <p:cNvPr id="150844"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45"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46"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47"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48"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49"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50"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51"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0852"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grpSp>
      <p:graphicFrame>
        <p:nvGraphicFramePr>
          <p:cNvPr id="150532" name="Object 23"/>
          <p:cNvGraphicFramePr>
            <a:graphicFrameLocks noChangeAspect="1"/>
          </p:cNvGraphicFramePr>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1575" name="VISIO" r:id="rId1" imgW="1687195" imgH="964565" progId="Visio.Drawing.6">
                  <p:embed/>
                </p:oleObj>
              </mc:Choice>
              <mc:Fallback>
                <p:oleObj name="VISIO" r:id="rId1" imgW="1687195" imgH="964565" progId="Visio.Drawing.6">
                  <p:embed/>
                  <p:pic>
                    <p:nvPicPr>
                      <p:cNvPr id="0" name="图片 21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0533" name="Line 24"/>
          <p:cNvSpPr>
            <a:spLocks noChangeShapeType="1"/>
          </p:cNvSpPr>
          <p:nvPr/>
        </p:nvSpPr>
        <p:spPr bwMode="auto">
          <a:xfrm>
            <a:off x="4046671" y="4491807"/>
            <a:ext cx="273446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0534" name="Line 25"/>
          <p:cNvSpPr>
            <a:spLocks noChangeShapeType="1"/>
          </p:cNvSpPr>
          <p:nvPr/>
        </p:nvSpPr>
        <p:spPr bwMode="auto">
          <a:xfrm>
            <a:off x="8273919" y="5001395"/>
            <a:ext cx="703394"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35" name="Line 26"/>
          <p:cNvSpPr>
            <a:spLocks noChangeShapeType="1"/>
          </p:cNvSpPr>
          <p:nvPr/>
        </p:nvSpPr>
        <p:spPr bwMode="auto">
          <a:xfrm>
            <a:off x="8679789" y="4721994"/>
            <a:ext cx="564092"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36" name="Line 27"/>
          <p:cNvSpPr>
            <a:spLocks noChangeShapeType="1"/>
          </p:cNvSpPr>
          <p:nvPr/>
        </p:nvSpPr>
        <p:spPr bwMode="auto">
          <a:xfrm flipV="1">
            <a:off x="8710746" y="4040958"/>
            <a:ext cx="53313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37" name="Line 28"/>
          <p:cNvSpPr>
            <a:spLocks noChangeShapeType="1"/>
          </p:cNvSpPr>
          <p:nvPr/>
        </p:nvSpPr>
        <p:spPr bwMode="auto">
          <a:xfrm flipV="1">
            <a:off x="8241242" y="3421832"/>
            <a:ext cx="736071"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538" name="Group 29"/>
          <p:cNvGrpSpPr/>
          <p:nvPr/>
        </p:nvGrpSpPr>
        <p:grpSpPr bwMode="auto">
          <a:xfrm>
            <a:off x="9099418" y="3696469"/>
            <a:ext cx="426508" cy="661988"/>
            <a:chOff x="4486" y="2730"/>
            <a:chExt cx="217" cy="339"/>
          </a:xfrm>
        </p:grpSpPr>
        <p:grpSp>
          <p:nvGrpSpPr>
            <p:cNvPr id="150814" name="Group 30"/>
            <p:cNvGrpSpPr/>
            <p:nvPr/>
          </p:nvGrpSpPr>
          <p:grpSpPr bwMode="auto">
            <a:xfrm>
              <a:off x="4491" y="2736"/>
              <a:ext cx="212" cy="333"/>
              <a:chOff x="4491" y="2736"/>
              <a:chExt cx="212" cy="333"/>
            </a:xfrm>
          </p:grpSpPr>
          <p:sp>
            <p:nvSpPr>
              <p:cNvPr id="150825" name="Freeform 31"/>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26" name="Freeform 32"/>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27" name="Freeform 33"/>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28" name="Freeform 34"/>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29"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30"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31" name="Line 37"/>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32" name="Line 38"/>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33" name="Line 39"/>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815" name="Group 40"/>
            <p:cNvGrpSpPr/>
            <p:nvPr/>
          </p:nvGrpSpPr>
          <p:grpSpPr bwMode="auto">
            <a:xfrm>
              <a:off x="4486" y="2730"/>
              <a:ext cx="212" cy="333"/>
              <a:chOff x="4486" y="2730"/>
              <a:chExt cx="212" cy="333"/>
            </a:xfrm>
          </p:grpSpPr>
          <p:sp>
            <p:nvSpPr>
              <p:cNvPr id="150816" name="Freeform 41"/>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17" name="Freeform 42"/>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18" name="Freeform 43"/>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19" name="Freeform 44"/>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20"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21"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22" name="Line 47"/>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23" name="Line 48"/>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24" name="Line 49"/>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0539" name="Group 50"/>
          <p:cNvGrpSpPr/>
          <p:nvPr/>
        </p:nvGrpSpPr>
        <p:grpSpPr bwMode="auto">
          <a:xfrm>
            <a:off x="9099418" y="4556894"/>
            <a:ext cx="426508" cy="661988"/>
            <a:chOff x="4486" y="3170"/>
            <a:chExt cx="217" cy="339"/>
          </a:xfrm>
        </p:grpSpPr>
        <p:grpSp>
          <p:nvGrpSpPr>
            <p:cNvPr id="150794" name="Group 51"/>
            <p:cNvGrpSpPr/>
            <p:nvPr/>
          </p:nvGrpSpPr>
          <p:grpSpPr bwMode="auto">
            <a:xfrm>
              <a:off x="4491" y="3176"/>
              <a:ext cx="212" cy="333"/>
              <a:chOff x="4491" y="3176"/>
              <a:chExt cx="212" cy="333"/>
            </a:xfrm>
          </p:grpSpPr>
          <p:sp>
            <p:nvSpPr>
              <p:cNvPr id="150805" name="Freeform 52"/>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06" name="Freeform 53"/>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07" name="Freeform 54"/>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08" name="Freeform 55"/>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09"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10"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11" name="Line 58"/>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12" name="Line 59"/>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13" name="Line 60"/>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795" name="Group 61"/>
            <p:cNvGrpSpPr/>
            <p:nvPr/>
          </p:nvGrpSpPr>
          <p:grpSpPr bwMode="auto">
            <a:xfrm>
              <a:off x="4486" y="3170"/>
              <a:ext cx="212" cy="332"/>
              <a:chOff x="4486" y="3170"/>
              <a:chExt cx="212" cy="332"/>
            </a:xfrm>
          </p:grpSpPr>
          <p:sp>
            <p:nvSpPr>
              <p:cNvPr id="150796" name="Freeform 62"/>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97" name="Freeform 63"/>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98" name="Freeform 64"/>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99" name="Freeform 65"/>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800"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01"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802" name="Line 68"/>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03" name="Line 69"/>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804" name="Line 70"/>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0540" name="Group 71"/>
          <p:cNvGrpSpPr/>
          <p:nvPr/>
        </p:nvGrpSpPr>
        <p:grpSpPr bwMode="auto">
          <a:xfrm>
            <a:off x="8655712" y="5229994"/>
            <a:ext cx="423069" cy="661988"/>
            <a:chOff x="4260" y="3515"/>
            <a:chExt cx="216" cy="339"/>
          </a:xfrm>
        </p:grpSpPr>
        <p:grpSp>
          <p:nvGrpSpPr>
            <p:cNvPr id="150774" name="Group 72"/>
            <p:cNvGrpSpPr/>
            <p:nvPr/>
          </p:nvGrpSpPr>
          <p:grpSpPr bwMode="auto">
            <a:xfrm>
              <a:off x="4265" y="3521"/>
              <a:ext cx="211" cy="333"/>
              <a:chOff x="4265" y="3521"/>
              <a:chExt cx="211" cy="333"/>
            </a:xfrm>
          </p:grpSpPr>
          <p:sp>
            <p:nvSpPr>
              <p:cNvPr id="150785" name="Freeform 73"/>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86" name="Freeform 74"/>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87" name="Freeform 75"/>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88" name="Freeform 76"/>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89"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90"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91" name="Line 79"/>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92" name="Line 80"/>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93" name="Line 81"/>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775" name="Group 82"/>
            <p:cNvGrpSpPr/>
            <p:nvPr/>
          </p:nvGrpSpPr>
          <p:grpSpPr bwMode="auto">
            <a:xfrm>
              <a:off x="4260" y="3515"/>
              <a:ext cx="211" cy="332"/>
              <a:chOff x="4260" y="3515"/>
              <a:chExt cx="211" cy="332"/>
            </a:xfrm>
          </p:grpSpPr>
          <p:sp>
            <p:nvSpPr>
              <p:cNvPr id="150776" name="Freeform 83"/>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77" name="Freeform 84"/>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78" name="Freeform 85"/>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79" name="Freeform 86"/>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80"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81"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82" name="Line 89"/>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83" name="Line 90"/>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84" name="Line 91"/>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0541" name="Rectangle 92"/>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ln>
        </p:spPr>
        <p:txBody>
          <a:bodyPr/>
          <a:lstStyle/>
          <a:p>
            <a:pPr eaLnBrk="1" hangingPunct="1"/>
            <a:endParaRPr lang="zh-CN" altLang="en-US" b="1">
              <a:solidFill>
                <a:srgbClr val="000099"/>
              </a:solidFill>
            </a:endParaRPr>
          </a:p>
        </p:txBody>
      </p:sp>
      <p:sp>
        <p:nvSpPr>
          <p:cNvPr id="150542" name="Line 93"/>
          <p:cNvSpPr>
            <a:spLocks noChangeShapeType="1"/>
          </p:cNvSpPr>
          <p:nvPr/>
        </p:nvSpPr>
        <p:spPr bwMode="auto">
          <a:xfrm>
            <a:off x="1411950" y="3537720"/>
            <a:ext cx="889132"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3" name="Line 94"/>
          <p:cNvSpPr>
            <a:spLocks noChangeShapeType="1"/>
          </p:cNvSpPr>
          <p:nvPr/>
        </p:nvSpPr>
        <p:spPr bwMode="auto">
          <a:xfrm>
            <a:off x="1678517" y="4247333"/>
            <a:ext cx="62256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4" name="Line 95"/>
          <p:cNvSpPr>
            <a:spLocks noChangeShapeType="1"/>
          </p:cNvSpPr>
          <p:nvPr/>
        </p:nvSpPr>
        <p:spPr bwMode="auto">
          <a:xfrm>
            <a:off x="964804" y="4748983"/>
            <a:ext cx="133627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5" name="Line 96"/>
          <p:cNvSpPr>
            <a:spLocks noChangeShapeType="1"/>
          </p:cNvSpPr>
          <p:nvPr/>
        </p:nvSpPr>
        <p:spPr bwMode="auto">
          <a:xfrm>
            <a:off x="1499659" y="5366520"/>
            <a:ext cx="801423"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6" name="Line 97"/>
          <p:cNvSpPr>
            <a:spLocks noChangeShapeType="1"/>
          </p:cNvSpPr>
          <p:nvPr/>
        </p:nvSpPr>
        <p:spPr bwMode="auto">
          <a:xfrm>
            <a:off x="2301082" y="5544320"/>
            <a:ext cx="445427"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47" name="Line 98"/>
          <p:cNvSpPr>
            <a:spLocks noChangeShapeType="1"/>
          </p:cNvSpPr>
          <p:nvPr/>
        </p:nvSpPr>
        <p:spPr bwMode="auto">
          <a:xfrm flipV="1">
            <a:off x="3159258" y="4580707"/>
            <a:ext cx="779065" cy="6477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0548" name="Line 99"/>
          <p:cNvSpPr>
            <a:spLocks noChangeShapeType="1"/>
          </p:cNvSpPr>
          <p:nvPr/>
        </p:nvSpPr>
        <p:spPr bwMode="auto">
          <a:xfrm>
            <a:off x="2301081" y="4483869"/>
            <a:ext cx="1515137"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549" name="Group 100"/>
          <p:cNvGrpSpPr/>
          <p:nvPr/>
        </p:nvGrpSpPr>
        <p:grpSpPr bwMode="auto">
          <a:xfrm>
            <a:off x="3656277" y="4288607"/>
            <a:ext cx="607087" cy="374650"/>
            <a:chOff x="2154" y="3033"/>
            <a:chExt cx="309" cy="192"/>
          </a:xfrm>
        </p:grpSpPr>
        <p:sp>
          <p:nvSpPr>
            <p:cNvPr id="150749" name="Oval 10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50750"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51"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52" name="Oval 10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50753" name="Group 105"/>
            <p:cNvGrpSpPr/>
            <p:nvPr/>
          </p:nvGrpSpPr>
          <p:grpSpPr bwMode="auto">
            <a:xfrm>
              <a:off x="2201" y="3046"/>
              <a:ext cx="214" cy="86"/>
              <a:chOff x="2201" y="3046"/>
              <a:chExt cx="214" cy="86"/>
            </a:xfrm>
          </p:grpSpPr>
          <p:grpSp>
            <p:nvGrpSpPr>
              <p:cNvPr id="150756" name="Group 106"/>
              <p:cNvGrpSpPr/>
              <p:nvPr/>
            </p:nvGrpSpPr>
            <p:grpSpPr bwMode="auto">
              <a:xfrm>
                <a:off x="2201" y="3046"/>
                <a:ext cx="212" cy="84"/>
                <a:chOff x="2201" y="3046"/>
                <a:chExt cx="212" cy="84"/>
              </a:xfrm>
            </p:grpSpPr>
            <p:sp>
              <p:nvSpPr>
                <p:cNvPr id="150766" name="Freeform 10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67" name="Freeform 10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68" name="Freeform 10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69" name="Freeform 11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70" name="Freeform 11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71" name="Freeform 11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72" name="Freeform 11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73" name="Freeform 11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50757" name="Group 115"/>
              <p:cNvGrpSpPr/>
              <p:nvPr/>
            </p:nvGrpSpPr>
            <p:grpSpPr bwMode="auto">
              <a:xfrm>
                <a:off x="2203" y="3048"/>
                <a:ext cx="212" cy="84"/>
                <a:chOff x="2203" y="3048"/>
                <a:chExt cx="212" cy="84"/>
              </a:xfrm>
            </p:grpSpPr>
            <p:sp>
              <p:nvSpPr>
                <p:cNvPr id="150758" name="Freeform 11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59" name="Freeform 11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60" name="Freeform 11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61" name="Freeform 11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62" name="Freeform 12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63" name="Freeform 12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64" name="Freeform 12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65" name="Freeform 12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50754" name="Line 124"/>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755" name="Line 125"/>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550" name="Group 126"/>
          <p:cNvGrpSpPr/>
          <p:nvPr/>
        </p:nvGrpSpPr>
        <p:grpSpPr bwMode="auto">
          <a:xfrm>
            <a:off x="1234810" y="3075758"/>
            <a:ext cx="557213" cy="517525"/>
            <a:chOff x="921" y="2412"/>
            <a:chExt cx="284" cy="265"/>
          </a:xfrm>
        </p:grpSpPr>
        <p:grpSp>
          <p:nvGrpSpPr>
            <p:cNvPr id="150723" name="Group 127"/>
            <p:cNvGrpSpPr/>
            <p:nvPr/>
          </p:nvGrpSpPr>
          <p:grpSpPr bwMode="auto">
            <a:xfrm>
              <a:off x="928" y="2417"/>
              <a:ext cx="277" cy="260"/>
              <a:chOff x="928" y="2417"/>
              <a:chExt cx="277" cy="260"/>
            </a:xfrm>
          </p:grpSpPr>
          <p:sp>
            <p:nvSpPr>
              <p:cNvPr id="150737" name="Freeform 12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38" name="Freeform 12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39" name="Freeform 13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40" name="Freeform 13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41"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42"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43"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44" name="Line 135"/>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745" name="Group 136"/>
              <p:cNvGrpSpPr/>
              <p:nvPr/>
            </p:nvGrpSpPr>
            <p:grpSpPr bwMode="auto">
              <a:xfrm>
                <a:off x="928" y="2639"/>
                <a:ext cx="277" cy="38"/>
                <a:chOff x="928" y="2639"/>
                <a:chExt cx="277" cy="38"/>
              </a:xfrm>
            </p:grpSpPr>
            <p:sp>
              <p:nvSpPr>
                <p:cNvPr id="150746" name="Freeform 13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47" name="Freeform 13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48"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0724" name="Group 140"/>
            <p:cNvGrpSpPr/>
            <p:nvPr/>
          </p:nvGrpSpPr>
          <p:grpSpPr bwMode="auto">
            <a:xfrm>
              <a:off x="921" y="2412"/>
              <a:ext cx="277" cy="261"/>
              <a:chOff x="921" y="2412"/>
              <a:chExt cx="277" cy="261"/>
            </a:xfrm>
          </p:grpSpPr>
          <p:sp>
            <p:nvSpPr>
              <p:cNvPr id="150725" name="Freeform 14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26" name="Freeform 14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27" name="Freeform 14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28" name="Freeform 14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29"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30"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31"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32" name="Line 148"/>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733" name="Group 149"/>
              <p:cNvGrpSpPr/>
              <p:nvPr/>
            </p:nvGrpSpPr>
            <p:grpSpPr bwMode="auto">
              <a:xfrm>
                <a:off x="921" y="2635"/>
                <a:ext cx="277" cy="38"/>
                <a:chOff x="921" y="2635"/>
                <a:chExt cx="277" cy="38"/>
              </a:xfrm>
            </p:grpSpPr>
            <p:sp>
              <p:nvSpPr>
                <p:cNvPr id="150734" name="Freeform 15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35" name="Freeform 15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36"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0551" name="Group 153"/>
          <p:cNvGrpSpPr/>
          <p:nvPr/>
        </p:nvGrpSpPr>
        <p:grpSpPr bwMode="auto">
          <a:xfrm>
            <a:off x="1384433" y="3785370"/>
            <a:ext cx="553773" cy="517525"/>
            <a:chOff x="997" y="2775"/>
            <a:chExt cx="282" cy="265"/>
          </a:xfrm>
        </p:grpSpPr>
        <p:grpSp>
          <p:nvGrpSpPr>
            <p:cNvPr id="150697" name="Group 154"/>
            <p:cNvGrpSpPr/>
            <p:nvPr/>
          </p:nvGrpSpPr>
          <p:grpSpPr bwMode="auto">
            <a:xfrm>
              <a:off x="1004" y="2779"/>
              <a:ext cx="275" cy="261"/>
              <a:chOff x="1004" y="2779"/>
              <a:chExt cx="275" cy="261"/>
            </a:xfrm>
          </p:grpSpPr>
          <p:sp>
            <p:nvSpPr>
              <p:cNvPr id="150711" name="Freeform 15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12" name="Freeform 15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13" name="Freeform 15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14" name="Freeform 15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15"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16"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17"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18" name="Line 162"/>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719" name="Group 163"/>
              <p:cNvGrpSpPr/>
              <p:nvPr/>
            </p:nvGrpSpPr>
            <p:grpSpPr bwMode="auto">
              <a:xfrm>
                <a:off x="1004" y="3002"/>
                <a:ext cx="275" cy="38"/>
                <a:chOff x="1004" y="3002"/>
                <a:chExt cx="275" cy="38"/>
              </a:xfrm>
            </p:grpSpPr>
            <p:sp>
              <p:nvSpPr>
                <p:cNvPr id="150720" name="Freeform 16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21" name="Freeform 16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22"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0698" name="Group 167"/>
            <p:cNvGrpSpPr/>
            <p:nvPr/>
          </p:nvGrpSpPr>
          <p:grpSpPr bwMode="auto">
            <a:xfrm>
              <a:off x="997" y="2775"/>
              <a:ext cx="275" cy="260"/>
              <a:chOff x="997" y="2775"/>
              <a:chExt cx="275" cy="260"/>
            </a:xfrm>
          </p:grpSpPr>
          <p:sp>
            <p:nvSpPr>
              <p:cNvPr id="150699" name="Freeform 16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00" name="Freeform 16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01" name="Freeform 17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02" name="Freeform 17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03"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04"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05"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706" name="Line 175"/>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707" name="Group 176"/>
              <p:cNvGrpSpPr/>
              <p:nvPr/>
            </p:nvGrpSpPr>
            <p:grpSpPr bwMode="auto">
              <a:xfrm>
                <a:off x="997" y="2997"/>
                <a:ext cx="275" cy="38"/>
                <a:chOff x="997" y="2997"/>
                <a:chExt cx="275" cy="38"/>
              </a:xfrm>
            </p:grpSpPr>
            <p:sp>
              <p:nvSpPr>
                <p:cNvPr id="150708" name="Freeform 17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09" name="Freeform 17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710"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0552" name="Group 180"/>
          <p:cNvGrpSpPr/>
          <p:nvPr/>
        </p:nvGrpSpPr>
        <p:grpSpPr bwMode="auto">
          <a:xfrm>
            <a:off x="584730" y="4315595"/>
            <a:ext cx="553773" cy="517525"/>
            <a:chOff x="590" y="3047"/>
            <a:chExt cx="282" cy="265"/>
          </a:xfrm>
        </p:grpSpPr>
        <p:grpSp>
          <p:nvGrpSpPr>
            <p:cNvPr id="150671" name="Group 181"/>
            <p:cNvGrpSpPr/>
            <p:nvPr/>
          </p:nvGrpSpPr>
          <p:grpSpPr bwMode="auto">
            <a:xfrm>
              <a:off x="596" y="3051"/>
              <a:ext cx="276" cy="261"/>
              <a:chOff x="596" y="3051"/>
              <a:chExt cx="276" cy="261"/>
            </a:xfrm>
          </p:grpSpPr>
          <p:sp>
            <p:nvSpPr>
              <p:cNvPr id="150685" name="Freeform 18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86" name="Freeform 18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87" name="Freeform 18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88" name="Freeform 18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89"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90"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91"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92" name="Line 189"/>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693" name="Group 190"/>
              <p:cNvGrpSpPr/>
              <p:nvPr/>
            </p:nvGrpSpPr>
            <p:grpSpPr bwMode="auto">
              <a:xfrm>
                <a:off x="596" y="3274"/>
                <a:ext cx="276" cy="38"/>
                <a:chOff x="596" y="3274"/>
                <a:chExt cx="276" cy="38"/>
              </a:xfrm>
            </p:grpSpPr>
            <p:sp>
              <p:nvSpPr>
                <p:cNvPr id="150694" name="Freeform 19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95" name="Freeform 19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96"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0672" name="Group 194"/>
            <p:cNvGrpSpPr/>
            <p:nvPr/>
          </p:nvGrpSpPr>
          <p:grpSpPr bwMode="auto">
            <a:xfrm>
              <a:off x="590" y="3047"/>
              <a:ext cx="275" cy="260"/>
              <a:chOff x="590" y="3047"/>
              <a:chExt cx="275" cy="260"/>
            </a:xfrm>
          </p:grpSpPr>
          <p:sp>
            <p:nvSpPr>
              <p:cNvPr id="150673" name="Freeform 19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74" name="Freeform 19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75" name="Freeform 19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76" name="Freeform 19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77"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78"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79"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80" name="Line 202"/>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681" name="Group 203"/>
              <p:cNvGrpSpPr/>
              <p:nvPr/>
            </p:nvGrpSpPr>
            <p:grpSpPr bwMode="auto">
              <a:xfrm>
                <a:off x="590" y="3269"/>
                <a:ext cx="275" cy="38"/>
                <a:chOff x="590" y="3269"/>
                <a:chExt cx="275" cy="38"/>
              </a:xfrm>
            </p:grpSpPr>
            <p:sp>
              <p:nvSpPr>
                <p:cNvPr id="150682" name="Freeform 20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83" name="Freeform 20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84"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0553" name="Group 207"/>
          <p:cNvGrpSpPr/>
          <p:nvPr/>
        </p:nvGrpSpPr>
        <p:grpSpPr bwMode="auto">
          <a:xfrm>
            <a:off x="1205575" y="4937895"/>
            <a:ext cx="552053" cy="517525"/>
            <a:chOff x="906" y="3365"/>
            <a:chExt cx="281" cy="265"/>
          </a:xfrm>
        </p:grpSpPr>
        <p:grpSp>
          <p:nvGrpSpPr>
            <p:cNvPr id="150645" name="Group 208"/>
            <p:cNvGrpSpPr/>
            <p:nvPr/>
          </p:nvGrpSpPr>
          <p:grpSpPr bwMode="auto">
            <a:xfrm>
              <a:off x="912" y="3369"/>
              <a:ext cx="275" cy="261"/>
              <a:chOff x="912" y="3369"/>
              <a:chExt cx="275" cy="261"/>
            </a:xfrm>
          </p:grpSpPr>
          <p:sp>
            <p:nvSpPr>
              <p:cNvPr id="150659" name="Freeform 20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60" name="Freeform 21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61" name="Freeform 21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62" name="Freeform 21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63"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64"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65"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66" name="Line 216"/>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667" name="Group 217"/>
              <p:cNvGrpSpPr/>
              <p:nvPr/>
            </p:nvGrpSpPr>
            <p:grpSpPr bwMode="auto">
              <a:xfrm>
                <a:off x="912" y="3592"/>
                <a:ext cx="275" cy="38"/>
                <a:chOff x="912" y="3592"/>
                <a:chExt cx="275" cy="38"/>
              </a:xfrm>
            </p:grpSpPr>
            <p:sp>
              <p:nvSpPr>
                <p:cNvPr id="150668" name="Freeform 21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69" name="Freeform 21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70"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0646" name="Group 221"/>
            <p:cNvGrpSpPr/>
            <p:nvPr/>
          </p:nvGrpSpPr>
          <p:grpSpPr bwMode="auto">
            <a:xfrm>
              <a:off x="906" y="3365"/>
              <a:ext cx="275" cy="261"/>
              <a:chOff x="906" y="3365"/>
              <a:chExt cx="275" cy="261"/>
            </a:xfrm>
          </p:grpSpPr>
          <p:sp>
            <p:nvSpPr>
              <p:cNvPr id="150647" name="Freeform 22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48" name="Freeform 22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49" name="Freeform 22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50" name="Freeform 22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51"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52"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53"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54" name="Line 229"/>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0655" name="Group 230"/>
              <p:cNvGrpSpPr/>
              <p:nvPr/>
            </p:nvGrpSpPr>
            <p:grpSpPr bwMode="auto">
              <a:xfrm>
                <a:off x="906" y="3587"/>
                <a:ext cx="275" cy="39"/>
                <a:chOff x="906" y="3587"/>
                <a:chExt cx="275" cy="39"/>
              </a:xfrm>
            </p:grpSpPr>
            <p:sp>
              <p:nvSpPr>
                <p:cNvPr id="150656" name="Freeform 23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57" name="Freeform 23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58"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0554" name="Group 234"/>
          <p:cNvGrpSpPr/>
          <p:nvPr/>
        </p:nvGrpSpPr>
        <p:grpSpPr bwMode="auto">
          <a:xfrm>
            <a:off x="2820458" y="5058544"/>
            <a:ext cx="481542" cy="839788"/>
            <a:chOff x="1660" y="3427"/>
            <a:chExt cx="217" cy="339"/>
          </a:xfrm>
        </p:grpSpPr>
        <p:grpSp>
          <p:nvGrpSpPr>
            <p:cNvPr id="150625" name="Group 235"/>
            <p:cNvGrpSpPr/>
            <p:nvPr/>
          </p:nvGrpSpPr>
          <p:grpSpPr bwMode="auto">
            <a:xfrm>
              <a:off x="1665" y="3433"/>
              <a:ext cx="212" cy="333"/>
              <a:chOff x="1665" y="3433"/>
              <a:chExt cx="212" cy="333"/>
            </a:xfrm>
          </p:grpSpPr>
          <p:sp>
            <p:nvSpPr>
              <p:cNvPr id="150636" name="Freeform 236"/>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37" name="Freeform 237"/>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38" name="Freeform 238"/>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39" name="Freeform 239"/>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40"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41"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42" name="Line 242"/>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43" name="Line 243"/>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44" name="Line 244"/>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626" name="Group 245"/>
            <p:cNvGrpSpPr/>
            <p:nvPr/>
          </p:nvGrpSpPr>
          <p:grpSpPr bwMode="auto">
            <a:xfrm>
              <a:off x="1660" y="3427"/>
              <a:ext cx="212" cy="333"/>
              <a:chOff x="1660" y="3427"/>
              <a:chExt cx="212" cy="333"/>
            </a:xfrm>
          </p:grpSpPr>
          <p:sp>
            <p:nvSpPr>
              <p:cNvPr id="150627" name="Freeform 246"/>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28" name="Freeform 247"/>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29" name="Freeform 248"/>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30" name="Freeform 249"/>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31"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32"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33" name="Line 252"/>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34" name="Line 253"/>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35" name="Line 254"/>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0555" name="Rectangle 255"/>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56" name="Rectangle 256"/>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校园网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0557" name="Rectangle 257"/>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58" name="Rectangle 258"/>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校园网的高速缓存</a:t>
            </a:r>
            <a:endParaRPr kumimoji="1" lang="zh-CN" altLang="en-US"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（代理服务器）</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150559" name="Group 259"/>
          <p:cNvGrpSpPr/>
          <p:nvPr/>
        </p:nvGrpSpPr>
        <p:grpSpPr bwMode="auto">
          <a:xfrm>
            <a:off x="8743421" y="2924944"/>
            <a:ext cx="424789" cy="661988"/>
            <a:chOff x="4305" y="2335"/>
            <a:chExt cx="216" cy="339"/>
          </a:xfrm>
        </p:grpSpPr>
        <p:grpSp>
          <p:nvGrpSpPr>
            <p:cNvPr id="150605" name="Group 260"/>
            <p:cNvGrpSpPr/>
            <p:nvPr/>
          </p:nvGrpSpPr>
          <p:grpSpPr bwMode="auto">
            <a:xfrm>
              <a:off x="4310" y="2341"/>
              <a:ext cx="211" cy="333"/>
              <a:chOff x="4310" y="2341"/>
              <a:chExt cx="211" cy="333"/>
            </a:xfrm>
          </p:grpSpPr>
          <p:sp>
            <p:nvSpPr>
              <p:cNvPr id="150616" name="Freeform 261"/>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17" name="Freeform 262"/>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18" name="Freeform 263"/>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19" name="Freeform 264"/>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20"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21"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22" name="Line 267"/>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23" name="Line 268"/>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24" name="Line 269"/>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0606" name="Group 270"/>
            <p:cNvGrpSpPr/>
            <p:nvPr/>
          </p:nvGrpSpPr>
          <p:grpSpPr bwMode="auto">
            <a:xfrm>
              <a:off x="4305" y="2335"/>
              <a:ext cx="211" cy="332"/>
              <a:chOff x="4305" y="2335"/>
              <a:chExt cx="211" cy="332"/>
            </a:xfrm>
          </p:grpSpPr>
          <p:sp>
            <p:nvSpPr>
              <p:cNvPr id="150607" name="Freeform 271"/>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08" name="Freeform 272"/>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09" name="Freeform 273"/>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10" name="Freeform 274"/>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11"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12"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613" name="Line 277"/>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14" name="Line 278"/>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15" name="Line 279"/>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0560" name="Rectangle 280"/>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源点服务器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0561" name="Rectangle 281"/>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62" name="Rectangle 282"/>
          <p:cNvSpPr>
            <a:spLocks noChangeArrowheads="1"/>
          </p:cNvSpPr>
          <p:nvPr/>
        </p:nvSpPr>
        <p:spPr bwMode="auto">
          <a:xfrm>
            <a:off x="5025008"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2 Mbit/s</a:t>
            </a:r>
            <a:endParaRPr kumimoji="1" lang="en-US" altLang="zh-CN" sz="2000" b="1" dirty="0">
              <a:solidFill>
                <a:srgbClr val="000099"/>
              </a:solidFill>
              <a:latin typeface="Arial" panose="020B0604020202020204" pitchFamily="34" charset="0"/>
              <a:ea typeface="黑体" panose="02010609060101010101" pitchFamily="2" charset="-122"/>
            </a:endParaRPr>
          </a:p>
        </p:txBody>
      </p:sp>
      <p:grpSp>
        <p:nvGrpSpPr>
          <p:cNvPr id="150563" name="Group 283"/>
          <p:cNvGrpSpPr/>
          <p:nvPr/>
        </p:nvGrpSpPr>
        <p:grpSpPr bwMode="auto">
          <a:xfrm>
            <a:off x="3102504" y="5544319"/>
            <a:ext cx="565812" cy="260350"/>
            <a:chOff x="1872" y="3676"/>
            <a:chExt cx="227" cy="136"/>
          </a:xfrm>
        </p:grpSpPr>
        <p:sp>
          <p:nvSpPr>
            <p:cNvPr id="150603" name="Line 284"/>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604" name="Freeform 285"/>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ln>
          </p:spPr>
          <p:txBody>
            <a:bodyPr/>
            <a:lstStyle/>
            <a:p>
              <a:endParaRPr lang="zh-CN" altLang="en-US" b="1">
                <a:solidFill>
                  <a:srgbClr val="000099"/>
                </a:solidFill>
              </a:endParaRPr>
            </a:p>
          </p:txBody>
        </p:sp>
      </p:grpSp>
      <p:grpSp>
        <p:nvGrpSpPr>
          <p:cNvPr id="150564" name="Group 286"/>
          <p:cNvGrpSpPr/>
          <p:nvPr/>
        </p:nvGrpSpPr>
        <p:grpSpPr bwMode="auto">
          <a:xfrm>
            <a:off x="6576483" y="4288607"/>
            <a:ext cx="607087" cy="374650"/>
            <a:chOff x="3202" y="3033"/>
            <a:chExt cx="309" cy="192"/>
          </a:xfrm>
        </p:grpSpPr>
        <p:sp>
          <p:nvSpPr>
            <p:cNvPr id="150578" name="Oval 287"/>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50579"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80"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81" name="Oval 290"/>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50582" name="Group 291"/>
            <p:cNvGrpSpPr/>
            <p:nvPr/>
          </p:nvGrpSpPr>
          <p:grpSpPr bwMode="auto">
            <a:xfrm>
              <a:off x="3249" y="3046"/>
              <a:ext cx="214" cy="86"/>
              <a:chOff x="3249" y="3046"/>
              <a:chExt cx="214" cy="86"/>
            </a:xfrm>
          </p:grpSpPr>
          <p:grpSp>
            <p:nvGrpSpPr>
              <p:cNvPr id="150585" name="Group 292"/>
              <p:cNvGrpSpPr/>
              <p:nvPr/>
            </p:nvGrpSpPr>
            <p:grpSpPr bwMode="auto">
              <a:xfrm>
                <a:off x="3249" y="3046"/>
                <a:ext cx="212" cy="84"/>
                <a:chOff x="3249" y="3046"/>
                <a:chExt cx="212" cy="84"/>
              </a:xfrm>
            </p:grpSpPr>
            <p:sp>
              <p:nvSpPr>
                <p:cNvPr id="150595" name="Freeform 293"/>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96" name="Freeform 294"/>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97" name="Freeform 295"/>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98" name="Freeform 296"/>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99" name="Freeform 297"/>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00" name="Freeform 298"/>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01" name="Freeform 299"/>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602" name="Freeform 300"/>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50586" name="Group 301"/>
              <p:cNvGrpSpPr/>
              <p:nvPr/>
            </p:nvGrpSpPr>
            <p:grpSpPr bwMode="auto">
              <a:xfrm>
                <a:off x="3251" y="3048"/>
                <a:ext cx="212" cy="84"/>
                <a:chOff x="3251" y="3048"/>
                <a:chExt cx="212" cy="84"/>
              </a:xfrm>
            </p:grpSpPr>
            <p:sp>
              <p:nvSpPr>
                <p:cNvPr id="150587" name="Freeform 302"/>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88" name="Freeform 303"/>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89" name="Freeform 304"/>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90" name="Freeform 305"/>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91" name="Freeform 306"/>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92" name="Freeform 307"/>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93" name="Freeform 308"/>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0594" name="Freeform 309"/>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50583" name="Line 310"/>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0584" name="Line 311"/>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50565" name="Rectangle 312"/>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66" name="Rectangle 313"/>
          <p:cNvSpPr>
            <a:spLocks noChangeArrowheads="1"/>
          </p:cNvSpPr>
          <p:nvPr/>
        </p:nvSpPr>
        <p:spPr bwMode="auto">
          <a:xfrm>
            <a:off x="7527529" y="429336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互联网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0567" name="Rectangle 314"/>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68" name="Rectangle 315"/>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69" name="Rectangle 316"/>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0570" name="Rectangle 317"/>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浏览器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0571" name="Rectangle 318"/>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1</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150572" name="Rectangle 319"/>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2</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649536" name="Freeform 320"/>
          <p:cNvSpPr/>
          <p:nvPr/>
        </p:nvSpPr>
        <p:spPr bwMode="auto">
          <a:xfrm>
            <a:off x="1836738" y="4269558"/>
            <a:ext cx="990600" cy="1023937"/>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9537" name="Freeform 321"/>
          <p:cNvSpPr/>
          <p:nvPr/>
        </p:nvSpPr>
        <p:spPr bwMode="auto">
          <a:xfrm>
            <a:off x="1073150" y="4625158"/>
            <a:ext cx="1802342" cy="871537"/>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9538" name="Freeform 322"/>
          <p:cNvSpPr/>
          <p:nvPr/>
        </p:nvSpPr>
        <p:spPr bwMode="auto">
          <a:xfrm>
            <a:off x="1683677" y="5277620"/>
            <a:ext cx="1155700" cy="366713"/>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9539" name="Freeform 323"/>
          <p:cNvSpPr/>
          <p:nvPr/>
        </p:nvSpPr>
        <p:spPr bwMode="auto">
          <a:xfrm>
            <a:off x="1695715" y="3383732"/>
            <a:ext cx="1219333" cy="1776412"/>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0577" name="Text Box 324"/>
          <p:cNvSpPr txBox="1">
            <a:spLocks noChangeArrowheads="1"/>
          </p:cNvSpPr>
          <p:nvPr/>
        </p:nvSpPr>
        <p:spPr bwMode="auto">
          <a:xfrm>
            <a:off x="507339" y="1268760"/>
            <a:ext cx="8913680" cy="953135"/>
          </a:xfrm>
          <a:prstGeom prst="rect">
            <a:avLst/>
          </a:prstGeom>
          <a:solidFill>
            <a:srgbClr val="FFFF66"/>
          </a:solidFill>
          <a:ln>
            <a:solidFill>
              <a:srgbClr val="000066"/>
            </a:solidFill>
          </a:ln>
          <a:effectLst/>
        </p:spPr>
        <p:txBody>
          <a:bodyPr>
            <a:spAutoFit/>
          </a:bodyPr>
          <a:lstStyle>
            <a:defPPr>
              <a:defRPr lang="zh-CN"/>
            </a:defPPr>
            <a:lvl1pPr eaLnBrk="1" hangingPunct="1">
              <a:defRPr sz="2800" b="1">
                <a:solidFill>
                  <a:srgbClr val="000066"/>
                </a:solidFill>
                <a:latin typeface="Arial" panose="020B0604020202020204" pitchFamily="34" charset="0"/>
                <a:ea typeface="黑体" panose="02010609060101010101" pitchFamily="2" charset="-122"/>
              </a:defRPr>
            </a:lvl1pPr>
            <a:lvl2pPr marL="742950" indent="-285750">
              <a:defRPr sz="3600"/>
            </a:lvl2pPr>
            <a:lvl3pPr marL="1143000" indent="-228600">
              <a:defRPr sz="3600"/>
            </a:lvl3pPr>
            <a:lvl4pPr marL="1600200" indent="-228600">
              <a:defRPr sz="3600"/>
            </a:lvl4pPr>
            <a:lvl5pPr marL="2057400" indent="-228600">
              <a:defRPr sz="3600"/>
            </a:lvl5pPr>
            <a:lvl6pPr marL="2514600" indent="-228600" eaLnBrk="0" fontAlgn="base" hangingPunct="0">
              <a:spcBef>
                <a:spcPct val="0"/>
              </a:spcBef>
              <a:spcAft>
                <a:spcPct val="0"/>
              </a:spcAft>
              <a:defRPr sz="3600"/>
            </a:lvl6pPr>
            <a:lvl7pPr marL="2971800" indent="-228600" eaLnBrk="0" fontAlgn="base" hangingPunct="0">
              <a:spcBef>
                <a:spcPct val="0"/>
              </a:spcBef>
              <a:spcAft>
                <a:spcPct val="0"/>
              </a:spcAft>
              <a:defRPr sz="3600"/>
            </a:lvl7pPr>
            <a:lvl8pPr marL="3429000" indent="-228600" eaLnBrk="0" fontAlgn="base" hangingPunct="0">
              <a:spcBef>
                <a:spcPct val="0"/>
              </a:spcBef>
              <a:spcAft>
                <a:spcPct val="0"/>
              </a:spcAft>
              <a:defRPr sz="3600"/>
            </a:lvl8pPr>
            <a:lvl9pPr marL="3886200" indent="-228600" eaLnBrk="0" fontAlgn="base" hangingPunct="0">
              <a:spcBef>
                <a:spcPct val="0"/>
              </a:spcBef>
              <a:spcAft>
                <a:spcPct val="0"/>
              </a:spcAft>
              <a:defRPr sz="3600"/>
            </a:lvl9pPr>
          </a:lstStyle>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若高速缓存已经存放了所请求的对象，则将此对象放入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响应报文中返回给浏览器。</a:t>
            </a:r>
            <a:endParaRPr lang="zh-CN" altLang="en-US"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9539"/>
                                        </p:tgtEl>
                                        <p:attrNameLst>
                                          <p:attrName>style.visibility</p:attrName>
                                        </p:attrNameLst>
                                      </p:cBhvr>
                                      <p:to>
                                        <p:strVal val="visible"/>
                                      </p:to>
                                    </p:set>
                                    <p:animEffect transition="in" filter="wipe(down)">
                                      <p:cBhvr>
                                        <p:cTn id="7" dur="500"/>
                                        <p:tgtEl>
                                          <p:spTgt spid="649539"/>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9536"/>
                                        </p:tgtEl>
                                        <p:attrNameLst>
                                          <p:attrName>style.visibility</p:attrName>
                                        </p:attrNameLst>
                                      </p:cBhvr>
                                      <p:to>
                                        <p:strVal val="visible"/>
                                      </p:to>
                                    </p:set>
                                    <p:animEffect transition="in" filter="wipe(down)">
                                      <p:cBhvr>
                                        <p:cTn id="11" dur="500"/>
                                        <p:tgtEl>
                                          <p:spTgt spid="649536"/>
                                        </p:tgtEl>
                                      </p:cBhvr>
                                    </p:animEffect>
                                  </p:childTnLst>
                                </p:cTn>
                              </p:par>
                            </p:childTnLst>
                          </p:cTn>
                        </p:par>
                        <p:par>
                          <p:cTn id="12" fill="hold">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9537"/>
                                        </p:tgtEl>
                                        <p:attrNameLst>
                                          <p:attrName>style.visibility</p:attrName>
                                        </p:attrNameLst>
                                      </p:cBhvr>
                                      <p:to>
                                        <p:strVal val="visible"/>
                                      </p:to>
                                    </p:set>
                                    <p:animEffect transition="in" filter="wipe(right)">
                                      <p:cBhvr>
                                        <p:cTn id="15" dur="500"/>
                                        <p:tgtEl>
                                          <p:spTgt spid="649537"/>
                                        </p:tgtEl>
                                      </p:cBhvr>
                                    </p:animEffect>
                                  </p:childTnLst>
                                </p:cTn>
                              </p:par>
                            </p:childTnLst>
                          </p:cTn>
                        </p:par>
                        <p:par>
                          <p:cTn id="16" fill="hold">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9538"/>
                                        </p:tgtEl>
                                        <p:attrNameLst>
                                          <p:attrName>style.visibility</p:attrName>
                                        </p:attrNameLst>
                                      </p:cBhvr>
                                      <p:to>
                                        <p:strVal val="visible"/>
                                      </p:to>
                                    </p:set>
                                    <p:animEffect transition="in" filter="wipe(right)">
                                      <p:cBhvr>
                                        <p:cTn id="19" dur="500"/>
                                        <p:tgtEl>
                                          <p:spTgt spid="64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536" grpId="0" animBg="1"/>
      <p:bldP spid="649537" grpId="0" animBg="1"/>
      <p:bldP spid="649538" grpId="0" animBg="1"/>
      <p:bldP spid="6495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lgn="ctr" eaLnBrk="1" hangingPunct="1">
              <a:defRPr/>
            </a:pPr>
            <a:r>
              <a:rPr dirty="0"/>
              <a:t>使用高速缓存的情况</a:t>
            </a:r>
            <a:endParaRPr dirty="0"/>
          </a:p>
        </p:txBody>
      </p:sp>
      <p:grpSp>
        <p:nvGrpSpPr>
          <p:cNvPr id="152579" name="Group 3"/>
          <p:cNvGrpSpPr/>
          <p:nvPr/>
        </p:nvGrpSpPr>
        <p:grpSpPr bwMode="auto">
          <a:xfrm>
            <a:off x="271727" y="3205932"/>
            <a:ext cx="3742267" cy="2570162"/>
            <a:chOff x="912" y="768"/>
            <a:chExt cx="2400" cy="1584"/>
          </a:xfrm>
        </p:grpSpPr>
        <p:sp>
          <p:nvSpPr>
            <p:cNvPr id="152879"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80"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81"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82"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83"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84"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85"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86"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87"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nvGrpSpPr>
            <p:cNvPr id="152888" name="Group 13"/>
            <p:cNvGrpSpPr/>
            <p:nvPr/>
          </p:nvGrpSpPr>
          <p:grpSpPr bwMode="auto">
            <a:xfrm>
              <a:off x="912" y="768"/>
              <a:ext cx="2386" cy="1553"/>
              <a:chOff x="912" y="768"/>
              <a:chExt cx="2386" cy="1553"/>
            </a:xfrm>
          </p:grpSpPr>
          <p:sp>
            <p:nvSpPr>
              <p:cNvPr id="152889"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90"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91"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92"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93"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94"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95"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96"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2897"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grpSp>
      <p:graphicFrame>
        <p:nvGraphicFramePr>
          <p:cNvPr id="152580" name="Object 23"/>
          <p:cNvGraphicFramePr>
            <a:graphicFrameLocks noChangeAspect="1"/>
          </p:cNvGraphicFramePr>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2599" name="VISIO" r:id="rId1" imgW="1687195" imgH="964565" progId="Visio.Drawing.6">
                  <p:embed/>
                </p:oleObj>
              </mc:Choice>
              <mc:Fallback>
                <p:oleObj name="VISIO" r:id="rId1" imgW="1687195" imgH="964565" progId="Visio.Drawing.6">
                  <p:embed/>
                  <p:pic>
                    <p:nvPicPr>
                      <p:cNvPr id="0" name="图片 225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2581" name="Line 24"/>
          <p:cNvSpPr>
            <a:spLocks noChangeShapeType="1"/>
          </p:cNvSpPr>
          <p:nvPr/>
        </p:nvSpPr>
        <p:spPr bwMode="auto">
          <a:xfrm>
            <a:off x="4046671" y="4491807"/>
            <a:ext cx="273446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2582" name="Line 25"/>
          <p:cNvSpPr>
            <a:spLocks noChangeShapeType="1"/>
          </p:cNvSpPr>
          <p:nvPr/>
        </p:nvSpPr>
        <p:spPr bwMode="auto">
          <a:xfrm>
            <a:off x="8273919" y="5001395"/>
            <a:ext cx="703394"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83" name="Line 26"/>
          <p:cNvSpPr>
            <a:spLocks noChangeShapeType="1"/>
          </p:cNvSpPr>
          <p:nvPr/>
        </p:nvSpPr>
        <p:spPr bwMode="auto">
          <a:xfrm>
            <a:off x="8679789" y="4721994"/>
            <a:ext cx="564092"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84" name="Line 27"/>
          <p:cNvSpPr>
            <a:spLocks noChangeShapeType="1"/>
          </p:cNvSpPr>
          <p:nvPr/>
        </p:nvSpPr>
        <p:spPr bwMode="auto">
          <a:xfrm flipV="1">
            <a:off x="8710746" y="4040958"/>
            <a:ext cx="53313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85" name="Line 28"/>
          <p:cNvSpPr>
            <a:spLocks noChangeShapeType="1"/>
          </p:cNvSpPr>
          <p:nvPr/>
        </p:nvSpPr>
        <p:spPr bwMode="auto">
          <a:xfrm flipV="1">
            <a:off x="8241242" y="3421832"/>
            <a:ext cx="736071"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586" name="Group 29"/>
          <p:cNvGrpSpPr/>
          <p:nvPr/>
        </p:nvGrpSpPr>
        <p:grpSpPr bwMode="auto">
          <a:xfrm>
            <a:off x="9099418" y="3696469"/>
            <a:ext cx="426508" cy="661988"/>
            <a:chOff x="4486" y="2730"/>
            <a:chExt cx="217" cy="339"/>
          </a:xfrm>
        </p:grpSpPr>
        <p:grpSp>
          <p:nvGrpSpPr>
            <p:cNvPr id="152859" name="Group 30"/>
            <p:cNvGrpSpPr/>
            <p:nvPr/>
          </p:nvGrpSpPr>
          <p:grpSpPr bwMode="auto">
            <a:xfrm>
              <a:off x="4491" y="2736"/>
              <a:ext cx="212" cy="333"/>
              <a:chOff x="4491" y="2736"/>
              <a:chExt cx="212" cy="333"/>
            </a:xfrm>
          </p:grpSpPr>
          <p:sp>
            <p:nvSpPr>
              <p:cNvPr id="152870" name="Freeform 31"/>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71" name="Freeform 32"/>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72" name="Freeform 33"/>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73" name="Freeform 34"/>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74"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75"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76" name="Line 37"/>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77" name="Line 38"/>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78" name="Line 39"/>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860" name="Group 40"/>
            <p:cNvGrpSpPr/>
            <p:nvPr/>
          </p:nvGrpSpPr>
          <p:grpSpPr bwMode="auto">
            <a:xfrm>
              <a:off x="4486" y="2730"/>
              <a:ext cx="212" cy="333"/>
              <a:chOff x="4486" y="2730"/>
              <a:chExt cx="212" cy="333"/>
            </a:xfrm>
          </p:grpSpPr>
          <p:sp>
            <p:nvSpPr>
              <p:cNvPr id="152861" name="Freeform 41"/>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62" name="Freeform 42"/>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63" name="Freeform 43"/>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64" name="Freeform 44"/>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65"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66"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67" name="Line 47"/>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68" name="Line 48"/>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69" name="Line 49"/>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2587" name="Group 50"/>
          <p:cNvGrpSpPr/>
          <p:nvPr/>
        </p:nvGrpSpPr>
        <p:grpSpPr bwMode="auto">
          <a:xfrm>
            <a:off x="9099418" y="4556894"/>
            <a:ext cx="426508" cy="661988"/>
            <a:chOff x="4486" y="3170"/>
            <a:chExt cx="217" cy="339"/>
          </a:xfrm>
        </p:grpSpPr>
        <p:grpSp>
          <p:nvGrpSpPr>
            <p:cNvPr id="152839" name="Group 51"/>
            <p:cNvGrpSpPr/>
            <p:nvPr/>
          </p:nvGrpSpPr>
          <p:grpSpPr bwMode="auto">
            <a:xfrm>
              <a:off x="4491" y="3176"/>
              <a:ext cx="212" cy="333"/>
              <a:chOff x="4491" y="3176"/>
              <a:chExt cx="212" cy="333"/>
            </a:xfrm>
          </p:grpSpPr>
          <p:sp>
            <p:nvSpPr>
              <p:cNvPr id="152850" name="Freeform 52"/>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51" name="Freeform 53"/>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52" name="Freeform 54"/>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53" name="Freeform 55"/>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54"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55"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56" name="Line 58"/>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57" name="Line 59"/>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58" name="Line 60"/>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840" name="Group 61"/>
            <p:cNvGrpSpPr/>
            <p:nvPr/>
          </p:nvGrpSpPr>
          <p:grpSpPr bwMode="auto">
            <a:xfrm>
              <a:off x="4486" y="3170"/>
              <a:ext cx="212" cy="332"/>
              <a:chOff x="4486" y="3170"/>
              <a:chExt cx="212" cy="332"/>
            </a:xfrm>
          </p:grpSpPr>
          <p:sp>
            <p:nvSpPr>
              <p:cNvPr id="152841" name="Freeform 62"/>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42" name="Freeform 63"/>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43" name="Freeform 64"/>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44" name="Freeform 65"/>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45"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46"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47" name="Line 68"/>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48" name="Line 69"/>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49" name="Line 70"/>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2588" name="Group 71"/>
          <p:cNvGrpSpPr/>
          <p:nvPr/>
        </p:nvGrpSpPr>
        <p:grpSpPr bwMode="auto">
          <a:xfrm>
            <a:off x="8655712" y="5229994"/>
            <a:ext cx="423069" cy="661988"/>
            <a:chOff x="4260" y="3515"/>
            <a:chExt cx="216" cy="339"/>
          </a:xfrm>
        </p:grpSpPr>
        <p:grpSp>
          <p:nvGrpSpPr>
            <p:cNvPr id="152819" name="Group 72"/>
            <p:cNvGrpSpPr/>
            <p:nvPr/>
          </p:nvGrpSpPr>
          <p:grpSpPr bwMode="auto">
            <a:xfrm>
              <a:off x="4265" y="3521"/>
              <a:ext cx="211" cy="333"/>
              <a:chOff x="4265" y="3521"/>
              <a:chExt cx="211" cy="333"/>
            </a:xfrm>
          </p:grpSpPr>
          <p:sp>
            <p:nvSpPr>
              <p:cNvPr id="152830" name="Freeform 73"/>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31" name="Freeform 74"/>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32" name="Freeform 75"/>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33" name="Freeform 76"/>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34"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35"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36" name="Line 79"/>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37" name="Line 80"/>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38" name="Line 81"/>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820" name="Group 82"/>
            <p:cNvGrpSpPr/>
            <p:nvPr/>
          </p:nvGrpSpPr>
          <p:grpSpPr bwMode="auto">
            <a:xfrm>
              <a:off x="4260" y="3515"/>
              <a:ext cx="211" cy="332"/>
              <a:chOff x="4260" y="3515"/>
              <a:chExt cx="211" cy="332"/>
            </a:xfrm>
          </p:grpSpPr>
          <p:sp>
            <p:nvSpPr>
              <p:cNvPr id="152821" name="Freeform 83"/>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22" name="Freeform 84"/>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23" name="Freeform 85"/>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24" name="Freeform 86"/>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25"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26"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827" name="Line 89"/>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28" name="Line 90"/>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29" name="Line 91"/>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2589" name="Rectangle 92"/>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ln>
        </p:spPr>
        <p:txBody>
          <a:bodyPr/>
          <a:lstStyle/>
          <a:p>
            <a:pPr eaLnBrk="1" hangingPunct="1"/>
            <a:endParaRPr lang="zh-CN" altLang="en-US" b="1">
              <a:solidFill>
                <a:srgbClr val="000099"/>
              </a:solidFill>
            </a:endParaRPr>
          </a:p>
        </p:txBody>
      </p:sp>
      <p:sp>
        <p:nvSpPr>
          <p:cNvPr id="152590" name="Line 93"/>
          <p:cNvSpPr>
            <a:spLocks noChangeShapeType="1"/>
          </p:cNvSpPr>
          <p:nvPr/>
        </p:nvSpPr>
        <p:spPr bwMode="auto">
          <a:xfrm>
            <a:off x="1411950" y="3537720"/>
            <a:ext cx="889132"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1" name="Line 94"/>
          <p:cNvSpPr>
            <a:spLocks noChangeShapeType="1"/>
          </p:cNvSpPr>
          <p:nvPr/>
        </p:nvSpPr>
        <p:spPr bwMode="auto">
          <a:xfrm>
            <a:off x="1678517" y="4247333"/>
            <a:ext cx="62256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2" name="Line 95"/>
          <p:cNvSpPr>
            <a:spLocks noChangeShapeType="1"/>
          </p:cNvSpPr>
          <p:nvPr/>
        </p:nvSpPr>
        <p:spPr bwMode="auto">
          <a:xfrm>
            <a:off x="964804" y="4748983"/>
            <a:ext cx="133627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3" name="Line 96"/>
          <p:cNvSpPr>
            <a:spLocks noChangeShapeType="1"/>
          </p:cNvSpPr>
          <p:nvPr/>
        </p:nvSpPr>
        <p:spPr bwMode="auto">
          <a:xfrm>
            <a:off x="1499659" y="5366520"/>
            <a:ext cx="801423"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4" name="Line 97"/>
          <p:cNvSpPr>
            <a:spLocks noChangeShapeType="1"/>
          </p:cNvSpPr>
          <p:nvPr/>
        </p:nvSpPr>
        <p:spPr bwMode="auto">
          <a:xfrm>
            <a:off x="2301082" y="5544320"/>
            <a:ext cx="445427"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595" name="Line 98"/>
          <p:cNvSpPr>
            <a:spLocks noChangeShapeType="1"/>
          </p:cNvSpPr>
          <p:nvPr/>
        </p:nvSpPr>
        <p:spPr bwMode="auto">
          <a:xfrm flipV="1">
            <a:off x="3159258" y="4580707"/>
            <a:ext cx="779065" cy="6477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2596" name="Line 99"/>
          <p:cNvSpPr>
            <a:spLocks noChangeShapeType="1"/>
          </p:cNvSpPr>
          <p:nvPr/>
        </p:nvSpPr>
        <p:spPr bwMode="auto">
          <a:xfrm>
            <a:off x="2301081" y="4483869"/>
            <a:ext cx="151513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597" name="Group 100"/>
          <p:cNvGrpSpPr/>
          <p:nvPr/>
        </p:nvGrpSpPr>
        <p:grpSpPr bwMode="auto">
          <a:xfrm>
            <a:off x="3656277" y="4288607"/>
            <a:ext cx="607087" cy="374650"/>
            <a:chOff x="2154" y="3033"/>
            <a:chExt cx="309" cy="192"/>
          </a:xfrm>
        </p:grpSpPr>
        <p:sp>
          <p:nvSpPr>
            <p:cNvPr id="152794" name="Oval 10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52795"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96"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97" name="Oval 10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52798" name="Group 105"/>
            <p:cNvGrpSpPr/>
            <p:nvPr/>
          </p:nvGrpSpPr>
          <p:grpSpPr bwMode="auto">
            <a:xfrm>
              <a:off x="2201" y="3046"/>
              <a:ext cx="214" cy="86"/>
              <a:chOff x="2201" y="3046"/>
              <a:chExt cx="214" cy="86"/>
            </a:xfrm>
          </p:grpSpPr>
          <p:grpSp>
            <p:nvGrpSpPr>
              <p:cNvPr id="152801" name="Group 106"/>
              <p:cNvGrpSpPr/>
              <p:nvPr/>
            </p:nvGrpSpPr>
            <p:grpSpPr bwMode="auto">
              <a:xfrm>
                <a:off x="2201" y="3046"/>
                <a:ext cx="212" cy="84"/>
                <a:chOff x="2201" y="3046"/>
                <a:chExt cx="212" cy="84"/>
              </a:xfrm>
            </p:grpSpPr>
            <p:sp>
              <p:nvSpPr>
                <p:cNvPr id="152811" name="Freeform 10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12" name="Freeform 10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13" name="Freeform 10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14" name="Freeform 11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15" name="Freeform 11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16" name="Freeform 11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17" name="Freeform 11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18" name="Freeform 11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52802" name="Group 115"/>
              <p:cNvGrpSpPr/>
              <p:nvPr/>
            </p:nvGrpSpPr>
            <p:grpSpPr bwMode="auto">
              <a:xfrm>
                <a:off x="2203" y="3048"/>
                <a:ext cx="212" cy="84"/>
                <a:chOff x="2203" y="3048"/>
                <a:chExt cx="212" cy="84"/>
              </a:xfrm>
            </p:grpSpPr>
            <p:sp>
              <p:nvSpPr>
                <p:cNvPr id="152803" name="Freeform 11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04" name="Freeform 11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05" name="Freeform 11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06" name="Freeform 11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07" name="Freeform 12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08" name="Freeform 12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09" name="Freeform 12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810" name="Freeform 12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52799" name="Line 124"/>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800" name="Line 125"/>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598" name="Group 126"/>
          <p:cNvGrpSpPr/>
          <p:nvPr/>
        </p:nvGrpSpPr>
        <p:grpSpPr bwMode="auto">
          <a:xfrm>
            <a:off x="1234810" y="3075758"/>
            <a:ext cx="557213" cy="517525"/>
            <a:chOff x="921" y="2412"/>
            <a:chExt cx="284" cy="265"/>
          </a:xfrm>
        </p:grpSpPr>
        <p:grpSp>
          <p:nvGrpSpPr>
            <p:cNvPr id="152768" name="Group 127"/>
            <p:cNvGrpSpPr/>
            <p:nvPr/>
          </p:nvGrpSpPr>
          <p:grpSpPr bwMode="auto">
            <a:xfrm>
              <a:off x="928" y="2417"/>
              <a:ext cx="277" cy="260"/>
              <a:chOff x="928" y="2417"/>
              <a:chExt cx="277" cy="260"/>
            </a:xfrm>
          </p:grpSpPr>
          <p:sp>
            <p:nvSpPr>
              <p:cNvPr id="152782" name="Freeform 12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83" name="Freeform 12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84" name="Freeform 13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85" name="Freeform 13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86"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87"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88"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89" name="Line 135"/>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90" name="Group 136"/>
              <p:cNvGrpSpPr/>
              <p:nvPr/>
            </p:nvGrpSpPr>
            <p:grpSpPr bwMode="auto">
              <a:xfrm>
                <a:off x="928" y="2639"/>
                <a:ext cx="277" cy="38"/>
                <a:chOff x="928" y="2639"/>
                <a:chExt cx="277" cy="38"/>
              </a:xfrm>
            </p:grpSpPr>
            <p:sp>
              <p:nvSpPr>
                <p:cNvPr id="152791" name="Freeform 13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92" name="Freeform 13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93"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2769" name="Group 140"/>
            <p:cNvGrpSpPr/>
            <p:nvPr/>
          </p:nvGrpSpPr>
          <p:grpSpPr bwMode="auto">
            <a:xfrm>
              <a:off x="921" y="2412"/>
              <a:ext cx="277" cy="261"/>
              <a:chOff x="921" y="2412"/>
              <a:chExt cx="277" cy="261"/>
            </a:xfrm>
          </p:grpSpPr>
          <p:sp>
            <p:nvSpPr>
              <p:cNvPr id="152770" name="Freeform 14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71" name="Freeform 14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72" name="Freeform 14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73" name="Freeform 14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74"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75"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76"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77" name="Line 148"/>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78" name="Group 149"/>
              <p:cNvGrpSpPr/>
              <p:nvPr/>
            </p:nvGrpSpPr>
            <p:grpSpPr bwMode="auto">
              <a:xfrm>
                <a:off x="921" y="2635"/>
                <a:ext cx="277" cy="38"/>
                <a:chOff x="921" y="2635"/>
                <a:chExt cx="277" cy="38"/>
              </a:xfrm>
            </p:grpSpPr>
            <p:sp>
              <p:nvSpPr>
                <p:cNvPr id="152779" name="Freeform 15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80" name="Freeform 15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81"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2599" name="Group 153"/>
          <p:cNvGrpSpPr/>
          <p:nvPr/>
        </p:nvGrpSpPr>
        <p:grpSpPr bwMode="auto">
          <a:xfrm>
            <a:off x="1384433" y="3785370"/>
            <a:ext cx="553773" cy="517525"/>
            <a:chOff x="997" y="2775"/>
            <a:chExt cx="282" cy="265"/>
          </a:xfrm>
        </p:grpSpPr>
        <p:grpSp>
          <p:nvGrpSpPr>
            <p:cNvPr id="152742" name="Group 154"/>
            <p:cNvGrpSpPr/>
            <p:nvPr/>
          </p:nvGrpSpPr>
          <p:grpSpPr bwMode="auto">
            <a:xfrm>
              <a:off x="1004" y="2779"/>
              <a:ext cx="275" cy="261"/>
              <a:chOff x="1004" y="2779"/>
              <a:chExt cx="275" cy="261"/>
            </a:xfrm>
          </p:grpSpPr>
          <p:sp>
            <p:nvSpPr>
              <p:cNvPr id="152756" name="Freeform 15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57" name="Freeform 15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58" name="Freeform 15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59" name="Freeform 15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60"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61"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62"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63" name="Line 162"/>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64" name="Group 163"/>
              <p:cNvGrpSpPr/>
              <p:nvPr/>
            </p:nvGrpSpPr>
            <p:grpSpPr bwMode="auto">
              <a:xfrm>
                <a:off x="1004" y="3002"/>
                <a:ext cx="275" cy="38"/>
                <a:chOff x="1004" y="3002"/>
                <a:chExt cx="275" cy="38"/>
              </a:xfrm>
            </p:grpSpPr>
            <p:sp>
              <p:nvSpPr>
                <p:cNvPr id="152765" name="Freeform 16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66" name="Freeform 16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67"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2743" name="Group 167"/>
            <p:cNvGrpSpPr/>
            <p:nvPr/>
          </p:nvGrpSpPr>
          <p:grpSpPr bwMode="auto">
            <a:xfrm>
              <a:off x="997" y="2775"/>
              <a:ext cx="275" cy="260"/>
              <a:chOff x="997" y="2775"/>
              <a:chExt cx="275" cy="260"/>
            </a:xfrm>
          </p:grpSpPr>
          <p:sp>
            <p:nvSpPr>
              <p:cNvPr id="152744" name="Freeform 16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45" name="Freeform 16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46" name="Freeform 17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47" name="Freeform 17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48"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49"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50"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51" name="Line 175"/>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52" name="Group 176"/>
              <p:cNvGrpSpPr/>
              <p:nvPr/>
            </p:nvGrpSpPr>
            <p:grpSpPr bwMode="auto">
              <a:xfrm>
                <a:off x="997" y="2997"/>
                <a:ext cx="275" cy="38"/>
                <a:chOff x="997" y="2997"/>
                <a:chExt cx="275" cy="38"/>
              </a:xfrm>
            </p:grpSpPr>
            <p:sp>
              <p:nvSpPr>
                <p:cNvPr id="152753" name="Freeform 17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54" name="Freeform 17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55"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2600" name="Group 180"/>
          <p:cNvGrpSpPr/>
          <p:nvPr/>
        </p:nvGrpSpPr>
        <p:grpSpPr bwMode="auto">
          <a:xfrm>
            <a:off x="584730" y="4315595"/>
            <a:ext cx="553773" cy="517525"/>
            <a:chOff x="590" y="3047"/>
            <a:chExt cx="282" cy="265"/>
          </a:xfrm>
        </p:grpSpPr>
        <p:grpSp>
          <p:nvGrpSpPr>
            <p:cNvPr id="152716" name="Group 181"/>
            <p:cNvGrpSpPr/>
            <p:nvPr/>
          </p:nvGrpSpPr>
          <p:grpSpPr bwMode="auto">
            <a:xfrm>
              <a:off x="596" y="3051"/>
              <a:ext cx="276" cy="261"/>
              <a:chOff x="596" y="3051"/>
              <a:chExt cx="276" cy="261"/>
            </a:xfrm>
          </p:grpSpPr>
          <p:sp>
            <p:nvSpPr>
              <p:cNvPr id="152730" name="Freeform 18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31" name="Freeform 18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32" name="Freeform 18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33" name="Freeform 18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34"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35"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36"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37" name="Line 189"/>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38" name="Group 190"/>
              <p:cNvGrpSpPr/>
              <p:nvPr/>
            </p:nvGrpSpPr>
            <p:grpSpPr bwMode="auto">
              <a:xfrm>
                <a:off x="596" y="3274"/>
                <a:ext cx="276" cy="38"/>
                <a:chOff x="596" y="3274"/>
                <a:chExt cx="276" cy="38"/>
              </a:xfrm>
            </p:grpSpPr>
            <p:sp>
              <p:nvSpPr>
                <p:cNvPr id="152739" name="Freeform 19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40" name="Freeform 19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41"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2717" name="Group 194"/>
            <p:cNvGrpSpPr/>
            <p:nvPr/>
          </p:nvGrpSpPr>
          <p:grpSpPr bwMode="auto">
            <a:xfrm>
              <a:off x="590" y="3047"/>
              <a:ext cx="275" cy="260"/>
              <a:chOff x="590" y="3047"/>
              <a:chExt cx="275" cy="260"/>
            </a:xfrm>
          </p:grpSpPr>
          <p:sp>
            <p:nvSpPr>
              <p:cNvPr id="152718" name="Freeform 19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19" name="Freeform 19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20" name="Freeform 19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21" name="Freeform 19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22"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23"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24"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25" name="Line 202"/>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26" name="Group 203"/>
              <p:cNvGrpSpPr/>
              <p:nvPr/>
            </p:nvGrpSpPr>
            <p:grpSpPr bwMode="auto">
              <a:xfrm>
                <a:off x="590" y="3269"/>
                <a:ext cx="275" cy="38"/>
                <a:chOff x="590" y="3269"/>
                <a:chExt cx="275" cy="38"/>
              </a:xfrm>
            </p:grpSpPr>
            <p:sp>
              <p:nvSpPr>
                <p:cNvPr id="152727" name="Freeform 20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28" name="Freeform 20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29"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2601" name="Group 207"/>
          <p:cNvGrpSpPr/>
          <p:nvPr/>
        </p:nvGrpSpPr>
        <p:grpSpPr bwMode="auto">
          <a:xfrm>
            <a:off x="1205575" y="4937895"/>
            <a:ext cx="552053" cy="517525"/>
            <a:chOff x="906" y="3365"/>
            <a:chExt cx="281" cy="265"/>
          </a:xfrm>
        </p:grpSpPr>
        <p:grpSp>
          <p:nvGrpSpPr>
            <p:cNvPr id="152690" name="Group 208"/>
            <p:cNvGrpSpPr/>
            <p:nvPr/>
          </p:nvGrpSpPr>
          <p:grpSpPr bwMode="auto">
            <a:xfrm>
              <a:off x="912" y="3369"/>
              <a:ext cx="275" cy="261"/>
              <a:chOff x="912" y="3369"/>
              <a:chExt cx="275" cy="261"/>
            </a:xfrm>
          </p:grpSpPr>
          <p:sp>
            <p:nvSpPr>
              <p:cNvPr id="152704" name="Freeform 20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05" name="Freeform 21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06" name="Freeform 21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07" name="Freeform 21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08"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09"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10"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711" name="Line 216"/>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12" name="Group 217"/>
              <p:cNvGrpSpPr/>
              <p:nvPr/>
            </p:nvGrpSpPr>
            <p:grpSpPr bwMode="auto">
              <a:xfrm>
                <a:off x="912" y="3592"/>
                <a:ext cx="275" cy="38"/>
                <a:chOff x="912" y="3592"/>
                <a:chExt cx="275" cy="38"/>
              </a:xfrm>
            </p:grpSpPr>
            <p:sp>
              <p:nvSpPr>
                <p:cNvPr id="152713" name="Freeform 21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14" name="Freeform 21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15"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2691" name="Group 221"/>
            <p:cNvGrpSpPr/>
            <p:nvPr/>
          </p:nvGrpSpPr>
          <p:grpSpPr bwMode="auto">
            <a:xfrm>
              <a:off x="906" y="3365"/>
              <a:ext cx="275" cy="261"/>
              <a:chOff x="906" y="3365"/>
              <a:chExt cx="275" cy="261"/>
            </a:xfrm>
          </p:grpSpPr>
          <p:sp>
            <p:nvSpPr>
              <p:cNvPr id="152692" name="Freeform 22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93" name="Freeform 22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94" name="Freeform 22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95" name="Freeform 22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96"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97"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98"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99" name="Line 229"/>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2700" name="Group 230"/>
              <p:cNvGrpSpPr/>
              <p:nvPr/>
            </p:nvGrpSpPr>
            <p:grpSpPr bwMode="auto">
              <a:xfrm>
                <a:off x="906" y="3587"/>
                <a:ext cx="275" cy="39"/>
                <a:chOff x="906" y="3587"/>
                <a:chExt cx="275" cy="39"/>
              </a:xfrm>
            </p:grpSpPr>
            <p:sp>
              <p:nvSpPr>
                <p:cNvPr id="152701" name="Freeform 23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02" name="Freeform 23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703"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2602" name="Group 234"/>
          <p:cNvGrpSpPr/>
          <p:nvPr/>
        </p:nvGrpSpPr>
        <p:grpSpPr bwMode="auto">
          <a:xfrm>
            <a:off x="2820458" y="5058544"/>
            <a:ext cx="481542" cy="839788"/>
            <a:chOff x="1660" y="3427"/>
            <a:chExt cx="217" cy="339"/>
          </a:xfrm>
        </p:grpSpPr>
        <p:grpSp>
          <p:nvGrpSpPr>
            <p:cNvPr id="152670" name="Group 235"/>
            <p:cNvGrpSpPr/>
            <p:nvPr/>
          </p:nvGrpSpPr>
          <p:grpSpPr bwMode="auto">
            <a:xfrm>
              <a:off x="1665" y="3433"/>
              <a:ext cx="212" cy="333"/>
              <a:chOff x="1665" y="3433"/>
              <a:chExt cx="212" cy="333"/>
            </a:xfrm>
          </p:grpSpPr>
          <p:sp>
            <p:nvSpPr>
              <p:cNvPr id="152681" name="Freeform 236"/>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82" name="Freeform 237"/>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83" name="Freeform 238"/>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84" name="Freeform 239"/>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85"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86"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87" name="Line 242"/>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88" name="Line 243"/>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89" name="Line 244"/>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671" name="Group 245"/>
            <p:cNvGrpSpPr/>
            <p:nvPr/>
          </p:nvGrpSpPr>
          <p:grpSpPr bwMode="auto">
            <a:xfrm>
              <a:off x="1660" y="3427"/>
              <a:ext cx="212" cy="333"/>
              <a:chOff x="1660" y="3427"/>
              <a:chExt cx="212" cy="333"/>
            </a:xfrm>
          </p:grpSpPr>
          <p:sp>
            <p:nvSpPr>
              <p:cNvPr id="152672" name="Freeform 246"/>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73" name="Freeform 247"/>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74" name="Freeform 248"/>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75" name="Freeform 249"/>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76"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77"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78" name="Line 252"/>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79" name="Line 253"/>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80" name="Line 254"/>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2603" name="Rectangle 255"/>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04" name="Rectangle 256"/>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校园网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2605" name="Rectangle 257"/>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06" name="Rectangle 258"/>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校园网的高速缓存</a:t>
            </a:r>
            <a:endParaRPr kumimoji="1" lang="zh-CN" altLang="en-US"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（代理服务器）</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152607" name="Group 259"/>
          <p:cNvGrpSpPr/>
          <p:nvPr/>
        </p:nvGrpSpPr>
        <p:grpSpPr bwMode="auto">
          <a:xfrm>
            <a:off x="8743421" y="2924944"/>
            <a:ext cx="424789" cy="661988"/>
            <a:chOff x="4305" y="2335"/>
            <a:chExt cx="216" cy="339"/>
          </a:xfrm>
        </p:grpSpPr>
        <p:grpSp>
          <p:nvGrpSpPr>
            <p:cNvPr id="152650" name="Group 260"/>
            <p:cNvGrpSpPr/>
            <p:nvPr/>
          </p:nvGrpSpPr>
          <p:grpSpPr bwMode="auto">
            <a:xfrm>
              <a:off x="4310" y="2341"/>
              <a:ext cx="211" cy="333"/>
              <a:chOff x="4310" y="2341"/>
              <a:chExt cx="211" cy="333"/>
            </a:xfrm>
          </p:grpSpPr>
          <p:sp>
            <p:nvSpPr>
              <p:cNvPr id="152661" name="Freeform 261"/>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62" name="Freeform 262"/>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63" name="Freeform 263"/>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64" name="Freeform 264"/>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65"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66"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67" name="Line 267"/>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68" name="Line 268"/>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69" name="Line 269"/>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2651" name="Group 270"/>
            <p:cNvGrpSpPr/>
            <p:nvPr/>
          </p:nvGrpSpPr>
          <p:grpSpPr bwMode="auto">
            <a:xfrm>
              <a:off x="4305" y="2335"/>
              <a:ext cx="211" cy="332"/>
              <a:chOff x="4305" y="2335"/>
              <a:chExt cx="211" cy="332"/>
            </a:xfrm>
          </p:grpSpPr>
          <p:sp>
            <p:nvSpPr>
              <p:cNvPr id="152652" name="Freeform 271"/>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53" name="Freeform 272"/>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54" name="Freeform 273"/>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55" name="Freeform 274"/>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56"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57"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58" name="Line 277"/>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59" name="Line 278"/>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60" name="Line 279"/>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2608" name="Rectangle 280"/>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源点服务器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2609" name="Rectangle 281"/>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0" name="Rectangle 282"/>
          <p:cNvSpPr>
            <a:spLocks noChangeArrowheads="1"/>
          </p:cNvSpPr>
          <p:nvPr/>
        </p:nvSpPr>
        <p:spPr bwMode="auto">
          <a:xfrm>
            <a:off x="5025008"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2 Mbit/s</a:t>
            </a:r>
            <a:endParaRPr kumimoji="1" lang="en-US" altLang="zh-CN" sz="2000" b="1" dirty="0">
              <a:solidFill>
                <a:srgbClr val="000099"/>
              </a:solidFill>
              <a:latin typeface="Arial" panose="020B0604020202020204" pitchFamily="34" charset="0"/>
              <a:ea typeface="黑体" panose="02010609060101010101" pitchFamily="2" charset="-122"/>
            </a:endParaRPr>
          </a:p>
        </p:txBody>
      </p:sp>
      <p:grpSp>
        <p:nvGrpSpPr>
          <p:cNvPr id="152611" name="Group 283"/>
          <p:cNvGrpSpPr/>
          <p:nvPr/>
        </p:nvGrpSpPr>
        <p:grpSpPr bwMode="auto">
          <a:xfrm>
            <a:off x="3102504" y="5544319"/>
            <a:ext cx="565812" cy="260350"/>
            <a:chOff x="1872" y="3676"/>
            <a:chExt cx="227" cy="136"/>
          </a:xfrm>
        </p:grpSpPr>
        <p:sp>
          <p:nvSpPr>
            <p:cNvPr id="152648" name="Line 284"/>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49" name="Freeform 285"/>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ln>
          </p:spPr>
          <p:txBody>
            <a:bodyPr/>
            <a:lstStyle/>
            <a:p>
              <a:endParaRPr lang="zh-CN" altLang="en-US" b="1">
                <a:solidFill>
                  <a:srgbClr val="000099"/>
                </a:solidFill>
              </a:endParaRPr>
            </a:p>
          </p:txBody>
        </p:sp>
      </p:grpSp>
      <p:grpSp>
        <p:nvGrpSpPr>
          <p:cNvPr id="152612" name="Group 286"/>
          <p:cNvGrpSpPr/>
          <p:nvPr/>
        </p:nvGrpSpPr>
        <p:grpSpPr bwMode="auto">
          <a:xfrm>
            <a:off x="6576483" y="4288607"/>
            <a:ext cx="607087" cy="374650"/>
            <a:chOff x="3202" y="3033"/>
            <a:chExt cx="309" cy="192"/>
          </a:xfrm>
        </p:grpSpPr>
        <p:sp>
          <p:nvSpPr>
            <p:cNvPr id="152623" name="Oval 287"/>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52624"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25"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26" name="Oval 290"/>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52627" name="Group 291"/>
            <p:cNvGrpSpPr/>
            <p:nvPr/>
          </p:nvGrpSpPr>
          <p:grpSpPr bwMode="auto">
            <a:xfrm>
              <a:off x="3249" y="3046"/>
              <a:ext cx="214" cy="86"/>
              <a:chOff x="3249" y="3046"/>
              <a:chExt cx="214" cy="86"/>
            </a:xfrm>
          </p:grpSpPr>
          <p:grpSp>
            <p:nvGrpSpPr>
              <p:cNvPr id="152630" name="Group 292"/>
              <p:cNvGrpSpPr/>
              <p:nvPr/>
            </p:nvGrpSpPr>
            <p:grpSpPr bwMode="auto">
              <a:xfrm>
                <a:off x="3249" y="3046"/>
                <a:ext cx="212" cy="84"/>
                <a:chOff x="3249" y="3046"/>
                <a:chExt cx="212" cy="84"/>
              </a:xfrm>
            </p:grpSpPr>
            <p:sp>
              <p:nvSpPr>
                <p:cNvPr id="152640" name="Freeform 293"/>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41" name="Freeform 294"/>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42" name="Freeform 295"/>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43" name="Freeform 296"/>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44" name="Freeform 297"/>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45" name="Freeform 298"/>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46" name="Freeform 299"/>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47" name="Freeform 300"/>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52631" name="Group 301"/>
              <p:cNvGrpSpPr/>
              <p:nvPr/>
            </p:nvGrpSpPr>
            <p:grpSpPr bwMode="auto">
              <a:xfrm>
                <a:off x="3251" y="3048"/>
                <a:ext cx="212" cy="84"/>
                <a:chOff x="3251" y="3048"/>
                <a:chExt cx="212" cy="84"/>
              </a:xfrm>
            </p:grpSpPr>
            <p:sp>
              <p:nvSpPr>
                <p:cNvPr id="152632" name="Freeform 302"/>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33" name="Freeform 303"/>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34" name="Freeform 304"/>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35" name="Freeform 305"/>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36" name="Freeform 306"/>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37" name="Freeform 307"/>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38" name="Freeform 308"/>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2639" name="Freeform 309"/>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52628" name="Line 310"/>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2629" name="Line 311"/>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52613" name="Rectangle 312"/>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4" name="Rectangle 313"/>
          <p:cNvSpPr>
            <a:spLocks noChangeArrowheads="1"/>
          </p:cNvSpPr>
          <p:nvPr/>
        </p:nvSpPr>
        <p:spPr bwMode="auto">
          <a:xfrm>
            <a:off x="7527529" y="429336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互联网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2615" name="Rectangle 314"/>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6" name="Rectangle 315"/>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7" name="Rectangle 316"/>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2618" name="Rectangle 317"/>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浏览器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2619" name="Rectangle 318"/>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1</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152620" name="Rectangle 319"/>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2</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152621" name="Text Box 324"/>
          <p:cNvSpPr txBox="1">
            <a:spLocks noChangeArrowheads="1"/>
          </p:cNvSpPr>
          <p:nvPr/>
        </p:nvSpPr>
        <p:spPr bwMode="auto">
          <a:xfrm>
            <a:off x="507339" y="1196752"/>
            <a:ext cx="8913680" cy="1383665"/>
          </a:xfrm>
          <a:prstGeom prst="rect">
            <a:avLst/>
          </a:prstGeom>
          <a:solidFill>
            <a:srgbClr val="FFFF66"/>
          </a:solidFill>
          <a:ln>
            <a:solidFill>
              <a:srgbClr val="000066"/>
            </a:solidFill>
          </a:ln>
          <a:effectLst/>
        </p:spPr>
        <p:txBody>
          <a:bodyPr>
            <a:spAutoFit/>
          </a:bodyPr>
          <a:lstStyle>
            <a:defPPr>
              <a:defRPr lang="zh-CN"/>
            </a:defPPr>
            <a:lvl1pPr eaLnBrk="1" hangingPunct="1">
              <a:defRPr sz="2800" b="1">
                <a:solidFill>
                  <a:srgbClr val="000066"/>
                </a:solidFill>
                <a:latin typeface="Arial" panose="020B0604020202020204" pitchFamily="34" charset="0"/>
                <a:ea typeface="黑体" panose="02010609060101010101" pitchFamily="2" charset="-122"/>
              </a:defRPr>
            </a:lvl1pPr>
            <a:lvl2pPr marL="742950" indent="-285750">
              <a:defRPr sz="3600"/>
            </a:lvl2pPr>
            <a:lvl3pPr marL="1143000" indent="-228600">
              <a:defRPr sz="3600"/>
            </a:lvl3pPr>
            <a:lvl4pPr marL="1600200" indent="-228600">
              <a:defRPr sz="3600"/>
            </a:lvl4pPr>
            <a:lvl5pPr marL="2057400" indent="-228600">
              <a:defRPr sz="3600"/>
            </a:lvl5pPr>
            <a:lvl6pPr marL="2514600" indent="-228600" eaLnBrk="0" fontAlgn="base" hangingPunct="0">
              <a:spcBef>
                <a:spcPct val="0"/>
              </a:spcBef>
              <a:spcAft>
                <a:spcPct val="0"/>
              </a:spcAft>
              <a:defRPr sz="3600"/>
            </a:lvl6pPr>
            <a:lvl7pPr marL="2971800" indent="-228600" eaLnBrk="0" fontAlgn="base" hangingPunct="0">
              <a:spcBef>
                <a:spcPct val="0"/>
              </a:spcBef>
              <a:spcAft>
                <a:spcPct val="0"/>
              </a:spcAft>
              <a:defRPr sz="3600"/>
            </a:lvl7pPr>
            <a:lvl8pPr marL="3429000" indent="-228600" eaLnBrk="0" fontAlgn="base" hangingPunct="0">
              <a:spcBef>
                <a:spcPct val="0"/>
              </a:spcBef>
              <a:spcAft>
                <a:spcPct val="0"/>
              </a:spcAft>
              <a:defRPr sz="3600"/>
            </a:lvl8pPr>
            <a:lvl9pPr marL="3886200" indent="-228600" eaLnBrk="0" fontAlgn="base" hangingPunct="0">
              <a:spcBef>
                <a:spcPct val="0"/>
              </a:spcBef>
              <a:spcAft>
                <a:spcPct val="0"/>
              </a:spcAft>
              <a:defRPr sz="3600"/>
            </a:lvl9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否则，高速缓存就代表发出请求的用户浏览器，与互联网上的源点服务器建立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连接，并发送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请求报文。</a:t>
            </a:r>
            <a:endParaRPr lang="zh-CN" altLang="en-US" dirty="0">
              <a:latin typeface="Times New Roman" panose="02020603050405020304" pitchFamily="18" charset="0"/>
              <a:cs typeface="Times New Roman" panose="02020603050405020304" pitchFamily="18" charset="0"/>
            </a:endParaRPr>
          </a:p>
        </p:txBody>
      </p:sp>
      <p:sp>
        <p:nvSpPr>
          <p:cNvPr id="648517" name="Freeform 325"/>
          <p:cNvSpPr/>
          <p:nvPr/>
        </p:nvSpPr>
        <p:spPr bwMode="auto">
          <a:xfrm>
            <a:off x="3159258" y="3356745"/>
            <a:ext cx="5771621" cy="1871663"/>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517"/>
                                        </p:tgtEl>
                                        <p:attrNameLst>
                                          <p:attrName>style.visibility</p:attrName>
                                        </p:attrNameLst>
                                      </p:cBhvr>
                                      <p:to>
                                        <p:strVal val="visible"/>
                                      </p:to>
                                    </p:set>
                                    <p:animEffect transition="in" filter="wipe(left)">
                                      <p:cBhvr>
                                        <p:cTn id="7" dur="500"/>
                                        <p:tgtEl>
                                          <p:spTgt spid="6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5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eaLnBrk="1" hangingPunct="1">
              <a:defRPr/>
            </a:pPr>
            <a:r>
              <a:t>使用高速缓存的情况</a:t>
            </a:r>
          </a:p>
        </p:txBody>
      </p:sp>
      <p:grpSp>
        <p:nvGrpSpPr>
          <p:cNvPr id="154627" name="Group 3"/>
          <p:cNvGrpSpPr/>
          <p:nvPr/>
        </p:nvGrpSpPr>
        <p:grpSpPr bwMode="auto">
          <a:xfrm>
            <a:off x="271727" y="3205932"/>
            <a:ext cx="3742267" cy="2570162"/>
            <a:chOff x="912" y="768"/>
            <a:chExt cx="2400" cy="1584"/>
          </a:xfrm>
        </p:grpSpPr>
        <p:sp>
          <p:nvSpPr>
            <p:cNvPr id="154927"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28"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29"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30"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31"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32"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33"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34"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35"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nvGrpSpPr>
            <p:cNvPr id="154936" name="Group 13"/>
            <p:cNvGrpSpPr/>
            <p:nvPr/>
          </p:nvGrpSpPr>
          <p:grpSpPr bwMode="auto">
            <a:xfrm>
              <a:off x="912" y="768"/>
              <a:ext cx="2386" cy="1553"/>
              <a:chOff x="912" y="768"/>
              <a:chExt cx="2386" cy="1553"/>
            </a:xfrm>
          </p:grpSpPr>
          <p:sp>
            <p:nvSpPr>
              <p:cNvPr id="154937"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38"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39"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40"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41"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42"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43"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44"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4945"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grpSp>
      <p:graphicFrame>
        <p:nvGraphicFramePr>
          <p:cNvPr id="154628" name="Object 23"/>
          <p:cNvGraphicFramePr>
            <a:graphicFrameLocks noChangeAspect="1"/>
          </p:cNvGraphicFramePr>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3623" name="VISIO" r:id="rId1" imgW="1687195" imgH="964565" progId="Visio.Drawing.6">
                  <p:embed/>
                </p:oleObj>
              </mc:Choice>
              <mc:Fallback>
                <p:oleObj name="VISIO" r:id="rId1" imgW="1687195" imgH="964565" progId="Visio.Drawing.6">
                  <p:embed/>
                  <p:pic>
                    <p:nvPicPr>
                      <p:cNvPr id="0" name="图片 235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4629" name="Line 24"/>
          <p:cNvSpPr>
            <a:spLocks noChangeShapeType="1"/>
          </p:cNvSpPr>
          <p:nvPr/>
        </p:nvSpPr>
        <p:spPr bwMode="auto">
          <a:xfrm>
            <a:off x="4046671" y="4491807"/>
            <a:ext cx="273446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4630" name="Line 25"/>
          <p:cNvSpPr>
            <a:spLocks noChangeShapeType="1"/>
          </p:cNvSpPr>
          <p:nvPr/>
        </p:nvSpPr>
        <p:spPr bwMode="auto">
          <a:xfrm>
            <a:off x="8273919" y="5001395"/>
            <a:ext cx="703394"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31" name="Line 26"/>
          <p:cNvSpPr>
            <a:spLocks noChangeShapeType="1"/>
          </p:cNvSpPr>
          <p:nvPr/>
        </p:nvSpPr>
        <p:spPr bwMode="auto">
          <a:xfrm>
            <a:off x="8679789" y="4721994"/>
            <a:ext cx="564092"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32" name="Line 27"/>
          <p:cNvSpPr>
            <a:spLocks noChangeShapeType="1"/>
          </p:cNvSpPr>
          <p:nvPr/>
        </p:nvSpPr>
        <p:spPr bwMode="auto">
          <a:xfrm flipV="1">
            <a:off x="8710746" y="4040958"/>
            <a:ext cx="53313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33" name="Line 28"/>
          <p:cNvSpPr>
            <a:spLocks noChangeShapeType="1"/>
          </p:cNvSpPr>
          <p:nvPr/>
        </p:nvSpPr>
        <p:spPr bwMode="auto">
          <a:xfrm flipV="1">
            <a:off x="8241242" y="3421832"/>
            <a:ext cx="736071"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634" name="Group 29"/>
          <p:cNvGrpSpPr/>
          <p:nvPr/>
        </p:nvGrpSpPr>
        <p:grpSpPr bwMode="auto">
          <a:xfrm>
            <a:off x="9099418" y="3696469"/>
            <a:ext cx="426508" cy="661988"/>
            <a:chOff x="4486" y="2730"/>
            <a:chExt cx="217" cy="339"/>
          </a:xfrm>
        </p:grpSpPr>
        <p:grpSp>
          <p:nvGrpSpPr>
            <p:cNvPr id="154907" name="Group 30"/>
            <p:cNvGrpSpPr/>
            <p:nvPr/>
          </p:nvGrpSpPr>
          <p:grpSpPr bwMode="auto">
            <a:xfrm>
              <a:off x="4491" y="2736"/>
              <a:ext cx="212" cy="333"/>
              <a:chOff x="4491" y="2736"/>
              <a:chExt cx="212" cy="333"/>
            </a:xfrm>
          </p:grpSpPr>
          <p:sp>
            <p:nvSpPr>
              <p:cNvPr id="154918" name="Freeform 31"/>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19" name="Freeform 32"/>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20" name="Freeform 33"/>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21" name="Freeform 34"/>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22"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23"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24" name="Line 37"/>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25" name="Line 38"/>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26" name="Line 39"/>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908" name="Group 40"/>
            <p:cNvGrpSpPr/>
            <p:nvPr/>
          </p:nvGrpSpPr>
          <p:grpSpPr bwMode="auto">
            <a:xfrm>
              <a:off x="4486" y="2730"/>
              <a:ext cx="212" cy="333"/>
              <a:chOff x="4486" y="2730"/>
              <a:chExt cx="212" cy="333"/>
            </a:xfrm>
          </p:grpSpPr>
          <p:sp>
            <p:nvSpPr>
              <p:cNvPr id="154909" name="Freeform 41"/>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10" name="Freeform 42"/>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11" name="Freeform 43"/>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12" name="Freeform 44"/>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13"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14"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15" name="Line 47"/>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16" name="Line 48"/>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17" name="Line 49"/>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4635" name="Group 50"/>
          <p:cNvGrpSpPr/>
          <p:nvPr/>
        </p:nvGrpSpPr>
        <p:grpSpPr bwMode="auto">
          <a:xfrm>
            <a:off x="9099418" y="4556894"/>
            <a:ext cx="426508" cy="661988"/>
            <a:chOff x="4486" y="3170"/>
            <a:chExt cx="217" cy="339"/>
          </a:xfrm>
        </p:grpSpPr>
        <p:grpSp>
          <p:nvGrpSpPr>
            <p:cNvPr id="154887" name="Group 51"/>
            <p:cNvGrpSpPr/>
            <p:nvPr/>
          </p:nvGrpSpPr>
          <p:grpSpPr bwMode="auto">
            <a:xfrm>
              <a:off x="4491" y="3176"/>
              <a:ext cx="212" cy="333"/>
              <a:chOff x="4491" y="3176"/>
              <a:chExt cx="212" cy="333"/>
            </a:xfrm>
          </p:grpSpPr>
          <p:sp>
            <p:nvSpPr>
              <p:cNvPr id="154898" name="Freeform 52"/>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99" name="Freeform 53"/>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00" name="Freeform 54"/>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01" name="Freeform 55"/>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902"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03"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904" name="Line 58"/>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05" name="Line 59"/>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906" name="Line 60"/>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888" name="Group 61"/>
            <p:cNvGrpSpPr/>
            <p:nvPr/>
          </p:nvGrpSpPr>
          <p:grpSpPr bwMode="auto">
            <a:xfrm>
              <a:off x="4486" y="3170"/>
              <a:ext cx="212" cy="332"/>
              <a:chOff x="4486" y="3170"/>
              <a:chExt cx="212" cy="332"/>
            </a:xfrm>
          </p:grpSpPr>
          <p:sp>
            <p:nvSpPr>
              <p:cNvPr id="154889" name="Freeform 62"/>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90" name="Freeform 63"/>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91" name="Freeform 64"/>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92" name="Freeform 65"/>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93"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94"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95" name="Line 68"/>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96" name="Line 69"/>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97" name="Line 70"/>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4636" name="Group 71"/>
          <p:cNvGrpSpPr/>
          <p:nvPr/>
        </p:nvGrpSpPr>
        <p:grpSpPr bwMode="auto">
          <a:xfrm>
            <a:off x="8655712" y="5229994"/>
            <a:ext cx="423069" cy="661988"/>
            <a:chOff x="4260" y="3515"/>
            <a:chExt cx="216" cy="339"/>
          </a:xfrm>
        </p:grpSpPr>
        <p:grpSp>
          <p:nvGrpSpPr>
            <p:cNvPr id="154867" name="Group 72"/>
            <p:cNvGrpSpPr/>
            <p:nvPr/>
          </p:nvGrpSpPr>
          <p:grpSpPr bwMode="auto">
            <a:xfrm>
              <a:off x="4265" y="3521"/>
              <a:ext cx="211" cy="333"/>
              <a:chOff x="4265" y="3521"/>
              <a:chExt cx="211" cy="333"/>
            </a:xfrm>
          </p:grpSpPr>
          <p:sp>
            <p:nvSpPr>
              <p:cNvPr id="154878" name="Freeform 73"/>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79" name="Freeform 74"/>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80" name="Freeform 75"/>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81" name="Freeform 76"/>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82"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83"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84" name="Line 79"/>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85" name="Line 80"/>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86" name="Line 81"/>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868" name="Group 82"/>
            <p:cNvGrpSpPr/>
            <p:nvPr/>
          </p:nvGrpSpPr>
          <p:grpSpPr bwMode="auto">
            <a:xfrm>
              <a:off x="4260" y="3515"/>
              <a:ext cx="211" cy="332"/>
              <a:chOff x="4260" y="3515"/>
              <a:chExt cx="211" cy="332"/>
            </a:xfrm>
          </p:grpSpPr>
          <p:sp>
            <p:nvSpPr>
              <p:cNvPr id="154869" name="Freeform 83"/>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70" name="Freeform 84"/>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71" name="Freeform 85"/>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72" name="Freeform 86"/>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73"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74"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75" name="Line 89"/>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76" name="Line 90"/>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77" name="Line 91"/>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4637" name="Rectangle 92"/>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ln>
        </p:spPr>
        <p:txBody>
          <a:bodyPr/>
          <a:lstStyle/>
          <a:p>
            <a:pPr eaLnBrk="1" hangingPunct="1"/>
            <a:endParaRPr lang="zh-CN" altLang="en-US" b="1">
              <a:solidFill>
                <a:srgbClr val="000099"/>
              </a:solidFill>
            </a:endParaRPr>
          </a:p>
        </p:txBody>
      </p:sp>
      <p:sp>
        <p:nvSpPr>
          <p:cNvPr id="154638" name="Line 93"/>
          <p:cNvSpPr>
            <a:spLocks noChangeShapeType="1"/>
          </p:cNvSpPr>
          <p:nvPr/>
        </p:nvSpPr>
        <p:spPr bwMode="auto">
          <a:xfrm>
            <a:off x="1411950" y="3537720"/>
            <a:ext cx="889132"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39" name="Line 94"/>
          <p:cNvSpPr>
            <a:spLocks noChangeShapeType="1"/>
          </p:cNvSpPr>
          <p:nvPr/>
        </p:nvSpPr>
        <p:spPr bwMode="auto">
          <a:xfrm>
            <a:off x="1678517" y="4247333"/>
            <a:ext cx="62256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40" name="Line 95"/>
          <p:cNvSpPr>
            <a:spLocks noChangeShapeType="1"/>
          </p:cNvSpPr>
          <p:nvPr/>
        </p:nvSpPr>
        <p:spPr bwMode="auto">
          <a:xfrm>
            <a:off x="964804" y="4748983"/>
            <a:ext cx="133627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41" name="Line 96"/>
          <p:cNvSpPr>
            <a:spLocks noChangeShapeType="1"/>
          </p:cNvSpPr>
          <p:nvPr/>
        </p:nvSpPr>
        <p:spPr bwMode="auto">
          <a:xfrm>
            <a:off x="1499659" y="5366520"/>
            <a:ext cx="801423"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42" name="Line 97"/>
          <p:cNvSpPr>
            <a:spLocks noChangeShapeType="1"/>
          </p:cNvSpPr>
          <p:nvPr/>
        </p:nvSpPr>
        <p:spPr bwMode="auto">
          <a:xfrm>
            <a:off x="2301082" y="5544320"/>
            <a:ext cx="445427"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43" name="Line 98"/>
          <p:cNvSpPr>
            <a:spLocks noChangeShapeType="1"/>
          </p:cNvSpPr>
          <p:nvPr/>
        </p:nvSpPr>
        <p:spPr bwMode="auto">
          <a:xfrm flipV="1">
            <a:off x="3159258" y="4580707"/>
            <a:ext cx="779065" cy="6477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4644" name="Line 99"/>
          <p:cNvSpPr>
            <a:spLocks noChangeShapeType="1"/>
          </p:cNvSpPr>
          <p:nvPr/>
        </p:nvSpPr>
        <p:spPr bwMode="auto">
          <a:xfrm>
            <a:off x="2301081" y="4483869"/>
            <a:ext cx="151513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645" name="Group 100"/>
          <p:cNvGrpSpPr/>
          <p:nvPr/>
        </p:nvGrpSpPr>
        <p:grpSpPr bwMode="auto">
          <a:xfrm>
            <a:off x="3656277" y="4288607"/>
            <a:ext cx="607087" cy="374650"/>
            <a:chOff x="2154" y="3033"/>
            <a:chExt cx="309" cy="192"/>
          </a:xfrm>
        </p:grpSpPr>
        <p:sp>
          <p:nvSpPr>
            <p:cNvPr id="154842" name="Oval 10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54843"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44"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45" name="Oval 10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54846" name="Group 105"/>
            <p:cNvGrpSpPr/>
            <p:nvPr/>
          </p:nvGrpSpPr>
          <p:grpSpPr bwMode="auto">
            <a:xfrm>
              <a:off x="2201" y="3046"/>
              <a:ext cx="214" cy="86"/>
              <a:chOff x="2201" y="3046"/>
              <a:chExt cx="214" cy="86"/>
            </a:xfrm>
          </p:grpSpPr>
          <p:grpSp>
            <p:nvGrpSpPr>
              <p:cNvPr id="154849" name="Group 106"/>
              <p:cNvGrpSpPr/>
              <p:nvPr/>
            </p:nvGrpSpPr>
            <p:grpSpPr bwMode="auto">
              <a:xfrm>
                <a:off x="2201" y="3046"/>
                <a:ext cx="212" cy="84"/>
                <a:chOff x="2201" y="3046"/>
                <a:chExt cx="212" cy="84"/>
              </a:xfrm>
            </p:grpSpPr>
            <p:sp>
              <p:nvSpPr>
                <p:cNvPr id="154859" name="Freeform 10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60" name="Freeform 10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61" name="Freeform 10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62" name="Freeform 11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63" name="Freeform 11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64" name="Freeform 11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65" name="Freeform 11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66" name="Freeform 11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54850" name="Group 115"/>
              <p:cNvGrpSpPr/>
              <p:nvPr/>
            </p:nvGrpSpPr>
            <p:grpSpPr bwMode="auto">
              <a:xfrm>
                <a:off x="2203" y="3048"/>
                <a:ext cx="212" cy="84"/>
                <a:chOff x="2203" y="3048"/>
                <a:chExt cx="212" cy="84"/>
              </a:xfrm>
            </p:grpSpPr>
            <p:sp>
              <p:nvSpPr>
                <p:cNvPr id="154851" name="Freeform 11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52" name="Freeform 11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53" name="Freeform 11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54" name="Freeform 11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55" name="Freeform 12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56" name="Freeform 12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57" name="Freeform 12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58" name="Freeform 12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54847" name="Line 124"/>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848" name="Line 125"/>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646" name="Group 126"/>
          <p:cNvGrpSpPr/>
          <p:nvPr/>
        </p:nvGrpSpPr>
        <p:grpSpPr bwMode="auto">
          <a:xfrm>
            <a:off x="1234810" y="3075758"/>
            <a:ext cx="557213" cy="517525"/>
            <a:chOff x="921" y="2412"/>
            <a:chExt cx="284" cy="265"/>
          </a:xfrm>
        </p:grpSpPr>
        <p:grpSp>
          <p:nvGrpSpPr>
            <p:cNvPr id="154816" name="Group 127"/>
            <p:cNvGrpSpPr/>
            <p:nvPr/>
          </p:nvGrpSpPr>
          <p:grpSpPr bwMode="auto">
            <a:xfrm>
              <a:off x="928" y="2417"/>
              <a:ext cx="277" cy="260"/>
              <a:chOff x="928" y="2417"/>
              <a:chExt cx="277" cy="260"/>
            </a:xfrm>
          </p:grpSpPr>
          <p:sp>
            <p:nvSpPr>
              <p:cNvPr id="154830" name="Freeform 12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31" name="Freeform 12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32" name="Freeform 13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33" name="Freeform 13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34"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35"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36"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37" name="Line 135"/>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838" name="Group 136"/>
              <p:cNvGrpSpPr/>
              <p:nvPr/>
            </p:nvGrpSpPr>
            <p:grpSpPr bwMode="auto">
              <a:xfrm>
                <a:off x="928" y="2639"/>
                <a:ext cx="277" cy="38"/>
                <a:chOff x="928" y="2639"/>
                <a:chExt cx="277" cy="38"/>
              </a:xfrm>
            </p:grpSpPr>
            <p:sp>
              <p:nvSpPr>
                <p:cNvPr id="154839" name="Freeform 13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40" name="Freeform 13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41"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4817" name="Group 140"/>
            <p:cNvGrpSpPr/>
            <p:nvPr/>
          </p:nvGrpSpPr>
          <p:grpSpPr bwMode="auto">
            <a:xfrm>
              <a:off x="921" y="2412"/>
              <a:ext cx="277" cy="261"/>
              <a:chOff x="921" y="2412"/>
              <a:chExt cx="277" cy="261"/>
            </a:xfrm>
          </p:grpSpPr>
          <p:sp>
            <p:nvSpPr>
              <p:cNvPr id="154818" name="Freeform 14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19" name="Freeform 14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20" name="Freeform 14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21" name="Freeform 14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22"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23"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24"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25" name="Line 148"/>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826" name="Group 149"/>
              <p:cNvGrpSpPr/>
              <p:nvPr/>
            </p:nvGrpSpPr>
            <p:grpSpPr bwMode="auto">
              <a:xfrm>
                <a:off x="921" y="2635"/>
                <a:ext cx="277" cy="38"/>
                <a:chOff x="921" y="2635"/>
                <a:chExt cx="277" cy="38"/>
              </a:xfrm>
            </p:grpSpPr>
            <p:sp>
              <p:nvSpPr>
                <p:cNvPr id="154827" name="Freeform 15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28" name="Freeform 15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29"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4647" name="Group 153"/>
          <p:cNvGrpSpPr/>
          <p:nvPr/>
        </p:nvGrpSpPr>
        <p:grpSpPr bwMode="auto">
          <a:xfrm>
            <a:off x="1384433" y="3785370"/>
            <a:ext cx="553773" cy="517525"/>
            <a:chOff x="997" y="2775"/>
            <a:chExt cx="282" cy="265"/>
          </a:xfrm>
        </p:grpSpPr>
        <p:grpSp>
          <p:nvGrpSpPr>
            <p:cNvPr id="154790" name="Group 154"/>
            <p:cNvGrpSpPr/>
            <p:nvPr/>
          </p:nvGrpSpPr>
          <p:grpSpPr bwMode="auto">
            <a:xfrm>
              <a:off x="1004" y="2779"/>
              <a:ext cx="275" cy="261"/>
              <a:chOff x="1004" y="2779"/>
              <a:chExt cx="275" cy="261"/>
            </a:xfrm>
          </p:grpSpPr>
          <p:sp>
            <p:nvSpPr>
              <p:cNvPr id="154804" name="Freeform 15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05" name="Freeform 15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06" name="Freeform 15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07" name="Freeform 15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08"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09"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10"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811" name="Line 162"/>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812" name="Group 163"/>
              <p:cNvGrpSpPr/>
              <p:nvPr/>
            </p:nvGrpSpPr>
            <p:grpSpPr bwMode="auto">
              <a:xfrm>
                <a:off x="1004" y="3002"/>
                <a:ext cx="275" cy="38"/>
                <a:chOff x="1004" y="3002"/>
                <a:chExt cx="275" cy="38"/>
              </a:xfrm>
            </p:grpSpPr>
            <p:sp>
              <p:nvSpPr>
                <p:cNvPr id="154813" name="Freeform 16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14" name="Freeform 16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15"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4791" name="Group 167"/>
            <p:cNvGrpSpPr/>
            <p:nvPr/>
          </p:nvGrpSpPr>
          <p:grpSpPr bwMode="auto">
            <a:xfrm>
              <a:off x="997" y="2775"/>
              <a:ext cx="275" cy="260"/>
              <a:chOff x="997" y="2775"/>
              <a:chExt cx="275" cy="260"/>
            </a:xfrm>
          </p:grpSpPr>
          <p:sp>
            <p:nvSpPr>
              <p:cNvPr id="154792" name="Freeform 16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93" name="Freeform 16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94" name="Freeform 17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95" name="Freeform 17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96"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97"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98"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99" name="Line 175"/>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800" name="Group 176"/>
              <p:cNvGrpSpPr/>
              <p:nvPr/>
            </p:nvGrpSpPr>
            <p:grpSpPr bwMode="auto">
              <a:xfrm>
                <a:off x="997" y="2997"/>
                <a:ext cx="275" cy="38"/>
                <a:chOff x="997" y="2997"/>
                <a:chExt cx="275" cy="38"/>
              </a:xfrm>
            </p:grpSpPr>
            <p:sp>
              <p:nvSpPr>
                <p:cNvPr id="154801" name="Freeform 17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02" name="Freeform 17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803"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4648" name="Group 180"/>
          <p:cNvGrpSpPr/>
          <p:nvPr/>
        </p:nvGrpSpPr>
        <p:grpSpPr bwMode="auto">
          <a:xfrm>
            <a:off x="584730" y="4315595"/>
            <a:ext cx="553773" cy="517525"/>
            <a:chOff x="590" y="3047"/>
            <a:chExt cx="282" cy="265"/>
          </a:xfrm>
        </p:grpSpPr>
        <p:grpSp>
          <p:nvGrpSpPr>
            <p:cNvPr id="154764" name="Group 181"/>
            <p:cNvGrpSpPr/>
            <p:nvPr/>
          </p:nvGrpSpPr>
          <p:grpSpPr bwMode="auto">
            <a:xfrm>
              <a:off x="596" y="3051"/>
              <a:ext cx="276" cy="261"/>
              <a:chOff x="596" y="3051"/>
              <a:chExt cx="276" cy="261"/>
            </a:xfrm>
          </p:grpSpPr>
          <p:sp>
            <p:nvSpPr>
              <p:cNvPr id="154778" name="Freeform 18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79" name="Freeform 18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80" name="Freeform 18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81" name="Freeform 18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82"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83"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84"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85" name="Line 189"/>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786" name="Group 190"/>
              <p:cNvGrpSpPr/>
              <p:nvPr/>
            </p:nvGrpSpPr>
            <p:grpSpPr bwMode="auto">
              <a:xfrm>
                <a:off x="596" y="3274"/>
                <a:ext cx="276" cy="38"/>
                <a:chOff x="596" y="3274"/>
                <a:chExt cx="276" cy="38"/>
              </a:xfrm>
            </p:grpSpPr>
            <p:sp>
              <p:nvSpPr>
                <p:cNvPr id="154787" name="Freeform 19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88" name="Freeform 19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89"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4765" name="Group 194"/>
            <p:cNvGrpSpPr/>
            <p:nvPr/>
          </p:nvGrpSpPr>
          <p:grpSpPr bwMode="auto">
            <a:xfrm>
              <a:off x="590" y="3047"/>
              <a:ext cx="275" cy="260"/>
              <a:chOff x="590" y="3047"/>
              <a:chExt cx="275" cy="260"/>
            </a:xfrm>
          </p:grpSpPr>
          <p:sp>
            <p:nvSpPr>
              <p:cNvPr id="154766" name="Freeform 19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67" name="Freeform 19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68" name="Freeform 19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69" name="Freeform 19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70"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71"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72"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73" name="Line 202"/>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774" name="Group 203"/>
              <p:cNvGrpSpPr/>
              <p:nvPr/>
            </p:nvGrpSpPr>
            <p:grpSpPr bwMode="auto">
              <a:xfrm>
                <a:off x="590" y="3269"/>
                <a:ext cx="275" cy="38"/>
                <a:chOff x="590" y="3269"/>
                <a:chExt cx="275" cy="38"/>
              </a:xfrm>
            </p:grpSpPr>
            <p:sp>
              <p:nvSpPr>
                <p:cNvPr id="154775" name="Freeform 20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76" name="Freeform 20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77"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4649" name="Group 207"/>
          <p:cNvGrpSpPr/>
          <p:nvPr/>
        </p:nvGrpSpPr>
        <p:grpSpPr bwMode="auto">
          <a:xfrm>
            <a:off x="1205575" y="4937895"/>
            <a:ext cx="552053" cy="517525"/>
            <a:chOff x="906" y="3365"/>
            <a:chExt cx="281" cy="265"/>
          </a:xfrm>
        </p:grpSpPr>
        <p:grpSp>
          <p:nvGrpSpPr>
            <p:cNvPr id="154738" name="Group 208"/>
            <p:cNvGrpSpPr/>
            <p:nvPr/>
          </p:nvGrpSpPr>
          <p:grpSpPr bwMode="auto">
            <a:xfrm>
              <a:off x="912" y="3369"/>
              <a:ext cx="275" cy="261"/>
              <a:chOff x="912" y="3369"/>
              <a:chExt cx="275" cy="261"/>
            </a:xfrm>
          </p:grpSpPr>
          <p:sp>
            <p:nvSpPr>
              <p:cNvPr id="154752" name="Freeform 20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53" name="Freeform 21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54" name="Freeform 21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55" name="Freeform 21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56"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57"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58"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59" name="Line 216"/>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760" name="Group 217"/>
              <p:cNvGrpSpPr/>
              <p:nvPr/>
            </p:nvGrpSpPr>
            <p:grpSpPr bwMode="auto">
              <a:xfrm>
                <a:off x="912" y="3592"/>
                <a:ext cx="275" cy="38"/>
                <a:chOff x="912" y="3592"/>
                <a:chExt cx="275" cy="38"/>
              </a:xfrm>
            </p:grpSpPr>
            <p:sp>
              <p:nvSpPr>
                <p:cNvPr id="154761" name="Freeform 21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62" name="Freeform 21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63"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4739" name="Group 221"/>
            <p:cNvGrpSpPr/>
            <p:nvPr/>
          </p:nvGrpSpPr>
          <p:grpSpPr bwMode="auto">
            <a:xfrm>
              <a:off x="906" y="3365"/>
              <a:ext cx="275" cy="261"/>
              <a:chOff x="906" y="3365"/>
              <a:chExt cx="275" cy="261"/>
            </a:xfrm>
          </p:grpSpPr>
          <p:sp>
            <p:nvSpPr>
              <p:cNvPr id="154740" name="Freeform 22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41" name="Freeform 22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42" name="Freeform 22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43" name="Freeform 22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44"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45"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46"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47" name="Line 229"/>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4748" name="Group 230"/>
              <p:cNvGrpSpPr/>
              <p:nvPr/>
            </p:nvGrpSpPr>
            <p:grpSpPr bwMode="auto">
              <a:xfrm>
                <a:off x="906" y="3587"/>
                <a:ext cx="275" cy="39"/>
                <a:chOff x="906" y="3587"/>
                <a:chExt cx="275" cy="39"/>
              </a:xfrm>
            </p:grpSpPr>
            <p:sp>
              <p:nvSpPr>
                <p:cNvPr id="154749" name="Freeform 23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50" name="Freeform 23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51"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4650" name="Group 234"/>
          <p:cNvGrpSpPr/>
          <p:nvPr/>
        </p:nvGrpSpPr>
        <p:grpSpPr bwMode="auto">
          <a:xfrm>
            <a:off x="2820458" y="5058544"/>
            <a:ext cx="481542" cy="839788"/>
            <a:chOff x="1660" y="3427"/>
            <a:chExt cx="217" cy="339"/>
          </a:xfrm>
        </p:grpSpPr>
        <p:grpSp>
          <p:nvGrpSpPr>
            <p:cNvPr id="154718" name="Group 235"/>
            <p:cNvGrpSpPr/>
            <p:nvPr/>
          </p:nvGrpSpPr>
          <p:grpSpPr bwMode="auto">
            <a:xfrm>
              <a:off x="1665" y="3433"/>
              <a:ext cx="212" cy="333"/>
              <a:chOff x="1665" y="3433"/>
              <a:chExt cx="212" cy="333"/>
            </a:xfrm>
          </p:grpSpPr>
          <p:sp>
            <p:nvSpPr>
              <p:cNvPr id="154729" name="Freeform 236"/>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30" name="Freeform 237"/>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31" name="Freeform 238"/>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32" name="Freeform 239"/>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33"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34"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35" name="Line 242"/>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36" name="Line 243"/>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37" name="Line 244"/>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719" name="Group 245"/>
            <p:cNvGrpSpPr/>
            <p:nvPr/>
          </p:nvGrpSpPr>
          <p:grpSpPr bwMode="auto">
            <a:xfrm>
              <a:off x="1660" y="3427"/>
              <a:ext cx="212" cy="333"/>
              <a:chOff x="1660" y="3427"/>
              <a:chExt cx="212" cy="333"/>
            </a:xfrm>
          </p:grpSpPr>
          <p:sp>
            <p:nvSpPr>
              <p:cNvPr id="154720" name="Freeform 246"/>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21" name="Freeform 247"/>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22" name="Freeform 248"/>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23" name="Freeform 249"/>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24"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25"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26" name="Line 252"/>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27" name="Line 253"/>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28" name="Line 254"/>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4651" name="Rectangle 255"/>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52" name="Rectangle 256"/>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校园网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4653" name="Rectangle 257"/>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54" name="Rectangle 258"/>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校园网的高速缓存</a:t>
            </a:r>
            <a:endParaRPr kumimoji="1" lang="zh-CN" altLang="en-US"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（代理服务器）</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154655" name="Group 259"/>
          <p:cNvGrpSpPr/>
          <p:nvPr/>
        </p:nvGrpSpPr>
        <p:grpSpPr bwMode="auto">
          <a:xfrm>
            <a:off x="8743421" y="2924944"/>
            <a:ext cx="424789" cy="661988"/>
            <a:chOff x="4305" y="2335"/>
            <a:chExt cx="216" cy="339"/>
          </a:xfrm>
        </p:grpSpPr>
        <p:grpSp>
          <p:nvGrpSpPr>
            <p:cNvPr id="154698" name="Group 260"/>
            <p:cNvGrpSpPr/>
            <p:nvPr/>
          </p:nvGrpSpPr>
          <p:grpSpPr bwMode="auto">
            <a:xfrm>
              <a:off x="4310" y="2341"/>
              <a:ext cx="211" cy="333"/>
              <a:chOff x="4310" y="2341"/>
              <a:chExt cx="211" cy="333"/>
            </a:xfrm>
          </p:grpSpPr>
          <p:sp>
            <p:nvSpPr>
              <p:cNvPr id="154709" name="Freeform 261"/>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10" name="Freeform 262"/>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11" name="Freeform 263"/>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12" name="Freeform 264"/>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13"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14"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15" name="Line 267"/>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16" name="Line 268"/>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17" name="Line 269"/>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4699" name="Group 270"/>
            <p:cNvGrpSpPr/>
            <p:nvPr/>
          </p:nvGrpSpPr>
          <p:grpSpPr bwMode="auto">
            <a:xfrm>
              <a:off x="4305" y="2335"/>
              <a:ext cx="211" cy="332"/>
              <a:chOff x="4305" y="2335"/>
              <a:chExt cx="211" cy="332"/>
            </a:xfrm>
          </p:grpSpPr>
          <p:sp>
            <p:nvSpPr>
              <p:cNvPr id="154700" name="Freeform 271"/>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01" name="Freeform 272"/>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02" name="Freeform 273"/>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03" name="Freeform 274"/>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704"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05"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706" name="Line 277"/>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07" name="Line 278"/>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708" name="Line 279"/>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4656" name="Rectangle 280"/>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源点服务器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4657" name="Rectangle 281"/>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58" name="Rectangle 282"/>
          <p:cNvSpPr>
            <a:spLocks noChangeArrowheads="1"/>
          </p:cNvSpPr>
          <p:nvPr/>
        </p:nvSpPr>
        <p:spPr bwMode="auto">
          <a:xfrm>
            <a:off x="5025008"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2 Mbit/s</a:t>
            </a:r>
            <a:endParaRPr kumimoji="1" lang="en-US" altLang="zh-CN" sz="2000" b="1" dirty="0">
              <a:solidFill>
                <a:srgbClr val="000099"/>
              </a:solidFill>
              <a:latin typeface="Arial" panose="020B0604020202020204" pitchFamily="34" charset="0"/>
              <a:ea typeface="黑体" panose="02010609060101010101" pitchFamily="2" charset="-122"/>
            </a:endParaRPr>
          </a:p>
        </p:txBody>
      </p:sp>
      <p:grpSp>
        <p:nvGrpSpPr>
          <p:cNvPr id="154659" name="Group 283"/>
          <p:cNvGrpSpPr/>
          <p:nvPr/>
        </p:nvGrpSpPr>
        <p:grpSpPr bwMode="auto">
          <a:xfrm>
            <a:off x="3102504" y="5544319"/>
            <a:ext cx="565812" cy="260350"/>
            <a:chOff x="1872" y="3676"/>
            <a:chExt cx="227" cy="136"/>
          </a:xfrm>
        </p:grpSpPr>
        <p:sp>
          <p:nvSpPr>
            <p:cNvPr id="154696" name="Line 284"/>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97" name="Freeform 285"/>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ln>
          </p:spPr>
          <p:txBody>
            <a:bodyPr/>
            <a:lstStyle/>
            <a:p>
              <a:endParaRPr lang="zh-CN" altLang="en-US" b="1">
                <a:solidFill>
                  <a:srgbClr val="000099"/>
                </a:solidFill>
              </a:endParaRPr>
            </a:p>
          </p:txBody>
        </p:sp>
      </p:grpSp>
      <p:grpSp>
        <p:nvGrpSpPr>
          <p:cNvPr id="154660" name="Group 286"/>
          <p:cNvGrpSpPr/>
          <p:nvPr/>
        </p:nvGrpSpPr>
        <p:grpSpPr bwMode="auto">
          <a:xfrm>
            <a:off x="6576483" y="4288607"/>
            <a:ext cx="607087" cy="374650"/>
            <a:chOff x="3202" y="3033"/>
            <a:chExt cx="309" cy="192"/>
          </a:xfrm>
        </p:grpSpPr>
        <p:sp>
          <p:nvSpPr>
            <p:cNvPr id="154671" name="Oval 287"/>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54672"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73"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74" name="Oval 290"/>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54675" name="Group 291"/>
            <p:cNvGrpSpPr/>
            <p:nvPr/>
          </p:nvGrpSpPr>
          <p:grpSpPr bwMode="auto">
            <a:xfrm>
              <a:off x="3249" y="3046"/>
              <a:ext cx="214" cy="86"/>
              <a:chOff x="3249" y="3046"/>
              <a:chExt cx="214" cy="86"/>
            </a:xfrm>
          </p:grpSpPr>
          <p:grpSp>
            <p:nvGrpSpPr>
              <p:cNvPr id="154678" name="Group 292"/>
              <p:cNvGrpSpPr/>
              <p:nvPr/>
            </p:nvGrpSpPr>
            <p:grpSpPr bwMode="auto">
              <a:xfrm>
                <a:off x="3249" y="3046"/>
                <a:ext cx="212" cy="84"/>
                <a:chOff x="3249" y="3046"/>
                <a:chExt cx="212" cy="84"/>
              </a:xfrm>
            </p:grpSpPr>
            <p:sp>
              <p:nvSpPr>
                <p:cNvPr id="154688" name="Freeform 293"/>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89" name="Freeform 294"/>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90" name="Freeform 295"/>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91" name="Freeform 296"/>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92" name="Freeform 297"/>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93" name="Freeform 298"/>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94" name="Freeform 299"/>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95" name="Freeform 300"/>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54679" name="Group 301"/>
              <p:cNvGrpSpPr/>
              <p:nvPr/>
            </p:nvGrpSpPr>
            <p:grpSpPr bwMode="auto">
              <a:xfrm>
                <a:off x="3251" y="3048"/>
                <a:ext cx="212" cy="84"/>
                <a:chOff x="3251" y="3048"/>
                <a:chExt cx="212" cy="84"/>
              </a:xfrm>
            </p:grpSpPr>
            <p:sp>
              <p:nvSpPr>
                <p:cNvPr id="154680" name="Freeform 302"/>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81" name="Freeform 303"/>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82" name="Freeform 304"/>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83" name="Freeform 305"/>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84" name="Freeform 306"/>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85" name="Freeform 307"/>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86" name="Freeform 308"/>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4687" name="Freeform 309"/>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54676" name="Line 310"/>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4677" name="Line 311"/>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54661" name="Rectangle 312"/>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62" name="Rectangle 313"/>
          <p:cNvSpPr>
            <a:spLocks noChangeArrowheads="1"/>
          </p:cNvSpPr>
          <p:nvPr/>
        </p:nvSpPr>
        <p:spPr bwMode="auto">
          <a:xfrm>
            <a:off x="7527529" y="429336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互联网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4663" name="Rectangle 314"/>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64" name="Rectangle 315"/>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65" name="Rectangle 316"/>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4666" name="Rectangle 317"/>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浏览器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4667" name="Rectangle 318"/>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1</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154668" name="Rectangle 319"/>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2</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154669" name="Text Box 320"/>
          <p:cNvSpPr txBox="1">
            <a:spLocks noChangeArrowheads="1"/>
          </p:cNvSpPr>
          <p:nvPr/>
        </p:nvSpPr>
        <p:spPr bwMode="auto">
          <a:xfrm>
            <a:off x="507339" y="1196752"/>
            <a:ext cx="8913680" cy="953135"/>
          </a:xfrm>
          <a:prstGeom prst="rect">
            <a:avLst/>
          </a:prstGeom>
          <a:solidFill>
            <a:srgbClr val="FFFF66"/>
          </a:solidFill>
          <a:ln>
            <a:solidFill>
              <a:srgbClr val="000066"/>
            </a:solidFill>
          </a:ln>
          <a:effectLst/>
        </p:spPr>
        <p:txBody>
          <a:bodyPr>
            <a:spAutoFit/>
          </a:bodyPr>
          <a:lstStyle>
            <a:defPPr>
              <a:defRPr lang="zh-CN"/>
            </a:defPPr>
            <a:lvl1pPr eaLnBrk="1" hangingPunct="1">
              <a:defRPr sz="2800" b="1">
                <a:solidFill>
                  <a:srgbClr val="000066"/>
                </a:solidFill>
                <a:latin typeface="Arial" panose="020B0604020202020204" pitchFamily="34" charset="0"/>
                <a:ea typeface="黑体" panose="02010609060101010101" pitchFamily="2" charset="-122"/>
              </a:defRPr>
            </a:lvl1pPr>
            <a:lvl2pPr marL="742950" indent="-285750">
              <a:defRPr sz="3600"/>
            </a:lvl2pPr>
            <a:lvl3pPr marL="1143000" indent="-228600">
              <a:defRPr sz="3600"/>
            </a:lvl3pPr>
            <a:lvl4pPr marL="1600200" indent="-228600">
              <a:defRPr sz="3600"/>
            </a:lvl4pPr>
            <a:lvl5pPr marL="2057400" indent="-228600">
              <a:defRPr sz="3600"/>
            </a:lvl5pPr>
            <a:lvl6pPr marL="2514600" indent="-228600" eaLnBrk="0" fontAlgn="base" hangingPunct="0">
              <a:spcBef>
                <a:spcPct val="0"/>
              </a:spcBef>
              <a:spcAft>
                <a:spcPct val="0"/>
              </a:spcAft>
              <a:defRPr sz="3600"/>
            </a:lvl6pPr>
            <a:lvl7pPr marL="2971800" indent="-228600" eaLnBrk="0" fontAlgn="base" hangingPunct="0">
              <a:spcBef>
                <a:spcPct val="0"/>
              </a:spcBef>
              <a:spcAft>
                <a:spcPct val="0"/>
              </a:spcAft>
              <a:defRPr sz="3600"/>
            </a:lvl7pPr>
            <a:lvl8pPr marL="3429000" indent="-228600" eaLnBrk="0" fontAlgn="base" hangingPunct="0">
              <a:spcBef>
                <a:spcPct val="0"/>
              </a:spcBef>
              <a:spcAft>
                <a:spcPct val="0"/>
              </a:spcAft>
              <a:defRPr sz="3600"/>
            </a:lvl8pPr>
            <a:lvl9pPr marL="3886200" indent="-228600" eaLnBrk="0" fontAlgn="base" hangingPunct="0">
              <a:spcBef>
                <a:spcPct val="0"/>
              </a:spcBef>
              <a:spcAft>
                <a:spcPct val="0"/>
              </a:spcAft>
              <a:defRPr sz="3600"/>
            </a:lvl9pPr>
          </a:lstStyle>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源点服务器将所请求的对象放在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响应报文中返回给校园网的高速缓存。</a:t>
            </a:r>
            <a:endParaRPr lang="zh-CN" altLang="en-US" dirty="0">
              <a:latin typeface="Times New Roman" panose="02020603050405020304" pitchFamily="18" charset="0"/>
              <a:cs typeface="Times New Roman" panose="02020603050405020304" pitchFamily="18" charset="0"/>
            </a:endParaRPr>
          </a:p>
        </p:txBody>
      </p:sp>
      <p:sp>
        <p:nvSpPr>
          <p:cNvPr id="650561" name="Freeform 321"/>
          <p:cNvSpPr/>
          <p:nvPr/>
        </p:nvSpPr>
        <p:spPr bwMode="auto">
          <a:xfrm>
            <a:off x="3159258" y="3356745"/>
            <a:ext cx="5771621" cy="1871663"/>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50561"/>
                                        </p:tgtEl>
                                        <p:attrNameLst>
                                          <p:attrName>style.visibility</p:attrName>
                                        </p:attrNameLst>
                                      </p:cBhvr>
                                      <p:to>
                                        <p:strVal val="visible"/>
                                      </p:to>
                                    </p:set>
                                    <p:animEffect transition="in" filter="wipe(right)">
                                      <p:cBhvr>
                                        <p:cTn id="7" dur="500"/>
                                        <p:tgtEl>
                                          <p:spTgt spid="650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56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eaLnBrk="1" hangingPunct="1">
              <a:defRPr/>
            </a:pPr>
            <a:r>
              <a:rPr dirty="0"/>
              <a:t>使用高速缓存的情况</a:t>
            </a:r>
            <a:endParaRPr dirty="0"/>
          </a:p>
        </p:txBody>
      </p:sp>
      <p:grpSp>
        <p:nvGrpSpPr>
          <p:cNvPr id="156675" name="Group 3"/>
          <p:cNvGrpSpPr/>
          <p:nvPr/>
        </p:nvGrpSpPr>
        <p:grpSpPr bwMode="auto">
          <a:xfrm>
            <a:off x="271727" y="3205932"/>
            <a:ext cx="3742267" cy="2570162"/>
            <a:chOff x="912" y="768"/>
            <a:chExt cx="2400" cy="1584"/>
          </a:xfrm>
        </p:grpSpPr>
        <p:sp>
          <p:nvSpPr>
            <p:cNvPr id="156978"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79"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80"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81"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82"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83"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84"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85"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86"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nvGrpSpPr>
            <p:cNvPr id="156987" name="Group 13"/>
            <p:cNvGrpSpPr/>
            <p:nvPr/>
          </p:nvGrpSpPr>
          <p:grpSpPr bwMode="auto">
            <a:xfrm>
              <a:off x="912" y="768"/>
              <a:ext cx="2386" cy="1553"/>
              <a:chOff x="912" y="768"/>
              <a:chExt cx="2386" cy="1553"/>
            </a:xfrm>
          </p:grpSpPr>
          <p:sp>
            <p:nvSpPr>
              <p:cNvPr id="156988"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89"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90"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91"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92"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93"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94"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95"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sp>
            <p:nvSpPr>
              <p:cNvPr id="156996"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b="1">
                  <a:solidFill>
                    <a:srgbClr val="000099"/>
                  </a:solidFill>
                </a:endParaRPr>
              </a:p>
            </p:txBody>
          </p:sp>
        </p:grpSp>
      </p:grpSp>
      <p:graphicFrame>
        <p:nvGraphicFramePr>
          <p:cNvPr id="156676" name="Object 23"/>
          <p:cNvGraphicFramePr>
            <a:graphicFrameLocks noChangeAspect="1"/>
          </p:cNvGraphicFramePr>
          <p:nvPr/>
        </p:nvGraphicFramePr>
        <p:xfrm>
          <a:off x="7087262" y="3929832"/>
          <a:ext cx="1917567" cy="1149350"/>
        </p:xfrm>
        <a:graphic>
          <a:graphicData uri="http://schemas.openxmlformats.org/presentationml/2006/ole">
            <mc:AlternateContent xmlns:mc="http://schemas.openxmlformats.org/markup-compatibility/2006">
              <mc:Choice xmlns:v="urn:schemas-microsoft-com:vml" Requires="v">
                <p:oleObj spid="_x0000_s24648" name="VISIO" r:id="rId1" imgW="1687195" imgH="964565" progId="Visio.Drawing.6">
                  <p:embed/>
                </p:oleObj>
              </mc:Choice>
              <mc:Fallback>
                <p:oleObj name="VISIO" r:id="rId1" imgW="1687195" imgH="964565" progId="Visio.Drawing.6">
                  <p:embed/>
                  <p:pic>
                    <p:nvPicPr>
                      <p:cNvPr id="0" name="图片 245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262" y="3929832"/>
                        <a:ext cx="1917567"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6677" name="Line 24"/>
          <p:cNvSpPr>
            <a:spLocks noChangeShapeType="1"/>
          </p:cNvSpPr>
          <p:nvPr/>
        </p:nvSpPr>
        <p:spPr bwMode="auto">
          <a:xfrm>
            <a:off x="4046671" y="4491807"/>
            <a:ext cx="273446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6678" name="Line 25"/>
          <p:cNvSpPr>
            <a:spLocks noChangeShapeType="1"/>
          </p:cNvSpPr>
          <p:nvPr/>
        </p:nvSpPr>
        <p:spPr bwMode="auto">
          <a:xfrm>
            <a:off x="8273919" y="5001395"/>
            <a:ext cx="703394" cy="54292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79" name="Line 26"/>
          <p:cNvSpPr>
            <a:spLocks noChangeShapeType="1"/>
          </p:cNvSpPr>
          <p:nvPr/>
        </p:nvSpPr>
        <p:spPr bwMode="auto">
          <a:xfrm>
            <a:off x="8679789" y="4721994"/>
            <a:ext cx="564092" cy="1158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0" name="Line 27"/>
          <p:cNvSpPr>
            <a:spLocks noChangeShapeType="1"/>
          </p:cNvSpPr>
          <p:nvPr/>
        </p:nvSpPr>
        <p:spPr bwMode="auto">
          <a:xfrm flipV="1">
            <a:off x="8710746" y="4040958"/>
            <a:ext cx="533135" cy="1539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1" name="Line 28"/>
          <p:cNvSpPr>
            <a:spLocks noChangeShapeType="1"/>
          </p:cNvSpPr>
          <p:nvPr/>
        </p:nvSpPr>
        <p:spPr bwMode="auto">
          <a:xfrm flipV="1">
            <a:off x="8241242" y="3421832"/>
            <a:ext cx="736071" cy="5953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682" name="Group 29"/>
          <p:cNvGrpSpPr/>
          <p:nvPr/>
        </p:nvGrpSpPr>
        <p:grpSpPr bwMode="auto">
          <a:xfrm>
            <a:off x="9099418" y="3696469"/>
            <a:ext cx="426508" cy="661988"/>
            <a:chOff x="4486" y="2730"/>
            <a:chExt cx="217" cy="339"/>
          </a:xfrm>
        </p:grpSpPr>
        <p:grpSp>
          <p:nvGrpSpPr>
            <p:cNvPr id="156958" name="Group 30"/>
            <p:cNvGrpSpPr/>
            <p:nvPr/>
          </p:nvGrpSpPr>
          <p:grpSpPr bwMode="auto">
            <a:xfrm>
              <a:off x="4491" y="2736"/>
              <a:ext cx="212" cy="333"/>
              <a:chOff x="4491" y="2736"/>
              <a:chExt cx="212" cy="333"/>
            </a:xfrm>
          </p:grpSpPr>
          <p:sp>
            <p:nvSpPr>
              <p:cNvPr id="156969" name="Freeform 31"/>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70" name="Freeform 32"/>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71" name="Freeform 33"/>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72" name="Freeform 34"/>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73"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74"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75" name="Line 37"/>
              <p:cNvSpPr>
                <a:spLocks noChangeShapeType="1"/>
              </p:cNvSpPr>
              <p:nvPr/>
            </p:nvSpPr>
            <p:spPr bwMode="auto">
              <a:xfrm>
                <a:off x="4501" y="2837"/>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76" name="Line 38"/>
              <p:cNvSpPr>
                <a:spLocks noChangeShapeType="1"/>
              </p:cNvSpPr>
              <p:nvPr/>
            </p:nvSpPr>
            <p:spPr bwMode="auto">
              <a:xfrm flipH="1">
                <a:off x="4491" y="3013"/>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77" name="Line 39"/>
              <p:cNvSpPr>
                <a:spLocks noChangeShapeType="1"/>
              </p:cNvSpPr>
              <p:nvPr/>
            </p:nvSpPr>
            <p:spPr bwMode="auto">
              <a:xfrm flipH="1">
                <a:off x="4491" y="2900"/>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959" name="Group 40"/>
            <p:cNvGrpSpPr/>
            <p:nvPr/>
          </p:nvGrpSpPr>
          <p:grpSpPr bwMode="auto">
            <a:xfrm>
              <a:off x="4486" y="2730"/>
              <a:ext cx="212" cy="333"/>
              <a:chOff x="4486" y="2730"/>
              <a:chExt cx="212" cy="333"/>
            </a:xfrm>
          </p:grpSpPr>
          <p:sp>
            <p:nvSpPr>
              <p:cNvPr id="156960" name="Freeform 41"/>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61" name="Freeform 42"/>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62" name="Freeform 43"/>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63" name="Freeform 44"/>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64"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65"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66" name="Line 47"/>
              <p:cNvSpPr>
                <a:spLocks noChangeShapeType="1"/>
              </p:cNvSpPr>
              <p:nvPr/>
            </p:nvSpPr>
            <p:spPr bwMode="auto">
              <a:xfrm>
                <a:off x="4501" y="282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67" name="Line 48"/>
              <p:cNvSpPr>
                <a:spLocks noChangeShapeType="1"/>
              </p:cNvSpPr>
              <p:nvPr/>
            </p:nvSpPr>
            <p:spPr bwMode="auto">
              <a:xfrm flipH="1">
                <a:off x="4491" y="300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68" name="Line 49"/>
              <p:cNvSpPr>
                <a:spLocks noChangeShapeType="1"/>
              </p:cNvSpPr>
              <p:nvPr/>
            </p:nvSpPr>
            <p:spPr bwMode="auto">
              <a:xfrm flipH="1">
                <a:off x="4491" y="289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6683" name="Group 50"/>
          <p:cNvGrpSpPr/>
          <p:nvPr/>
        </p:nvGrpSpPr>
        <p:grpSpPr bwMode="auto">
          <a:xfrm>
            <a:off x="9099418" y="4556894"/>
            <a:ext cx="426508" cy="661988"/>
            <a:chOff x="4486" y="3170"/>
            <a:chExt cx="217" cy="339"/>
          </a:xfrm>
        </p:grpSpPr>
        <p:grpSp>
          <p:nvGrpSpPr>
            <p:cNvPr id="156938" name="Group 51"/>
            <p:cNvGrpSpPr/>
            <p:nvPr/>
          </p:nvGrpSpPr>
          <p:grpSpPr bwMode="auto">
            <a:xfrm>
              <a:off x="4491" y="3176"/>
              <a:ext cx="212" cy="333"/>
              <a:chOff x="4491" y="3176"/>
              <a:chExt cx="212" cy="333"/>
            </a:xfrm>
          </p:grpSpPr>
          <p:sp>
            <p:nvSpPr>
              <p:cNvPr id="156949" name="Freeform 52"/>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50" name="Freeform 53"/>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51" name="Freeform 54"/>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52" name="Freeform 55"/>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53"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54"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55" name="Line 58"/>
              <p:cNvSpPr>
                <a:spLocks noChangeShapeType="1"/>
              </p:cNvSpPr>
              <p:nvPr/>
            </p:nvSpPr>
            <p:spPr bwMode="auto">
              <a:xfrm>
                <a:off x="4501" y="3276"/>
                <a:ext cx="51"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56" name="Line 59"/>
              <p:cNvSpPr>
                <a:spLocks noChangeShapeType="1"/>
              </p:cNvSpPr>
              <p:nvPr/>
            </p:nvSpPr>
            <p:spPr bwMode="auto">
              <a:xfrm flipH="1">
                <a:off x="4491" y="3452"/>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57" name="Line 60"/>
              <p:cNvSpPr>
                <a:spLocks noChangeShapeType="1"/>
              </p:cNvSpPr>
              <p:nvPr/>
            </p:nvSpPr>
            <p:spPr bwMode="auto">
              <a:xfrm flipH="1">
                <a:off x="4491" y="333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939" name="Group 61"/>
            <p:cNvGrpSpPr/>
            <p:nvPr/>
          </p:nvGrpSpPr>
          <p:grpSpPr bwMode="auto">
            <a:xfrm>
              <a:off x="4486" y="3170"/>
              <a:ext cx="212" cy="332"/>
              <a:chOff x="4486" y="3170"/>
              <a:chExt cx="212" cy="332"/>
            </a:xfrm>
          </p:grpSpPr>
          <p:sp>
            <p:nvSpPr>
              <p:cNvPr id="156940" name="Freeform 62"/>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41" name="Freeform 63"/>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42" name="Freeform 64"/>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43" name="Freeform 65"/>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44"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45"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46" name="Line 68"/>
              <p:cNvSpPr>
                <a:spLocks noChangeShapeType="1"/>
              </p:cNvSpPr>
              <p:nvPr/>
            </p:nvSpPr>
            <p:spPr bwMode="auto">
              <a:xfrm>
                <a:off x="4501" y="3264"/>
                <a:ext cx="41"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47" name="Line 69"/>
              <p:cNvSpPr>
                <a:spLocks noChangeShapeType="1"/>
              </p:cNvSpPr>
              <p:nvPr/>
            </p:nvSpPr>
            <p:spPr bwMode="auto">
              <a:xfrm flipH="1">
                <a:off x="4491" y="3446"/>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48" name="Line 70"/>
              <p:cNvSpPr>
                <a:spLocks noChangeShapeType="1"/>
              </p:cNvSpPr>
              <p:nvPr/>
            </p:nvSpPr>
            <p:spPr bwMode="auto">
              <a:xfrm flipH="1">
                <a:off x="4491" y="333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156684" name="Group 71"/>
          <p:cNvGrpSpPr/>
          <p:nvPr/>
        </p:nvGrpSpPr>
        <p:grpSpPr bwMode="auto">
          <a:xfrm>
            <a:off x="8655712" y="5229994"/>
            <a:ext cx="423069" cy="661988"/>
            <a:chOff x="4260" y="3515"/>
            <a:chExt cx="216" cy="339"/>
          </a:xfrm>
        </p:grpSpPr>
        <p:grpSp>
          <p:nvGrpSpPr>
            <p:cNvPr id="156918" name="Group 72"/>
            <p:cNvGrpSpPr/>
            <p:nvPr/>
          </p:nvGrpSpPr>
          <p:grpSpPr bwMode="auto">
            <a:xfrm>
              <a:off x="4265" y="3521"/>
              <a:ext cx="211" cy="333"/>
              <a:chOff x="4265" y="3521"/>
              <a:chExt cx="211" cy="333"/>
            </a:xfrm>
          </p:grpSpPr>
          <p:sp>
            <p:nvSpPr>
              <p:cNvPr id="156929" name="Freeform 73"/>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30" name="Freeform 74"/>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31" name="Freeform 75"/>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32" name="Freeform 76"/>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33"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34"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35" name="Line 79"/>
              <p:cNvSpPr>
                <a:spLocks noChangeShapeType="1"/>
              </p:cNvSpPr>
              <p:nvPr/>
            </p:nvSpPr>
            <p:spPr bwMode="auto">
              <a:xfrm>
                <a:off x="4275" y="3622"/>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36" name="Line 80"/>
              <p:cNvSpPr>
                <a:spLocks noChangeShapeType="1"/>
              </p:cNvSpPr>
              <p:nvPr/>
            </p:nvSpPr>
            <p:spPr bwMode="auto">
              <a:xfrm flipH="1">
                <a:off x="4265" y="3797"/>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37" name="Line 81"/>
              <p:cNvSpPr>
                <a:spLocks noChangeShapeType="1"/>
              </p:cNvSpPr>
              <p:nvPr/>
            </p:nvSpPr>
            <p:spPr bwMode="auto">
              <a:xfrm flipH="1">
                <a:off x="4265" y="3684"/>
                <a:ext cx="115"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919" name="Group 82"/>
            <p:cNvGrpSpPr/>
            <p:nvPr/>
          </p:nvGrpSpPr>
          <p:grpSpPr bwMode="auto">
            <a:xfrm>
              <a:off x="4260" y="3515"/>
              <a:ext cx="211" cy="332"/>
              <a:chOff x="4260" y="3515"/>
              <a:chExt cx="211" cy="332"/>
            </a:xfrm>
          </p:grpSpPr>
          <p:sp>
            <p:nvSpPr>
              <p:cNvPr id="156920" name="Freeform 83"/>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21" name="Freeform 84"/>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22" name="Freeform 85"/>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23" name="Freeform 86"/>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24"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25"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926" name="Line 89"/>
              <p:cNvSpPr>
                <a:spLocks noChangeShapeType="1"/>
              </p:cNvSpPr>
              <p:nvPr/>
            </p:nvSpPr>
            <p:spPr bwMode="auto">
              <a:xfrm>
                <a:off x="4275" y="360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27" name="Line 90"/>
              <p:cNvSpPr>
                <a:spLocks noChangeShapeType="1"/>
              </p:cNvSpPr>
              <p:nvPr/>
            </p:nvSpPr>
            <p:spPr bwMode="auto">
              <a:xfrm flipH="1">
                <a:off x="4265" y="3791"/>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928" name="Line 91"/>
              <p:cNvSpPr>
                <a:spLocks noChangeShapeType="1"/>
              </p:cNvSpPr>
              <p:nvPr/>
            </p:nvSpPr>
            <p:spPr bwMode="auto">
              <a:xfrm flipH="1">
                <a:off x="4265" y="3678"/>
                <a:ext cx="105"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6685" name="Rectangle 92"/>
          <p:cNvSpPr>
            <a:spLocks noChangeArrowheads="1"/>
          </p:cNvSpPr>
          <p:nvPr/>
        </p:nvSpPr>
        <p:spPr bwMode="auto">
          <a:xfrm>
            <a:off x="2285603" y="3156719"/>
            <a:ext cx="32676" cy="2598738"/>
          </a:xfrm>
          <a:prstGeom prst="rect">
            <a:avLst/>
          </a:prstGeom>
          <a:solidFill>
            <a:srgbClr val="000000"/>
          </a:solidFill>
          <a:ln w="28575">
            <a:solidFill>
              <a:srgbClr val="333399"/>
            </a:solidFill>
            <a:miter lim="800000"/>
          </a:ln>
        </p:spPr>
        <p:txBody>
          <a:bodyPr/>
          <a:lstStyle/>
          <a:p>
            <a:pPr eaLnBrk="1" hangingPunct="1"/>
            <a:endParaRPr lang="zh-CN" altLang="en-US" b="1">
              <a:solidFill>
                <a:srgbClr val="000099"/>
              </a:solidFill>
            </a:endParaRPr>
          </a:p>
        </p:txBody>
      </p:sp>
      <p:sp>
        <p:nvSpPr>
          <p:cNvPr id="156686" name="Line 93"/>
          <p:cNvSpPr>
            <a:spLocks noChangeShapeType="1"/>
          </p:cNvSpPr>
          <p:nvPr/>
        </p:nvSpPr>
        <p:spPr bwMode="auto">
          <a:xfrm>
            <a:off x="1411950" y="3537720"/>
            <a:ext cx="889132"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7" name="Line 94"/>
          <p:cNvSpPr>
            <a:spLocks noChangeShapeType="1"/>
          </p:cNvSpPr>
          <p:nvPr/>
        </p:nvSpPr>
        <p:spPr bwMode="auto">
          <a:xfrm>
            <a:off x="1678517" y="4247333"/>
            <a:ext cx="622565" cy="15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8" name="Line 95"/>
          <p:cNvSpPr>
            <a:spLocks noChangeShapeType="1"/>
          </p:cNvSpPr>
          <p:nvPr/>
        </p:nvSpPr>
        <p:spPr bwMode="auto">
          <a:xfrm>
            <a:off x="964804" y="4748983"/>
            <a:ext cx="1336278"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89" name="Line 96"/>
          <p:cNvSpPr>
            <a:spLocks noChangeShapeType="1"/>
          </p:cNvSpPr>
          <p:nvPr/>
        </p:nvSpPr>
        <p:spPr bwMode="auto">
          <a:xfrm>
            <a:off x="1499659" y="5366520"/>
            <a:ext cx="801423"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90" name="Line 97"/>
          <p:cNvSpPr>
            <a:spLocks noChangeShapeType="1"/>
          </p:cNvSpPr>
          <p:nvPr/>
        </p:nvSpPr>
        <p:spPr bwMode="auto">
          <a:xfrm>
            <a:off x="2301082" y="5544320"/>
            <a:ext cx="445427" cy="31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691" name="Line 98"/>
          <p:cNvSpPr>
            <a:spLocks noChangeShapeType="1"/>
          </p:cNvSpPr>
          <p:nvPr/>
        </p:nvSpPr>
        <p:spPr bwMode="auto">
          <a:xfrm flipV="1">
            <a:off x="3159258" y="4580707"/>
            <a:ext cx="779065" cy="6477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6692" name="Line 99"/>
          <p:cNvSpPr>
            <a:spLocks noChangeShapeType="1"/>
          </p:cNvSpPr>
          <p:nvPr/>
        </p:nvSpPr>
        <p:spPr bwMode="auto">
          <a:xfrm>
            <a:off x="2301081" y="4483869"/>
            <a:ext cx="1515137" cy="1588"/>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693" name="Group 100"/>
          <p:cNvGrpSpPr/>
          <p:nvPr/>
        </p:nvGrpSpPr>
        <p:grpSpPr bwMode="auto">
          <a:xfrm>
            <a:off x="3656277" y="4288607"/>
            <a:ext cx="607087" cy="374650"/>
            <a:chOff x="2154" y="3033"/>
            <a:chExt cx="309" cy="192"/>
          </a:xfrm>
        </p:grpSpPr>
        <p:sp>
          <p:nvSpPr>
            <p:cNvPr id="156893" name="Oval 10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56894"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95"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96" name="Oval 10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56897" name="Group 105"/>
            <p:cNvGrpSpPr/>
            <p:nvPr/>
          </p:nvGrpSpPr>
          <p:grpSpPr bwMode="auto">
            <a:xfrm>
              <a:off x="2201" y="3046"/>
              <a:ext cx="214" cy="86"/>
              <a:chOff x="2201" y="3046"/>
              <a:chExt cx="214" cy="86"/>
            </a:xfrm>
          </p:grpSpPr>
          <p:grpSp>
            <p:nvGrpSpPr>
              <p:cNvPr id="156900" name="Group 106"/>
              <p:cNvGrpSpPr/>
              <p:nvPr/>
            </p:nvGrpSpPr>
            <p:grpSpPr bwMode="auto">
              <a:xfrm>
                <a:off x="2201" y="3046"/>
                <a:ext cx="212" cy="84"/>
                <a:chOff x="2201" y="3046"/>
                <a:chExt cx="212" cy="84"/>
              </a:xfrm>
            </p:grpSpPr>
            <p:sp>
              <p:nvSpPr>
                <p:cNvPr id="156910" name="Freeform 10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11" name="Freeform 10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12" name="Freeform 10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13" name="Freeform 11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14" name="Freeform 11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15" name="Freeform 11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16" name="Freeform 11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17" name="Freeform 11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56901" name="Group 115"/>
              <p:cNvGrpSpPr/>
              <p:nvPr/>
            </p:nvGrpSpPr>
            <p:grpSpPr bwMode="auto">
              <a:xfrm>
                <a:off x="2203" y="3048"/>
                <a:ext cx="212" cy="84"/>
                <a:chOff x="2203" y="3048"/>
                <a:chExt cx="212" cy="84"/>
              </a:xfrm>
            </p:grpSpPr>
            <p:sp>
              <p:nvSpPr>
                <p:cNvPr id="156902" name="Freeform 11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03" name="Freeform 11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04" name="Freeform 11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05" name="Freeform 11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06" name="Freeform 12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07" name="Freeform 12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08" name="Freeform 12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909" name="Freeform 12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56898" name="Line 124"/>
            <p:cNvSpPr>
              <a:spLocks noChangeShapeType="1"/>
            </p:cNvSpPr>
            <p:nvPr/>
          </p:nvSpPr>
          <p:spPr bwMode="auto">
            <a:xfrm>
              <a:off x="2154"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899" name="Line 125"/>
            <p:cNvSpPr>
              <a:spLocks noChangeShapeType="1"/>
            </p:cNvSpPr>
            <p:nvPr/>
          </p:nvSpPr>
          <p:spPr bwMode="auto">
            <a:xfrm>
              <a:off x="246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694" name="Group 126"/>
          <p:cNvGrpSpPr/>
          <p:nvPr/>
        </p:nvGrpSpPr>
        <p:grpSpPr bwMode="auto">
          <a:xfrm>
            <a:off x="1234810" y="3075758"/>
            <a:ext cx="557213" cy="517525"/>
            <a:chOff x="921" y="2412"/>
            <a:chExt cx="284" cy="265"/>
          </a:xfrm>
        </p:grpSpPr>
        <p:grpSp>
          <p:nvGrpSpPr>
            <p:cNvPr id="156867" name="Group 127"/>
            <p:cNvGrpSpPr/>
            <p:nvPr/>
          </p:nvGrpSpPr>
          <p:grpSpPr bwMode="auto">
            <a:xfrm>
              <a:off x="928" y="2417"/>
              <a:ext cx="277" cy="260"/>
              <a:chOff x="928" y="2417"/>
              <a:chExt cx="277" cy="260"/>
            </a:xfrm>
          </p:grpSpPr>
          <p:sp>
            <p:nvSpPr>
              <p:cNvPr id="156881" name="Freeform 12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82" name="Freeform 12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83" name="Freeform 13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84" name="Freeform 13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85"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86"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87"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88" name="Line 135"/>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89" name="Group 136"/>
              <p:cNvGrpSpPr/>
              <p:nvPr/>
            </p:nvGrpSpPr>
            <p:grpSpPr bwMode="auto">
              <a:xfrm>
                <a:off x="928" y="2639"/>
                <a:ext cx="277" cy="38"/>
                <a:chOff x="928" y="2639"/>
                <a:chExt cx="277" cy="38"/>
              </a:xfrm>
            </p:grpSpPr>
            <p:sp>
              <p:nvSpPr>
                <p:cNvPr id="156890" name="Freeform 13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91" name="Freeform 13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92"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6868" name="Group 140"/>
            <p:cNvGrpSpPr/>
            <p:nvPr/>
          </p:nvGrpSpPr>
          <p:grpSpPr bwMode="auto">
            <a:xfrm>
              <a:off x="921" y="2412"/>
              <a:ext cx="277" cy="261"/>
              <a:chOff x="921" y="2412"/>
              <a:chExt cx="277" cy="261"/>
            </a:xfrm>
          </p:grpSpPr>
          <p:sp>
            <p:nvSpPr>
              <p:cNvPr id="156869" name="Freeform 14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70" name="Freeform 14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71" name="Freeform 14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72" name="Freeform 14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73"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74"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75"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76" name="Line 148"/>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77" name="Group 149"/>
              <p:cNvGrpSpPr/>
              <p:nvPr/>
            </p:nvGrpSpPr>
            <p:grpSpPr bwMode="auto">
              <a:xfrm>
                <a:off x="921" y="2635"/>
                <a:ext cx="277" cy="38"/>
                <a:chOff x="921" y="2635"/>
                <a:chExt cx="277" cy="38"/>
              </a:xfrm>
            </p:grpSpPr>
            <p:sp>
              <p:nvSpPr>
                <p:cNvPr id="156878" name="Freeform 15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79" name="Freeform 15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80"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6695" name="Group 153"/>
          <p:cNvGrpSpPr/>
          <p:nvPr/>
        </p:nvGrpSpPr>
        <p:grpSpPr bwMode="auto">
          <a:xfrm>
            <a:off x="1384433" y="3785370"/>
            <a:ext cx="553773" cy="517525"/>
            <a:chOff x="997" y="2775"/>
            <a:chExt cx="282" cy="265"/>
          </a:xfrm>
        </p:grpSpPr>
        <p:grpSp>
          <p:nvGrpSpPr>
            <p:cNvPr id="156841" name="Group 154"/>
            <p:cNvGrpSpPr/>
            <p:nvPr/>
          </p:nvGrpSpPr>
          <p:grpSpPr bwMode="auto">
            <a:xfrm>
              <a:off x="1004" y="2779"/>
              <a:ext cx="275" cy="261"/>
              <a:chOff x="1004" y="2779"/>
              <a:chExt cx="275" cy="261"/>
            </a:xfrm>
          </p:grpSpPr>
          <p:sp>
            <p:nvSpPr>
              <p:cNvPr id="156855" name="Freeform 15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56" name="Freeform 15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57" name="Freeform 15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58" name="Freeform 15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59"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60"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61"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62" name="Line 162"/>
              <p:cNvSpPr>
                <a:spLocks noChangeShapeType="1"/>
              </p:cNvSpPr>
              <p:nvPr/>
            </p:nvSpPr>
            <p:spPr bwMode="auto">
              <a:xfrm flipH="1">
                <a:off x="1189" y="2961"/>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63" name="Group 163"/>
              <p:cNvGrpSpPr/>
              <p:nvPr/>
            </p:nvGrpSpPr>
            <p:grpSpPr bwMode="auto">
              <a:xfrm>
                <a:off x="1004" y="3002"/>
                <a:ext cx="275" cy="38"/>
                <a:chOff x="1004" y="3002"/>
                <a:chExt cx="275" cy="38"/>
              </a:xfrm>
            </p:grpSpPr>
            <p:sp>
              <p:nvSpPr>
                <p:cNvPr id="156864" name="Freeform 16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65" name="Freeform 16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66"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6842" name="Group 167"/>
            <p:cNvGrpSpPr/>
            <p:nvPr/>
          </p:nvGrpSpPr>
          <p:grpSpPr bwMode="auto">
            <a:xfrm>
              <a:off x="997" y="2775"/>
              <a:ext cx="275" cy="260"/>
              <a:chOff x="997" y="2775"/>
              <a:chExt cx="275" cy="260"/>
            </a:xfrm>
          </p:grpSpPr>
          <p:sp>
            <p:nvSpPr>
              <p:cNvPr id="156843" name="Freeform 16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44" name="Freeform 16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45" name="Freeform 17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46" name="Freeform 17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47"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48"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49"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50" name="Line 175"/>
              <p:cNvSpPr>
                <a:spLocks noChangeShapeType="1"/>
              </p:cNvSpPr>
              <p:nvPr/>
            </p:nvSpPr>
            <p:spPr bwMode="auto">
              <a:xfrm flipH="1">
                <a:off x="1182" y="2956"/>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51" name="Group 176"/>
              <p:cNvGrpSpPr/>
              <p:nvPr/>
            </p:nvGrpSpPr>
            <p:grpSpPr bwMode="auto">
              <a:xfrm>
                <a:off x="997" y="2997"/>
                <a:ext cx="275" cy="38"/>
                <a:chOff x="997" y="2997"/>
                <a:chExt cx="275" cy="38"/>
              </a:xfrm>
            </p:grpSpPr>
            <p:sp>
              <p:nvSpPr>
                <p:cNvPr id="156852" name="Freeform 17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53" name="Freeform 17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54"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6696" name="Group 180"/>
          <p:cNvGrpSpPr/>
          <p:nvPr/>
        </p:nvGrpSpPr>
        <p:grpSpPr bwMode="auto">
          <a:xfrm>
            <a:off x="584730" y="4315595"/>
            <a:ext cx="553773" cy="517525"/>
            <a:chOff x="590" y="3047"/>
            <a:chExt cx="282" cy="265"/>
          </a:xfrm>
        </p:grpSpPr>
        <p:grpSp>
          <p:nvGrpSpPr>
            <p:cNvPr id="156815" name="Group 181"/>
            <p:cNvGrpSpPr/>
            <p:nvPr/>
          </p:nvGrpSpPr>
          <p:grpSpPr bwMode="auto">
            <a:xfrm>
              <a:off x="596" y="3051"/>
              <a:ext cx="276" cy="261"/>
              <a:chOff x="596" y="3051"/>
              <a:chExt cx="276" cy="261"/>
            </a:xfrm>
          </p:grpSpPr>
          <p:sp>
            <p:nvSpPr>
              <p:cNvPr id="156829" name="Freeform 18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30" name="Freeform 18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31" name="Freeform 18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32" name="Freeform 18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33"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34"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35"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36" name="Line 189"/>
              <p:cNvSpPr>
                <a:spLocks noChangeShapeType="1"/>
              </p:cNvSpPr>
              <p:nvPr/>
            </p:nvSpPr>
            <p:spPr bwMode="auto">
              <a:xfrm flipH="1">
                <a:off x="782" y="323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37" name="Group 190"/>
              <p:cNvGrpSpPr/>
              <p:nvPr/>
            </p:nvGrpSpPr>
            <p:grpSpPr bwMode="auto">
              <a:xfrm>
                <a:off x="596" y="3274"/>
                <a:ext cx="276" cy="38"/>
                <a:chOff x="596" y="3274"/>
                <a:chExt cx="276" cy="38"/>
              </a:xfrm>
            </p:grpSpPr>
            <p:sp>
              <p:nvSpPr>
                <p:cNvPr id="156838" name="Freeform 19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39" name="Freeform 19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40"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6816" name="Group 194"/>
            <p:cNvGrpSpPr/>
            <p:nvPr/>
          </p:nvGrpSpPr>
          <p:grpSpPr bwMode="auto">
            <a:xfrm>
              <a:off x="590" y="3047"/>
              <a:ext cx="275" cy="260"/>
              <a:chOff x="590" y="3047"/>
              <a:chExt cx="275" cy="260"/>
            </a:xfrm>
          </p:grpSpPr>
          <p:sp>
            <p:nvSpPr>
              <p:cNvPr id="156817" name="Freeform 19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18" name="Freeform 19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19" name="Freeform 19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20" name="Freeform 19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21"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22"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23"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24" name="Line 202"/>
              <p:cNvSpPr>
                <a:spLocks noChangeShapeType="1"/>
              </p:cNvSpPr>
              <p:nvPr/>
            </p:nvSpPr>
            <p:spPr bwMode="auto">
              <a:xfrm flipH="1">
                <a:off x="775" y="322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25" name="Group 203"/>
              <p:cNvGrpSpPr/>
              <p:nvPr/>
            </p:nvGrpSpPr>
            <p:grpSpPr bwMode="auto">
              <a:xfrm>
                <a:off x="590" y="3269"/>
                <a:ext cx="275" cy="38"/>
                <a:chOff x="590" y="3269"/>
                <a:chExt cx="275" cy="38"/>
              </a:xfrm>
            </p:grpSpPr>
            <p:sp>
              <p:nvSpPr>
                <p:cNvPr id="156826" name="Freeform 20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27" name="Freeform 20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28"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6697" name="Group 207"/>
          <p:cNvGrpSpPr/>
          <p:nvPr/>
        </p:nvGrpSpPr>
        <p:grpSpPr bwMode="auto">
          <a:xfrm>
            <a:off x="1205575" y="4937895"/>
            <a:ext cx="552053" cy="517525"/>
            <a:chOff x="906" y="3365"/>
            <a:chExt cx="281" cy="265"/>
          </a:xfrm>
        </p:grpSpPr>
        <p:grpSp>
          <p:nvGrpSpPr>
            <p:cNvPr id="156789" name="Group 208"/>
            <p:cNvGrpSpPr/>
            <p:nvPr/>
          </p:nvGrpSpPr>
          <p:grpSpPr bwMode="auto">
            <a:xfrm>
              <a:off x="912" y="3369"/>
              <a:ext cx="275" cy="261"/>
              <a:chOff x="912" y="3369"/>
              <a:chExt cx="275" cy="261"/>
            </a:xfrm>
          </p:grpSpPr>
          <p:sp>
            <p:nvSpPr>
              <p:cNvPr id="156803" name="Freeform 20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04" name="Freeform 21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05" name="Freeform 21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06" name="Freeform 21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07"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08"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09"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810" name="Line 216"/>
              <p:cNvSpPr>
                <a:spLocks noChangeShapeType="1"/>
              </p:cNvSpPr>
              <p:nvPr/>
            </p:nvSpPr>
            <p:spPr bwMode="auto">
              <a:xfrm flipH="1">
                <a:off x="1097" y="3551"/>
                <a:ext cx="62"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811" name="Group 217"/>
              <p:cNvGrpSpPr/>
              <p:nvPr/>
            </p:nvGrpSpPr>
            <p:grpSpPr bwMode="auto">
              <a:xfrm>
                <a:off x="912" y="3592"/>
                <a:ext cx="275" cy="38"/>
                <a:chOff x="912" y="3592"/>
                <a:chExt cx="275" cy="38"/>
              </a:xfrm>
            </p:grpSpPr>
            <p:sp>
              <p:nvSpPr>
                <p:cNvPr id="156812" name="Freeform 21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13" name="Freeform 21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14"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nvGrpSpPr>
            <p:cNvPr id="156790" name="Group 221"/>
            <p:cNvGrpSpPr/>
            <p:nvPr/>
          </p:nvGrpSpPr>
          <p:grpSpPr bwMode="auto">
            <a:xfrm>
              <a:off x="906" y="3365"/>
              <a:ext cx="275" cy="261"/>
              <a:chOff x="906" y="3365"/>
              <a:chExt cx="275" cy="261"/>
            </a:xfrm>
          </p:grpSpPr>
          <p:sp>
            <p:nvSpPr>
              <p:cNvPr id="156791" name="Freeform 22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92" name="Freeform 22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93" name="Freeform 22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94" name="Freeform 22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95"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96"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97"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98" name="Line 229"/>
              <p:cNvSpPr>
                <a:spLocks noChangeShapeType="1"/>
              </p:cNvSpPr>
              <p:nvPr/>
            </p:nvSpPr>
            <p:spPr bwMode="auto">
              <a:xfrm flipH="1">
                <a:off x="1091" y="3546"/>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nvGrpSpPr>
              <p:cNvPr id="156799" name="Group 230"/>
              <p:cNvGrpSpPr/>
              <p:nvPr/>
            </p:nvGrpSpPr>
            <p:grpSpPr bwMode="auto">
              <a:xfrm>
                <a:off x="906" y="3587"/>
                <a:ext cx="275" cy="39"/>
                <a:chOff x="906" y="3587"/>
                <a:chExt cx="275" cy="39"/>
              </a:xfrm>
            </p:grpSpPr>
            <p:sp>
              <p:nvSpPr>
                <p:cNvPr id="156800" name="Freeform 23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01" name="Freeform 23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802"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grpSp>
        </p:grpSp>
      </p:grpSp>
      <p:grpSp>
        <p:nvGrpSpPr>
          <p:cNvPr id="156698" name="Group 234"/>
          <p:cNvGrpSpPr/>
          <p:nvPr/>
        </p:nvGrpSpPr>
        <p:grpSpPr bwMode="auto">
          <a:xfrm>
            <a:off x="2820458" y="5058544"/>
            <a:ext cx="481542" cy="839788"/>
            <a:chOff x="1660" y="3427"/>
            <a:chExt cx="217" cy="339"/>
          </a:xfrm>
        </p:grpSpPr>
        <p:grpSp>
          <p:nvGrpSpPr>
            <p:cNvPr id="156769" name="Group 235"/>
            <p:cNvGrpSpPr/>
            <p:nvPr/>
          </p:nvGrpSpPr>
          <p:grpSpPr bwMode="auto">
            <a:xfrm>
              <a:off x="1665" y="3433"/>
              <a:ext cx="212" cy="333"/>
              <a:chOff x="1665" y="3433"/>
              <a:chExt cx="212" cy="333"/>
            </a:xfrm>
          </p:grpSpPr>
          <p:sp>
            <p:nvSpPr>
              <p:cNvPr id="156780" name="Freeform 236"/>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81" name="Freeform 237"/>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82" name="Freeform 238"/>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83" name="Freeform 239"/>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84"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85"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86" name="Line 242"/>
              <p:cNvSpPr>
                <a:spLocks noChangeShapeType="1"/>
              </p:cNvSpPr>
              <p:nvPr/>
            </p:nvSpPr>
            <p:spPr bwMode="auto">
              <a:xfrm>
                <a:off x="1676" y="3534"/>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87" name="Line 243"/>
              <p:cNvSpPr>
                <a:spLocks noChangeShapeType="1"/>
              </p:cNvSpPr>
              <p:nvPr/>
            </p:nvSpPr>
            <p:spPr bwMode="auto">
              <a:xfrm flipH="1">
                <a:off x="1665" y="3709"/>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88" name="Line 244"/>
              <p:cNvSpPr>
                <a:spLocks noChangeShapeType="1"/>
              </p:cNvSpPr>
              <p:nvPr/>
            </p:nvSpPr>
            <p:spPr bwMode="auto">
              <a:xfrm flipH="1">
                <a:off x="1665" y="3596"/>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770" name="Group 245"/>
            <p:cNvGrpSpPr/>
            <p:nvPr/>
          </p:nvGrpSpPr>
          <p:grpSpPr bwMode="auto">
            <a:xfrm>
              <a:off x="1660" y="3427"/>
              <a:ext cx="212" cy="333"/>
              <a:chOff x="1660" y="3427"/>
              <a:chExt cx="212" cy="333"/>
            </a:xfrm>
          </p:grpSpPr>
          <p:sp>
            <p:nvSpPr>
              <p:cNvPr id="156771" name="Freeform 246"/>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72" name="Freeform 247"/>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73" name="Freeform 248"/>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74" name="Freeform 249"/>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75"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76"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77" name="Line 252"/>
              <p:cNvSpPr>
                <a:spLocks noChangeShapeType="1"/>
              </p:cNvSpPr>
              <p:nvPr/>
            </p:nvSpPr>
            <p:spPr bwMode="auto">
              <a:xfrm>
                <a:off x="1676" y="3521"/>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78" name="Line 253"/>
              <p:cNvSpPr>
                <a:spLocks noChangeShapeType="1"/>
              </p:cNvSpPr>
              <p:nvPr/>
            </p:nvSpPr>
            <p:spPr bwMode="auto">
              <a:xfrm flipH="1">
                <a:off x="1665" y="3703"/>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79" name="Line 254"/>
              <p:cNvSpPr>
                <a:spLocks noChangeShapeType="1"/>
              </p:cNvSpPr>
              <p:nvPr/>
            </p:nvSpPr>
            <p:spPr bwMode="auto">
              <a:xfrm flipH="1">
                <a:off x="1665" y="3590"/>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6699" name="Rectangle 255"/>
          <p:cNvSpPr>
            <a:spLocks noChangeArrowheads="1"/>
          </p:cNvSpPr>
          <p:nvPr/>
        </p:nvSpPr>
        <p:spPr bwMode="auto">
          <a:xfrm>
            <a:off x="2567649" y="3510733"/>
            <a:ext cx="9286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00" name="Rectangle 256"/>
          <p:cNvSpPr>
            <a:spLocks noChangeArrowheads="1"/>
          </p:cNvSpPr>
          <p:nvPr/>
        </p:nvSpPr>
        <p:spPr bwMode="auto">
          <a:xfrm>
            <a:off x="2675996" y="36504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校园网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6701" name="Rectangle 257"/>
          <p:cNvSpPr>
            <a:spLocks noChangeArrowheads="1"/>
          </p:cNvSpPr>
          <p:nvPr/>
        </p:nvSpPr>
        <p:spPr bwMode="auto">
          <a:xfrm>
            <a:off x="3458502" y="5544320"/>
            <a:ext cx="116429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02" name="Rectangle 258"/>
          <p:cNvSpPr>
            <a:spLocks noChangeArrowheads="1"/>
          </p:cNvSpPr>
          <p:nvPr/>
        </p:nvSpPr>
        <p:spPr bwMode="auto">
          <a:xfrm>
            <a:off x="3896121" y="5661794"/>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校园网的高速缓存</a:t>
            </a:r>
            <a:endParaRPr kumimoji="1" lang="zh-CN" altLang="en-US"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（代理服务器）</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156703" name="Group 259"/>
          <p:cNvGrpSpPr/>
          <p:nvPr/>
        </p:nvGrpSpPr>
        <p:grpSpPr bwMode="auto">
          <a:xfrm>
            <a:off x="8743421" y="2924944"/>
            <a:ext cx="424789" cy="661988"/>
            <a:chOff x="4305" y="2335"/>
            <a:chExt cx="216" cy="339"/>
          </a:xfrm>
        </p:grpSpPr>
        <p:grpSp>
          <p:nvGrpSpPr>
            <p:cNvPr id="156749" name="Group 260"/>
            <p:cNvGrpSpPr/>
            <p:nvPr/>
          </p:nvGrpSpPr>
          <p:grpSpPr bwMode="auto">
            <a:xfrm>
              <a:off x="4310" y="2341"/>
              <a:ext cx="211" cy="333"/>
              <a:chOff x="4310" y="2341"/>
              <a:chExt cx="211" cy="333"/>
            </a:xfrm>
          </p:grpSpPr>
          <p:sp>
            <p:nvSpPr>
              <p:cNvPr id="156760" name="Freeform 261"/>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61" name="Freeform 262"/>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62" name="Freeform 263"/>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63" name="Freeform 264"/>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64"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65"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66" name="Line 267"/>
              <p:cNvSpPr>
                <a:spLocks noChangeShapeType="1"/>
              </p:cNvSpPr>
              <p:nvPr/>
            </p:nvSpPr>
            <p:spPr bwMode="auto">
              <a:xfrm>
                <a:off x="4320" y="2441"/>
                <a:ext cx="5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67" name="Line 268"/>
              <p:cNvSpPr>
                <a:spLocks noChangeShapeType="1"/>
              </p:cNvSpPr>
              <p:nvPr/>
            </p:nvSpPr>
            <p:spPr bwMode="auto">
              <a:xfrm flipH="1">
                <a:off x="4310" y="2617"/>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68" name="Line 269"/>
              <p:cNvSpPr>
                <a:spLocks noChangeShapeType="1"/>
              </p:cNvSpPr>
              <p:nvPr/>
            </p:nvSpPr>
            <p:spPr bwMode="auto">
              <a:xfrm flipH="1">
                <a:off x="4310" y="2504"/>
                <a:ext cx="116"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nvGrpSpPr>
            <p:cNvPr id="156750" name="Group 270"/>
            <p:cNvGrpSpPr/>
            <p:nvPr/>
          </p:nvGrpSpPr>
          <p:grpSpPr bwMode="auto">
            <a:xfrm>
              <a:off x="4305" y="2335"/>
              <a:ext cx="211" cy="332"/>
              <a:chOff x="4305" y="2335"/>
              <a:chExt cx="211" cy="332"/>
            </a:xfrm>
          </p:grpSpPr>
          <p:sp>
            <p:nvSpPr>
              <p:cNvPr id="156751" name="Freeform 271"/>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52" name="Freeform 272"/>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53" name="Freeform 273"/>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54" name="Freeform 274"/>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55"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56"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57" name="Line 277"/>
              <p:cNvSpPr>
                <a:spLocks noChangeShapeType="1"/>
              </p:cNvSpPr>
              <p:nvPr/>
            </p:nvSpPr>
            <p:spPr bwMode="auto">
              <a:xfrm>
                <a:off x="4320" y="2429"/>
                <a:ext cx="40"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58" name="Line 278"/>
              <p:cNvSpPr>
                <a:spLocks noChangeShapeType="1"/>
              </p:cNvSpPr>
              <p:nvPr/>
            </p:nvSpPr>
            <p:spPr bwMode="auto">
              <a:xfrm flipH="1">
                <a:off x="4310" y="2611"/>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59" name="Line 279"/>
              <p:cNvSpPr>
                <a:spLocks noChangeShapeType="1"/>
              </p:cNvSpPr>
              <p:nvPr/>
            </p:nvSpPr>
            <p:spPr bwMode="auto">
              <a:xfrm flipH="1">
                <a:off x="4310" y="2498"/>
                <a:ext cx="106" cy="1"/>
              </a:xfrm>
              <a:prstGeom prst="line">
                <a:avLst/>
              </a:prstGeom>
              <a:noFill/>
              <a:ln w="7938">
                <a:solidFill>
                  <a:srgbClr val="313124"/>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sp>
        <p:nvSpPr>
          <p:cNvPr id="156704" name="Rectangle 280"/>
          <p:cNvSpPr>
            <a:spLocks noChangeArrowheads="1"/>
          </p:cNvSpPr>
          <p:nvPr/>
        </p:nvSpPr>
        <p:spPr bwMode="auto">
          <a:xfrm>
            <a:off x="7346951" y="3085282"/>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源点服务器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6705" name="Rectangle 281"/>
          <p:cNvSpPr>
            <a:spLocks noChangeArrowheads="1"/>
          </p:cNvSpPr>
          <p:nvPr/>
        </p:nvSpPr>
        <p:spPr bwMode="auto">
          <a:xfrm>
            <a:off x="4526492" y="4093345"/>
            <a:ext cx="88569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06" name="Rectangle 282"/>
          <p:cNvSpPr>
            <a:spLocks noChangeArrowheads="1"/>
          </p:cNvSpPr>
          <p:nvPr/>
        </p:nvSpPr>
        <p:spPr bwMode="auto">
          <a:xfrm>
            <a:off x="5030391" y="4160019"/>
            <a:ext cx="952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2 Mbit/s</a:t>
            </a:r>
            <a:endParaRPr kumimoji="1" lang="en-US" altLang="zh-CN" sz="2000" b="1" dirty="0">
              <a:solidFill>
                <a:srgbClr val="000099"/>
              </a:solidFill>
              <a:latin typeface="Arial" panose="020B0604020202020204" pitchFamily="34" charset="0"/>
              <a:ea typeface="黑体" panose="02010609060101010101" pitchFamily="2" charset="-122"/>
            </a:endParaRPr>
          </a:p>
        </p:txBody>
      </p:sp>
      <p:grpSp>
        <p:nvGrpSpPr>
          <p:cNvPr id="156707" name="Group 283"/>
          <p:cNvGrpSpPr/>
          <p:nvPr/>
        </p:nvGrpSpPr>
        <p:grpSpPr bwMode="auto">
          <a:xfrm>
            <a:off x="3102504" y="5544319"/>
            <a:ext cx="565812" cy="260350"/>
            <a:chOff x="1872" y="3676"/>
            <a:chExt cx="227" cy="136"/>
          </a:xfrm>
        </p:grpSpPr>
        <p:sp>
          <p:nvSpPr>
            <p:cNvPr id="156747" name="Line 284"/>
            <p:cNvSpPr>
              <a:spLocks noChangeShapeType="1"/>
            </p:cNvSpPr>
            <p:nvPr/>
          </p:nvSpPr>
          <p:spPr bwMode="auto">
            <a:xfrm>
              <a:off x="1919" y="3702"/>
              <a:ext cx="180" cy="11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48" name="Freeform 285"/>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ln>
          </p:spPr>
          <p:txBody>
            <a:bodyPr/>
            <a:lstStyle/>
            <a:p>
              <a:endParaRPr lang="zh-CN" altLang="en-US" b="1">
                <a:solidFill>
                  <a:srgbClr val="000099"/>
                </a:solidFill>
              </a:endParaRPr>
            </a:p>
          </p:txBody>
        </p:sp>
      </p:grpSp>
      <p:grpSp>
        <p:nvGrpSpPr>
          <p:cNvPr id="156708" name="Group 286"/>
          <p:cNvGrpSpPr/>
          <p:nvPr/>
        </p:nvGrpSpPr>
        <p:grpSpPr bwMode="auto">
          <a:xfrm>
            <a:off x="6576483" y="4288607"/>
            <a:ext cx="607087" cy="374650"/>
            <a:chOff x="3202" y="3033"/>
            <a:chExt cx="309" cy="192"/>
          </a:xfrm>
        </p:grpSpPr>
        <p:sp>
          <p:nvSpPr>
            <p:cNvPr id="156722" name="Oval 287"/>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pPr eaLnBrk="1" hangingPunct="1"/>
              <a:endParaRPr lang="zh-CN" altLang="en-US" b="1">
                <a:solidFill>
                  <a:srgbClr val="000099"/>
                </a:solidFill>
              </a:endParaRPr>
            </a:p>
          </p:txBody>
        </p:sp>
        <p:sp>
          <p:nvSpPr>
            <p:cNvPr id="156723"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24"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25" name="Oval 290"/>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pPr eaLnBrk="1" hangingPunct="1"/>
              <a:endParaRPr lang="zh-CN" altLang="en-US" b="1">
                <a:solidFill>
                  <a:srgbClr val="000099"/>
                </a:solidFill>
              </a:endParaRPr>
            </a:p>
          </p:txBody>
        </p:sp>
        <p:grpSp>
          <p:nvGrpSpPr>
            <p:cNvPr id="156726" name="Group 291"/>
            <p:cNvGrpSpPr/>
            <p:nvPr/>
          </p:nvGrpSpPr>
          <p:grpSpPr bwMode="auto">
            <a:xfrm>
              <a:off x="3249" y="3046"/>
              <a:ext cx="214" cy="86"/>
              <a:chOff x="3249" y="3046"/>
              <a:chExt cx="214" cy="86"/>
            </a:xfrm>
          </p:grpSpPr>
          <p:grpSp>
            <p:nvGrpSpPr>
              <p:cNvPr id="156729" name="Group 292"/>
              <p:cNvGrpSpPr/>
              <p:nvPr/>
            </p:nvGrpSpPr>
            <p:grpSpPr bwMode="auto">
              <a:xfrm>
                <a:off x="3249" y="3046"/>
                <a:ext cx="212" cy="84"/>
                <a:chOff x="3249" y="3046"/>
                <a:chExt cx="212" cy="84"/>
              </a:xfrm>
            </p:grpSpPr>
            <p:sp>
              <p:nvSpPr>
                <p:cNvPr id="156739" name="Freeform 293"/>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40" name="Freeform 294"/>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41" name="Freeform 295"/>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42" name="Freeform 296"/>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43" name="Freeform 297"/>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44" name="Freeform 298"/>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45" name="Freeform 299"/>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46" name="Freeform 300"/>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156730" name="Group 301"/>
              <p:cNvGrpSpPr/>
              <p:nvPr/>
            </p:nvGrpSpPr>
            <p:grpSpPr bwMode="auto">
              <a:xfrm>
                <a:off x="3251" y="3048"/>
                <a:ext cx="212" cy="84"/>
                <a:chOff x="3251" y="3048"/>
                <a:chExt cx="212" cy="84"/>
              </a:xfrm>
            </p:grpSpPr>
            <p:sp>
              <p:nvSpPr>
                <p:cNvPr id="156731" name="Freeform 302"/>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32" name="Freeform 303"/>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33" name="Freeform 304"/>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34" name="Freeform 305"/>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35" name="Freeform 306"/>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36" name="Freeform 307"/>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37" name="Freeform 308"/>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156738" name="Freeform 309"/>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156727" name="Line 310"/>
            <p:cNvSpPr>
              <a:spLocks noChangeShapeType="1"/>
            </p:cNvSpPr>
            <p:nvPr/>
          </p:nvSpPr>
          <p:spPr bwMode="auto">
            <a:xfrm>
              <a:off x="3202"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156728" name="Line 311"/>
            <p:cNvSpPr>
              <a:spLocks noChangeShapeType="1"/>
            </p:cNvSpPr>
            <p:nvPr/>
          </p:nvSpPr>
          <p:spPr bwMode="auto">
            <a:xfrm>
              <a:off x="3510" y="3088"/>
              <a:ext cx="1" cy="80"/>
            </a:xfrm>
            <a:prstGeom prst="line">
              <a:avLst/>
            </a:prstGeom>
            <a:noFill/>
            <a:ln w="3175">
              <a:solidFill>
                <a:srgbClr val="AAE6FF"/>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sp>
        <p:nvSpPr>
          <p:cNvPr id="156709" name="Rectangle 312"/>
          <p:cNvSpPr>
            <a:spLocks noChangeArrowheads="1"/>
          </p:cNvSpPr>
          <p:nvPr/>
        </p:nvSpPr>
        <p:spPr bwMode="auto">
          <a:xfrm>
            <a:off x="7195609" y="3864745"/>
            <a:ext cx="92696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10" name="Rectangle 313"/>
          <p:cNvSpPr>
            <a:spLocks noChangeArrowheads="1"/>
          </p:cNvSpPr>
          <p:nvPr/>
        </p:nvSpPr>
        <p:spPr bwMode="auto">
          <a:xfrm>
            <a:off x="7560204" y="434893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互联网</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6711" name="Rectangle 314"/>
          <p:cNvSpPr>
            <a:spLocks noChangeArrowheads="1"/>
          </p:cNvSpPr>
          <p:nvPr/>
        </p:nvSpPr>
        <p:spPr bwMode="auto">
          <a:xfrm>
            <a:off x="3993357" y="3952057"/>
            <a:ext cx="41619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12" name="Rectangle 315"/>
          <p:cNvSpPr>
            <a:spLocks noChangeArrowheads="1"/>
          </p:cNvSpPr>
          <p:nvPr/>
        </p:nvSpPr>
        <p:spPr bwMode="auto">
          <a:xfrm>
            <a:off x="3102505" y="4660083"/>
            <a:ext cx="45230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13" name="Rectangle 317"/>
          <p:cNvSpPr>
            <a:spLocks noChangeArrowheads="1"/>
          </p:cNvSpPr>
          <p:nvPr/>
        </p:nvSpPr>
        <p:spPr bwMode="auto">
          <a:xfrm>
            <a:off x="1850496" y="4306070"/>
            <a:ext cx="454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156714" name="Rectangle 319"/>
          <p:cNvSpPr>
            <a:spLocks noChangeArrowheads="1"/>
          </p:cNvSpPr>
          <p:nvPr/>
        </p:nvSpPr>
        <p:spPr bwMode="auto">
          <a:xfrm>
            <a:off x="462625" y="3966344"/>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浏览器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156715" name="Rectangle 320"/>
          <p:cNvSpPr>
            <a:spLocks noChangeArrowheads="1"/>
          </p:cNvSpPr>
          <p:nvPr/>
        </p:nvSpPr>
        <p:spPr bwMode="auto">
          <a:xfrm>
            <a:off x="4043231" y="39806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1</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156716" name="Rectangle 321"/>
          <p:cNvSpPr>
            <a:spLocks noChangeArrowheads="1"/>
          </p:cNvSpPr>
          <p:nvPr/>
        </p:nvSpPr>
        <p:spPr bwMode="auto">
          <a:xfrm>
            <a:off x="6387307" y="4006032"/>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R</a:t>
            </a:r>
            <a:r>
              <a:rPr kumimoji="1" lang="en-US" altLang="zh-CN" sz="2000" b="1" baseline="-25000">
                <a:solidFill>
                  <a:srgbClr val="000099"/>
                </a:solidFill>
                <a:latin typeface="Arial" panose="020B0604020202020204" pitchFamily="34" charset="0"/>
                <a:ea typeface="黑体" panose="02010609060101010101" pitchFamily="2" charset="-122"/>
              </a:rPr>
              <a:t>2</a:t>
            </a:r>
            <a:endParaRPr kumimoji="1" lang="en-US" altLang="zh-CN" sz="2000" b="1" baseline="-25000">
              <a:solidFill>
                <a:srgbClr val="000099"/>
              </a:solidFill>
              <a:latin typeface="Arial" panose="020B0604020202020204" pitchFamily="34" charset="0"/>
              <a:ea typeface="黑体" panose="02010609060101010101" pitchFamily="2" charset="-122"/>
            </a:endParaRPr>
          </a:p>
        </p:txBody>
      </p:sp>
      <p:sp>
        <p:nvSpPr>
          <p:cNvPr id="647490" name="Freeform 322"/>
          <p:cNvSpPr/>
          <p:nvPr/>
        </p:nvSpPr>
        <p:spPr bwMode="auto">
          <a:xfrm>
            <a:off x="1836738" y="4269558"/>
            <a:ext cx="990600" cy="1023937"/>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7494" name="Freeform 326"/>
          <p:cNvSpPr/>
          <p:nvPr/>
        </p:nvSpPr>
        <p:spPr bwMode="auto">
          <a:xfrm>
            <a:off x="1073150" y="4625158"/>
            <a:ext cx="1802342" cy="871537"/>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7495" name="Freeform 327"/>
          <p:cNvSpPr/>
          <p:nvPr/>
        </p:nvSpPr>
        <p:spPr bwMode="auto">
          <a:xfrm>
            <a:off x="1683677" y="5277620"/>
            <a:ext cx="1155700" cy="366713"/>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47496" name="Freeform 328"/>
          <p:cNvSpPr/>
          <p:nvPr/>
        </p:nvSpPr>
        <p:spPr bwMode="auto">
          <a:xfrm>
            <a:off x="1695715" y="3383732"/>
            <a:ext cx="1219333" cy="1776412"/>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56721" name="Text Box 334"/>
          <p:cNvSpPr txBox="1">
            <a:spLocks noChangeArrowheads="1"/>
          </p:cNvSpPr>
          <p:nvPr/>
        </p:nvSpPr>
        <p:spPr bwMode="auto">
          <a:xfrm>
            <a:off x="507339" y="1196752"/>
            <a:ext cx="8913680" cy="1814830"/>
          </a:xfrm>
          <a:prstGeom prst="rect">
            <a:avLst/>
          </a:prstGeom>
          <a:solidFill>
            <a:srgbClr val="FFFF66"/>
          </a:solidFill>
          <a:ln>
            <a:solidFill>
              <a:srgbClr val="000066"/>
            </a:solidFill>
          </a:ln>
          <a:effectLst/>
        </p:spPr>
        <p:txBody>
          <a:bodyPr>
            <a:spAutoFit/>
          </a:bodyPr>
          <a:lstStyle>
            <a:defPPr>
              <a:defRPr lang="zh-CN"/>
            </a:defPPr>
            <a:lvl1pPr eaLnBrk="1" hangingPunct="1">
              <a:defRPr sz="2800" b="1">
                <a:solidFill>
                  <a:srgbClr val="000066"/>
                </a:solidFill>
                <a:latin typeface="Arial" panose="020B0604020202020204" pitchFamily="34" charset="0"/>
                <a:ea typeface="黑体" panose="02010609060101010101" pitchFamily="2" charset="-122"/>
              </a:defRPr>
            </a:lvl1pPr>
            <a:lvl2pPr marL="742950" indent="-285750">
              <a:defRPr sz="3600"/>
            </a:lvl2pPr>
            <a:lvl3pPr marL="1143000" indent="-228600">
              <a:defRPr sz="3600"/>
            </a:lvl3pPr>
            <a:lvl4pPr marL="1600200" indent="-228600">
              <a:defRPr sz="3600"/>
            </a:lvl4pPr>
            <a:lvl5pPr marL="2057400" indent="-228600">
              <a:defRPr sz="3600"/>
            </a:lvl5pPr>
            <a:lvl6pPr marL="2514600" indent="-228600" eaLnBrk="0" fontAlgn="base" hangingPunct="0">
              <a:spcBef>
                <a:spcPct val="0"/>
              </a:spcBef>
              <a:spcAft>
                <a:spcPct val="0"/>
              </a:spcAft>
              <a:defRPr sz="3600"/>
            </a:lvl6pPr>
            <a:lvl7pPr marL="2971800" indent="-228600" eaLnBrk="0" fontAlgn="base" hangingPunct="0">
              <a:spcBef>
                <a:spcPct val="0"/>
              </a:spcBef>
              <a:spcAft>
                <a:spcPct val="0"/>
              </a:spcAft>
              <a:defRPr sz="3600"/>
            </a:lvl7pPr>
            <a:lvl8pPr marL="3429000" indent="-228600" eaLnBrk="0" fontAlgn="base" hangingPunct="0">
              <a:spcBef>
                <a:spcPct val="0"/>
              </a:spcBef>
              <a:spcAft>
                <a:spcPct val="0"/>
              </a:spcAft>
              <a:defRPr sz="3600"/>
            </a:lvl8pPr>
            <a:lvl9pPr marL="3886200" indent="-228600" eaLnBrk="0" fontAlgn="base" hangingPunct="0">
              <a:spcBef>
                <a:spcPct val="0"/>
              </a:spcBef>
              <a:spcAft>
                <a:spcPct val="0"/>
              </a:spcAft>
              <a:defRPr sz="3600"/>
            </a:lvl9pPr>
          </a:lstStyle>
          <a:p>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高速缓存收到此对象后，先复制在其本地存储器中（为今后使用），然后再将该对象放在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响应报文中，通过已建立的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连接，返回给请求该对象的浏览器。</a:t>
            </a:r>
            <a:endParaRPr lang="zh-CN" altLang="en-US"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7496"/>
                                        </p:tgtEl>
                                        <p:attrNameLst>
                                          <p:attrName>style.visibility</p:attrName>
                                        </p:attrNameLst>
                                      </p:cBhvr>
                                      <p:to>
                                        <p:strVal val="visible"/>
                                      </p:to>
                                    </p:set>
                                    <p:animEffect transition="in" filter="wipe(down)">
                                      <p:cBhvr>
                                        <p:cTn id="7" dur="500"/>
                                        <p:tgtEl>
                                          <p:spTgt spid="647496"/>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7490"/>
                                        </p:tgtEl>
                                        <p:attrNameLst>
                                          <p:attrName>style.visibility</p:attrName>
                                        </p:attrNameLst>
                                      </p:cBhvr>
                                      <p:to>
                                        <p:strVal val="visible"/>
                                      </p:to>
                                    </p:set>
                                    <p:animEffect transition="in" filter="wipe(down)">
                                      <p:cBhvr>
                                        <p:cTn id="11" dur="500"/>
                                        <p:tgtEl>
                                          <p:spTgt spid="647490"/>
                                        </p:tgtEl>
                                      </p:cBhvr>
                                    </p:animEffect>
                                  </p:childTnLst>
                                </p:cTn>
                              </p:par>
                            </p:childTnLst>
                          </p:cTn>
                        </p:par>
                        <p:par>
                          <p:cTn id="12" fill="hold">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7494"/>
                                        </p:tgtEl>
                                        <p:attrNameLst>
                                          <p:attrName>style.visibility</p:attrName>
                                        </p:attrNameLst>
                                      </p:cBhvr>
                                      <p:to>
                                        <p:strVal val="visible"/>
                                      </p:to>
                                    </p:set>
                                    <p:animEffect transition="in" filter="wipe(right)">
                                      <p:cBhvr>
                                        <p:cTn id="15" dur="500"/>
                                        <p:tgtEl>
                                          <p:spTgt spid="647494"/>
                                        </p:tgtEl>
                                      </p:cBhvr>
                                    </p:animEffect>
                                  </p:childTnLst>
                                </p:cTn>
                              </p:par>
                            </p:childTnLst>
                          </p:cTn>
                        </p:par>
                        <p:par>
                          <p:cTn id="16" fill="hold">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7495"/>
                                        </p:tgtEl>
                                        <p:attrNameLst>
                                          <p:attrName>style.visibility</p:attrName>
                                        </p:attrNameLst>
                                      </p:cBhvr>
                                      <p:to>
                                        <p:strVal val="visible"/>
                                      </p:to>
                                    </p:set>
                                    <p:animEffect transition="in" filter="wipe(right)">
                                      <p:cBhvr>
                                        <p:cTn id="19" dur="500"/>
                                        <p:tgtEl>
                                          <p:spTgt spid="6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490" grpId="0" animBg="1"/>
      <p:bldP spid="647494" grpId="0" animBg="1"/>
      <p:bldP spid="647495" grpId="0" animBg="1"/>
      <p:bldP spid="64749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6"/>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3. HTTP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的报文结构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8723" name="Rectangle 37"/>
          <p:cNvSpPr>
            <a:spLocks noGrp="1" noChangeArrowheads="1"/>
          </p:cNvSpPr>
          <p:nvPr>
            <p:ph idx="1"/>
          </p:nvPr>
        </p:nvSpPr>
        <p:spPr/>
        <p:txBody>
          <a:bodyPr/>
          <a:lstStyle/>
          <a:p>
            <a:pPr eaLnBrk="1" hangingPunct="1">
              <a:buFont typeface="Wingdings" panose="05000000000000000000" pitchFamily="2" charset="2"/>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rPr>
              <a:t>HTTP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有两类报文：</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请求报文</a:t>
            </a:r>
            <a:r>
              <a:rPr lang="en-US" altLang="zh-CN" dirty="0">
                <a:latin typeface="Times New Roman" panose="02020603050405020304" pitchFamily="18" charset="0"/>
                <a:ea typeface="黑体" panose="02010609060101010101" pitchFamily="2" charset="-122"/>
                <a:cs typeface="Times New Roman" panose="02020603050405020304" pitchFamily="18" charset="0"/>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从客户向服务器发送请求报文。</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响应报文</a:t>
            </a:r>
            <a:r>
              <a:rPr lang="en-US" altLang="zh-CN" dirty="0">
                <a:latin typeface="Times New Roman" panose="02020603050405020304" pitchFamily="18" charset="0"/>
                <a:ea typeface="黑体" panose="02010609060101010101" pitchFamily="2" charset="-122"/>
                <a:cs typeface="Times New Roman" panose="02020603050405020304" pitchFamily="18" charset="0"/>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从服务器到客户的回答。</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由于 </a:t>
            </a:r>
            <a:r>
              <a:rPr lang="en-US" altLang="zh-CN" dirty="0">
                <a:latin typeface="Times New Roman" panose="02020603050405020304" pitchFamily="18" charset="0"/>
                <a:ea typeface="黑体" panose="02010609060101010101" pitchFamily="2" charset="-122"/>
                <a:cs typeface="Times New Roman" panose="02020603050405020304" pitchFamily="18" charset="0"/>
              </a:rPr>
              <a:t>HTTP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是面向文本的 </a:t>
            </a:r>
            <a:r>
              <a:rPr lang="en-US" altLang="zh-CN" dirty="0">
                <a:latin typeface="Times New Roman" panose="02020603050405020304" pitchFamily="18" charset="0"/>
                <a:ea typeface="黑体" panose="02010609060101010101" pitchFamily="2" charset="-122"/>
                <a:cs typeface="Times New Roman" panose="02020603050405020304" pitchFamily="18" charset="0"/>
              </a:rPr>
              <a:t>(text-oriented)</a:t>
            </a:r>
            <a:r>
              <a:rPr lang="zh-CN" altLang="en-US" dirty="0">
                <a:latin typeface="Times New Roman" panose="02020603050405020304" pitchFamily="18" charset="0"/>
                <a:ea typeface="黑体" panose="02010609060101010101" pitchFamily="2" charset="-122"/>
                <a:cs typeface="Times New Roman" panose="02020603050405020304" pitchFamily="18" charset="0"/>
              </a:rPr>
              <a:t>，因此在报文中的每一个字段都是一些 </a:t>
            </a:r>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ASCII </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码串，</a:t>
            </a:r>
            <a:r>
              <a:rPr lang="zh-CN" altLang="en-US" dirty="0">
                <a:latin typeface="Times New Roman" panose="02020603050405020304" pitchFamily="18" charset="0"/>
                <a:ea typeface="黑体" panose="02010609060101010101" pitchFamily="2" charset="-122"/>
                <a:cs typeface="Times New Roman" panose="02020603050405020304" pitchFamily="18" charset="0"/>
              </a:rPr>
              <a:t>因而每个字段的长度都是不确定的。</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51"/>
          <p:cNvSpPr>
            <a:spLocks noChangeArrowheads="1"/>
          </p:cNvSpPr>
          <p:nvPr/>
        </p:nvSpPr>
        <p:spPr bwMode="auto">
          <a:xfrm>
            <a:off x="2168728" y="3042549"/>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71" name="Rectangle 43"/>
          <p:cNvSpPr>
            <a:spLocks noChangeArrowheads="1"/>
          </p:cNvSpPr>
          <p:nvPr/>
        </p:nvSpPr>
        <p:spPr bwMode="auto">
          <a:xfrm>
            <a:off x="2168728" y="2226574"/>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72" name="Rectangle 34"/>
          <p:cNvSpPr>
            <a:spLocks noChangeArrowheads="1"/>
          </p:cNvSpPr>
          <p:nvPr/>
        </p:nvSpPr>
        <p:spPr bwMode="auto">
          <a:xfrm>
            <a:off x="2168729" y="1820173"/>
            <a:ext cx="5202369" cy="40640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74" name="Rectangle 23"/>
          <p:cNvSpPr>
            <a:spLocks noChangeArrowheads="1"/>
          </p:cNvSpPr>
          <p:nvPr/>
        </p:nvSpPr>
        <p:spPr bwMode="auto">
          <a:xfrm>
            <a:off x="4605673" y="3052074"/>
            <a:ext cx="961364"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75" name="Rectangle 24"/>
          <p:cNvSpPr>
            <a:spLocks noChangeArrowheads="1"/>
          </p:cNvSpPr>
          <p:nvPr/>
        </p:nvSpPr>
        <p:spPr bwMode="auto">
          <a:xfrm>
            <a:off x="2175608" y="3469585"/>
            <a:ext cx="985440"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76" name="Rectangle 25"/>
          <p:cNvSpPr>
            <a:spLocks noChangeArrowheads="1"/>
          </p:cNvSpPr>
          <p:nvPr/>
        </p:nvSpPr>
        <p:spPr bwMode="auto">
          <a:xfrm>
            <a:off x="4605673" y="2236098"/>
            <a:ext cx="96136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77" name="Rectangle 26"/>
          <p:cNvSpPr>
            <a:spLocks noChangeArrowheads="1"/>
          </p:cNvSpPr>
          <p:nvPr/>
        </p:nvSpPr>
        <p:spPr bwMode="auto">
          <a:xfrm>
            <a:off x="4003745" y="3052073"/>
            <a:ext cx="1307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78" name="Rectangle 27"/>
          <p:cNvSpPr>
            <a:spLocks noChangeArrowheads="1"/>
          </p:cNvSpPr>
          <p:nvPr/>
        </p:nvSpPr>
        <p:spPr bwMode="auto">
          <a:xfrm>
            <a:off x="4003746" y="2236098"/>
            <a:ext cx="12038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79" name="Line 28"/>
          <p:cNvSpPr>
            <a:spLocks noChangeShapeType="1"/>
          </p:cNvSpPr>
          <p:nvPr/>
        </p:nvSpPr>
        <p:spPr bwMode="auto">
          <a:xfrm>
            <a:off x="3854124" y="304254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80" name="Line 29"/>
          <p:cNvSpPr>
            <a:spLocks noChangeShapeType="1"/>
          </p:cNvSpPr>
          <p:nvPr/>
        </p:nvSpPr>
        <p:spPr bwMode="auto">
          <a:xfrm>
            <a:off x="4605673" y="304254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81" name="Line 30"/>
          <p:cNvSpPr>
            <a:spLocks noChangeShapeType="1"/>
          </p:cNvSpPr>
          <p:nvPr/>
        </p:nvSpPr>
        <p:spPr bwMode="auto">
          <a:xfrm>
            <a:off x="4003745" y="304254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82" name="Rectangle 31"/>
          <p:cNvSpPr>
            <a:spLocks noChangeArrowheads="1"/>
          </p:cNvSpPr>
          <p:nvPr/>
        </p:nvSpPr>
        <p:spPr bwMode="auto">
          <a:xfrm>
            <a:off x="6378779" y="1829699"/>
            <a:ext cx="992319"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83" name="Rectangle 32"/>
          <p:cNvSpPr>
            <a:spLocks noChangeArrowheads="1"/>
          </p:cNvSpPr>
          <p:nvPr/>
        </p:nvSpPr>
        <p:spPr bwMode="auto">
          <a:xfrm>
            <a:off x="4935873" y="1829699"/>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84" name="Rectangle 33"/>
          <p:cNvSpPr>
            <a:spLocks noChangeArrowheads="1"/>
          </p:cNvSpPr>
          <p:nvPr/>
        </p:nvSpPr>
        <p:spPr bwMode="auto">
          <a:xfrm>
            <a:off x="3492969" y="1829699"/>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85" name="Text Box 35"/>
          <p:cNvSpPr txBox="1">
            <a:spLocks noChangeArrowheads="1"/>
          </p:cNvSpPr>
          <p:nvPr/>
        </p:nvSpPr>
        <p:spPr bwMode="auto">
          <a:xfrm>
            <a:off x="2354466" y="1809061"/>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方   法</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786" name="Line 36"/>
          <p:cNvSpPr>
            <a:spLocks noChangeShapeType="1"/>
          </p:cNvSpPr>
          <p:nvPr/>
        </p:nvSpPr>
        <p:spPr bwMode="auto">
          <a:xfrm>
            <a:off x="3492968" y="1820173"/>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87" name="Line 37"/>
          <p:cNvSpPr>
            <a:spLocks noChangeShapeType="1"/>
          </p:cNvSpPr>
          <p:nvPr/>
        </p:nvSpPr>
        <p:spPr bwMode="auto">
          <a:xfrm>
            <a:off x="3613353" y="1820173"/>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88" name="Line 38"/>
          <p:cNvSpPr>
            <a:spLocks noChangeShapeType="1"/>
          </p:cNvSpPr>
          <p:nvPr/>
        </p:nvSpPr>
        <p:spPr bwMode="auto">
          <a:xfrm>
            <a:off x="4935873" y="1820173"/>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89" name="Line 39"/>
          <p:cNvSpPr>
            <a:spLocks noChangeShapeType="1"/>
          </p:cNvSpPr>
          <p:nvPr/>
        </p:nvSpPr>
        <p:spPr bwMode="auto">
          <a:xfrm>
            <a:off x="5056258" y="1820173"/>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90" name="Line 40"/>
          <p:cNvSpPr>
            <a:spLocks noChangeShapeType="1"/>
          </p:cNvSpPr>
          <p:nvPr/>
        </p:nvSpPr>
        <p:spPr bwMode="auto">
          <a:xfrm>
            <a:off x="6378778" y="1820173"/>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91" name="Text Box 41"/>
          <p:cNvSpPr txBox="1">
            <a:spLocks noChangeArrowheads="1"/>
          </p:cNvSpPr>
          <p:nvPr/>
        </p:nvSpPr>
        <p:spPr bwMode="auto">
          <a:xfrm>
            <a:off x="3843806" y="1809061"/>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URL</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0792" name="Text Box 42"/>
          <p:cNvSpPr txBox="1">
            <a:spLocks noChangeArrowheads="1"/>
          </p:cNvSpPr>
          <p:nvPr/>
        </p:nvSpPr>
        <p:spPr bwMode="auto">
          <a:xfrm>
            <a:off x="5193841" y="1809061"/>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版   本</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793" name="Text Box 44"/>
          <p:cNvSpPr txBox="1">
            <a:spLocks noChangeArrowheads="1"/>
          </p:cNvSpPr>
          <p:nvPr/>
        </p:nvSpPr>
        <p:spPr bwMode="auto">
          <a:xfrm>
            <a:off x="2177327" y="2221811"/>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794" name="Line 45"/>
          <p:cNvSpPr>
            <a:spLocks noChangeShapeType="1"/>
          </p:cNvSpPr>
          <p:nvPr/>
        </p:nvSpPr>
        <p:spPr bwMode="auto">
          <a:xfrm>
            <a:off x="3854124" y="22265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95" name="Line 46"/>
          <p:cNvSpPr>
            <a:spLocks noChangeShapeType="1"/>
          </p:cNvSpPr>
          <p:nvPr/>
        </p:nvSpPr>
        <p:spPr bwMode="auto">
          <a:xfrm>
            <a:off x="4605673" y="22265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96" name="Text Box 47"/>
          <p:cNvSpPr txBox="1">
            <a:spLocks noChangeArrowheads="1"/>
          </p:cNvSpPr>
          <p:nvPr/>
        </p:nvSpPr>
        <p:spPr bwMode="auto">
          <a:xfrm>
            <a:off x="5816406" y="26377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797" name="Line 48"/>
          <p:cNvSpPr>
            <a:spLocks noChangeShapeType="1"/>
          </p:cNvSpPr>
          <p:nvPr/>
        </p:nvSpPr>
        <p:spPr bwMode="auto">
          <a:xfrm>
            <a:off x="4003745" y="22265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798" name="Text Box 49"/>
          <p:cNvSpPr txBox="1">
            <a:spLocks noChangeArrowheads="1"/>
          </p:cNvSpPr>
          <p:nvPr/>
        </p:nvSpPr>
        <p:spPr bwMode="auto">
          <a:xfrm>
            <a:off x="3775014" y="2223399"/>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0799" name="Text Box 50"/>
          <p:cNvSpPr txBox="1">
            <a:spLocks noChangeArrowheads="1"/>
          </p:cNvSpPr>
          <p:nvPr/>
        </p:nvSpPr>
        <p:spPr bwMode="auto">
          <a:xfrm>
            <a:off x="4136170" y="2229749"/>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800" name="Text Box 52"/>
          <p:cNvSpPr txBox="1">
            <a:spLocks noChangeArrowheads="1"/>
          </p:cNvSpPr>
          <p:nvPr/>
        </p:nvSpPr>
        <p:spPr bwMode="auto">
          <a:xfrm>
            <a:off x="2172169" y="302984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801" name="Text Box 53"/>
          <p:cNvSpPr txBox="1">
            <a:spLocks noChangeArrowheads="1"/>
          </p:cNvSpPr>
          <p:nvPr/>
        </p:nvSpPr>
        <p:spPr bwMode="auto">
          <a:xfrm>
            <a:off x="4161966" y="3042549"/>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802" name="Text Box 54"/>
          <p:cNvSpPr txBox="1">
            <a:spLocks noChangeArrowheads="1"/>
          </p:cNvSpPr>
          <p:nvPr/>
        </p:nvSpPr>
        <p:spPr bwMode="auto">
          <a:xfrm>
            <a:off x="3733739" y="366167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0803" name="Text Box 55"/>
          <p:cNvSpPr txBox="1">
            <a:spLocks noChangeArrowheads="1"/>
          </p:cNvSpPr>
          <p:nvPr/>
        </p:nvSpPr>
        <p:spPr bwMode="auto">
          <a:xfrm rot="-5400000">
            <a:off x="2998949" y="2665487"/>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0804" name="AutoShape 56"/>
          <p:cNvSpPr/>
          <p:nvPr/>
        </p:nvSpPr>
        <p:spPr bwMode="auto">
          <a:xfrm>
            <a:off x="5642707" y="2278961"/>
            <a:ext cx="240771" cy="1171575"/>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805" name="Rectangle 57"/>
          <p:cNvSpPr>
            <a:spLocks noChangeArrowheads="1"/>
          </p:cNvSpPr>
          <p:nvPr/>
        </p:nvSpPr>
        <p:spPr bwMode="auto">
          <a:xfrm>
            <a:off x="2168728" y="3856936"/>
            <a:ext cx="5413904" cy="91757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806" name="Text Box 58"/>
          <p:cNvSpPr txBox="1">
            <a:spLocks noChangeArrowheads="1"/>
          </p:cNvSpPr>
          <p:nvPr/>
        </p:nvSpPr>
        <p:spPr bwMode="auto">
          <a:xfrm>
            <a:off x="3958872" y="3950598"/>
            <a:ext cx="17235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实体主体</a:t>
            </a:r>
            <a:endParaRPr kumimoji="1" lang="zh-CN" altLang="en-US" sz="2000" b="1">
              <a:solidFill>
                <a:srgbClr val="3333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333399"/>
                </a:solidFill>
                <a:latin typeface="Arial" panose="020B0604020202020204" pitchFamily="34" charset="0"/>
                <a:ea typeface="黑体" panose="02010609060101010101" pitchFamily="2" charset="-122"/>
              </a:rPr>
              <a:t>（通常不用）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807" name="Text Box 59"/>
          <p:cNvSpPr txBox="1">
            <a:spLocks noChangeArrowheads="1"/>
          </p:cNvSpPr>
          <p:nvPr/>
        </p:nvSpPr>
        <p:spPr bwMode="auto">
          <a:xfrm>
            <a:off x="7331543" y="180906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请求行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808" name="Line 60"/>
          <p:cNvSpPr>
            <a:spLocks noChangeShapeType="1"/>
          </p:cNvSpPr>
          <p:nvPr/>
        </p:nvSpPr>
        <p:spPr bwMode="auto">
          <a:xfrm>
            <a:off x="2168728" y="2634560"/>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809" name="Line 61"/>
          <p:cNvSpPr>
            <a:spLocks noChangeShapeType="1"/>
          </p:cNvSpPr>
          <p:nvPr/>
        </p:nvSpPr>
        <p:spPr bwMode="auto">
          <a:xfrm>
            <a:off x="2168728" y="3450535"/>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810" name="Line 62"/>
          <p:cNvSpPr>
            <a:spLocks noChangeShapeType="1"/>
          </p:cNvSpPr>
          <p:nvPr/>
        </p:nvSpPr>
        <p:spPr bwMode="auto">
          <a:xfrm>
            <a:off x="3161048" y="3450535"/>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811" name="Line 63"/>
          <p:cNvSpPr>
            <a:spLocks noChangeShapeType="1"/>
          </p:cNvSpPr>
          <p:nvPr/>
        </p:nvSpPr>
        <p:spPr bwMode="auto">
          <a:xfrm>
            <a:off x="5567037" y="2634560"/>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812" name="Text Box 64"/>
          <p:cNvSpPr txBox="1">
            <a:spLocks noChangeArrowheads="1"/>
          </p:cNvSpPr>
          <p:nvPr/>
        </p:nvSpPr>
        <p:spPr bwMode="auto">
          <a:xfrm>
            <a:off x="3864443" y="115977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空格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813" name="Text Box 65"/>
          <p:cNvSpPr txBox="1">
            <a:spLocks noChangeArrowheads="1"/>
          </p:cNvSpPr>
          <p:nvPr/>
        </p:nvSpPr>
        <p:spPr bwMode="auto">
          <a:xfrm>
            <a:off x="5962589" y="115977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回车换行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0814" name="Line 66"/>
          <p:cNvSpPr>
            <a:spLocks noChangeShapeType="1"/>
          </p:cNvSpPr>
          <p:nvPr/>
        </p:nvSpPr>
        <p:spPr bwMode="auto">
          <a:xfrm>
            <a:off x="4524843" y="1513785"/>
            <a:ext cx="441986"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815" name="Line 67"/>
          <p:cNvSpPr>
            <a:spLocks noChangeShapeType="1"/>
          </p:cNvSpPr>
          <p:nvPr/>
        </p:nvSpPr>
        <p:spPr bwMode="auto">
          <a:xfrm flipH="1">
            <a:off x="3522204" y="1513785"/>
            <a:ext cx="481542"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816" name="Line 68"/>
          <p:cNvSpPr>
            <a:spLocks noChangeShapeType="1"/>
          </p:cNvSpPr>
          <p:nvPr/>
        </p:nvSpPr>
        <p:spPr bwMode="auto">
          <a:xfrm>
            <a:off x="6609230" y="1513785"/>
            <a:ext cx="240771"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817" name="Line 69"/>
          <p:cNvSpPr>
            <a:spLocks noChangeShapeType="1"/>
          </p:cNvSpPr>
          <p:nvPr/>
        </p:nvSpPr>
        <p:spPr bwMode="auto">
          <a:xfrm>
            <a:off x="4124131" y="304254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818" name="Line 70"/>
          <p:cNvSpPr>
            <a:spLocks noChangeShapeType="1"/>
          </p:cNvSpPr>
          <p:nvPr/>
        </p:nvSpPr>
        <p:spPr bwMode="auto">
          <a:xfrm>
            <a:off x="4124131" y="22265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0819" name="Text Box 71"/>
          <p:cNvSpPr txBox="1">
            <a:spLocks noChangeArrowheads="1"/>
          </p:cNvSpPr>
          <p:nvPr/>
        </p:nvSpPr>
        <p:spPr bwMode="auto">
          <a:xfrm>
            <a:off x="3775014" y="304413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0820" name="Text Box 72"/>
          <p:cNvSpPr txBox="1">
            <a:spLocks noChangeArrowheads="1"/>
          </p:cNvSpPr>
          <p:nvPr/>
        </p:nvSpPr>
        <p:spPr bwMode="auto">
          <a:xfrm>
            <a:off x="6334064" y="1809061"/>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0821" name="Text Box 73"/>
          <p:cNvSpPr txBox="1">
            <a:spLocks noChangeArrowheads="1"/>
          </p:cNvSpPr>
          <p:nvPr/>
        </p:nvSpPr>
        <p:spPr bwMode="auto">
          <a:xfrm>
            <a:off x="4621151" y="3050486"/>
            <a:ext cx="920088"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0822" name="Text Box 74"/>
          <p:cNvSpPr txBox="1">
            <a:spLocks noChangeArrowheads="1"/>
          </p:cNvSpPr>
          <p:nvPr/>
        </p:nvSpPr>
        <p:spPr bwMode="auto">
          <a:xfrm>
            <a:off x="4628030" y="2240861"/>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0823" name="Text Box 75"/>
          <p:cNvSpPr txBox="1">
            <a:spLocks noChangeArrowheads="1"/>
          </p:cNvSpPr>
          <p:nvPr/>
        </p:nvSpPr>
        <p:spPr bwMode="auto">
          <a:xfrm>
            <a:off x="2172168" y="3442599"/>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0824" name="Text Box 131"/>
          <p:cNvSpPr txBox="1">
            <a:spLocks noChangeArrowheads="1"/>
          </p:cNvSpPr>
          <p:nvPr/>
        </p:nvSpPr>
        <p:spPr bwMode="auto">
          <a:xfrm>
            <a:off x="399062" y="4995173"/>
            <a:ext cx="9055684" cy="954107"/>
          </a:xfrm>
          <a:prstGeom prst="rect">
            <a:avLst/>
          </a:prstGeom>
          <a:solidFill>
            <a:srgbClr val="FFFF00"/>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0000FF"/>
                </a:solidFill>
                <a:ea typeface="黑体" panose="02010609060101010101" pitchFamily="2" charset="-122"/>
              </a:rPr>
              <a:t>报文由三个部分组成，即</a:t>
            </a:r>
            <a:r>
              <a:rPr lang="zh-CN" altLang="en-US" sz="2800" b="1" dirty="0">
                <a:solidFill>
                  <a:srgbClr val="FF0000"/>
                </a:solidFill>
                <a:ea typeface="黑体" panose="02010609060101010101" pitchFamily="2" charset="-122"/>
              </a:rPr>
              <a:t>开始行、首部行</a:t>
            </a:r>
            <a:r>
              <a:rPr lang="zh-CN" altLang="en-US" sz="2800" b="1" dirty="0">
                <a:solidFill>
                  <a:srgbClr val="0000FF"/>
                </a:solidFill>
                <a:ea typeface="黑体" panose="02010609060101010101" pitchFamily="2" charset="-122"/>
              </a:rPr>
              <a:t>和</a:t>
            </a:r>
            <a:r>
              <a:rPr lang="zh-CN" altLang="en-US" sz="2800" b="1" dirty="0">
                <a:solidFill>
                  <a:srgbClr val="FF0000"/>
                </a:solidFill>
                <a:ea typeface="黑体" panose="02010609060101010101" pitchFamily="2" charset="-122"/>
              </a:rPr>
              <a:t>实体主体。</a:t>
            </a:r>
            <a:endParaRPr lang="zh-CN" altLang="en-US" sz="2800" b="1" dirty="0">
              <a:solidFill>
                <a:srgbClr val="FF0000"/>
              </a:solidFill>
              <a:ea typeface="黑体" panose="02010609060101010101" pitchFamily="2" charset="-122"/>
            </a:endParaRPr>
          </a:p>
          <a:p>
            <a:pPr eaLnBrk="1" hangingPunct="1"/>
            <a:r>
              <a:rPr lang="zh-CN" altLang="en-US" sz="2800" b="1" dirty="0">
                <a:solidFill>
                  <a:srgbClr val="0000FF"/>
                </a:solidFill>
                <a:ea typeface="黑体" panose="02010609060101010101" pitchFamily="2" charset="-122"/>
              </a:rPr>
              <a:t>在请求报文中，开始行就是请求行。</a:t>
            </a:r>
            <a:endParaRPr lang="zh-CN" altLang="en-US" sz="2800" b="1" dirty="0">
              <a:solidFill>
                <a:srgbClr val="0000FF"/>
              </a:solidFill>
              <a:ea typeface="黑体" panose="02010609060101010101" pitchFamily="2" charset="-122"/>
            </a:endParaRPr>
          </a:p>
        </p:txBody>
      </p:sp>
      <p:grpSp>
        <p:nvGrpSpPr>
          <p:cNvPr id="564358" name="Group 134"/>
          <p:cNvGrpSpPr/>
          <p:nvPr/>
        </p:nvGrpSpPr>
        <p:grpSpPr bwMode="auto">
          <a:xfrm>
            <a:off x="533206" y="1736036"/>
            <a:ext cx="8525008" cy="576263"/>
            <a:chOff x="236" y="1026"/>
            <a:chExt cx="4957" cy="363"/>
          </a:xfrm>
        </p:grpSpPr>
        <p:sp>
          <p:nvSpPr>
            <p:cNvPr id="160826" name="Rectangle 132"/>
            <p:cNvSpPr>
              <a:spLocks noChangeArrowheads="1"/>
            </p:cNvSpPr>
            <p:nvPr/>
          </p:nvSpPr>
          <p:spPr bwMode="auto">
            <a:xfrm>
              <a:off x="1111" y="1026"/>
              <a:ext cx="4082" cy="363"/>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827" name="Text Box 133"/>
            <p:cNvSpPr txBox="1">
              <a:spLocks noChangeArrowheads="1"/>
            </p:cNvSpPr>
            <p:nvPr/>
          </p:nvSpPr>
          <p:spPr bwMode="auto">
            <a:xfrm>
              <a:off x="236" y="1027"/>
              <a:ext cx="73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333399"/>
                  </a:solidFill>
                  <a:ea typeface="黑体" panose="02010609060101010101" pitchFamily="2" charset="-122"/>
                </a:rPr>
                <a:t>开始行</a:t>
              </a:r>
              <a:endParaRPr lang="zh-CN" altLang="en-US" sz="2800" b="1">
                <a:solidFill>
                  <a:srgbClr val="333399"/>
                </a:solidFill>
                <a:ea typeface="黑体" panose="02010609060101010101" pitchFamily="2" charset="-122"/>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63" name="Rectangle 5"/>
          <p:cNvSpPr>
            <a:spLocks noGrp="1" noChangeArrowheads="1"/>
          </p:cNvSpPr>
          <p:nvPr>
            <p:ph type="title"/>
          </p:nvPr>
        </p:nvSpPr>
        <p:spPr>
          <a:xfrm>
            <a:off x="391911" y="44624"/>
            <a:ext cx="7482627" cy="1134611"/>
          </a:xfrm>
        </p:spPr>
        <p:txBody>
          <a:bodyPr/>
          <a:lstStyle/>
          <a:p>
            <a:pPr algn="ctr" eaLnBrk="1" hangingPunct="1">
              <a:defRPr/>
            </a:pPr>
            <a:r>
              <a:rPr lang="en-US" altLang="zh-CN" sz="3600" dirty="0">
                <a:latin typeface="Times New Roman" panose="02020603050405020304" pitchFamily="18" charset="0"/>
                <a:cs typeface="Times New Roman" panose="02020603050405020304" pitchFamily="18" charset="0"/>
              </a:rPr>
              <a:t>HTTP </a:t>
            </a:r>
            <a:r>
              <a:rPr lang="zh-CN" altLang="en-US" sz="3600" dirty="0">
                <a:latin typeface="Times New Roman" panose="02020603050405020304" pitchFamily="18" charset="0"/>
                <a:cs typeface="Times New Roman" panose="02020603050405020304" pitchFamily="18" charset="0"/>
              </a:rPr>
              <a:t>的报文结构（请求报文） </a:t>
            </a:r>
            <a:endParaRPr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repeatCount="3000" fill="hold" nodeType="afterEffect">
                                  <p:stCondLst>
                                    <p:cond delay="0"/>
                                  </p:stCondLst>
                                  <p:childTnLst>
                                    <p:set>
                                      <p:cBhvr>
                                        <p:cTn id="6" dur="1" fill="hold">
                                          <p:stCondLst>
                                            <p:cond delay="0"/>
                                          </p:stCondLst>
                                        </p:cTn>
                                        <p:tgtEl>
                                          <p:spTgt spid="56435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5643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eaLnBrk="1" hangingPunct="1">
              <a:defRPr/>
            </a:pPr>
            <a:r>
              <a:rPr lang="en-US" altLang="zh-CN" sz="4800" dirty="0">
                <a:latin typeface="Times New Roman" panose="02020603050405020304" pitchFamily="18" charset="0"/>
                <a:cs typeface="Times New Roman" panose="02020603050405020304" pitchFamily="18" charset="0"/>
              </a:rPr>
              <a:t>6.2.1  </a:t>
            </a:r>
            <a:r>
              <a:rPr lang="zh-CN" altLang="en-US" sz="4800" dirty="0">
                <a:latin typeface="Times New Roman" panose="02020603050405020304" pitchFamily="18" charset="0"/>
                <a:cs typeface="Times New Roman" panose="02020603050405020304" pitchFamily="18" charset="0"/>
              </a:rPr>
              <a:t>万维网概述</a:t>
            </a:r>
            <a:endParaRPr lang="zh-CN" altLang="en-US" sz="4800" dirty="0">
              <a:latin typeface="Times New Roman" panose="02020603050405020304" pitchFamily="18" charset="0"/>
              <a:cs typeface="Times New Roman" panose="02020603050405020304" pitchFamily="18" charset="0"/>
            </a:endParaRPr>
          </a:p>
        </p:txBody>
      </p:sp>
      <p:sp>
        <p:nvSpPr>
          <p:cNvPr id="543747" name="Rectangle 3"/>
          <p:cNvSpPr>
            <a:spLocks noGrp="1" noChangeArrowheads="1"/>
          </p:cNvSpPr>
          <p:nvPr>
            <p:ph idx="1"/>
          </p:nvPr>
        </p:nvSpPr>
        <p:spPr/>
        <p:txBody>
          <a:bodyPr/>
          <a:lstStyle/>
          <a:p>
            <a:pPr algn="just" eaLnBrk="1" hangingPunct="1"/>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万维网</a:t>
            </a:r>
            <a:r>
              <a:rPr lang="zh-CN" altLang="en-US"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dirty="0">
                <a:latin typeface="Times New Roman" panose="02020603050405020304" pitchFamily="18" charset="0"/>
                <a:ea typeface="黑体" panose="02010609060101010101" pitchFamily="2" charset="-122"/>
                <a:cs typeface="Times New Roman" panose="02020603050405020304" pitchFamily="18" charset="0"/>
              </a:rPr>
              <a:t>WWW (World Wide Web)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并非某种特殊的计算机网络。</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万维网是一个大规模的、联机式的</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信息储藏所。英文简称为</a:t>
            </a:r>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WEB</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万维网用链接的方法能非常方便地从互联网上的一个站点访问另一个站点，从而主动地</a:t>
            </a:r>
            <a:r>
              <a:rPr lang="zh-CN" altLang="en-US" b="1" i="1" u="sng"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按需</a:t>
            </a:r>
            <a:r>
              <a:rPr lang="zh-CN" altLang="en-US" dirty="0">
                <a:latin typeface="Times New Roman" panose="02020603050405020304" pitchFamily="18" charset="0"/>
                <a:ea typeface="黑体" panose="02010609060101010101" pitchFamily="2" charset="-122"/>
                <a:cs typeface="Times New Roman" panose="02020603050405020304" pitchFamily="18" charset="0"/>
              </a:rPr>
              <a:t>获取丰富的信息。</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这种访问方式称为“</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链接</a:t>
            </a:r>
            <a:r>
              <a:rPr lang="zh-CN" altLang="en-US" dirty="0">
                <a:latin typeface="Times New Roman" panose="02020603050405020304" pitchFamily="18" charset="0"/>
                <a:ea typeface="黑体" panose="02010609060101010101" pitchFamily="2"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2041393" y="3065190"/>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19" name="Rectangle 3"/>
          <p:cNvSpPr>
            <a:spLocks noChangeArrowheads="1"/>
          </p:cNvSpPr>
          <p:nvPr/>
        </p:nvSpPr>
        <p:spPr bwMode="auto">
          <a:xfrm>
            <a:off x="2041393" y="2249215"/>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20" name="Rectangle 4"/>
          <p:cNvSpPr>
            <a:spLocks noChangeArrowheads="1"/>
          </p:cNvSpPr>
          <p:nvPr/>
        </p:nvSpPr>
        <p:spPr bwMode="auto">
          <a:xfrm>
            <a:off x="2041394" y="1842814"/>
            <a:ext cx="5202369" cy="40640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22" name="Rectangle 6"/>
          <p:cNvSpPr>
            <a:spLocks noChangeArrowheads="1"/>
          </p:cNvSpPr>
          <p:nvPr/>
        </p:nvSpPr>
        <p:spPr bwMode="auto">
          <a:xfrm>
            <a:off x="4478338" y="3074715"/>
            <a:ext cx="961364"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23" name="Rectangle 7"/>
          <p:cNvSpPr>
            <a:spLocks noChangeArrowheads="1"/>
          </p:cNvSpPr>
          <p:nvPr/>
        </p:nvSpPr>
        <p:spPr bwMode="auto">
          <a:xfrm>
            <a:off x="2048273" y="3492226"/>
            <a:ext cx="985440"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24" name="Rectangle 8"/>
          <p:cNvSpPr>
            <a:spLocks noChangeArrowheads="1"/>
          </p:cNvSpPr>
          <p:nvPr/>
        </p:nvSpPr>
        <p:spPr bwMode="auto">
          <a:xfrm>
            <a:off x="4478338" y="2258739"/>
            <a:ext cx="96136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25" name="Rectangle 9"/>
          <p:cNvSpPr>
            <a:spLocks noChangeArrowheads="1"/>
          </p:cNvSpPr>
          <p:nvPr/>
        </p:nvSpPr>
        <p:spPr bwMode="auto">
          <a:xfrm>
            <a:off x="3876410" y="3074714"/>
            <a:ext cx="1307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26" name="Rectangle 10"/>
          <p:cNvSpPr>
            <a:spLocks noChangeArrowheads="1"/>
          </p:cNvSpPr>
          <p:nvPr/>
        </p:nvSpPr>
        <p:spPr bwMode="auto">
          <a:xfrm>
            <a:off x="3876411" y="2258739"/>
            <a:ext cx="12038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27" name="Line 11"/>
          <p:cNvSpPr>
            <a:spLocks noChangeShapeType="1"/>
          </p:cNvSpPr>
          <p:nvPr/>
        </p:nvSpPr>
        <p:spPr bwMode="auto">
          <a:xfrm>
            <a:off x="3726789" y="3065190"/>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28" name="Line 12"/>
          <p:cNvSpPr>
            <a:spLocks noChangeShapeType="1"/>
          </p:cNvSpPr>
          <p:nvPr/>
        </p:nvSpPr>
        <p:spPr bwMode="auto">
          <a:xfrm>
            <a:off x="4478338" y="3065190"/>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29" name="Line 13"/>
          <p:cNvSpPr>
            <a:spLocks noChangeShapeType="1"/>
          </p:cNvSpPr>
          <p:nvPr/>
        </p:nvSpPr>
        <p:spPr bwMode="auto">
          <a:xfrm>
            <a:off x="3876410" y="3065190"/>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30" name="Rectangle 14"/>
          <p:cNvSpPr>
            <a:spLocks noChangeArrowheads="1"/>
          </p:cNvSpPr>
          <p:nvPr/>
        </p:nvSpPr>
        <p:spPr bwMode="auto">
          <a:xfrm>
            <a:off x="6251444" y="1852340"/>
            <a:ext cx="992319"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31" name="Rectangle 15"/>
          <p:cNvSpPr>
            <a:spLocks noChangeArrowheads="1"/>
          </p:cNvSpPr>
          <p:nvPr/>
        </p:nvSpPr>
        <p:spPr bwMode="auto">
          <a:xfrm>
            <a:off x="4808538" y="1852340"/>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32" name="Rectangle 16"/>
          <p:cNvSpPr>
            <a:spLocks noChangeArrowheads="1"/>
          </p:cNvSpPr>
          <p:nvPr/>
        </p:nvSpPr>
        <p:spPr bwMode="auto">
          <a:xfrm>
            <a:off x="3365634" y="1852340"/>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33" name="Text Box 17"/>
          <p:cNvSpPr txBox="1">
            <a:spLocks noChangeArrowheads="1"/>
          </p:cNvSpPr>
          <p:nvPr/>
        </p:nvSpPr>
        <p:spPr bwMode="auto">
          <a:xfrm>
            <a:off x="2227131" y="1831702"/>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方   法</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34" name="Line 18"/>
          <p:cNvSpPr>
            <a:spLocks noChangeShapeType="1"/>
          </p:cNvSpPr>
          <p:nvPr/>
        </p:nvSpPr>
        <p:spPr bwMode="auto">
          <a:xfrm>
            <a:off x="3365633"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35" name="Line 19"/>
          <p:cNvSpPr>
            <a:spLocks noChangeShapeType="1"/>
          </p:cNvSpPr>
          <p:nvPr/>
        </p:nvSpPr>
        <p:spPr bwMode="auto">
          <a:xfrm>
            <a:off x="3486018"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36" name="Line 20"/>
          <p:cNvSpPr>
            <a:spLocks noChangeShapeType="1"/>
          </p:cNvSpPr>
          <p:nvPr/>
        </p:nvSpPr>
        <p:spPr bwMode="auto">
          <a:xfrm>
            <a:off x="4808538"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37" name="Line 21"/>
          <p:cNvSpPr>
            <a:spLocks noChangeShapeType="1"/>
          </p:cNvSpPr>
          <p:nvPr/>
        </p:nvSpPr>
        <p:spPr bwMode="auto">
          <a:xfrm>
            <a:off x="4928923"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38" name="Line 22"/>
          <p:cNvSpPr>
            <a:spLocks noChangeShapeType="1"/>
          </p:cNvSpPr>
          <p:nvPr/>
        </p:nvSpPr>
        <p:spPr bwMode="auto">
          <a:xfrm>
            <a:off x="6251443"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39" name="Text Box 23"/>
          <p:cNvSpPr txBox="1">
            <a:spLocks noChangeArrowheads="1"/>
          </p:cNvSpPr>
          <p:nvPr/>
        </p:nvSpPr>
        <p:spPr bwMode="auto">
          <a:xfrm>
            <a:off x="3716471" y="183170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URL</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2840" name="Text Box 24"/>
          <p:cNvSpPr txBox="1">
            <a:spLocks noChangeArrowheads="1"/>
          </p:cNvSpPr>
          <p:nvPr/>
        </p:nvSpPr>
        <p:spPr bwMode="auto">
          <a:xfrm>
            <a:off x="5066506" y="1831702"/>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版   本</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41" name="Text Box 25"/>
          <p:cNvSpPr txBox="1">
            <a:spLocks noChangeArrowheads="1"/>
          </p:cNvSpPr>
          <p:nvPr/>
        </p:nvSpPr>
        <p:spPr bwMode="auto">
          <a:xfrm>
            <a:off x="2049992" y="2244452"/>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42" name="Line 26"/>
          <p:cNvSpPr>
            <a:spLocks noChangeShapeType="1"/>
          </p:cNvSpPr>
          <p:nvPr/>
        </p:nvSpPr>
        <p:spPr bwMode="auto">
          <a:xfrm>
            <a:off x="3726789" y="2249215"/>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43" name="Line 27"/>
          <p:cNvSpPr>
            <a:spLocks noChangeShapeType="1"/>
          </p:cNvSpPr>
          <p:nvPr/>
        </p:nvSpPr>
        <p:spPr bwMode="auto">
          <a:xfrm>
            <a:off x="4478338" y="2249215"/>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44" name="Text Box 28"/>
          <p:cNvSpPr txBox="1">
            <a:spLocks noChangeArrowheads="1"/>
          </p:cNvSpPr>
          <p:nvPr/>
        </p:nvSpPr>
        <p:spPr bwMode="auto">
          <a:xfrm>
            <a:off x="5689071" y="266037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45" name="Line 29"/>
          <p:cNvSpPr>
            <a:spLocks noChangeShapeType="1"/>
          </p:cNvSpPr>
          <p:nvPr/>
        </p:nvSpPr>
        <p:spPr bwMode="auto">
          <a:xfrm>
            <a:off x="3876410" y="2249215"/>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46" name="Text Box 30"/>
          <p:cNvSpPr txBox="1">
            <a:spLocks noChangeArrowheads="1"/>
          </p:cNvSpPr>
          <p:nvPr/>
        </p:nvSpPr>
        <p:spPr bwMode="auto">
          <a:xfrm>
            <a:off x="3647679" y="2246040"/>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2847" name="Text Box 31"/>
          <p:cNvSpPr txBox="1">
            <a:spLocks noChangeArrowheads="1"/>
          </p:cNvSpPr>
          <p:nvPr/>
        </p:nvSpPr>
        <p:spPr bwMode="auto">
          <a:xfrm>
            <a:off x="4008835" y="225239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48" name="Text Box 32"/>
          <p:cNvSpPr txBox="1">
            <a:spLocks noChangeArrowheads="1"/>
          </p:cNvSpPr>
          <p:nvPr/>
        </p:nvSpPr>
        <p:spPr bwMode="auto">
          <a:xfrm>
            <a:off x="2044834" y="305249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49" name="Text Box 33"/>
          <p:cNvSpPr txBox="1">
            <a:spLocks noChangeArrowheads="1"/>
          </p:cNvSpPr>
          <p:nvPr/>
        </p:nvSpPr>
        <p:spPr bwMode="auto">
          <a:xfrm>
            <a:off x="4034631" y="306519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50" name="Text Box 34"/>
          <p:cNvSpPr txBox="1">
            <a:spLocks noChangeArrowheads="1"/>
          </p:cNvSpPr>
          <p:nvPr/>
        </p:nvSpPr>
        <p:spPr bwMode="auto">
          <a:xfrm>
            <a:off x="3606404" y="3684315"/>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2851" name="Text Box 35"/>
          <p:cNvSpPr txBox="1">
            <a:spLocks noChangeArrowheads="1"/>
          </p:cNvSpPr>
          <p:nvPr/>
        </p:nvSpPr>
        <p:spPr bwMode="auto">
          <a:xfrm rot="-5400000">
            <a:off x="2871614" y="2688128"/>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2852" name="AutoShape 36"/>
          <p:cNvSpPr/>
          <p:nvPr/>
        </p:nvSpPr>
        <p:spPr bwMode="auto">
          <a:xfrm>
            <a:off x="5515372" y="2301602"/>
            <a:ext cx="240771" cy="1171575"/>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53" name="Rectangle 37"/>
          <p:cNvSpPr>
            <a:spLocks noChangeArrowheads="1"/>
          </p:cNvSpPr>
          <p:nvPr/>
        </p:nvSpPr>
        <p:spPr bwMode="auto">
          <a:xfrm>
            <a:off x="2041393" y="3879577"/>
            <a:ext cx="5413904" cy="91757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2854" name="Text Box 38"/>
          <p:cNvSpPr txBox="1">
            <a:spLocks noChangeArrowheads="1"/>
          </p:cNvSpPr>
          <p:nvPr/>
        </p:nvSpPr>
        <p:spPr bwMode="auto">
          <a:xfrm>
            <a:off x="3831537" y="3973239"/>
            <a:ext cx="17235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实体主体</a:t>
            </a:r>
            <a:endParaRPr kumimoji="1" lang="zh-CN" altLang="en-US" sz="2000" b="1">
              <a:solidFill>
                <a:srgbClr val="3333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333399"/>
                </a:solidFill>
                <a:latin typeface="Arial" panose="020B0604020202020204" pitchFamily="34" charset="0"/>
                <a:ea typeface="黑体" panose="02010609060101010101" pitchFamily="2" charset="-122"/>
              </a:rPr>
              <a:t>（通常不用）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55" name="Text Box 39"/>
          <p:cNvSpPr txBox="1">
            <a:spLocks noChangeArrowheads="1"/>
          </p:cNvSpPr>
          <p:nvPr/>
        </p:nvSpPr>
        <p:spPr bwMode="auto">
          <a:xfrm>
            <a:off x="7204208" y="183170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请求行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56" name="Line 40"/>
          <p:cNvSpPr>
            <a:spLocks noChangeShapeType="1"/>
          </p:cNvSpPr>
          <p:nvPr/>
        </p:nvSpPr>
        <p:spPr bwMode="auto">
          <a:xfrm>
            <a:off x="2041393" y="2657201"/>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57" name="Line 41"/>
          <p:cNvSpPr>
            <a:spLocks noChangeShapeType="1"/>
          </p:cNvSpPr>
          <p:nvPr/>
        </p:nvSpPr>
        <p:spPr bwMode="auto">
          <a:xfrm>
            <a:off x="2041393" y="3473176"/>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58" name="Line 42"/>
          <p:cNvSpPr>
            <a:spLocks noChangeShapeType="1"/>
          </p:cNvSpPr>
          <p:nvPr/>
        </p:nvSpPr>
        <p:spPr bwMode="auto">
          <a:xfrm>
            <a:off x="3033713" y="3473176"/>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59" name="Line 43"/>
          <p:cNvSpPr>
            <a:spLocks noChangeShapeType="1"/>
          </p:cNvSpPr>
          <p:nvPr/>
        </p:nvSpPr>
        <p:spPr bwMode="auto">
          <a:xfrm>
            <a:off x="5439702" y="2657201"/>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60" name="Text Box 44"/>
          <p:cNvSpPr txBox="1">
            <a:spLocks noChangeArrowheads="1"/>
          </p:cNvSpPr>
          <p:nvPr/>
        </p:nvSpPr>
        <p:spPr bwMode="auto">
          <a:xfrm>
            <a:off x="3737108" y="1182415"/>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空格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61" name="Text Box 45"/>
          <p:cNvSpPr txBox="1">
            <a:spLocks noChangeArrowheads="1"/>
          </p:cNvSpPr>
          <p:nvPr/>
        </p:nvSpPr>
        <p:spPr bwMode="auto">
          <a:xfrm>
            <a:off x="5835254" y="1182415"/>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回车换行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2862" name="Line 46"/>
          <p:cNvSpPr>
            <a:spLocks noChangeShapeType="1"/>
          </p:cNvSpPr>
          <p:nvPr/>
        </p:nvSpPr>
        <p:spPr bwMode="auto">
          <a:xfrm>
            <a:off x="4397508" y="1536426"/>
            <a:ext cx="441986"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63" name="Line 47"/>
          <p:cNvSpPr>
            <a:spLocks noChangeShapeType="1"/>
          </p:cNvSpPr>
          <p:nvPr/>
        </p:nvSpPr>
        <p:spPr bwMode="auto">
          <a:xfrm flipH="1">
            <a:off x="3394869" y="1536426"/>
            <a:ext cx="481542"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64" name="Line 48"/>
          <p:cNvSpPr>
            <a:spLocks noChangeShapeType="1"/>
          </p:cNvSpPr>
          <p:nvPr/>
        </p:nvSpPr>
        <p:spPr bwMode="auto">
          <a:xfrm>
            <a:off x="6481895" y="1536426"/>
            <a:ext cx="240771"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65" name="Line 49"/>
          <p:cNvSpPr>
            <a:spLocks noChangeShapeType="1"/>
          </p:cNvSpPr>
          <p:nvPr/>
        </p:nvSpPr>
        <p:spPr bwMode="auto">
          <a:xfrm>
            <a:off x="3996796" y="3065190"/>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66" name="Line 50"/>
          <p:cNvSpPr>
            <a:spLocks noChangeShapeType="1"/>
          </p:cNvSpPr>
          <p:nvPr/>
        </p:nvSpPr>
        <p:spPr bwMode="auto">
          <a:xfrm>
            <a:off x="3996796" y="2249215"/>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2867" name="Text Box 51"/>
          <p:cNvSpPr txBox="1">
            <a:spLocks noChangeArrowheads="1"/>
          </p:cNvSpPr>
          <p:nvPr/>
        </p:nvSpPr>
        <p:spPr bwMode="auto">
          <a:xfrm>
            <a:off x="3647679" y="3066777"/>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2868" name="Text Box 52"/>
          <p:cNvSpPr txBox="1">
            <a:spLocks noChangeArrowheads="1"/>
          </p:cNvSpPr>
          <p:nvPr/>
        </p:nvSpPr>
        <p:spPr bwMode="auto">
          <a:xfrm>
            <a:off x="6206729" y="1831702"/>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2869" name="Text Box 53"/>
          <p:cNvSpPr txBox="1">
            <a:spLocks noChangeArrowheads="1"/>
          </p:cNvSpPr>
          <p:nvPr/>
        </p:nvSpPr>
        <p:spPr bwMode="auto">
          <a:xfrm>
            <a:off x="4493816" y="3073127"/>
            <a:ext cx="920088"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2870" name="Text Box 54"/>
          <p:cNvSpPr txBox="1">
            <a:spLocks noChangeArrowheads="1"/>
          </p:cNvSpPr>
          <p:nvPr/>
        </p:nvSpPr>
        <p:spPr bwMode="auto">
          <a:xfrm>
            <a:off x="4500695" y="2263502"/>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2871" name="Text Box 55"/>
          <p:cNvSpPr txBox="1">
            <a:spLocks noChangeArrowheads="1"/>
          </p:cNvSpPr>
          <p:nvPr/>
        </p:nvSpPr>
        <p:spPr bwMode="auto">
          <a:xfrm>
            <a:off x="2044833" y="3465240"/>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2872" name="Text Box 56"/>
          <p:cNvSpPr txBox="1">
            <a:spLocks noChangeArrowheads="1"/>
          </p:cNvSpPr>
          <p:nvPr/>
        </p:nvSpPr>
        <p:spPr bwMode="auto">
          <a:xfrm>
            <a:off x="271727" y="4797426"/>
            <a:ext cx="9362546" cy="1800225"/>
          </a:xfrm>
          <a:prstGeom prst="rect">
            <a:avLst/>
          </a:prstGeom>
          <a:solidFill>
            <a:srgbClr val="FFFF00"/>
          </a:solid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dirty="0">
                <a:solidFill>
                  <a:srgbClr val="FF0000"/>
                </a:solidFill>
                <a:latin typeface="Arial" panose="020B0604020202020204" pitchFamily="34" charset="0"/>
                <a:ea typeface="黑体" panose="02010609060101010101" pitchFamily="2" charset="-122"/>
              </a:rPr>
              <a:t>“</a:t>
            </a:r>
            <a:r>
              <a:rPr lang="zh-CN" altLang="en-US" sz="2800" b="1" dirty="0">
                <a:solidFill>
                  <a:srgbClr val="FF0000"/>
                </a:solidFill>
                <a:latin typeface="黑体" panose="02010609060101010101" pitchFamily="2" charset="-122"/>
                <a:ea typeface="黑体" panose="02010609060101010101" pitchFamily="2" charset="-122"/>
              </a:rPr>
              <a:t>方法</a:t>
            </a:r>
            <a:r>
              <a:rPr lang="zh-CN" altLang="en-US" sz="2800" b="1" dirty="0">
                <a:solidFill>
                  <a:srgbClr val="FF0000"/>
                </a:solidFill>
                <a:latin typeface="Arial" panose="020B0604020202020204" pitchFamily="34" charset="0"/>
                <a:ea typeface="黑体" panose="02010609060101010101" pitchFamily="2" charset="-122"/>
              </a:rPr>
              <a:t>”</a:t>
            </a:r>
            <a:r>
              <a:rPr lang="zh-CN" altLang="en-US" sz="2800" b="1" dirty="0">
                <a:solidFill>
                  <a:srgbClr val="0000FF"/>
                </a:solidFill>
                <a:latin typeface="黑体" panose="02010609060101010101" pitchFamily="2" charset="-122"/>
                <a:ea typeface="黑体" panose="02010609060101010101" pitchFamily="2" charset="-122"/>
              </a:rPr>
              <a:t>是面向对象技术中使用的专门名词。所谓</a:t>
            </a:r>
            <a:r>
              <a:rPr lang="zh-CN" altLang="en-US" sz="2800" b="1" dirty="0">
                <a:solidFill>
                  <a:srgbClr val="0000FF"/>
                </a:solidFill>
                <a:latin typeface="Arial" panose="020B0604020202020204" pitchFamily="34" charset="0"/>
                <a:ea typeface="黑体" panose="02010609060101010101" pitchFamily="2" charset="-122"/>
              </a:rPr>
              <a:t>“</a:t>
            </a:r>
            <a:r>
              <a:rPr lang="zh-CN" altLang="en-US" sz="2800" b="1" dirty="0">
                <a:solidFill>
                  <a:srgbClr val="0000FF"/>
                </a:solidFill>
                <a:latin typeface="黑体" panose="02010609060101010101" pitchFamily="2" charset="-122"/>
                <a:ea typeface="黑体" panose="02010609060101010101" pitchFamily="2" charset="-122"/>
              </a:rPr>
              <a:t>方法</a:t>
            </a:r>
            <a:r>
              <a:rPr lang="zh-CN" altLang="en-US" sz="2800" b="1" dirty="0">
                <a:solidFill>
                  <a:srgbClr val="0000FF"/>
                </a:solidFill>
                <a:latin typeface="Arial" panose="020B0604020202020204" pitchFamily="34" charset="0"/>
                <a:ea typeface="黑体" panose="02010609060101010101" pitchFamily="2" charset="-122"/>
              </a:rPr>
              <a:t>”</a:t>
            </a:r>
            <a:r>
              <a:rPr lang="zh-CN" altLang="en-US" sz="2800" b="1" dirty="0">
                <a:solidFill>
                  <a:srgbClr val="0000FF"/>
                </a:solidFill>
                <a:latin typeface="黑体" panose="02010609060101010101" pitchFamily="2" charset="-122"/>
                <a:ea typeface="黑体" panose="02010609060101010101" pitchFamily="2" charset="-122"/>
              </a:rPr>
              <a:t>就是</a:t>
            </a:r>
            <a:r>
              <a:rPr lang="zh-CN" altLang="en-US" sz="2800" b="1" dirty="0">
                <a:solidFill>
                  <a:srgbClr val="FF0000"/>
                </a:solidFill>
                <a:latin typeface="黑体" panose="02010609060101010101" pitchFamily="2" charset="-122"/>
                <a:ea typeface="黑体" panose="02010609060101010101" pitchFamily="2" charset="-122"/>
              </a:rPr>
              <a:t>对所请求的对象进行的操作，</a:t>
            </a:r>
            <a:r>
              <a:rPr lang="zh-CN" altLang="en-US" sz="2800" b="1" dirty="0">
                <a:solidFill>
                  <a:srgbClr val="0000FF"/>
                </a:solidFill>
                <a:latin typeface="黑体" panose="02010609060101010101" pitchFamily="2" charset="-122"/>
                <a:ea typeface="黑体" panose="02010609060101010101" pitchFamily="2" charset="-122"/>
              </a:rPr>
              <a:t>因此这些方法实际上也就是一些</a:t>
            </a:r>
            <a:r>
              <a:rPr lang="zh-CN" altLang="en-US" sz="2800" b="1" dirty="0">
                <a:solidFill>
                  <a:srgbClr val="FF0000"/>
                </a:solidFill>
                <a:latin typeface="黑体" panose="02010609060101010101" pitchFamily="2" charset="-122"/>
                <a:ea typeface="黑体" panose="02010609060101010101" pitchFamily="2" charset="-122"/>
              </a:rPr>
              <a:t>命令。</a:t>
            </a:r>
            <a:r>
              <a:rPr lang="zh-CN" altLang="en-US" sz="2800" b="1" dirty="0">
                <a:solidFill>
                  <a:srgbClr val="0000FF"/>
                </a:solidFill>
                <a:latin typeface="黑体" panose="02010609060101010101" pitchFamily="2" charset="-122"/>
                <a:ea typeface="黑体" panose="02010609060101010101" pitchFamily="2" charset="-122"/>
              </a:rPr>
              <a:t>因此，请求报文的类型是由它所采用的方法决定的。 </a:t>
            </a:r>
            <a:endParaRPr lang="zh-CN" altLang="en-US" sz="2800" b="1" dirty="0">
              <a:solidFill>
                <a:srgbClr val="0000FF"/>
              </a:solidFill>
              <a:latin typeface="黑体" panose="02010609060101010101" pitchFamily="2" charset="-122"/>
              <a:ea typeface="黑体" panose="02010609060101010101" pitchFamily="2" charset="-122"/>
            </a:endParaRPr>
          </a:p>
        </p:txBody>
      </p:sp>
      <p:sp>
        <p:nvSpPr>
          <p:cNvPr id="653370" name="Rectangle 58"/>
          <p:cNvSpPr>
            <a:spLocks noChangeArrowheads="1"/>
          </p:cNvSpPr>
          <p:nvPr/>
        </p:nvSpPr>
        <p:spPr bwMode="auto">
          <a:xfrm>
            <a:off x="1910689" y="1758677"/>
            <a:ext cx="1559851" cy="576263"/>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62" name="Rectangle 5"/>
          <p:cNvSpPr>
            <a:spLocks noGrp="1" noChangeArrowheads="1"/>
          </p:cNvSpPr>
          <p:nvPr>
            <p:ph type="title"/>
          </p:nvPr>
        </p:nvSpPr>
        <p:spPr>
          <a:xfrm>
            <a:off x="391911" y="44624"/>
            <a:ext cx="7482627" cy="1134611"/>
          </a:xfrm>
        </p:spPr>
        <p:txBody>
          <a:bodyPr/>
          <a:lstStyle/>
          <a:p>
            <a:pPr algn="ctr" eaLnBrk="1" hangingPunct="1">
              <a:defRPr/>
            </a:pPr>
            <a:r>
              <a:rPr lang="en-US" altLang="zh-CN" sz="3600" dirty="0">
                <a:latin typeface="Times New Roman" panose="02020603050405020304" pitchFamily="18" charset="0"/>
                <a:cs typeface="Times New Roman" panose="02020603050405020304" pitchFamily="18" charset="0"/>
              </a:rPr>
              <a:t>HTTP </a:t>
            </a:r>
            <a:r>
              <a:rPr lang="zh-CN" altLang="en-US" sz="3600" dirty="0">
                <a:latin typeface="Times New Roman" panose="02020603050405020304" pitchFamily="18" charset="0"/>
                <a:cs typeface="Times New Roman" panose="02020603050405020304" pitchFamily="18" charset="0"/>
              </a:rPr>
              <a:t>的报文结构（请求报文） </a:t>
            </a:r>
            <a:endParaRPr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337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33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70" grpId="0" animBg="1"/>
      <p:bldP spid="653370"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HTTP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请求报文的一些方法 </a:t>
            </a:r>
            <a:endParaRPr lang="zh-CN" altLang="en-US" sz="3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4867" name="Rectangle 3"/>
          <p:cNvSpPr>
            <a:spLocks noGrp="1" noChangeArrowheads="1"/>
          </p:cNvSpPr>
          <p:nvPr>
            <p:ph idx="1"/>
          </p:nvPr>
        </p:nvSpPr>
        <p:spPr>
          <a:xfrm>
            <a:off x="1031983" y="1844824"/>
            <a:ext cx="8346723" cy="3332816"/>
          </a:xfrm>
        </p:spPr>
        <p:txBody>
          <a:bodyPr/>
          <a:lstStyle/>
          <a:p>
            <a:pPr eaLnBrk="1" hangingPunct="1">
              <a:lnSpc>
                <a:spcPct val="80000"/>
              </a:lnSpc>
              <a:spcAft>
                <a:spcPct val="30000"/>
              </a:spcAft>
              <a:buFont typeface="Wingdings" panose="05000000000000000000" pitchFamily="2" charset="2"/>
              <a:buNone/>
              <a:tabLst>
                <a:tab pos="2147570" algn="l"/>
              </a:tabLst>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方法（操作）                   意义</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80000"/>
              </a:lnSpc>
              <a:buFont typeface="Wingdings" panose="05000000000000000000" pitchFamily="2" charset="2"/>
              <a:buNone/>
              <a:tabLst>
                <a:tab pos="2147570" algn="l"/>
              </a:tabLst>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OPTION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请求一些选项的信息</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80000"/>
              </a:lnSpc>
              <a:buFont typeface="Wingdings" panose="05000000000000000000" pitchFamily="2" charset="2"/>
              <a:buNone/>
              <a:tabLst>
                <a:tab pos="2147570" algn="l"/>
              </a:tabLst>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GET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请求读取由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URL</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所标志的信息</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80000"/>
              </a:lnSpc>
              <a:buFont typeface="Wingdings" panose="05000000000000000000" pitchFamily="2" charset="2"/>
              <a:buNone/>
              <a:tabLst>
                <a:tab pos="2147570" algn="l"/>
              </a:tabLst>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HEAD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请求读取由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URL</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所标志的信息的首部</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80000"/>
              </a:lnSpc>
              <a:buFont typeface="Wingdings" panose="05000000000000000000" pitchFamily="2" charset="2"/>
              <a:buNone/>
              <a:tabLst>
                <a:tab pos="2147570" algn="l"/>
              </a:tabLst>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POST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给服务器添加信息（例如，注释）</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80000"/>
              </a:lnSpc>
              <a:buFont typeface="Wingdings" panose="05000000000000000000" pitchFamily="2" charset="2"/>
              <a:buNone/>
              <a:tabLst>
                <a:tab pos="2147570" algn="l"/>
              </a:tabLst>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PUT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在指明的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URL</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下存储一个文档</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80000"/>
              </a:lnSpc>
              <a:buFont typeface="Wingdings" panose="05000000000000000000" pitchFamily="2" charset="2"/>
              <a:buNone/>
              <a:tabLst>
                <a:tab pos="2147570" algn="l"/>
              </a:tabLst>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DELETE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删除指明的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URL</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所标志的资源</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80000"/>
              </a:lnSpc>
              <a:buFont typeface="Wingdings" panose="05000000000000000000" pitchFamily="2" charset="2"/>
              <a:buNone/>
              <a:tabLst>
                <a:tab pos="2147570" algn="l"/>
              </a:tabLst>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TRACE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用来进行环回测试的请求报文</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80000"/>
              </a:lnSpc>
              <a:buFont typeface="Wingdings" panose="05000000000000000000" pitchFamily="2" charset="2"/>
              <a:buNone/>
              <a:tabLst>
                <a:tab pos="2147570" algn="l"/>
              </a:tabLst>
            </a:pP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CONNECT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用于代理服务器</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4868" name="Line 4"/>
          <p:cNvSpPr>
            <a:spLocks noChangeShapeType="1"/>
          </p:cNvSpPr>
          <p:nvPr/>
        </p:nvSpPr>
        <p:spPr bwMode="auto">
          <a:xfrm>
            <a:off x="560512" y="1700808"/>
            <a:ext cx="892899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69" name="Line 5"/>
          <p:cNvSpPr>
            <a:spLocks noChangeShapeType="1"/>
          </p:cNvSpPr>
          <p:nvPr/>
        </p:nvSpPr>
        <p:spPr bwMode="auto">
          <a:xfrm rot="5400000">
            <a:off x="668523" y="3465006"/>
            <a:ext cx="482453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2041393" y="3063974"/>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15" name="Rectangle 3"/>
          <p:cNvSpPr>
            <a:spLocks noChangeArrowheads="1"/>
          </p:cNvSpPr>
          <p:nvPr/>
        </p:nvSpPr>
        <p:spPr bwMode="auto">
          <a:xfrm>
            <a:off x="2041393" y="2247999"/>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16" name="Rectangle 4"/>
          <p:cNvSpPr>
            <a:spLocks noChangeArrowheads="1"/>
          </p:cNvSpPr>
          <p:nvPr/>
        </p:nvSpPr>
        <p:spPr bwMode="auto">
          <a:xfrm>
            <a:off x="2041394" y="1841598"/>
            <a:ext cx="5202369" cy="40640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56677" name="Rectangle 5"/>
          <p:cNvSpPr>
            <a:spLocks noGrp="1" noChangeArrowheads="1"/>
          </p:cNvSpPr>
          <p:nvPr>
            <p:ph type="title"/>
          </p:nvPr>
        </p:nvSpPr>
        <p:spPr/>
        <p:txBody>
          <a:bodyPr/>
          <a:lstStyle/>
          <a:p>
            <a:pPr algn="ctr" eaLnBrk="1" hangingPunct="1">
              <a:defRPr/>
            </a:pPr>
            <a:r>
              <a:rPr lang="en-US" altLang="zh-CN" sz="3600" dirty="0">
                <a:latin typeface="Times New Roman" panose="02020603050405020304" pitchFamily="18" charset="0"/>
                <a:cs typeface="Times New Roman" panose="02020603050405020304" pitchFamily="18" charset="0"/>
              </a:rPr>
              <a:t>HTTP </a:t>
            </a:r>
            <a:r>
              <a:rPr lang="zh-CN" altLang="en-US" sz="3600" dirty="0">
                <a:latin typeface="Times New Roman" panose="02020603050405020304" pitchFamily="18" charset="0"/>
                <a:cs typeface="Times New Roman" panose="02020603050405020304" pitchFamily="18" charset="0"/>
              </a:rPr>
              <a:t>的报文结构（请求报文） </a:t>
            </a:r>
            <a:endParaRPr sz="3600" dirty="0">
              <a:latin typeface="Times New Roman" panose="02020603050405020304" pitchFamily="18" charset="0"/>
              <a:cs typeface="Times New Roman" panose="02020603050405020304" pitchFamily="18" charset="0"/>
            </a:endParaRPr>
          </a:p>
        </p:txBody>
      </p:sp>
      <p:sp>
        <p:nvSpPr>
          <p:cNvPr id="166918" name="Rectangle 6"/>
          <p:cNvSpPr>
            <a:spLocks noChangeArrowheads="1"/>
          </p:cNvSpPr>
          <p:nvPr/>
        </p:nvSpPr>
        <p:spPr bwMode="auto">
          <a:xfrm>
            <a:off x="4478338" y="3073499"/>
            <a:ext cx="961364"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19" name="Rectangle 7"/>
          <p:cNvSpPr>
            <a:spLocks noChangeArrowheads="1"/>
          </p:cNvSpPr>
          <p:nvPr/>
        </p:nvSpPr>
        <p:spPr bwMode="auto">
          <a:xfrm>
            <a:off x="2048273" y="3491010"/>
            <a:ext cx="985440"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20" name="Rectangle 8"/>
          <p:cNvSpPr>
            <a:spLocks noChangeArrowheads="1"/>
          </p:cNvSpPr>
          <p:nvPr/>
        </p:nvSpPr>
        <p:spPr bwMode="auto">
          <a:xfrm>
            <a:off x="4478338" y="2257523"/>
            <a:ext cx="96136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21" name="Rectangle 9"/>
          <p:cNvSpPr>
            <a:spLocks noChangeArrowheads="1"/>
          </p:cNvSpPr>
          <p:nvPr/>
        </p:nvSpPr>
        <p:spPr bwMode="auto">
          <a:xfrm>
            <a:off x="3876410" y="3073498"/>
            <a:ext cx="1307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22" name="Rectangle 10"/>
          <p:cNvSpPr>
            <a:spLocks noChangeArrowheads="1"/>
          </p:cNvSpPr>
          <p:nvPr/>
        </p:nvSpPr>
        <p:spPr bwMode="auto">
          <a:xfrm>
            <a:off x="3876411" y="2257523"/>
            <a:ext cx="12038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23" name="Line 11"/>
          <p:cNvSpPr>
            <a:spLocks noChangeShapeType="1"/>
          </p:cNvSpPr>
          <p:nvPr/>
        </p:nvSpPr>
        <p:spPr bwMode="auto">
          <a:xfrm>
            <a:off x="3726789" y="30639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24" name="Line 12"/>
          <p:cNvSpPr>
            <a:spLocks noChangeShapeType="1"/>
          </p:cNvSpPr>
          <p:nvPr/>
        </p:nvSpPr>
        <p:spPr bwMode="auto">
          <a:xfrm>
            <a:off x="4478338" y="30639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25" name="Line 13"/>
          <p:cNvSpPr>
            <a:spLocks noChangeShapeType="1"/>
          </p:cNvSpPr>
          <p:nvPr/>
        </p:nvSpPr>
        <p:spPr bwMode="auto">
          <a:xfrm>
            <a:off x="3876410" y="30639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26" name="Rectangle 14"/>
          <p:cNvSpPr>
            <a:spLocks noChangeArrowheads="1"/>
          </p:cNvSpPr>
          <p:nvPr/>
        </p:nvSpPr>
        <p:spPr bwMode="auto">
          <a:xfrm>
            <a:off x="6251444" y="1851124"/>
            <a:ext cx="992319"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27" name="Rectangle 15"/>
          <p:cNvSpPr>
            <a:spLocks noChangeArrowheads="1"/>
          </p:cNvSpPr>
          <p:nvPr/>
        </p:nvSpPr>
        <p:spPr bwMode="auto">
          <a:xfrm>
            <a:off x="4808538" y="1851124"/>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28" name="Rectangle 16"/>
          <p:cNvSpPr>
            <a:spLocks noChangeArrowheads="1"/>
          </p:cNvSpPr>
          <p:nvPr/>
        </p:nvSpPr>
        <p:spPr bwMode="auto">
          <a:xfrm>
            <a:off x="3365634" y="1851124"/>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29" name="Text Box 17"/>
          <p:cNvSpPr txBox="1">
            <a:spLocks noChangeArrowheads="1"/>
          </p:cNvSpPr>
          <p:nvPr/>
        </p:nvSpPr>
        <p:spPr bwMode="auto">
          <a:xfrm>
            <a:off x="2227131" y="1830486"/>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方   法</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30" name="Line 18"/>
          <p:cNvSpPr>
            <a:spLocks noChangeShapeType="1"/>
          </p:cNvSpPr>
          <p:nvPr/>
        </p:nvSpPr>
        <p:spPr bwMode="auto">
          <a:xfrm>
            <a:off x="3365633"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31" name="Line 19"/>
          <p:cNvSpPr>
            <a:spLocks noChangeShapeType="1"/>
          </p:cNvSpPr>
          <p:nvPr/>
        </p:nvSpPr>
        <p:spPr bwMode="auto">
          <a:xfrm>
            <a:off x="3486018"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32" name="Line 20"/>
          <p:cNvSpPr>
            <a:spLocks noChangeShapeType="1"/>
          </p:cNvSpPr>
          <p:nvPr/>
        </p:nvSpPr>
        <p:spPr bwMode="auto">
          <a:xfrm>
            <a:off x="4808538"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33" name="Line 21"/>
          <p:cNvSpPr>
            <a:spLocks noChangeShapeType="1"/>
          </p:cNvSpPr>
          <p:nvPr/>
        </p:nvSpPr>
        <p:spPr bwMode="auto">
          <a:xfrm>
            <a:off x="4928923"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34" name="Line 22"/>
          <p:cNvSpPr>
            <a:spLocks noChangeShapeType="1"/>
          </p:cNvSpPr>
          <p:nvPr/>
        </p:nvSpPr>
        <p:spPr bwMode="auto">
          <a:xfrm>
            <a:off x="6251443"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35" name="Text Box 23"/>
          <p:cNvSpPr txBox="1">
            <a:spLocks noChangeArrowheads="1"/>
          </p:cNvSpPr>
          <p:nvPr/>
        </p:nvSpPr>
        <p:spPr bwMode="auto">
          <a:xfrm>
            <a:off x="3716471" y="1830486"/>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URL</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6936" name="Text Box 24"/>
          <p:cNvSpPr txBox="1">
            <a:spLocks noChangeArrowheads="1"/>
          </p:cNvSpPr>
          <p:nvPr/>
        </p:nvSpPr>
        <p:spPr bwMode="auto">
          <a:xfrm>
            <a:off x="5066506" y="1830486"/>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版   本</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37" name="Text Box 25"/>
          <p:cNvSpPr txBox="1">
            <a:spLocks noChangeArrowheads="1"/>
          </p:cNvSpPr>
          <p:nvPr/>
        </p:nvSpPr>
        <p:spPr bwMode="auto">
          <a:xfrm>
            <a:off x="2049992" y="2243236"/>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38" name="Line 26"/>
          <p:cNvSpPr>
            <a:spLocks noChangeShapeType="1"/>
          </p:cNvSpPr>
          <p:nvPr/>
        </p:nvSpPr>
        <p:spPr bwMode="auto">
          <a:xfrm>
            <a:off x="3726789" y="224799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39" name="Line 27"/>
          <p:cNvSpPr>
            <a:spLocks noChangeShapeType="1"/>
          </p:cNvSpPr>
          <p:nvPr/>
        </p:nvSpPr>
        <p:spPr bwMode="auto">
          <a:xfrm>
            <a:off x="4478338" y="224799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40" name="Text Box 28"/>
          <p:cNvSpPr txBox="1">
            <a:spLocks noChangeArrowheads="1"/>
          </p:cNvSpPr>
          <p:nvPr/>
        </p:nvSpPr>
        <p:spPr bwMode="auto">
          <a:xfrm>
            <a:off x="5689071" y="265916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41" name="Line 29"/>
          <p:cNvSpPr>
            <a:spLocks noChangeShapeType="1"/>
          </p:cNvSpPr>
          <p:nvPr/>
        </p:nvSpPr>
        <p:spPr bwMode="auto">
          <a:xfrm>
            <a:off x="3876410" y="224799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42" name="Text Box 30"/>
          <p:cNvSpPr txBox="1">
            <a:spLocks noChangeArrowheads="1"/>
          </p:cNvSpPr>
          <p:nvPr/>
        </p:nvSpPr>
        <p:spPr bwMode="auto">
          <a:xfrm>
            <a:off x="3647679" y="224482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6943" name="Text Box 31"/>
          <p:cNvSpPr txBox="1">
            <a:spLocks noChangeArrowheads="1"/>
          </p:cNvSpPr>
          <p:nvPr/>
        </p:nvSpPr>
        <p:spPr bwMode="auto">
          <a:xfrm>
            <a:off x="4008835" y="225117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44" name="Text Box 32"/>
          <p:cNvSpPr txBox="1">
            <a:spLocks noChangeArrowheads="1"/>
          </p:cNvSpPr>
          <p:nvPr/>
        </p:nvSpPr>
        <p:spPr bwMode="auto">
          <a:xfrm>
            <a:off x="2044834" y="305127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45" name="Text Box 33"/>
          <p:cNvSpPr txBox="1">
            <a:spLocks noChangeArrowheads="1"/>
          </p:cNvSpPr>
          <p:nvPr/>
        </p:nvSpPr>
        <p:spPr bwMode="auto">
          <a:xfrm>
            <a:off x="4034631" y="306397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46" name="Text Box 34"/>
          <p:cNvSpPr txBox="1">
            <a:spLocks noChangeArrowheads="1"/>
          </p:cNvSpPr>
          <p:nvPr/>
        </p:nvSpPr>
        <p:spPr bwMode="auto">
          <a:xfrm>
            <a:off x="3606404" y="3683099"/>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6947" name="Text Box 35"/>
          <p:cNvSpPr txBox="1">
            <a:spLocks noChangeArrowheads="1"/>
          </p:cNvSpPr>
          <p:nvPr/>
        </p:nvSpPr>
        <p:spPr bwMode="auto">
          <a:xfrm rot="-5400000">
            <a:off x="2871614" y="2686912"/>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6948" name="AutoShape 36"/>
          <p:cNvSpPr/>
          <p:nvPr/>
        </p:nvSpPr>
        <p:spPr bwMode="auto">
          <a:xfrm>
            <a:off x="5515372" y="2300386"/>
            <a:ext cx="240771" cy="1171575"/>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49" name="Rectangle 37"/>
          <p:cNvSpPr>
            <a:spLocks noChangeArrowheads="1"/>
          </p:cNvSpPr>
          <p:nvPr/>
        </p:nvSpPr>
        <p:spPr bwMode="auto">
          <a:xfrm>
            <a:off x="2041393" y="3878361"/>
            <a:ext cx="5413904" cy="91757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6950" name="Text Box 38"/>
          <p:cNvSpPr txBox="1">
            <a:spLocks noChangeArrowheads="1"/>
          </p:cNvSpPr>
          <p:nvPr/>
        </p:nvSpPr>
        <p:spPr bwMode="auto">
          <a:xfrm>
            <a:off x="3831537" y="3972023"/>
            <a:ext cx="17235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实体主体</a:t>
            </a:r>
            <a:endParaRPr kumimoji="1" lang="zh-CN" altLang="en-US" sz="2000" b="1">
              <a:solidFill>
                <a:srgbClr val="3333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333399"/>
                </a:solidFill>
                <a:latin typeface="Arial" panose="020B0604020202020204" pitchFamily="34" charset="0"/>
                <a:ea typeface="黑体" panose="02010609060101010101" pitchFamily="2" charset="-122"/>
              </a:rPr>
              <a:t>（通常不用）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51" name="Text Box 39"/>
          <p:cNvSpPr txBox="1">
            <a:spLocks noChangeArrowheads="1"/>
          </p:cNvSpPr>
          <p:nvPr/>
        </p:nvSpPr>
        <p:spPr bwMode="auto">
          <a:xfrm>
            <a:off x="7204208" y="183048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请求行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52" name="Line 40"/>
          <p:cNvSpPr>
            <a:spLocks noChangeShapeType="1"/>
          </p:cNvSpPr>
          <p:nvPr/>
        </p:nvSpPr>
        <p:spPr bwMode="auto">
          <a:xfrm>
            <a:off x="2041393" y="2655985"/>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53" name="Line 41"/>
          <p:cNvSpPr>
            <a:spLocks noChangeShapeType="1"/>
          </p:cNvSpPr>
          <p:nvPr/>
        </p:nvSpPr>
        <p:spPr bwMode="auto">
          <a:xfrm>
            <a:off x="2041393" y="3471960"/>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54" name="Line 42"/>
          <p:cNvSpPr>
            <a:spLocks noChangeShapeType="1"/>
          </p:cNvSpPr>
          <p:nvPr/>
        </p:nvSpPr>
        <p:spPr bwMode="auto">
          <a:xfrm>
            <a:off x="3033713" y="3471960"/>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55" name="Line 43"/>
          <p:cNvSpPr>
            <a:spLocks noChangeShapeType="1"/>
          </p:cNvSpPr>
          <p:nvPr/>
        </p:nvSpPr>
        <p:spPr bwMode="auto">
          <a:xfrm>
            <a:off x="5439702" y="2655985"/>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56" name="Text Box 44"/>
          <p:cNvSpPr txBox="1">
            <a:spLocks noChangeArrowheads="1"/>
          </p:cNvSpPr>
          <p:nvPr/>
        </p:nvSpPr>
        <p:spPr bwMode="auto">
          <a:xfrm>
            <a:off x="3737108" y="118119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空格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57" name="Text Box 45"/>
          <p:cNvSpPr txBox="1">
            <a:spLocks noChangeArrowheads="1"/>
          </p:cNvSpPr>
          <p:nvPr/>
        </p:nvSpPr>
        <p:spPr bwMode="auto">
          <a:xfrm>
            <a:off x="5835254" y="118119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回车换行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6958" name="Line 46"/>
          <p:cNvSpPr>
            <a:spLocks noChangeShapeType="1"/>
          </p:cNvSpPr>
          <p:nvPr/>
        </p:nvSpPr>
        <p:spPr bwMode="auto">
          <a:xfrm>
            <a:off x="4397508" y="1535210"/>
            <a:ext cx="441986"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59" name="Line 47"/>
          <p:cNvSpPr>
            <a:spLocks noChangeShapeType="1"/>
          </p:cNvSpPr>
          <p:nvPr/>
        </p:nvSpPr>
        <p:spPr bwMode="auto">
          <a:xfrm flipH="1">
            <a:off x="3394869" y="1535210"/>
            <a:ext cx="481542"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60" name="Line 48"/>
          <p:cNvSpPr>
            <a:spLocks noChangeShapeType="1"/>
          </p:cNvSpPr>
          <p:nvPr/>
        </p:nvSpPr>
        <p:spPr bwMode="auto">
          <a:xfrm>
            <a:off x="6481895" y="1535210"/>
            <a:ext cx="240771"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61" name="Line 49"/>
          <p:cNvSpPr>
            <a:spLocks noChangeShapeType="1"/>
          </p:cNvSpPr>
          <p:nvPr/>
        </p:nvSpPr>
        <p:spPr bwMode="auto">
          <a:xfrm>
            <a:off x="3996796" y="30639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62" name="Line 50"/>
          <p:cNvSpPr>
            <a:spLocks noChangeShapeType="1"/>
          </p:cNvSpPr>
          <p:nvPr/>
        </p:nvSpPr>
        <p:spPr bwMode="auto">
          <a:xfrm>
            <a:off x="3996796" y="224799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6963" name="Text Box 51"/>
          <p:cNvSpPr txBox="1">
            <a:spLocks noChangeArrowheads="1"/>
          </p:cNvSpPr>
          <p:nvPr/>
        </p:nvSpPr>
        <p:spPr bwMode="auto">
          <a:xfrm>
            <a:off x="3647679" y="3065561"/>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6964" name="Text Box 52"/>
          <p:cNvSpPr txBox="1">
            <a:spLocks noChangeArrowheads="1"/>
          </p:cNvSpPr>
          <p:nvPr/>
        </p:nvSpPr>
        <p:spPr bwMode="auto">
          <a:xfrm>
            <a:off x="6206729" y="1830486"/>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6965" name="Text Box 53"/>
          <p:cNvSpPr txBox="1">
            <a:spLocks noChangeArrowheads="1"/>
          </p:cNvSpPr>
          <p:nvPr/>
        </p:nvSpPr>
        <p:spPr bwMode="auto">
          <a:xfrm>
            <a:off x="4493816" y="3071911"/>
            <a:ext cx="920088"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a:solidFill>
                  <a:srgbClr val="333399"/>
                </a:solidFill>
                <a:latin typeface="Arial" panose="020B0604020202020204" pitchFamily="34" charset="0"/>
                <a:ea typeface="黑体" panose="02010609060101010101" pitchFamily="2" charset="-122"/>
              </a:rPr>
              <a:t>CRLF</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166966" name="Text Box 54"/>
          <p:cNvSpPr txBox="1">
            <a:spLocks noChangeArrowheads="1"/>
          </p:cNvSpPr>
          <p:nvPr/>
        </p:nvSpPr>
        <p:spPr bwMode="auto">
          <a:xfrm>
            <a:off x="4500695" y="2262286"/>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6967" name="Text Box 55"/>
          <p:cNvSpPr txBox="1">
            <a:spLocks noChangeArrowheads="1"/>
          </p:cNvSpPr>
          <p:nvPr/>
        </p:nvSpPr>
        <p:spPr bwMode="auto">
          <a:xfrm>
            <a:off x="2044833" y="3464024"/>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6968" name="Text Box 56"/>
          <p:cNvSpPr txBox="1">
            <a:spLocks noChangeArrowheads="1"/>
          </p:cNvSpPr>
          <p:nvPr/>
        </p:nvSpPr>
        <p:spPr bwMode="auto">
          <a:xfrm>
            <a:off x="1754188" y="4926111"/>
            <a:ext cx="5850731"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“URL”</a:t>
            </a:r>
            <a:r>
              <a:rPr lang="zh-CN" altLang="en-US"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是所请求的资源的 </a:t>
            </a:r>
            <a:r>
              <a:rPr lang="en-US" altLang="zh-CN"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URL</a:t>
            </a:r>
            <a:r>
              <a:rPr lang="zh-CN" altLang="en-US" sz="2800" b="1" dirty="0">
                <a:solidFill>
                  <a:srgbClr val="0000FF"/>
                </a:solidFill>
                <a:latin typeface="Arial" panose="020B0604020202020204" pitchFamily="34" charset="0"/>
                <a:ea typeface="黑体" panose="02010609060101010101" pitchFamily="2" charset="-122"/>
              </a:rPr>
              <a:t>。</a:t>
            </a:r>
            <a:endParaRPr lang="zh-CN" altLang="en-US" sz="2800" b="1" dirty="0">
              <a:solidFill>
                <a:srgbClr val="0000FF"/>
              </a:solidFill>
              <a:latin typeface="Arial" panose="020B0604020202020204" pitchFamily="34" charset="0"/>
              <a:ea typeface="黑体" panose="02010609060101010101" pitchFamily="2" charset="-122"/>
            </a:endParaRPr>
          </a:p>
        </p:txBody>
      </p:sp>
      <p:sp>
        <p:nvSpPr>
          <p:cNvPr id="655417" name="Rectangle 57"/>
          <p:cNvSpPr>
            <a:spLocks noChangeArrowheads="1"/>
          </p:cNvSpPr>
          <p:nvPr/>
        </p:nvSpPr>
        <p:spPr bwMode="auto">
          <a:xfrm>
            <a:off x="3393149" y="1757461"/>
            <a:ext cx="1559851" cy="576263"/>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54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54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7" grpId="0" animBg="1"/>
      <p:bldP spid="65541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2041393" y="3063974"/>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63" name="Rectangle 3"/>
          <p:cNvSpPr>
            <a:spLocks noChangeArrowheads="1"/>
          </p:cNvSpPr>
          <p:nvPr/>
        </p:nvSpPr>
        <p:spPr bwMode="auto">
          <a:xfrm>
            <a:off x="2041393" y="2247999"/>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64" name="Rectangle 4"/>
          <p:cNvSpPr>
            <a:spLocks noChangeArrowheads="1"/>
          </p:cNvSpPr>
          <p:nvPr/>
        </p:nvSpPr>
        <p:spPr bwMode="auto">
          <a:xfrm>
            <a:off x="2041394" y="1841598"/>
            <a:ext cx="5202369" cy="40640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66" name="Rectangle 6"/>
          <p:cNvSpPr>
            <a:spLocks noChangeArrowheads="1"/>
          </p:cNvSpPr>
          <p:nvPr/>
        </p:nvSpPr>
        <p:spPr bwMode="auto">
          <a:xfrm>
            <a:off x="4478338" y="3073499"/>
            <a:ext cx="961364"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67" name="Rectangle 7"/>
          <p:cNvSpPr>
            <a:spLocks noChangeArrowheads="1"/>
          </p:cNvSpPr>
          <p:nvPr/>
        </p:nvSpPr>
        <p:spPr bwMode="auto">
          <a:xfrm>
            <a:off x="2048273" y="3491010"/>
            <a:ext cx="985440"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68" name="Rectangle 8"/>
          <p:cNvSpPr>
            <a:spLocks noChangeArrowheads="1"/>
          </p:cNvSpPr>
          <p:nvPr/>
        </p:nvSpPr>
        <p:spPr bwMode="auto">
          <a:xfrm>
            <a:off x="4478338" y="2257523"/>
            <a:ext cx="96136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69" name="Rectangle 9"/>
          <p:cNvSpPr>
            <a:spLocks noChangeArrowheads="1"/>
          </p:cNvSpPr>
          <p:nvPr/>
        </p:nvSpPr>
        <p:spPr bwMode="auto">
          <a:xfrm>
            <a:off x="3876410" y="3073498"/>
            <a:ext cx="1307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70" name="Rectangle 10"/>
          <p:cNvSpPr>
            <a:spLocks noChangeArrowheads="1"/>
          </p:cNvSpPr>
          <p:nvPr/>
        </p:nvSpPr>
        <p:spPr bwMode="auto">
          <a:xfrm>
            <a:off x="3876411" y="2257523"/>
            <a:ext cx="12038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71" name="Line 11"/>
          <p:cNvSpPr>
            <a:spLocks noChangeShapeType="1"/>
          </p:cNvSpPr>
          <p:nvPr/>
        </p:nvSpPr>
        <p:spPr bwMode="auto">
          <a:xfrm>
            <a:off x="3726789" y="30639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72" name="Line 12"/>
          <p:cNvSpPr>
            <a:spLocks noChangeShapeType="1"/>
          </p:cNvSpPr>
          <p:nvPr/>
        </p:nvSpPr>
        <p:spPr bwMode="auto">
          <a:xfrm>
            <a:off x="4478338" y="30639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73" name="Line 13"/>
          <p:cNvSpPr>
            <a:spLocks noChangeShapeType="1"/>
          </p:cNvSpPr>
          <p:nvPr/>
        </p:nvSpPr>
        <p:spPr bwMode="auto">
          <a:xfrm>
            <a:off x="3876410" y="30639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74" name="Rectangle 14"/>
          <p:cNvSpPr>
            <a:spLocks noChangeArrowheads="1"/>
          </p:cNvSpPr>
          <p:nvPr/>
        </p:nvSpPr>
        <p:spPr bwMode="auto">
          <a:xfrm>
            <a:off x="6251444" y="1851124"/>
            <a:ext cx="992319"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75" name="Rectangle 15"/>
          <p:cNvSpPr>
            <a:spLocks noChangeArrowheads="1"/>
          </p:cNvSpPr>
          <p:nvPr/>
        </p:nvSpPr>
        <p:spPr bwMode="auto">
          <a:xfrm>
            <a:off x="4808538" y="1851124"/>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76" name="Rectangle 16"/>
          <p:cNvSpPr>
            <a:spLocks noChangeArrowheads="1"/>
          </p:cNvSpPr>
          <p:nvPr/>
        </p:nvSpPr>
        <p:spPr bwMode="auto">
          <a:xfrm>
            <a:off x="3365634" y="1851124"/>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77" name="Text Box 17"/>
          <p:cNvSpPr txBox="1">
            <a:spLocks noChangeArrowheads="1"/>
          </p:cNvSpPr>
          <p:nvPr/>
        </p:nvSpPr>
        <p:spPr bwMode="auto">
          <a:xfrm>
            <a:off x="2227131" y="1830486"/>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dirty="0">
                <a:solidFill>
                  <a:srgbClr val="333399"/>
                </a:solidFill>
                <a:latin typeface="Arial" panose="020B0604020202020204" pitchFamily="34" charset="0"/>
                <a:ea typeface="黑体" panose="02010609060101010101" pitchFamily="2" charset="-122"/>
              </a:rPr>
              <a:t>方   法</a:t>
            </a:r>
            <a:endParaRPr kumimoji="1" lang="zh-CN" altLang="en-US" sz="2000" b="1" dirty="0">
              <a:solidFill>
                <a:srgbClr val="333399"/>
              </a:solidFill>
              <a:latin typeface="Arial" panose="020B0604020202020204" pitchFamily="34" charset="0"/>
              <a:ea typeface="黑体" panose="02010609060101010101" pitchFamily="2" charset="-122"/>
            </a:endParaRPr>
          </a:p>
        </p:txBody>
      </p:sp>
      <p:sp>
        <p:nvSpPr>
          <p:cNvPr id="168978" name="Line 18"/>
          <p:cNvSpPr>
            <a:spLocks noChangeShapeType="1"/>
          </p:cNvSpPr>
          <p:nvPr/>
        </p:nvSpPr>
        <p:spPr bwMode="auto">
          <a:xfrm>
            <a:off x="3365633"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79" name="Line 19"/>
          <p:cNvSpPr>
            <a:spLocks noChangeShapeType="1"/>
          </p:cNvSpPr>
          <p:nvPr/>
        </p:nvSpPr>
        <p:spPr bwMode="auto">
          <a:xfrm>
            <a:off x="3486018"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80" name="Line 20"/>
          <p:cNvSpPr>
            <a:spLocks noChangeShapeType="1"/>
          </p:cNvSpPr>
          <p:nvPr/>
        </p:nvSpPr>
        <p:spPr bwMode="auto">
          <a:xfrm>
            <a:off x="4808538"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81" name="Line 21"/>
          <p:cNvSpPr>
            <a:spLocks noChangeShapeType="1"/>
          </p:cNvSpPr>
          <p:nvPr/>
        </p:nvSpPr>
        <p:spPr bwMode="auto">
          <a:xfrm>
            <a:off x="4928923"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82" name="Line 22"/>
          <p:cNvSpPr>
            <a:spLocks noChangeShapeType="1"/>
          </p:cNvSpPr>
          <p:nvPr/>
        </p:nvSpPr>
        <p:spPr bwMode="auto">
          <a:xfrm>
            <a:off x="6251443" y="1841598"/>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83" name="Text Box 23"/>
          <p:cNvSpPr txBox="1">
            <a:spLocks noChangeArrowheads="1"/>
          </p:cNvSpPr>
          <p:nvPr/>
        </p:nvSpPr>
        <p:spPr bwMode="auto">
          <a:xfrm>
            <a:off x="3716471" y="1830486"/>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URL</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8984" name="Text Box 24"/>
          <p:cNvSpPr txBox="1">
            <a:spLocks noChangeArrowheads="1"/>
          </p:cNvSpPr>
          <p:nvPr/>
        </p:nvSpPr>
        <p:spPr bwMode="auto">
          <a:xfrm>
            <a:off x="5066506" y="1830486"/>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版   本</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8985" name="Text Box 25"/>
          <p:cNvSpPr txBox="1">
            <a:spLocks noChangeArrowheads="1"/>
          </p:cNvSpPr>
          <p:nvPr/>
        </p:nvSpPr>
        <p:spPr bwMode="auto">
          <a:xfrm>
            <a:off x="2049992" y="2243236"/>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8986" name="Line 26"/>
          <p:cNvSpPr>
            <a:spLocks noChangeShapeType="1"/>
          </p:cNvSpPr>
          <p:nvPr/>
        </p:nvSpPr>
        <p:spPr bwMode="auto">
          <a:xfrm>
            <a:off x="3726789" y="224799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87" name="Line 27"/>
          <p:cNvSpPr>
            <a:spLocks noChangeShapeType="1"/>
          </p:cNvSpPr>
          <p:nvPr/>
        </p:nvSpPr>
        <p:spPr bwMode="auto">
          <a:xfrm>
            <a:off x="4478338" y="224799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88" name="Text Box 28"/>
          <p:cNvSpPr txBox="1">
            <a:spLocks noChangeArrowheads="1"/>
          </p:cNvSpPr>
          <p:nvPr/>
        </p:nvSpPr>
        <p:spPr bwMode="auto">
          <a:xfrm>
            <a:off x="5689071" y="265916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8989" name="Line 29"/>
          <p:cNvSpPr>
            <a:spLocks noChangeShapeType="1"/>
          </p:cNvSpPr>
          <p:nvPr/>
        </p:nvSpPr>
        <p:spPr bwMode="auto">
          <a:xfrm>
            <a:off x="3876410" y="224799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8990" name="Text Box 30"/>
          <p:cNvSpPr txBox="1">
            <a:spLocks noChangeArrowheads="1"/>
          </p:cNvSpPr>
          <p:nvPr/>
        </p:nvSpPr>
        <p:spPr bwMode="auto">
          <a:xfrm>
            <a:off x="3647679" y="224482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8991" name="Text Box 31"/>
          <p:cNvSpPr txBox="1">
            <a:spLocks noChangeArrowheads="1"/>
          </p:cNvSpPr>
          <p:nvPr/>
        </p:nvSpPr>
        <p:spPr bwMode="auto">
          <a:xfrm>
            <a:off x="4008835" y="225117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8992" name="Text Box 32"/>
          <p:cNvSpPr txBox="1">
            <a:spLocks noChangeArrowheads="1"/>
          </p:cNvSpPr>
          <p:nvPr/>
        </p:nvSpPr>
        <p:spPr bwMode="auto">
          <a:xfrm>
            <a:off x="2044834" y="305127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8993" name="Text Box 33"/>
          <p:cNvSpPr txBox="1">
            <a:spLocks noChangeArrowheads="1"/>
          </p:cNvSpPr>
          <p:nvPr/>
        </p:nvSpPr>
        <p:spPr bwMode="auto">
          <a:xfrm>
            <a:off x="4034631" y="306397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8994" name="Text Box 34"/>
          <p:cNvSpPr txBox="1">
            <a:spLocks noChangeArrowheads="1"/>
          </p:cNvSpPr>
          <p:nvPr/>
        </p:nvSpPr>
        <p:spPr bwMode="auto">
          <a:xfrm>
            <a:off x="3606404" y="3683099"/>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8995" name="Text Box 35"/>
          <p:cNvSpPr txBox="1">
            <a:spLocks noChangeArrowheads="1"/>
          </p:cNvSpPr>
          <p:nvPr/>
        </p:nvSpPr>
        <p:spPr bwMode="auto">
          <a:xfrm rot="-5400000">
            <a:off x="2871614" y="2686912"/>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8996" name="AutoShape 36"/>
          <p:cNvSpPr/>
          <p:nvPr/>
        </p:nvSpPr>
        <p:spPr bwMode="auto">
          <a:xfrm>
            <a:off x="5515372" y="2300386"/>
            <a:ext cx="240771" cy="1171575"/>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97" name="Rectangle 37"/>
          <p:cNvSpPr>
            <a:spLocks noChangeArrowheads="1"/>
          </p:cNvSpPr>
          <p:nvPr/>
        </p:nvSpPr>
        <p:spPr bwMode="auto">
          <a:xfrm>
            <a:off x="2041393" y="3878361"/>
            <a:ext cx="5413904" cy="91757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8998" name="Text Box 38"/>
          <p:cNvSpPr txBox="1">
            <a:spLocks noChangeArrowheads="1"/>
          </p:cNvSpPr>
          <p:nvPr/>
        </p:nvSpPr>
        <p:spPr bwMode="auto">
          <a:xfrm>
            <a:off x="3831537" y="3972023"/>
            <a:ext cx="17235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实体主体</a:t>
            </a:r>
            <a:endParaRPr kumimoji="1" lang="zh-CN" altLang="en-US" sz="2000" b="1">
              <a:solidFill>
                <a:srgbClr val="3333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333399"/>
                </a:solidFill>
                <a:latin typeface="Arial" panose="020B0604020202020204" pitchFamily="34" charset="0"/>
                <a:ea typeface="黑体" panose="02010609060101010101" pitchFamily="2" charset="-122"/>
              </a:rPr>
              <a:t>（通常不用）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8999" name="Text Box 39"/>
          <p:cNvSpPr txBox="1">
            <a:spLocks noChangeArrowheads="1"/>
          </p:cNvSpPr>
          <p:nvPr/>
        </p:nvSpPr>
        <p:spPr bwMode="auto">
          <a:xfrm>
            <a:off x="7204208" y="183048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请求行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9000" name="Line 40"/>
          <p:cNvSpPr>
            <a:spLocks noChangeShapeType="1"/>
          </p:cNvSpPr>
          <p:nvPr/>
        </p:nvSpPr>
        <p:spPr bwMode="auto">
          <a:xfrm>
            <a:off x="2041393" y="2655985"/>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9001" name="Line 41"/>
          <p:cNvSpPr>
            <a:spLocks noChangeShapeType="1"/>
          </p:cNvSpPr>
          <p:nvPr/>
        </p:nvSpPr>
        <p:spPr bwMode="auto">
          <a:xfrm>
            <a:off x="2041393" y="3471960"/>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9002" name="Line 42"/>
          <p:cNvSpPr>
            <a:spLocks noChangeShapeType="1"/>
          </p:cNvSpPr>
          <p:nvPr/>
        </p:nvSpPr>
        <p:spPr bwMode="auto">
          <a:xfrm>
            <a:off x="3033713" y="3471960"/>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9003" name="Line 43"/>
          <p:cNvSpPr>
            <a:spLocks noChangeShapeType="1"/>
          </p:cNvSpPr>
          <p:nvPr/>
        </p:nvSpPr>
        <p:spPr bwMode="auto">
          <a:xfrm>
            <a:off x="5439702" y="2655985"/>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9004" name="Text Box 44"/>
          <p:cNvSpPr txBox="1">
            <a:spLocks noChangeArrowheads="1"/>
          </p:cNvSpPr>
          <p:nvPr/>
        </p:nvSpPr>
        <p:spPr bwMode="auto">
          <a:xfrm>
            <a:off x="3737108" y="118119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空格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9005" name="Text Box 45"/>
          <p:cNvSpPr txBox="1">
            <a:spLocks noChangeArrowheads="1"/>
          </p:cNvSpPr>
          <p:nvPr/>
        </p:nvSpPr>
        <p:spPr bwMode="auto">
          <a:xfrm>
            <a:off x="5835254" y="118119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回车换行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69006" name="Line 46"/>
          <p:cNvSpPr>
            <a:spLocks noChangeShapeType="1"/>
          </p:cNvSpPr>
          <p:nvPr/>
        </p:nvSpPr>
        <p:spPr bwMode="auto">
          <a:xfrm>
            <a:off x="4397508" y="1535210"/>
            <a:ext cx="441986"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9007" name="Line 47"/>
          <p:cNvSpPr>
            <a:spLocks noChangeShapeType="1"/>
          </p:cNvSpPr>
          <p:nvPr/>
        </p:nvSpPr>
        <p:spPr bwMode="auto">
          <a:xfrm flipH="1">
            <a:off x="3394869" y="1535210"/>
            <a:ext cx="481542"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9008" name="Line 48"/>
          <p:cNvSpPr>
            <a:spLocks noChangeShapeType="1"/>
          </p:cNvSpPr>
          <p:nvPr/>
        </p:nvSpPr>
        <p:spPr bwMode="auto">
          <a:xfrm>
            <a:off x="6481895" y="1535210"/>
            <a:ext cx="240771"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9009" name="Line 49"/>
          <p:cNvSpPr>
            <a:spLocks noChangeShapeType="1"/>
          </p:cNvSpPr>
          <p:nvPr/>
        </p:nvSpPr>
        <p:spPr bwMode="auto">
          <a:xfrm>
            <a:off x="3996796" y="3063974"/>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9010" name="Line 50"/>
          <p:cNvSpPr>
            <a:spLocks noChangeShapeType="1"/>
          </p:cNvSpPr>
          <p:nvPr/>
        </p:nvSpPr>
        <p:spPr bwMode="auto">
          <a:xfrm>
            <a:off x="3996796" y="2247999"/>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9011" name="Text Box 51"/>
          <p:cNvSpPr txBox="1">
            <a:spLocks noChangeArrowheads="1"/>
          </p:cNvSpPr>
          <p:nvPr/>
        </p:nvSpPr>
        <p:spPr bwMode="auto">
          <a:xfrm>
            <a:off x="3647679" y="3065561"/>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9012" name="Text Box 52"/>
          <p:cNvSpPr txBox="1">
            <a:spLocks noChangeArrowheads="1"/>
          </p:cNvSpPr>
          <p:nvPr/>
        </p:nvSpPr>
        <p:spPr bwMode="auto">
          <a:xfrm>
            <a:off x="6206729" y="1830486"/>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9013" name="Text Box 53"/>
          <p:cNvSpPr txBox="1">
            <a:spLocks noChangeArrowheads="1"/>
          </p:cNvSpPr>
          <p:nvPr/>
        </p:nvSpPr>
        <p:spPr bwMode="auto">
          <a:xfrm>
            <a:off x="4493816" y="3071911"/>
            <a:ext cx="920088"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9014" name="Text Box 54"/>
          <p:cNvSpPr txBox="1">
            <a:spLocks noChangeArrowheads="1"/>
          </p:cNvSpPr>
          <p:nvPr/>
        </p:nvSpPr>
        <p:spPr bwMode="auto">
          <a:xfrm>
            <a:off x="4500695" y="2262286"/>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9015" name="Text Box 55"/>
          <p:cNvSpPr txBox="1">
            <a:spLocks noChangeArrowheads="1"/>
          </p:cNvSpPr>
          <p:nvPr/>
        </p:nvSpPr>
        <p:spPr bwMode="auto">
          <a:xfrm>
            <a:off x="2044833" y="3464024"/>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69016" name="Text Box 56"/>
          <p:cNvSpPr txBox="1">
            <a:spLocks noChangeArrowheads="1"/>
          </p:cNvSpPr>
          <p:nvPr/>
        </p:nvSpPr>
        <p:spPr bwMode="auto">
          <a:xfrm>
            <a:off x="2457583" y="4926111"/>
            <a:ext cx="460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dirty="0">
                <a:solidFill>
                  <a:srgbClr val="0000FF"/>
                </a:solidFill>
                <a:latin typeface="Arial" panose="020B0604020202020204" pitchFamily="34" charset="0"/>
                <a:ea typeface="黑体" panose="02010609060101010101" pitchFamily="2" charset="-122"/>
              </a:rPr>
              <a:t>“</a:t>
            </a:r>
            <a:r>
              <a:rPr lang="zh-CN" altLang="en-US" sz="2800" b="1" dirty="0">
                <a:solidFill>
                  <a:srgbClr val="0000FF"/>
                </a:solidFill>
                <a:latin typeface="Arial" panose="020B0604020202020204" pitchFamily="34" charset="0"/>
                <a:ea typeface="黑体" panose="02010609060101010101" pitchFamily="2" charset="-122"/>
              </a:rPr>
              <a:t>版本”</a:t>
            </a:r>
            <a:r>
              <a:rPr lang="zh-CN" altLang="en-US" sz="2800" b="1" dirty="0">
                <a:solidFill>
                  <a:srgbClr val="0000FF"/>
                </a:solidFill>
                <a:latin typeface="黑体" panose="02010609060101010101" pitchFamily="2" charset="-122"/>
                <a:ea typeface="黑体" panose="02010609060101010101" pitchFamily="2" charset="-122"/>
              </a:rPr>
              <a:t>是</a:t>
            </a:r>
            <a:r>
              <a:rPr lang="zh-CN" altLang="en-US" sz="2800" b="1" dirty="0">
                <a:solidFill>
                  <a:srgbClr val="0000FF"/>
                </a:solidFill>
                <a:latin typeface="Arial" panose="020B0604020202020204" pitchFamily="34" charset="0"/>
                <a:ea typeface="黑体" panose="02010609060101010101" pitchFamily="2" charset="-122"/>
              </a:rPr>
              <a:t> </a:t>
            </a:r>
            <a:r>
              <a:rPr lang="en-US" altLang="zh-CN" sz="2800" b="1" dirty="0">
                <a:solidFill>
                  <a:srgbClr val="0000FF"/>
                </a:solidFill>
                <a:latin typeface="Arial" panose="020B0604020202020204" pitchFamily="34" charset="0"/>
                <a:ea typeface="黑体" panose="02010609060101010101" pitchFamily="2" charset="-122"/>
              </a:rPr>
              <a:t>HTTP </a:t>
            </a:r>
            <a:r>
              <a:rPr lang="zh-CN" altLang="en-US" sz="2800" b="1" dirty="0">
                <a:solidFill>
                  <a:srgbClr val="0000FF"/>
                </a:solidFill>
                <a:latin typeface="黑体" panose="02010609060101010101" pitchFamily="2" charset="-122"/>
                <a:ea typeface="黑体" panose="02010609060101010101" pitchFamily="2" charset="-122"/>
              </a:rPr>
              <a:t>的版本</a:t>
            </a:r>
            <a:r>
              <a:rPr lang="zh-CN" altLang="en-US" sz="2800" b="1" dirty="0">
                <a:solidFill>
                  <a:srgbClr val="0000FF"/>
                </a:solidFill>
                <a:latin typeface="Arial" panose="020B0604020202020204" pitchFamily="34" charset="0"/>
                <a:ea typeface="黑体" panose="02010609060101010101" pitchFamily="2" charset="-122"/>
              </a:rPr>
              <a:t>。</a:t>
            </a:r>
            <a:endParaRPr lang="zh-CN" altLang="en-US" sz="2800" b="1" dirty="0">
              <a:solidFill>
                <a:srgbClr val="0000FF"/>
              </a:solidFill>
              <a:latin typeface="Arial" panose="020B0604020202020204" pitchFamily="34" charset="0"/>
              <a:ea typeface="黑体" panose="02010609060101010101" pitchFamily="2" charset="-122"/>
            </a:endParaRPr>
          </a:p>
        </p:txBody>
      </p:sp>
      <p:sp>
        <p:nvSpPr>
          <p:cNvPr id="656441" name="Rectangle 57"/>
          <p:cNvSpPr>
            <a:spLocks noChangeArrowheads="1"/>
          </p:cNvSpPr>
          <p:nvPr/>
        </p:nvSpPr>
        <p:spPr bwMode="auto">
          <a:xfrm>
            <a:off x="4796499" y="1757461"/>
            <a:ext cx="1559851" cy="576263"/>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61" name="Rectangle 5"/>
          <p:cNvSpPr>
            <a:spLocks noGrp="1" noChangeArrowheads="1"/>
          </p:cNvSpPr>
          <p:nvPr>
            <p:ph type="title"/>
          </p:nvPr>
        </p:nvSpPr>
        <p:spPr>
          <a:xfrm>
            <a:off x="391911" y="44624"/>
            <a:ext cx="7482627" cy="1134611"/>
          </a:xfrm>
        </p:spPr>
        <p:txBody>
          <a:bodyPr/>
          <a:lstStyle/>
          <a:p>
            <a:pPr algn="ctr" eaLnBrk="1" hangingPunct="1">
              <a:defRPr/>
            </a:pPr>
            <a:r>
              <a:rPr lang="en-US" altLang="zh-CN" sz="3600" dirty="0">
                <a:latin typeface="Times New Roman" panose="02020603050405020304" pitchFamily="18" charset="0"/>
                <a:cs typeface="Times New Roman" panose="02020603050405020304" pitchFamily="18" charset="0"/>
              </a:rPr>
              <a:t>HTTP </a:t>
            </a:r>
            <a:r>
              <a:rPr lang="zh-CN" altLang="en-US" sz="3600" dirty="0">
                <a:latin typeface="Times New Roman" panose="02020603050405020304" pitchFamily="18" charset="0"/>
                <a:cs typeface="Times New Roman" panose="02020603050405020304" pitchFamily="18" charset="0"/>
              </a:rPr>
              <a:t>的报文结构（请求报文） </a:t>
            </a:r>
            <a:endParaRPr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644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64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41" grpId="0" animBg="1"/>
      <p:bldP spid="656441"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2041393" y="3065190"/>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11" name="Rectangle 3"/>
          <p:cNvSpPr>
            <a:spLocks noChangeArrowheads="1"/>
          </p:cNvSpPr>
          <p:nvPr/>
        </p:nvSpPr>
        <p:spPr bwMode="auto">
          <a:xfrm>
            <a:off x="2041393" y="2249215"/>
            <a:ext cx="3398308" cy="40798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12" name="Rectangle 4"/>
          <p:cNvSpPr>
            <a:spLocks noChangeArrowheads="1"/>
          </p:cNvSpPr>
          <p:nvPr/>
        </p:nvSpPr>
        <p:spPr bwMode="auto">
          <a:xfrm>
            <a:off x="2041394" y="1842814"/>
            <a:ext cx="5202369" cy="40640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60773" name="Rectangle 5"/>
          <p:cNvSpPr>
            <a:spLocks noGrp="1" noChangeArrowheads="1"/>
          </p:cNvSpPr>
          <p:nvPr>
            <p:ph type="title"/>
          </p:nvPr>
        </p:nvSpPr>
        <p:spPr/>
        <p:txBody>
          <a:bodyPr/>
          <a:lstStyle/>
          <a:p>
            <a:pPr algn="ctr" eaLnBrk="1" hangingPunct="1">
              <a:defRPr/>
            </a:pPr>
            <a:r>
              <a:rPr lang="en-US" altLang="zh-CN" sz="3600" dirty="0">
                <a:latin typeface="Times New Roman" panose="02020603050405020304" pitchFamily="18" charset="0"/>
                <a:cs typeface="Times New Roman" panose="02020603050405020304" pitchFamily="18" charset="0"/>
              </a:rPr>
              <a:t>HTTP </a:t>
            </a:r>
            <a:r>
              <a:rPr sz="3600" dirty="0">
                <a:latin typeface="Times New Roman" panose="02020603050405020304" pitchFamily="18" charset="0"/>
                <a:cs typeface="Times New Roman" panose="02020603050405020304" pitchFamily="18" charset="0"/>
              </a:rPr>
              <a:t>的报文结构（响应报文） </a:t>
            </a:r>
            <a:endParaRPr sz="3600" dirty="0">
              <a:latin typeface="Times New Roman" panose="02020603050405020304" pitchFamily="18" charset="0"/>
              <a:cs typeface="Times New Roman" panose="02020603050405020304" pitchFamily="18" charset="0"/>
            </a:endParaRPr>
          </a:p>
        </p:txBody>
      </p:sp>
      <p:sp>
        <p:nvSpPr>
          <p:cNvPr id="171014" name="Rectangle 6"/>
          <p:cNvSpPr>
            <a:spLocks noChangeArrowheads="1"/>
          </p:cNvSpPr>
          <p:nvPr/>
        </p:nvSpPr>
        <p:spPr bwMode="auto">
          <a:xfrm>
            <a:off x="4478338" y="3074715"/>
            <a:ext cx="961364"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15" name="Rectangle 7"/>
          <p:cNvSpPr>
            <a:spLocks noChangeArrowheads="1"/>
          </p:cNvSpPr>
          <p:nvPr/>
        </p:nvSpPr>
        <p:spPr bwMode="auto">
          <a:xfrm>
            <a:off x="2048273" y="3492226"/>
            <a:ext cx="985440"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16" name="Rectangle 8"/>
          <p:cNvSpPr>
            <a:spLocks noChangeArrowheads="1"/>
          </p:cNvSpPr>
          <p:nvPr/>
        </p:nvSpPr>
        <p:spPr bwMode="auto">
          <a:xfrm>
            <a:off x="4478338" y="2258739"/>
            <a:ext cx="96136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17" name="Rectangle 9"/>
          <p:cNvSpPr>
            <a:spLocks noChangeArrowheads="1"/>
          </p:cNvSpPr>
          <p:nvPr/>
        </p:nvSpPr>
        <p:spPr bwMode="auto">
          <a:xfrm>
            <a:off x="3876410" y="3074714"/>
            <a:ext cx="1307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18" name="Rectangle 10"/>
          <p:cNvSpPr>
            <a:spLocks noChangeArrowheads="1"/>
          </p:cNvSpPr>
          <p:nvPr/>
        </p:nvSpPr>
        <p:spPr bwMode="auto">
          <a:xfrm>
            <a:off x="3876411" y="2258739"/>
            <a:ext cx="12038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19" name="Line 11"/>
          <p:cNvSpPr>
            <a:spLocks noChangeShapeType="1"/>
          </p:cNvSpPr>
          <p:nvPr/>
        </p:nvSpPr>
        <p:spPr bwMode="auto">
          <a:xfrm>
            <a:off x="3726789" y="3065190"/>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20" name="Line 12"/>
          <p:cNvSpPr>
            <a:spLocks noChangeShapeType="1"/>
          </p:cNvSpPr>
          <p:nvPr/>
        </p:nvSpPr>
        <p:spPr bwMode="auto">
          <a:xfrm>
            <a:off x="4478338" y="3065190"/>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21" name="Line 13"/>
          <p:cNvSpPr>
            <a:spLocks noChangeShapeType="1"/>
          </p:cNvSpPr>
          <p:nvPr/>
        </p:nvSpPr>
        <p:spPr bwMode="auto">
          <a:xfrm>
            <a:off x="3876410" y="3065190"/>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22" name="Rectangle 14"/>
          <p:cNvSpPr>
            <a:spLocks noChangeArrowheads="1"/>
          </p:cNvSpPr>
          <p:nvPr/>
        </p:nvSpPr>
        <p:spPr bwMode="auto">
          <a:xfrm>
            <a:off x="6251444" y="1852340"/>
            <a:ext cx="992319"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23" name="Rectangle 15"/>
          <p:cNvSpPr>
            <a:spLocks noChangeArrowheads="1"/>
          </p:cNvSpPr>
          <p:nvPr/>
        </p:nvSpPr>
        <p:spPr bwMode="auto">
          <a:xfrm>
            <a:off x="4808538" y="1852340"/>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24" name="Rectangle 16"/>
          <p:cNvSpPr>
            <a:spLocks noChangeArrowheads="1"/>
          </p:cNvSpPr>
          <p:nvPr/>
        </p:nvSpPr>
        <p:spPr bwMode="auto">
          <a:xfrm>
            <a:off x="3365634" y="1852340"/>
            <a:ext cx="12038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25" name="Text Box 17"/>
          <p:cNvSpPr txBox="1">
            <a:spLocks noChangeArrowheads="1"/>
          </p:cNvSpPr>
          <p:nvPr/>
        </p:nvSpPr>
        <p:spPr bwMode="auto">
          <a:xfrm>
            <a:off x="2227131" y="1831702"/>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版   本</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26" name="Line 18"/>
          <p:cNvSpPr>
            <a:spLocks noChangeShapeType="1"/>
          </p:cNvSpPr>
          <p:nvPr/>
        </p:nvSpPr>
        <p:spPr bwMode="auto">
          <a:xfrm>
            <a:off x="3365633"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27" name="Line 19"/>
          <p:cNvSpPr>
            <a:spLocks noChangeShapeType="1"/>
          </p:cNvSpPr>
          <p:nvPr/>
        </p:nvSpPr>
        <p:spPr bwMode="auto">
          <a:xfrm>
            <a:off x="3486018"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28" name="Line 20"/>
          <p:cNvSpPr>
            <a:spLocks noChangeShapeType="1"/>
          </p:cNvSpPr>
          <p:nvPr/>
        </p:nvSpPr>
        <p:spPr bwMode="auto">
          <a:xfrm>
            <a:off x="4808538"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29" name="Line 21"/>
          <p:cNvSpPr>
            <a:spLocks noChangeShapeType="1"/>
          </p:cNvSpPr>
          <p:nvPr/>
        </p:nvSpPr>
        <p:spPr bwMode="auto">
          <a:xfrm>
            <a:off x="4928923"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30" name="Line 22"/>
          <p:cNvSpPr>
            <a:spLocks noChangeShapeType="1"/>
          </p:cNvSpPr>
          <p:nvPr/>
        </p:nvSpPr>
        <p:spPr bwMode="auto">
          <a:xfrm>
            <a:off x="6251443" y="1842814"/>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31" name="Text Box 23"/>
          <p:cNvSpPr txBox="1">
            <a:spLocks noChangeArrowheads="1"/>
          </p:cNvSpPr>
          <p:nvPr/>
        </p:nvSpPr>
        <p:spPr bwMode="auto">
          <a:xfrm>
            <a:off x="3627041" y="181741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状态码</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32" name="Text Box 24"/>
          <p:cNvSpPr txBox="1">
            <a:spLocks noChangeArrowheads="1"/>
          </p:cNvSpPr>
          <p:nvPr/>
        </p:nvSpPr>
        <p:spPr bwMode="auto">
          <a:xfrm>
            <a:off x="5066506" y="1831702"/>
            <a:ext cx="9092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短   语</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33" name="Text Box 25"/>
          <p:cNvSpPr txBox="1">
            <a:spLocks noChangeArrowheads="1"/>
          </p:cNvSpPr>
          <p:nvPr/>
        </p:nvSpPr>
        <p:spPr bwMode="auto">
          <a:xfrm>
            <a:off x="2049992" y="2244452"/>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34" name="Line 26"/>
          <p:cNvSpPr>
            <a:spLocks noChangeShapeType="1"/>
          </p:cNvSpPr>
          <p:nvPr/>
        </p:nvSpPr>
        <p:spPr bwMode="auto">
          <a:xfrm>
            <a:off x="3726789" y="2249215"/>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35" name="Line 27"/>
          <p:cNvSpPr>
            <a:spLocks noChangeShapeType="1"/>
          </p:cNvSpPr>
          <p:nvPr/>
        </p:nvSpPr>
        <p:spPr bwMode="auto">
          <a:xfrm>
            <a:off x="4478338" y="2249215"/>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36" name="Text Box 28"/>
          <p:cNvSpPr txBox="1">
            <a:spLocks noChangeArrowheads="1"/>
          </p:cNvSpPr>
          <p:nvPr/>
        </p:nvSpPr>
        <p:spPr bwMode="auto">
          <a:xfrm>
            <a:off x="5689071" y="266037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37" name="Line 29"/>
          <p:cNvSpPr>
            <a:spLocks noChangeShapeType="1"/>
          </p:cNvSpPr>
          <p:nvPr/>
        </p:nvSpPr>
        <p:spPr bwMode="auto">
          <a:xfrm>
            <a:off x="3876410" y="2249215"/>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38" name="Text Box 30"/>
          <p:cNvSpPr txBox="1">
            <a:spLocks noChangeArrowheads="1"/>
          </p:cNvSpPr>
          <p:nvPr/>
        </p:nvSpPr>
        <p:spPr bwMode="auto">
          <a:xfrm>
            <a:off x="3647679" y="2246040"/>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71039" name="Text Box 31"/>
          <p:cNvSpPr txBox="1">
            <a:spLocks noChangeArrowheads="1"/>
          </p:cNvSpPr>
          <p:nvPr/>
        </p:nvSpPr>
        <p:spPr bwMode="auto">
          <a:xfrm>
            <a:off x="4008835" y="225239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40" name="Text Box 32"/>
          <p:cNvSpPr txBox="1">
            <a:spLocks noChangeArrowheads="1"/>
          </p:cNvSpPr>
          <p:nvPr/>
        </p:nvSpPr>
        <p:spPr bwMode="auto">
          <a:xfrm>
            <a:off x="2044834" y="305249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首部字段名</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41" name="Text Box 33"/>
          <p:cNvSpPr txBox="1">
            <a:spLocks noChangeArrowheads="1"/>
          </p:cNvSpPr>
          <p:nvPr/>
        </p:nvSpPr>
        <p:spPr bwMode="auto">
          <a:xfrm>
            <a:off x="4034631" y="306519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42" name="Text Box 34"/>
          <p:cNvSpPr txBox="1">
            <a:spLocks noChangeArrowheads="1"/>
          </p:cNvSpPr>
          <p:nvPr/>
        </p:nvSpPr>
        <p:spPr bwMode="auto">
          <a:xfrm>
            <a:off x="3606404" y="3684315"/>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71043" name="Text Box 35"/>
          <p:cNvSpPr txBox="1">
            <a:spLocks noChangeArrowheads="1"/>
          </p:cNvSpPr>
          <p:nvPr/>
        </p:nvSpPr>
        <p:spPr bwMode="auto">
          <a:xfrm rot="-5400000">
            <a:off x="2871614" y="2688128"/>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71044" name="AutoShape 36"/>
          <p:cNvSpPr/>
          <p:nvPr/>
        </p:nvSpPr>
        <p:spPr bwMode="auto">
          <a:xfrm>
            <a:off x="5515372" y="2301602"/>
            <a:ext cx="240771" cy="1171575"/>
          </a:xfrm>
          <a:prstGeom prst="rightBrace">
            <a:avLst>
              <a:gd name="adj1" fmla="val 43929"/>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45" name="Rectangle 37"/>
          <p:cNvSpPr>
            <a:spLocks noChangeArrowheads="1"/>
          </p:cNvSpPr>
          <p:nvPr/>
        </p:nvSpPr>
        <p:spPr bwMode="auto">
          <a:xfrm>
            <a:off x="2041393" y="3879577"/>
            <a:ext cx="5413904" cy="91757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46" name="Text Box 38"/>
          <p:cNvSpPr txBox="1">
            <a:spLocks noChangeArrowheads="1"/>
          </p:cNvSpPr>
          <p:nvPr/>
        </p:nvSpPr>
        <p:spPr bwMode="auto">
          <a:xfrm>
            <a:off x="3318577" y="3973239"/>
            <a:ext cx="27494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实体主体</a:t>
            </a:r>
            <a:endParaRPr kumimoji="1" lang="zh-CN" altLang="en-US" sz="2000" b="1">
              <a:solidFill>
                <a:srgbClr val="3333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（有些响应报文不用）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47" name="Text Box 39"/>
          <p:cNvSpPr txBox="1">
            <a:spLocks noChangeArrowheads="1"/>
          </p:cNvSpPr>
          <p:nvPr/>
        </p:nvSpPr>
        <p:spPr bwMode="auto">
          <a:xfrm>
            <a:off x="7204208" y="183170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状态行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48" name="Line 40"/>
          <p:cNvSpPr>
            <a:spLocks noChangeShapeType="1"/>
          </p:cNvSpPr>
          <p:nvPr/>
        </p:nvSpPr>
        <p:spPr bwMode="auto">
          <a:xfrm>
            <a:off x="2041393" y="2657201"/>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49" name="Line 41"/>
          <p:cNvSpPr>
            <a:spLocks noChangeShapeType="1"/>
          </p:cNvSpPr>
          <p:nvPr/>
        </p:nvSpPr>
        <p:spPr bwMode="auto">
          <a:xfrm>
            <a:off x="2041393" y="3473176"/>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50" name="Line 42"/>
          <p:cNvSpPr>
            <a:spLocks noChangeShapeType="1"/>
          </p:cNvSpPr>
          <p:nvPr/>
        </p:nvSpPr>
        <p:spPr bwMode="auto">
          <a:xfrm>
            <a:off x="3033713" y="3473176"/>
            <a:ext cx="0" cy="40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51" name="Line 43"/>
          <p:cNvSpPr>
            <a:spLocks noChangeShapeType="1"/>
          </p:cNvSpPr>
          <p:nvPr/>
        </p:nvSpPr>
        <p:spPr bwMode="auto">
          <a:xfrm>
            <a:off x="5439702" y="2657201"/>
            <a:ext cx="0" cy="4079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52" name="Text Box 44"/>
          <p:cNvSpPr txBox="1">
            <a:spLocks noChangeArrowheads="1"/>
          </p:cNvSpPr>
          <p:nvPr/>
        </p:nvSpPr>
        <p:spPr bwMode="auto">
          <a:xfrm>
            <a:off x="3737108" y="1182415"/>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空格</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53" name="Text Box 45"/>
          <p:cNvSpPr txBox="1">
            <a:spLocks noChangeArrowheads="1"/>
          </p:cNvSpPr>
          <p:nvPr/>
        </p:nvSpPr>
        <p:spPr bwMode="auto">
          <a:xfrm>
            <a:off x="5835254" y="1182415"/>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333399"/>
                </a:solidFill>
                <a:latin typeface="Arial" panose="020B0604020202020204" pitchFamily="34" charset="0"/>
                <a:ea typeface="黑体" panose="02010609060101010101" pitchFamily="2" charset="-122"/>
              </a:rPr>
              <a:t>回车换行</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171054" name="Line 46"/>
          <p:cNvSpPr>
            <a:spLocks noChangeShapeType="1"/>
          </p:cNvSpPr>
          <p:nvPr/>
        </p:nvSpPr>
        <p:spPr bwMode="auto">
          <a:xfrm>
            <a:off x="4397508" y="1536426"/>
            <a:ext cx="441986"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55" name="Line 47"/>
          <p:cNvSpPr>
            <a:spLocks noChangeShapeType="1"/>
          </p:cNvSpPr>
          <p:nvPr/>
        </p:nvSpPr>
        <p:spPr bwMode="auto">
          <a:xfrm flipH="1">
            <a:off x="3394869" y="1536426"/>
            <a:ext cx="481542"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56" name="Line 48"/>
          <p:cNvSpPr>
            <a:spLocks noChangeShapeType="1"/>
          </p:cNvSpPr>
          <p:nvPr/>
        </p:nvSpPr>
        <p:spPr bwMode="auto">
          <a:xfrm>
            <a:off x="6481895" y="1536426"/>
            <a:ext cx="240771" cy="30638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57" name="Line 49"/>
          <p:cNvSpPr>
            <a:spLocks noChangeShapeType="1"/>
          </p:cNvSpPr>
          <p:nvPr/>
        </p:nvSpPr>
        <p:spPr bwMode="auto">
          <a:xfrm>
            <a:off x="3996796" y="3065190"/>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58" name="Line 50"/>
          <p:cNvSpPr>
            <a:spLocks noChangeShapeType="1"/>
          </p:cNvSpPr>
          <p:nvPr/>
        </p:nvSpPr>
        <p:spPr bwMode="auto">
          <a:xfrm>
            <a:off x="3996796" y="2249215"/>
            <a:ext cx="0" cy="4079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71059" name="Text Box 51"/>
          <p:cNvSpPr txBox="1">
            <a:spLocks noChangeArrowheads="1"/>
          </p:cNvSpPr>
          <p:nvPr/>
        </p:nvSpPr>
        <p:spPr bwMode="auto">
          <a:xfrm>
            <a:off x="3647679" y="3066777"/>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71060" name="Text Box 52"/>
          <p:cNvSpPr txBox="1">
            <a:spLocks noChangeArrowheads="1"/>
          </p:cNvSpPr>
          <p:nvPr/>
        </p:nvSpPr>
        <p:spPr bwMode="auto">
          <a:xfrm>
            <a:off x="6206729" y="1831702"/>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71061" name="Text Box 53"/>
          <p:cNvSpPr txBox="1">
            <a:spLocks noChangeArrowheads="1"/>
          </p:cNvSpPr>
          <p:nvPr/>
        </p:nvSpPr>
        <p:spPr bwMode="auto">
          <a:xfrm>
            <a:off x="4493816" y="3073127"/>
            <a:ext cx="920088"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71062" name="Text Box 54"/>
          <p:cNvSpPr txBox="1">
            <a:spLocks noChangeArrowheads="1"/>
          </p:cNvSpPr>
          <p:nvPr/>
        </p:nvSpPr>
        <p:spPr bwMode="auto">
          <a:xfrm>
            <a:off x="4500695" y="2263502"/>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71063" name="Text Box 55"/>
          <p:cNvSpPr txBox="1">
            <a:spLocks noChangeArrowheads="1"/>
          </p:cNvSpPr>
          <p:nvPr/>
        </p:nvSpPr>
        <p:spPr bwMode="auto">
          <a:xfrm>
            <a:off x="2044833" y="3465240"/>
            <a:ext cx="8707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CRLF</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171064" name="Text Box 56"/>
          <p:cNvSpPr txBox="1">
            <a:spLocks noChangeArrowheads="1"/>
          </p:cNvSpPr>
          <p:nvPr/>
        </p:nvSpPr>
        <p:spPr bwMode="auto">
          <a:xfrm>
            <a:off x="584730" y="4864124"/>
            <a:ext cx="8893043" cy="1383665"/>
          </a:xfrm>
          <a:prstGeom prst="rect">
            <a:avLst/>
          </a:prstGeom>
          <a:solidFill>
            <a:srgbClr val="FFFF00"/>
          </a:solid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响应报文的开始行是</a:t>
            </a:r>
            <a:r>
              <a:rPr lang="zh-CN" altLang="en-US"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状态行。</a:t>
            </a:r>
            <a:endParaRPr lang="zh-CN" altLang="en-US"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状态行包括三项内容，即 </a:t>
            </a:r>
            <a:r>
              <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HTTP </a:t>
            </a:r>
            <a:r>
              <a:rPr lang="zh-CN" altLang="en-US"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的版本，状态码，</a:t>
            </a:r>
            <a:r>
              <a:rPr lang="zh-CN" altLang="en-US"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以及解释状态码的</a:t>
            </a:r>
            <a:r>
              <a:rPr lang="zh-CN" altLang="en-US"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简单短语。</a:t>
            </a:r>
            <a:r>
              <a:rPr lang="zh-CN" altLang="en-US" sz="2800" b="1" dirty="0">
                <a:solidFill>
                  <a:srgbClr val="FF0000"/>
                </a:solidFill>
                <a:latin typeface="Times New Roman" panose="02020603050405020304" pitchFamily="18" charset="0"/>
                <a:cs typeface="Times New Roman" panose="02020603050405020304" pitchFamily="18" charset="0"/>
              </a:rPr>
              <a:t> </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pSp>
        <p:nvGrpSpPr>
          <p:cNvPr id="652346" name="Group 58"/>
          <p:cNvGrpSpPr/>
          <p:nvPr/>
        </p:nvGrpSpPr>
        <p:grpSpPr bwMode="auto">
          <a:xfrm>
            <a:off x="405871" y="1758677"/>
            <a:ext cx="8525008" cy="576263"/>
            <a:chOff x="236" y="1026"/>
            <a:chExt cx="4957" cy="363"/>
          </a:xfrm>
        </p:grpSpPr>
        <p:sp>
          <p:nvSpPr>
            <p:cNvPr id="171066" name="Rectangle 59"/>
            <p:cNvSpPr>
              <a:spLocks noChangeArrowheads="1"/>
            </p:cNvSpPr>
            <p:nvPr/>
          </p:nvSpPr>
          <p:spPr bwMode="auto">
            <a:xfrm>
              <a:off x="1111" y="1026"/>
              <a:ext cx="4082" cy="363"/>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71067" name="Text Box 60"/>
            <p:cNvSpPr txBox="1">
              <a:spLocks noChangeArrowheads="1"/>
            </p:cNvSpPr>
            <p:nvPr/>
          </p:nvSpPr>
          <p:spPr bwMode="auto">
            <a:xfrm>
              <a:off x="236" y="1027"/>
              <a:ext cx="734" cy="33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333399"/>
                  </a:solidFill>
                  <a:ea typeface="黑体" panose="02010609060101010101" pitchFamily="2" charset="-122"/>
                </a:rPr>
                <a:t>开始行</a:t>
              </a:r>
              <a:endParaRPr lang="zh-CN" altLang="en-US" sz="2800" b="1">
                <a:solidFill>
                  <a:srgbClr val="333399"/>
                </a:solidFill>
                <a:ea typeface="黑体" panose="02010609060101010101" pitchFamily="2" charset="-122"/>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65234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6523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状态码都是三位数字 </a:t>
            </a:r>
            <a:endParaRPr lang="zh-CN" altLang="en-US" dirty="0">
              <a:ea typeface="黑体" panose="02010609060101010101" pitchFamily="2" charset="-122"/>
            </a:endParaRPr>
          </a:p>
        </p:txBody>
      </p:sp>
      <p:sp>
        <p:nvSpPr>
          <p:cNvPr id="173059" name="Rectangle 111"/>
          <p:cNvSpPr>
            <a:spLocks noGrp="1" noChangeArrowheads="1"/>
          </p:cNvSpPr>
          <p:nvPr>
            <p:ph idx="1"/>
          </p:nvPr>
        </p:nvSpPr>
        <p:spPr>
          <a:xfrm>
            <a:off x="1031983" y="1824376"/>
            <a:ext cx="8346723" cy="3332816"/>
          </a:xfrm>
        </p:spPr>
        <p:txBody>
          <a:bodyPr/>
          <a:lstStyle/>
          <a:p>
            <a:pPr eaLnBrk="1" hangingPunct="1">
              <a:lnSpc>
                <a:spcPct val="100000"/>
              </a:lnSpc>
            </a:pPr>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1xx </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表示通知信息的，</a:t>
            </a:r>
            <a:r>
              <a:rPr lang="zh-CN" altLang="en-US" dirty="0">
                <a:latin typeface="Times New Roman" panose="02020603050405020304" pitchFamily="18" charset="0"/>
                <a:ea typeface="黑体" panose="02010609060101010101" pitchFamily="2" charset="-122"/>
                <a:cs typeface="Times New Roman" panose="02020603050405020304" pitchFamily="18" charset="0"/>
              </a:rPr>
              <a:t>如请求收到了或正在进行处理。</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00000"/>
              </a:lnSpc>
            </a:pPr>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2xx </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表示成功，</a:t>
            </a:r>
            <a:r>
              <a:rPr lang="zh-CN" altLang="en-US" dirty="0">
                <a:latin typeface="Times New Roman" panose="02020603050405020304" pitchFamily="18" charset="0"/>
                <a:ea typeface="黑体" panose="02010609060101010101" pitchFamily="2" charset="-122"/>
                <a:cs typeface="Times New Roman" panose="02020603050405020304" pitchFamily="18" charset="0"/>
              </a:rPr>
              <a:t>如接受或知道了。</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00000"/>
              </a:lnSpc>
            </a:pPr>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3xx </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表示重定向，</a:t>
            </a:r>
            <a:r>
              <a:rPr lang="zh-CN" altLang="en-US" dirty="0">
                <a:latin typeface="Times New Roman" panose="02020603050405020304" pitchFamily="18" charset="0"/>
                <a:ea typeface="黑体" panose="02010609060101010101" pitchFamily="2" charset="-122"/>
                <a:cs typeface="Times New Roman" panose="02020603050405020304" pitchFamily="18" charset="0"/>
              </a:rPr>
              <a:t>表示要完成请求还必须采取进一步的行动。</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00000"/>
              </a:lnSpc>
            </a:pPr>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4xx </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表示客户的差错，</a:t>
            </a:r>
            <a:r>
              <a:rPr lang="zh-CN" altLang="en-US" dirty="0">
                <a:latin typeface="Times New Roman" panose="02020603050405020304" pitchFamily="18" charset="0"/>
                <a:ea typeface="黑体" panose="02010609060101010101" pitchFamily="2" charset="-122"/>
                <a:cs typeface="Times New Roman" panose="02020603050405020304" pitchFamily="18" charset="0"/>
              </a:rPr>
              <a:t>如请求中有错误的语法或不能完成。</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00000"/>
              </a:lnSpc>
            </a:pPr>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5xx </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表示服务器的差错</a:t>
            </a:r>
            <a:r>
              <a:rPr lang="zh-CN" altLang="en-US" dirty="0">
                <a:latin typeface="Times New Roman" panose="02020603050405020304" pitchFamily="18" charset="0"/>
                <a:ea typeface="黑体" panose="02010609060101010101" pitchFamily="2" charset="-122"/>
                <a:cs typeface="Times New Roman" panose="02020603050405020304" pitchFamily="18" charset="0"/>
              </a:rPr>
              <a:t>，如服务器失效无法完成请求。</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6.2.4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万维网的文档</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7411" name="Rectangle 3"/>
          <p:cNvSpPr>
            <a:spLocks noGrp="1" noChangeArrowheads="1"/>
          </p:cNvSpPr>
          <p:nvPr>
            <p:ph idx="1"/>
          </p:nvPr>
        </p:nvSpPr>
        <p:spPr/>
        <p:txBody>
          <a:bodyPr/>
          <a:lstStyle/>
          <a:p>
            <a:pPr marL="0" indent="0">
              <a:buNone/>
              <a:defRPr/>
            </a:pPr>
            <a:r>
              <a:rPr lang="en-US" altLang="zh-CN"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1. </a:t>
            </a:r>
            <a:r>
              <a:rPr lang="zh-CN" altLang="en-US"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超文本标记语言 </a:t>
            </a:r>
            <a:r>
              <a:rPr lang="en-US" altLang="zh-CN"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a:t>
            </a:r>
            <a:endParaRPr lang="en-US" altLang="zh-CN" sz="44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超文本标记语言 </a:t>
            </a:r>
            <a:r>
              <a:rPr lang="en-US" altLang="zh-CN" dirty="0">
                <a:latin typeface="Times New Roman" panose="02020603050405020304" pitchFamily="18" charset="0"/>
                <a:cs typeface="Times New Roman" panose="02020603050405020304" pitchFamily="18" charset="0"/>
              </a:rPr>
              <a:t>HTML </a:t>
            </a:r>
            <a:r>
              <a:rPr lang="zh-CN" altLang="en-US" dirty="0">
                <a:latin typeface="Times New Roman" panose="02020603050405020304" pitchFamily="18" charset="0"/>
                <a:cs typeface="Times New Roman" panose="02020603050405020304" pitchFamily="18" charset="0"/>
              </a:rPr>
              <a:t>中的 </a:t>
            </a:r>
            <a:r>
              <a:rPr lang="en-US" altLang="zh-CN" dirty="0">
                <a:latin typeface="Times New Roman" panose="02020603050405020304" pitchFamily="18" charset="0"/>
                <a:cs typeface="Times New Roman" panose="02020603050405020304" pitchFamily="18" charset="0"/>
              </a:rPr>
              <a:t>Markup </a:t>
            </a:r>
            <a:r>
              <a:rPr lang="zh-CN" altLang="en-US" dirty="0">
                <a:latin typeface="Times New Roman" panose="02020603050405020304" pitchFamily="18" charset="0"/>
                <a:cs typeface="Times New Roman" panose="02020603050405020304" pitchFamily="18" charset="0"/>
              </a:rPr>
              <a:t>的意思就是“设置标记”。</a:t>
            </a:r>
            <a:endParaRPr lang="zh-CN" altLang="en-US" dirty="0">
              <a:latin typeface="Times New Roman" panose="02020603050405020304" pitchFamily="18" charset="0"/>
              <a:cs typeface="Times New Roman" panose="02020603050405020304" pitchFamily="18" charset="0"/>
            </a:endParaRPr>
          </a:p>
          <a:p>
            <a:pPr eaLnBrk="1" hangingPunct="1">
              <a:defRPr/>
            </a:pPr>
            <a:r>
              <a:rPr lang="en-US" altLang="zh-CN" dirty="0">
                <a:latin typeface="Times New Roman" panose="02020603050405020304" pitchFamily="18" charset="0"/>
                <a:cs typeface="Times New Roman" panose="02020603050405020304" pitchFamily="18" charset="0"/>
              </a:rPr>
              <a:t>HTML </a:t>
            </a:r>
            <a:r>
              <a:rPr lang="zh-CN" altLang="en-US" dirty="0">
                <a:latin typeface="Times New Roman" panose="02020603050405020304" pitchFamily="18" charset="0"/>
                <a:cs typeface="Times New Roman" panose="02020603050405020304" pitchFamily="18" charset="0"/>
              </a:rPr>
              <a:t>定义了许多用于</a:t>
            </a:r>
            <a:r>
              <a:rPr lang="zh-CN" altLang="en-US" dirty="0">
                <a:solidFill>
                  <a:srgbClr val="FF0000"/>
                </a:solidFill>
                <a:latin typeface="Times New Roman" panose="02020603050405020304" pitchFamily="18" charset="0"/>
                <a:cs typeface="Times New Roman" panose="02020603050405020304" pitchFamily="18" charset="0"/>
              </a:rPr>
              <a:t>排版的命令</a:t>
            </a:r>
            <a:r>
              <a:rPr lang="zh-CN" altLang="en-US" dirty="0">
                <a:latin typeface="Times New Roman" panose="02020603050405020304" pitchFamily="18" charset="0"/>
                <a:cs typeface="Times New Roman" panose="02020603050405020304" pitchFamily="18" charset="0"/>
              </a:rPr>
              <a:t>（即标签）。</a:t>
            </a:r>
            <a:endParaRPr lang="zh-CN" altLang="en-US" dirty="0">
              <a:latin typeface="Times New Roman" panose="02020603050405020304" pitchFamily="18" charset="0"/>
              <a:cs typeface="Times New Roman" panose="02020603050405020304" pitchFamily="18" charset="0"/>
            </a:endParaRPr>
          </a:p>
          <a:p>
            <a:pPr eaLnBrk="1" hangingPunct="1">
              <a:defRPr/>
            </a:pPr>
            <a:r>
              <a:rPr lang="en-US" altLang="zh-CN" dirty="0">
                <a:latin typeface="Times New Roman" panose="02020603050405020304" pitchFamily="18" charset="0"/>
                <a:cs typeface="Times New Roman" panose="02020603050405020304" pitchFamily="18" charset="0"/>
              </a:rPr>
              <a:t>HTML </a:t>
            </a:r>
            <a:r>
              <a:rPr lang="zh-CN" altLang="en-US" dirty="0">
                <a:latin typeface="Times New Roman" panose="02020603050405020304" pitchFamily="18" charset="0"/>
                <a:cs typeface="Times New Roman" panose="02020603050405020304" pitchFamily="18" charset="0"/>
              </a:rPr>
              <a:t>把各种标签嵌入到万维网的页面中。这样就构成了所谓的 </a:t>
            </a:r>
            <a:r>
              <a:rPr lang="en-US" altLang="zh-CN" dirty="0">
                <a:latin typeface="Times New Roman" panose="02020603050405020304" pitchFamily="18" charset="0"/>
                <a:cs typeface="Times New Roman" panose="02020603050405020304" pitchFamily="18" charset="0"/>
              </a:rPr>
              <a:t>HTML </a:t>
            </a:r>
            <a:r>
              <a:rPr lang="zh-CN" altLang="en-US" dirty="0">
                <a:latin typeface="Times New Roman" panose="02020603050405020304" pitchFamily="18" charset="0"/>
                <a:cs typeface="Times New Roman" panose="02020603050405020304" pitchFamily="18" charset="0"/>
              </a:rPr>
              <a:t>文档。</a:t>
            </a:r>
            <a:r>
              <a:rPr lang="en-US" altLang="zh-CN" dirty="0">
                <a:latin typeface="Times New Roman" panose="02020603050405020304" pitchFamily="18" charset="0"/>
                <a:cs typeface="Times New Roman" panose="02020603050405020304" pitchFamily="18" charset="0"/>
              </a:rPr>
              <a:t>HTML </a:t>
            </a:r>
            <a:r>
              <a:rPr lang="zh-CN" altLang="en-US" dirty="0">
                <a:latin typeface="Times New Roman" panose="02020603050405020304" pitchFamily="18" charset="0"/>
                <a:cs typeface="Times New Roman" panose="02020603050405020304" pitchFamily="18" charset="0"/>
              </a:rPr>
              <a:t>文档是一种可以用任何文本编辑器创建的 </a:t>
            </a:r>
            <a:r>
              <a:rPr lang="en-US" altLang="zh-CN" dirty="0">
                <a:latin typeface="Times New Roman" panose="02020603050405020304" pitchFamily="18" charset="0"/>
                <a:cs typeface="Times New Roman" panose="02020603050405020304" pitchFamily="18" charset="0"/>
              </a:rPr>
              <a:t>ASCII </a:t>
            </a:r>
            <a:r>
              <a:rPr lang="zh-CN" altLang="en-US" dirty="0">
                <a:latin typeface="Times New Roman" panose="02020603050405020304" pitchFamily="18" charset="0"/>
                <a:cs typeface="Times New Roman" panose="02020603050405020304" pitchFamily="18" charset="0"/>
              </a:rPr>
              <a:t>码文件。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lgn="ct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HTML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文档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8435" name="Rectangle 3"/>
          <p:cNvSpPr>
            <a:spLocks noGrp="1" noChangeArrowheads="1"/>
          </p:cNvSpPr>
          <p:nvPr>
            <p:ph idx="1"/>
          </p:nvPr>
        </p:nvSpPr>
        <p:spPr>
          <a:xfrm>
            <a:off x="1031983" y="1752368"/>
            <a:ext cx="8346723" cy="3332816"/>
          </a:xfrm>
        </p:spPr>
        <p:txBody>
          <a:bodyPr/>
          <a:lstStyle/>
          <a:p>
            <a:pPr algn="just" eaLnBrk="1" hangingPunct="1">
              <a:spcAft>
                <a:spcPct val="10000"/>
              </a:spcAft>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仅当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文档是以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或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err="1">
                <a:latin typeface="Times New Roman" panose="02020603050405020304" pitchFamily="18" charset="0"/>
                <a:ea typeface="黑体" panose="02010609060101010101" pitchFamily="2" charset="-122"/>
                <a:cs typeface="Times New Roman" panose="02020603050405020304" pitchFamily="18" charset="0"/>
              </a:rPr>
              <a:t>htm</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为后缀时，浏览器才对此文档的各种标签进行解释。</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spcAft>
                <a:spcPct val="10000"/>
              </a:spcAft>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如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文档改换以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.txt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为其后缀，则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解释程序就不对标签进行解释，而浏览器只能看见原来的文本文件。</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spcAft>
                <a:spcPct val="10000"/>
              </a:spcAft>
            </a:pP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当浏览器从服务器读取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文档后，就按照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文档中的各种标签，根据浏览器所使用的显示器的尺寸和分辨率大小，重新进行排版并恢复出所读取的页面。</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sp>
        <p:nvSpPr>
          <p:cNvPr id="180227" name="Text Box 4"/>
          <p:cNvSpPr txBox="1">
            <a:spLocks noChangeArrowheads="1"/>
          </p:cNvSpPr>
          <p:nvPr/>
        </p:nvSpPr>
        <p:spPr bwMode="auto">
          <a:xfrm>
            <a:off x="1132300" y="104973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61513" name="Group 9"/>
          <p:cNvGrpSpPr/>
          <p:nvPr/>
        </p:nvGrpSpPr>
        <p:grpSpPr bwMode="auto">
          <a:xfrm>
            <a:off x="2328292" y="1052539"/>
            <a:ext cx="7161212" cy="523875"/>
            <a:chOff x="1156" y="628"/>
            <a:chExt cx="4164" cy="330"/>
          </a:xfrm>
        </p:grpSpPr>
        <p:sp>
          <p:nvSpPr>
            <p:cNvPr id="180229" name="Text Box 5"/>
            <p:cNvSpPr txBox="1">
              <a:spLocks noChangeArrowheads="1"/>
            </p:cNvSpPr>
            <p:nvPr/>
          </p:nvSpPr>
          <p:spPr bwMode="auto">
            <a:xfrm>
              <a:off x="3739" y="628"/>
              <a:ext cx="1581" cy="330"/>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333399"/>
                  </a:solidFill>
                  <a:latin typeface="Arial" panose="020B0604020202020204" pitchFamily="34" charset="0"/>
                  <a:ea typeface="黑体" panose="02010609060101010101" pitchFamily="2" charset="-122"/>
                </a:rPr>
                <a:t>HTML </a:t>
              </a:r>
              <a:r>
                <a:rPr lang="zh-CN" altLang="en-US" sz="2800" b="1">
                  <a:solidFill>
                    <a:srgbClr val="333399"/>
                  </a:solidFill>
                  <a:latin typeface="Arial" panose="020B0604020202020204" pitchFamily="34" charset="0"/>
                  <a:ea typeface="黑体" panose="02010609060101010101" pitchFamily="2" charset="-122"/>
                </a:rPr>
                <a:t>文档开始</a:t>
              </a:r>
              <a:endParaRPr lang="zh-CN" altLang="en-US" sz="2800" b="1">
                <a:solidFill>
                  <a:srgbClr val="333399"/>
                </a:solidFill>
                <a:latin typeface="Arial" panose="020B0604020202020204" pitchFamily="34" charset="0"/>
                <a:ea typeface="黑体" panose="02010609060101010101" pitchFamily="2" charset="-122"/>
              </a:endParaRPr>
            </a:p>
          </p:txBody>
        </p:sp>
        <p:sp>
          <p:nvSpPr>
            <p:cNvPr id="180230" name="Line 6"/>
            <p:cNvSpPr>
              <a:spLocks noChangeShapeType="1"/>
            </p:cNvSpPr>
            <p:nvPr/>
          </p:nvSpPr>
          <p:spPr bwMode="auto">
            <a:xfrm flipH="1">
              <a:off x="1156" y="764"/>
              <a:ext cx="2594" cy="13"/>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1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632520" y="102076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2034"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sp>
        <p:nvSpPr>
          <p:cNvPr id="182276" name="Text Box 5"/>
          <p:cNvSpPr txBox="1">
            <a:spLocks noChangeArrowheads="1"/>
          </p:cNvSpPr>
          <p:nvPr/>
        </p:nvSpPr>
        <p:spPr bwMode="auto">
          <a:xfrm>
            <a:off x="7148467" y="1463675"/>
            <a:ext cx="1620957" cy="523220"/>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333399"/>
                </a:solidFill>
                <a:ea typeface="黑体" panose="02010609060101010101" pitchFamily="2" charset="-122"/>
              </a:rPr>
              <a:t>首部开始</a:t>
            </a:r>
            <a:endParaRPr lang="zh-CN" altLang="en-US" sz="2800" b="1">
              <a:solidFill>
                <a:srgbClr val="333399"/>
              </a:solidFill>
            </a:endParaRPr>
          </a:p>
        </p:txBody>
      </p:sp>
      <p:sp>
        <p:nvSpPr>
          <p:cNvPr id="182277" name="Line 6"/>
          <p:cNvSpPr>
            <a:spLocks noChangeShapeType="1"/>
          </p:cNvSpPr>
          <p:nvPr/>
        </p:nvSpPr>
        <p:spPr bwMode="auto">
          <a:xfrm flipH="1">
            <a:off x="2230751" y="1700808"/>
            <a:ext cx="4882489" cy="3175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lgn="ctr" eaLnBrk="1" hangingPunct="1">
              <a:defRPr/>
            </a:pPr>
            <a:r>
              <a:rPr dirty="0"/>
              <a:t>万维网提供分布式服务 </a:t>
            </a:r>
            <a:endParaRPr dirty="0"/>
          </a:p>
        </p:txBody>
      </p:sp>
      <p:sp>
        <p:nvSpPr>
          <p:cNvPr id="100355" name="Text Box 5"/>
          <p:cNvSpPr txBox="1">
            <a:spLocks noChangeArrowheads="1"/>
          </p:cNvSpPr>
          <p:nvPr/>
        </p:nvSpPr>
        <p:spPr bwMode="auto">
          <a:xfrm>
            <a:off x="2993402" y="3631084"/>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0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b="1">
              <a:solidFill>
                <a:srgbClr val="000099"/>
              </a:solidFill>
              <a:latin typeface="Arial" panose="020B0604020202020204" pitchFamily="34" charset="0"/>
              <a:ea typeface="黑体" panose="02010609060101010101" pitchFamily="2" charset="-122"/>
            </a:endParaRPr>
          </a:p>
        </p:txBody>
      </p:sp>
      <p:sp>
        <p:nvSpPr>
          <p:cNvPr id="100356" name="Text Box 6"/>
          <p:cNvSpPr txBox="1">
            <a:spLocks noChangeArrowheads="1"/>
          </p:cNvSpPr>
          <p:nvPr/>
        </p:nvSpPr>
        <p:spPr bwMode="auto">
          <a:xfrm>
            <a:off x="876337" y="1603847"/>
            <a:ext cx="104547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9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9600" b="1">
              <a:solidFill>
                <a:srgbClr val="000099"/>
              </a:solidFill>
              <a:latin typeface="Arial" panose="020B0604020202020204" pitchFamily="34" charset="0"/>
              <a:ea typeface="黑体" panose="02010609060101010101" pitchFamily="2" charset="-122"/>
            </a:endParaRPr>
          </a:p>
        </p:txBody>
      </p:sp>
      <p:sp>
        <p:nvSpPr>
          <p:cNvPr id="100357" name="Text Box 7"/>
          <p:cNvSpPr txBox="1">
            <a:spLocks noChangeArrowheads="1"/>
          </p:cNvSpPr>
          <p:nvPr/>
        </p:nvSpPr>
        <p:spPr bwMode="auto">
          <a:xfrm>
            <a:off x="4355477" y="1484784"/>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0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b="1">
              <a:solidFill>
                <a:srgbClr val="000099"/>
              </a:solidFill>
              <a:latin typeface="Arial" panose="020B0604020202020204" pitchFamily="34" charset="0"/>
              <a:ea typeface="黑体" panose="02010609060101010101" pitchFamily="2" charset="-122"/>
            </a:endParaRPr>
          </a:p>
        </p:txBody>
      </p:sp>
      <p:sp>
        <p:nvSpPr>
          <p:cNvPr id="100358" name="Text Box 8"/>
          <p:cNvSpPr txBox="1">
            <a:spLocks noChangeArrowheads="1"/>
          </p:cNvSpPr>
          <p:nvPr/>
        </p:nvSpPr>
        <p:spPr bwMode="auto">
          <a:xfrm>
            <a:off x="6321197" y="3558059"/>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0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b="1">
              <a:solidFill>
                <a:srgbClr val="000099"/>
              </a:solidFill>
              <a:latin typeface="Arial" panose="020B0604020202020204" pitchFamily="34" charset="0"/>
              <a:ea typeface="黑体" panose="02010609060101010101" pitchFamily="2" charset="-122"/>
            </a:endParaRPr>
          </a:p>
        </p:txBody>
      </p:sp>
      <p:sp>
        <p:nvSpPr>
          <p:cNvPr id="100359" name="Text Box 9"/>
          <p:cNvSpPr txBox="1">
            <a:spLocks noChangeArrowheads="1"/>
          </p:cNvSpPr>
          <p:nvPr/>
        </p:nvSpPr>
        <p:spPr bwMode="auto">
          <a:xfrm>
            <a:off x="8083985" y="1646709"/>
            <a:ext cx="104547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9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9600" b="1">
              <a:solidFill>
                <a:srgbClr val="000099"/>
              </a:solidFill>
              <a:latin typeface="Arial" panose="020B0604020202020204" pitchFamily="34" charset="0"/>
              <a:ea typeface="黑体" panose="02010609060101010101" pitchFamily="2" charset="-122"/>
            </a:endParaRPr>
          </a:p>
        </p:txBody>
      </p:sp>
      <p:pic>
        <p:nvPicPr>
          <p:cNvPr id="100360" name="Picture 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5389" y="2880196"/>
            <a:ext cx="711994"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1" name="Text Box 11"/>
          <p:cNvSpPr txBox="1">
            <a:spLocks noChangeArrowheads="1"/>
          </p:cNvSpPr>
          <p:nvPr/>
        </p:nvSpPr>
        <p:spPr bwMode="auto">
          <a:xfrm>
            <a:off x="995003" y="3438997"/>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万维网</a:t>
            </a:r>
            <a:endParaRPr kumimoji="1" lang="zh-CN" altLang="en-US" sz="2000" b="1">
              <a:solidFill>
                <a:srgbClr val="000099"/>
              </a:solidFill>
              <a:latin typeface="Arial" panose="020B0604020202020204" pitchFamily="34" charset="0"/>
              <a:ea typeface="黑体" panose="02010609060101010101" pitchFamily="2" charset="-122"/>
            </a:endParaRPr>
          </a:p>
          <a:p>
            <a:pPr eaLnBrk="1" hangingPunct="1"/>
            <a:r>
              <a:rPr kumimoji="1" lang="zh-CN" altLang="en-US" sz="2000" b="1">
                <a:solidFill>
                  <a:srgbClr val="000099"/>
                </a:solidFill>
                <a:latin typeface="Arial" panose="020B0604020202020204" pitchFamily="34" charset="0"/>
                <a:ea typeface="黑体" panose="02010609060101010101" pitchFamily="2" charset="-122"/>
              </a:rPr>
              <a:t>站点 </a:t>
            </a:r>
            <a:r>
              <a:rPr kumimoji="1" lang="en-US" altLang="zh-CN" sz="2000" b="1">
                <a:solidFill>
                  <a:srgbClr val="000099"/>
                </a:solidFill>
                <a:latin typeface="Arial" panose="020B0604020202020204" pitchFamily="34" charset="0"/>
                <a:ea typeface="黑体" panose="02010609060101010101" pitchFamily="2" charset="-122"/>
              </a:rPr>
              <a:t>A</a:t>
            </a:r>
            <a:endParaRPr kumimoji="1" lang="en-US" altLang="zh-CN" sz="2000" b="1">
              <a:solidFill>
                <a:srgbClr val="000099"/>
              </a:solidFill>
              <a:latin typeface="Arial" panose="020B0604020202020204" pitchFamily="34" charset="0"/>
              <a:ea typeface="黑体" panose="02010609060101010101" pitchFamily="2" charset="-122"/>
            </a:endParaRPr>
          </a:p>
        </p:txBody>
      </p:sp>
      <p:pic>
        <p:nvPicPr>
          <p:cNvPr id="10036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3890" y="2892896"/>
            <a:ext cx="713714"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6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66282" y="2880196"/>
            <a:ext cx="713713"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6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65408" y="4936010"/>
            <a:ext cx="711994"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6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59969" y="4936010"/>
            <a:ext cx="713714"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6" name="Text Box 16"/>
          <p:cNvSpPr txBox="1">
            <a:spLocks noChangeArrowheads="1"/>
          </p:cNvSpPr>
          <p:nvPr/>
        </p:nvSpPr>
        <p:spPr bwMode="auto">
          <a:xfrm>
            <a:off x="8094303" y="3469160"/>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万维网</a:t>
            </a:r>
            <a:endParaRPr kumimoji="1" lang="zh-CN" altLang="en-US" sz="2000" b="1">
              <a:solidFill>
                <a:srgbClr val="000099"/>
              </a:solidFill>
              <a:latin typeface="Arial" panose="020B0604020202020204" pitchFamily="34" charset="0"/>
              <a:ea typeface="黑体" panose="02010609060101010101" pitchFamily="2" charset="-122"/>
            </a:endParaRPr>
          </a:p>
          <a:p>
            <a:pPr eaLnBrk="1" hangingPunct="1"/>
            <a:r>
              <a:rPr kumimoji="1" lang="zh-CN" altLang="en-US" sz="2000" b="1">
                <a:solidFill>
                  <a:srgbClr val="000099"/>
                </a:solidFill>
                <a:latin typeface="Arial" panose="020B0604020202020204" pitchFamily="34" charset="0"/>
                <a:ea typeface="黑体" panose="02010609060101010101" pitchFamily="2" charset="-122"/>
              </a:rPr>
              <a:t>站点 </a:t>
            </a:r>
            <a:r>
              <a:rPr kumimoji="1" lang="en-US" altLang="zh-CN" sz="2000" b="1">
                <a:solidFill>
                  <a:srgbClr val="000099"/>
                </a:solidFill>
                <a:latin typeface="Arial" panose="020B0604020202020204" pitchFamily="34" charset="0"/>
                <a:ea typeface="黑体" panose="02010609060101010101" pitchFamily="2" charset="-122"/>
              </a:rPr>
              <a:t>C</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100367" name="Text Box 17"/>
          <p:cNvSpPr txBox="1">
            <a:spLocks noChangeArrowheads="1"/>
          </p:cNvSpPr>
          <p:nvPr/>
        </p:nvSpPr>
        <p:spPr bwMode="auto">
          <a:xfrm>
            <a:off x="5997877" y="5537672"/>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万维网站点 </a:t>
            </a:r>
            <a:r>
              <a:rPr kumimoji="1" lang="en-US" altLang="zh-CN" sz="2000" b="1">
                <a:solidFill>
                  <a:srgbClr val="000099"/>
                </a:solidFill>
                <a:latin typeface="Arial" panose="020B0604020202020204" pitchFamily="34" charset="0"/>
                <a:ea typeface="黑体" panose="02010609060101010101" pitchFamily="2" charset="-122"/>
              </a:rPr>
              <a:t>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100368" name="Text Box 18"/>
          <p:cNvSpPr txBox="1">
            <a:spLocks noChangeArrowheads="1"/>
          </p:cNvSpPr>
          <p:nvPr/>
        </p:nvSpPr>
        <p:spPr bwMode="auto">
          <a:xfrm>
            <a:off x="2721674" y="554084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万维网站点 </a:t>
            </a:r>
            <a:r>
              <a:rPr kumimoji="1" lang="en-US" altLang="zh-CN" sz="2000" b="1">
                <a:solidFill>
                  <a:srgbClr val="000099"/>
                </a:solidFill>
                <a:latin typeface="Arial" panose="020B0604020202020204" pitchFamily="34" charset="0"/>
                <a:ea typeface="黑体" panose="02010609060101010101" pitchFamily="2" charset="-122"/>
              </a:rPr>
              <a:t>D</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100369" name="Text Box 19"/>
          <p:cNvSpPr txBox="1">
            <a:spLocks noChangeArrowheads="1"/>
          </p:cNvSpPr>
          <p:nvPr/>
        </p:nvSpPr>
        <p:spPr bwMode="auto">
          <a:xfrm>
            <a:off x="4047634" y="3486622"/>
            <a:ext cx="1731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万维网站点 </a:t>
            </a:r>
            <a:r>
              <a:rPr kumimoji="1" lang="en-US" altLang="zh-CN" sz="2000" b="1">
                <a:solidFill>
                  <a:srgbClr val="000099"/>
                </a:solidFill>
                <a:latin typeface="Arial" panose="020B0604020202020204" pitchFamily="34" charset="0"/>
                <a:ea typeface="黑体" panose="02010609060101010101" pitchFamily="2" charset="-122"/>
              </a:rPr>
              <a:t>B</a:t>
            </a:r>
            <a:endParaRPr kumimoji="1" lang="en-US" altLang="zh-CN" sz="2000" b="1">
              <a:solidFill>
                <a:srgbClr val="000099"/>
              </a:solidFill>
              <a:latin typeface="Arial" panose="020B0604020202020204" pitchFamily="34" charset="0"/>
              <a:ea typeface="黑体" panose="02010609060101010101" pitchFamily="2" charset="-122"/>
            </a:endParaRPr>
          </a:p>
        </p:txBody>
      </p:sp>
      <p:grpSp>
        <p:nvGrpSpPr>
          <p:cNvPr id="544821" name="Group 53"/>
          <p:cNvGrpSpPr/>
          <p:nvPr/>
        </p:nvGrpSpPr>
        <p:grpSpPr bwMode="auto">
          <a:xfrm>
            <a:off x="1541897" y="1900710"/>
            <a:ext cx="3272763" cy="582612"/>
            <a:chOff x="833" y="1365"/>
            <a:chExt cx="1903" cy="367"/>
          </a:xfrm>
        </p:grpSpPr>
        <p:sp>
          <p:nvSpPr>
            <p:cNvPr id="100404" name="Line 25"/>
            <p:cNvSpPr>
              <a:spLocks noChangeShapeType="1"/>
            </p:cNvSpPr>
            <p:nvPr/>
          </p:nvSpPr>
          <p:spPr bwMode="auto">
            <a:xfrm flipV="1">
              <a:off x="833" y="1564"/>
              <a:ext cx="1903" cy="168"/>
            </a:xfrm>
            <a:prstGeom prst="line">
              <a:avLst/>
            </a:prstGeom>
            <a:noFill/>
            <a:ln w="76200">
              <a:solidFill>
                <a:schemeClr val="hlink"/>
              </a:solidFill>
              <a:prstDash val="sysDot"/>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405" name="Text Box 26"/>
            <p:cNvSpPr txBox="1">
              <a:spLocks noChangeArrowheads="1"/>
            </p:cNvSpPr>
            <p:nvPr/>
          </p:nvSpPr>
          <p:spPr bwMode="auto">
            <a:xfrm rot="21377422">
              <a:off x="1520" y="1365"/>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链接到</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nvGrpSpPr>
          <p:cNvPr id="544823" name="Group 55"/>
          <p:cNvGrpSpPr/>
          <p:nvPr/>
        </p:nvGrpSpPr>
        <p:grpSpPr bwMode="auto">
          <a:xfrm>
            <a:off x="3507619" y="2508721"/>
            <a:ext cx="1179777" cy="1862138"/>
            <a:chOff x="1976" y="1748"/>
            <a:chExt cx="686" cy="1173"/>
          </a:xfrm>
        </p:grpSpPr>
        <p:sp>
          <p:nvSpPr>
            <p:cNvPr id="100402" name="Line 22"/>
            <p:cNvSpPr>
              <a:spLocks noChangeShapeType="1"/>
            </p:cNvSpPr>
            <p:nvPr/>
          </p:nvSpPr>
          <p:spPr bwMode="auto">
            <a:xfrm flipH="1">
              <a:off x="1976" y="1778"/>
              <a:ext cx="686" cy="1143"/>
            </a:xfrm>
            <a:prstGeom prst="line">
              <a:avLst/>
            </a:prstGeom>
            <a:noFill/>
            <a:ln w="76200">
              <a:solidFill>
                <a:schemeClr val="hlink"/>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403" name="Text Box 27"/>
            <p:cNvSpPr txBox="1">
              <a:spLocks noChangeArrowheads="1"/>
            </p:cNvSpPr>
            <p:nvPr/>
          </p:nvSpPr>
          <p:spPr bwMode="auto">
            <a:xfrm rot="18143965">
              <a:off x="2024" y="1932"/>
              <a:ext cx="6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链接到</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nvGrpSpPr>
          <p:cNvPr id="544822" name="Group 54"/>
          <p:cNvGrpSpPr/>
          <p:nvPr/>
        </p:nvGrpSpPr>
        <p:grpSpPr bwMode="auto">
          <a:xfrm>
            <a:off x="1602090" y="2727797"/>
            <a:ext cx="5217848" cy="2035175"/>
            <a:chOff x="868" y="1886"/>
            <a:chExt cx="3034" cy="1282"/>
          </a:xfrm>
        </p:grpSpPr>
        <p:sp>
          <p:nvSpPr>
            <p:cNvPr id="100400" name="Line 20"/>
            <p:cNvSpPr>
              <a:spLocks noChangeShapeType="1"/>
            </p:cNvSpPr>
            <p:nvPr/>
          </p:nvSpPr>
          <p:spPr bwMode="auto">
            <a:xfrm>
              <a:off x="868" y="1886"/>
              <a:ext cx="3034" cy="1282"/>
            </a:xfrm>
            <a:prstGeom prst="line">
              <a:avLst/>
            </a:prstGeom>
            <a:noFill/>
            <a:ln w="76200">
              <a:solidFill>
                <a:schemeClr val="hlink"/>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401" name="Text Box 28"/>
            <p:cNvSpPr txBox="1">
              <a:spLocks noChangeArrowheads="1"/>
            </p:cNvSpPr>
            <p:nvPr/>
          </p:nvSpPr>
          <p:spPr bwMode="auto">
            <a:xfrm rot="1357240">
              <a:off x="1479" y="197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链接到</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nvGrpSpPr>
          <p:cNvPr id="544826" name="Group 58"/>
          <p:cNvGrpSpPr/>
          <p:nvPr/>
        </p:nvGrpSpPr>
        <p:grpSpPr bwMode="auto">
          <a:xfrm>
            <a:off x="3781066" y="2727797"/>
            <a:ext cx="4717388" cy="2074863"/>
            <a:chOff x="2135" y="1886"/>
            <a:chExt cx="2743" cy="1307"/>
          </a:xfrm>
        </p:grpSpPr>
        <p:sp>
          <p:nvSpPr>
            <p:cNvPr id="100398" name="Line 21"/>
            <p:cNvSpPr>
              <a:spLocks noChangeShapeType="1"/>
            </p:cNvSpPr>
            <p:nvPr/>
          </p:nvSpPr>
          <p:spPr bwMode="auto">
            <a:xfrm flipV="1">
              <a:off x="2135" y="1886"/>
              <a:ext cx="2743" cy="1307"/>
            </a:xfrm>
            <a:prstGeom prst="line">
              <a:avLst/>
            </a:prstGeom>
            <a:noFill/>
            <a:ln w="76200">
              <a:solidFill>
                <a:schemeClr val="hlink"/>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399" name="Text Box 29"/>
            <p:cNvSpPr txBox="1">
              <a:spLocks noChangeArrowheads="1"/>
            </p:cNvSpPr>
            <p:nvPr/>
          </p:nvSpPr>
          <p:spPr bwMode="auto">
            <a:xfrm rot="20118828">
              <a:off x="3724" y="2008"/>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链接到</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nvGrpSpPr>
          <p:cNvPr id="544825" name="Group 57"/>
          <p:cNvGrpSpPr/>
          <p:nvPr/>
        </p:nvGrpSpPr>
        <p:grpSpPr bwMode="auto">
          <a:xfrm>
            <a:off x="1330363" y="2815109"/>
            <a:ext cx="2087827" cy="1814512"/>
            <a:chOff x="710" y="1941"/>
            <a:chExt cx="1214" cy="1143"/>
          </a:xfrm>
        </p:grpSpPr>
        <p:sp>
          <p:nvSpPr>
            <p:cNvPr id="100396" name="Line 24"/>
            <p:cNvSpPr>
              <a:spLocks noChangeShapeType="1"/>
            </p:cNvSpPr>
            <p:nvPr/>
          </p:nvSpPr>
          <p:spPr bwMode="auto">
            <a:xfrm flipH="1" flipV="1">
              <a:off x="710" y="1941"/>
              <a:ext cx="1214" cy="1143"/>
            </a:xfrm>
            <a:prstGeom prst="line">
              <a:avLst/>
            </a:prstGeom>
            <a:noFill/>
            <a:ln w="76200">
              <a:solidFill>
                <a:schemeClr val="hlink"/>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397" name="Text Box 30"/>
            <p:cNvSpPr txBox="1">
              <a:spLocks noChangeArrowheads="1"/>
            </p:cNvSpPr>
            <p:nvPr/>
          </p:nvSpPr>
          <p:spPr bwMode="auto">
            <a:xfrm rot="2570439">
              <a:off x="1222" y="2355"/>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链接到</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nvGrpSpPr>
          <p:cNvPr id="544824" name="Group 56"/>
          <p:cNvGrpSpPr/>
          <p:nvPr/>
        </p:nvGrpSpPr>
        <p:grpSpPr bwMode="auto">
          <a:xfrm>
            <a:off x="5050273" y="2815109"/>
            <a:ext cx="1633802" cy="1555750"/>
            <a:chOff x="2873" y="1941"/>
            <a:chExt cx="950" cy="980"/>
          </a:xfrm>
        </p:grpSpPr>
        <p:sp>
          <p:nvSpPr>
            <p:cNvPr id="100394" name="Line 23"/>
            <p:cNvSpPr>
              <a:spLocks noChangeShapeType="1"/>
            </p:cNvSpPr>
            <p:nvPr/>
          </p:nvSpPr>
          <p:spPr bwMode="auto">
            <a:xfrm>
              <a:off x="2873" y="1941"/>
              <a:ext cx="950" cy="980"/>
            </a:xfrm>
            <a:prstGeom prst="line">
              <a:avLst/>
            </a:prstGeom>
            <a:noFill/>
            <a:ln w="76200">
              <a:solidFill>
                <a:schemeClr val="hlink"/>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00395" name="Text Box 31"/>
            <p:cNvSpPr txBox="1">
              <a:spLocks noChangeArrowheads="1"/>
            </p:cNvSpPr>
            <p:nvPr/>
          </p:nvSpPr>
          <p:spPr bwMode="auto">
            <a:xfrm rot="2686426">
              <a:off x="3109" y="211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链接到</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nvGrpSpPr>
          <p:cNvPr id="100376" name="Group 34"/>
          <p:cNvGrpSpPr/>
          <p:nvPr/>
        </p:nvGrpSpPr>
        <p:grpSpPr bwMode="auto">
          <a:xfrm>
            <a:off x="4532613" y="2143602"/>
            <a:ext cx="505450" cy="522731"/>
            <a:chOff x="806" y="3124"/>
            <a:chExt cx="266" cy="289"/>
          </a:xfrm>
        </p:grpSpPr>
        <p:sp>
          <p:nvSpPr>
            <p:cNvPr id="100392" name="Oval 35"/>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93" name="Text Box 36"/>
            <p:cNvSpPr txBox="1">
              <a:spLocks noChangeArrowheads="1"/>
            </p:cNvSpPr>
            <p:nvPr/>
          </p:nvSpPr>
          <p:spPr bwMode="auto">
            <a:xfrm>
              <a:off x="806" y="3124"/>
              <a:ext cx="26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100377" name="Group 37"/>
          <p:cNvGrpSpPr/>
          <p:nvPr/>
        </p:nvGrpSpPr>
        <p:grpSpPr bwMode="auto">
          <a:xfrm>
            <a:off x="3492141" y="4534377"/>
            <a:ext cx="505870" cy="522731"/>
            <a:chOff x="805" y="3123"/>
            <a:chExt cx="268" cy="289"/>
          </a:xfrm>
        </p:grpSpPr>
        <p:sp>
          <p:nvSpPr>
            <p:cNvPr id="100390" name="Oval 38"/>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91" name="Text Box 39"/>
            <p:cNvSpPr txBox="1">
              <a:spLocks noChangeArrowheads="1"/>
            </p:cNvSpPr>
            <p:nvPr/>
          </p:nvSpPr>
          <p:spPr bwMode="auto">
            <a:xfrm>
              <a:off x="805" y="3123"/>
              <a:ext cx="2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100378" name="Group 40"/>
          <p:cNvGrpSpPr/>
          <p:nvPr/>
        </p:nvGrpSpPr>
        <p:grpSpPr bwMode="auto">
          <a:xfrm>
            <a:off x="1285648" y="2159477"/>
            <a:ext cx="505871" cy="522731"/>
            <a:chOff x="806" y="3124"/>
            <a:chExt cx="268" cy="289"/>
          </a:xfrm>
        </p:grpSpPr>
        <p:sp>
          <p:nvSpPr>
            <p:cNvPr id="100388" name="Oval 41"/>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89" name="Text Box 42"/>
            <p:cNvSpPr txBox="1">
              <a:spLocks noChangeArrowheads="1"/>
            </p:cNvSpPr>
            <p:nvPr/>
          </p:nvSpPr>
          <p:spPr bwMode="auto">
            <a:xfrm>
              <a:off x="806" y="3124"/>
              <a:ext cx="2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100379" name="Group 43"/>
          <p:cNvGrpSpPr/>
          <p:nvPr/>
        </p:nvGrpSpPr>
        <p:grpSpPr bwMode="auto">
          <a:xfrm>
            <a:off x="1330361" y="2405535"/>
            <a:ext cx="505450" cy="522717"/>
            <a:chOff x="806" y="3124"/>
            <a:chExt cx="266" cy="290"/>
          </a:xfrm>
        </p:grpSpPr>
        <p:sp>
          <p:nvSpPr>
            <p:cNvPr id="100386" name="Oval 44"/>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87" name="Text Box 45"/>
            <p:cNvSpPr txBox="1">
              <a:spLocks noChangeArrowheads="1"/>
            </p:cNvSpPr>
            <p:nvPr/>
          </p:nvSpPr>
          <p:spPr bwMode="auto">
            <a:xfrm>
              <a:off x="806" y="3124"/>
              <a:ext cx="26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100380" name="Group 46"/>
          <p:cNvGrpSpPr/>
          <p:nvPr/>
        </p:nvGrpSpPr>
        <p:grpSpPr bwMode="auto">
          <a:xfrm>
            <a:off x="4732111" y="2405535"/>
            <a:ext cx="505871" cy="522717"/>
            <a:chOff x="805" y="3124"/>
            <a:chExt cx="268" cy="290"/>
          </a:xfrm>
        </p:grpSpPr>
        <p:sp>
          <p:nvSpPr>
            <p:cNvPr id="100384" name="Oval 47"/>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85" name="Text Box 48"/>
            <p:cNvSpPr txBox="1">
              <a:spLocks noChangeArrowheads="1"/>
            </p:cNvSpPr>
            <p:nvPr/>
          </p:nvSpPr>
          <p:spPr bwMode="auto">
            <a:xfrm>
              <a:off x="805" y="3124"/>
              <a:ext cx="26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100381" name="Group 49"/>
          <p:cNvGrpSpPr/>
          <p:nvPr/>
        </p:nvGrpSpPr>
        <p:grpSpPr bwMode="auto">
          <a:xfrm>
            <a:off x="3251369" y="4362927"/>
            <a:ext cx="505450" cy="522731"/>
            <a:chOff x="806" y="3124"/>
            <a:chExt cx="266" cy="289"/>
          </a:xfrm>
        </p:grpSpPr>
        <p:sp>
          <p:nvSpPr>
            <p:cNvPr id="100382" name="Oval 50"/>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100383" name="Text Box 51"/>
            <p:cNvSpPr txBox="1">
              <a:spLocks noChangeArrowheads="1"/>
            </p:cNvSpPr>
            <p:nvPr/>
          </p:nvSpPr>
          <p:spPr bwMode="auto">
            <a:xfrm>
              <a:off x="806" y="3124"/>
              <a:ext cx="26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544821"/>
                                        </p:tgtEl>
                                        <p:attrNameLst>
                                          <p:attrName>style.visibility</p:attrName>
                                        </p:attrNameLst>
                                      </p:cBhvr>
                                      <p:to>
                                        <p:strVal val="visible"/>
                                      </p:to>
                                    </p:set>
                                    <p:animEffect transition="in" filter="wipe(left)">
                                      <p:cBhvr>
                                        <p:cTn id="7" dur="1000"/>
                                        <p:tgtEl>
                                          <p:spTgt spid="544821"/>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544822"/>
                                        </p:tgtEl>
                                        <p:attrNameLst>
                                          <p:attrName>style.visibility</p:attrName>
                                        </p:attrNameLst>
                                      </p:cBhvr>
                                      <p:to>
                                        <p:strVal val="visible"/>
                                      </p:to>
                                    </p:set>
                                    <p:animEffect transition="in" filter="wipe(left)">
                                      <p:cBhvr>
                                        <p:cTn id="11" dur="1000"/>
                                        <p:tgtEl>
                                          <p:spTgt spid="544822"/>
                                        </p:tgtEl>
                                      </p:cBhvr>
                                    </p:animEffect>
                                  </p:childTnLst>
                                </p:cTn>
                              </p:par>
                            </p:childTnLst>
                          </p:cTn>
                        </p:par>
                        <p:par>
                          <p:cTn id="12" fill="hold">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544823"/>
                                        </p:tgtEl>
                                        <p:attrNameLst>
                                          <p:attrName>style.visibility</p:attrName>
                                        </p:attrNameLst>
                                      </p:cBhvr>
                                      <p:to>
                                        <p:strVal val="visible"/>
                                      </p:to>
                                    </p:set>
                                    <p:animEffect transition="in" filter="wipe(up)">
                                      <p:cBhvr>
                                        <p:cTn id="15" dur="1000"/>
                                        <p:tgtEl>
                                          <p:spTgt spid="544823"/>
                                        </p:tgtEl>
                                      </p:cBhvr>
                                    </p:animEffect>
                                  </p:childTnLst>
                                </p:cTn>
                              </p:par>
                            </p:childTnLst>
                          </p:cTn>
                        </p:par>
                        <p:par>
                          <p:cTn id="16" fill="hold">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544824"/>
                                        </p:tgtEl>
                                        <p:attrNameLst>
                                          <p:attrName>style.visibility</p:attrName>
                                        </p:attrNameLst>
                                      </p:cBhvr>
                                      <p:to>
                                        <p:strVal val="visible"/>
                                      </p:to>
                                    </p:set>
                                    <p:animEffect transition="in" filter="wipe(up)">
                                      <p:cBhvr>
                                        <p:cTn id="19" dur="1000"/>
                                        <p:tgtEl>
                                          <p:spTgt spid="544824"/>
                                        </p:tgtEl>
                                      </p:cBhvr>
                                    </p:animEffect>
                                  </p:childTnLst>
                                </p:cTn>
                              </p:par>
                            </p:childTnLst>
                          </p:cTn>
                        </p:par>
                        <p:par>
                          <p:cTn id="20" fill="hold">
                            <p:stCondLst>
                              <p:cond delay="6000"/>
                            </p:stCondLst>
                            <p:childTnLst>
                              <p:par>
                                <p:cTn id="21" presetID="22" presetClass="entr" presetSubtype="4" fill="hold" nodeType="afterEffect">
                                  <p:stCondLst>
                                    <p:cond delay="500"/>
                                  </p:stCondLst>
                                  <p:childTnLst>
                                    <p:set>
                                      <p:cBhvr>
                                        <p:cTn id="22" dur="1" fill="hold">
                                          <p:stCondLst>
                                            <p:cond delay="0"/>
                                          </p:stCondLst>
                                        </p:cTn>
                                        <p:tgtEl>
                                          <p:spTgt spid="544825"/>
                                        </p:tgtEl>
                                        <p:attrNameLst>
                                          <p:attrName>style.visibility</p:attrName>
                                        </p:attrNameLst>
                                      </p:cBhvr>
                                      <p:to>
                                        <p:strVal val="visible"/>
                                      </p:to>
                                    </p:set>
                                    <p:animEffect transition="in" filter="wipe(down)">
                                      <p:cBhvr>
                                        <p:cTn id="23" dur="1000"/>
                                        <p:tgtEl>
                                          <p:spTgt spid="544825"/>
                                        </p:tgtEl>
                                      </p:cBhvr>
                                    </p:animEffect>
                                  </p:childTnLst>
                                </p:cTn>
                              </p:par>
                            </p:childTnLst>
                          </p:cTn>
                        </p:par>
                        <p:par>
                          <p:cTn id="24" fill="hold">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544826"/>
                                        </p:tgtEl>
                                        <p:attrNameLst>
                                          <p:attrName>style.visibility</p:attrName>
                                        </p:attrNameLst>
                                      </p:cBhvr>
                                      <p:to>
                                        <p:strVal val="visible"/>
                                      </p:to>
                                    </p:set>
                                    <p:animEffect transition="in" filter="wipe(left)">
                                      <p:cBhvr>
                                        <p:cTn id="27" dur="1000"/>
                                        <p:tgtEl>
                                          <p:spTgt spid="54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Text Box 3"/>
          <p:cNvSpPr txBox="1">
            <a:spLocks noChangeArrowheads="1"/>
          </p:cNvSpPr>
          <p:nvPr/>
        </p:nvSpPr>
        <p:spPr bwMode="auto">
          <a:xfrm>
            <a:off x="988284" y="102076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4083"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2720975" y="1113155"/>
            <a:ext cx="5162550" cy="1325880"/>
            <a:chOff x="4285" y="1753"/>
            <a:chExt cx="8130" cy="2088"/>
          </a:xfrm>
        </p:grpSpPr>
        <p:sp>
          <p:nvSpPr>
            <p:cNvPr id="184322" name="Rectangle 8"/>
            <p:cNvSpPr>
              <a:spLocks noChangeArrowheads="1"/>
            </p:cNvSpPr>
            <p:nvPr/>
          </p:nvSpPr>
          <p:spPr bwMode="auto">
            <a:xfrm>
              <a:off x="4285" y="3019"/>
              <a:ext cx="5292" cy="822"/>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84325" name="Text Box 5"/>
            <p:cNvSpPr txBox="1">
              <a:spLocks noChangeArrowheads="1"/>
            </p:cNvSpPr>
            <p:nvPr/>
          </p:nvSpPr>
          <p:spPr bwMode="auto">
            <a:xfrm>
              <a:off x="10993" y="1753"/>
              <a:ext cx="1422" cy="824"/>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333399"/>
                  </a:solidFill>
                  <a:ea typeface="黑体" panose="02010609060101010101" pitchFamily="2" charset="-122"/>
                </a:rPr>
                <a:t>标题</a:t>
              </a:r>
              <a:endParaRPr lang="zh-CN" altLang="en-US" sz="2800" b="1">
                <a:solidFill>
                  <a:srgbClr val="333399"/>
                </a:solidFill>
              </a:endParaRPr>
            </a:p>
          </p:txBody>
        </p:sp>
        <p:sp>
          <p:nvSpPr>
            <p:cNvPr id="184326" name="Freeform 6"/>
            <p:cNvSpPr/>
            <p:nvPr/>
          </p:nvSpPr>
          <p:spPr bwMode="auto">
            <a:xfrm>
              <a:off x="7913" y="2240"/>
              <a:ext cx="3031" cy="779"/>
            </a:xfrm>
            <a:custGeom>
              <a:avLst/>
              <a:gdLst>
                <a:gd name="T0" fmla="*/ 2147483646 w 923"/>
                <a:gd name="T1" fmla="*/ 0 h 366"/>
                <a:gd name="T2" fmla="*/ 0 w 923"/>
                <a:gd name="T3" fmla="*/ 2147483646 h 366"/>
                <a:gd name="T4" fmla="*/ 0 60000 65536"/>
                <a:gd name="T5" fmla="*/ 0 60000 65536"/>
              </a:gdLst>
              <a:ahLst/>
              <a:cxnLst>
                <a:cxn ang="T4">
                  <a:pos x="T0" y="T1"/>
                </a:cxn>
                <a:cxn ang="T5">
                  <a:pos x="T2" y="T3"/>
                </a:cxn>
              </a:cxnLst>
              <a:rect l="0" t="0" r="r" b="b"/>
              <a:pathLst>
                <a:path w="923" h="366">
                  <a:moveTo>
                    <a:pt x="923" y="0"/>
                  </a:moveTo>
                  <a:lnTo>
                    <a:pt x="0" y="366"/>
                  </a:lnTo>
                </a:path>
              </a:pathLst>
            </a:custGeom>
            <a:noFill/>
            <a:ln w="28575" cmpd="sng">
              <a:solidFill>
                <a:srgbClr val="FF0000"/>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Text Box 3"/>
          <p:cNvSpPr txBox="1">
            <a:spLocks noChangeArrowheads="1"/>
          </p:cNvSpPr>
          <p:nvPr/>
        </p:nvSpPr>
        <p:spPr bwMode="auto">
          <a:xfrm>
            <a:off x="700252" y="102076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6130"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2084705" y="2277110"/>
            <a:ext cx="6557645" cy="523240"/>
            <a:chOff x="3283" y="3586"/>
            <a:chExt cx="10327" cy="824"/>
          </a:xfrm>
        </p:grpSpPr>
        <p:sp>
          <p:nvSpPr>
            <p:cNvPr id="186372" name="Text Box 5"/>
            <p:cNvSpPr txBox="1">
              <a:spLocks noChangeArrowheads="1"/>
            </p:cNvSpPr>
            <p:nvPr/>
          </p:nvSpPr>
          <p:spPr bwMode="auto">
            <a:xfrm>
              <a:off x="11058" y="3586"/>
              <a:ext cx="2553" cy="824"/>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333399"/>
                  </a:solidFill>
                  <a:ea typeface="黑体" panose="02010609060101010101" pitchFamily="2" charset="-122"/>
                </a:rPr>
                <a:t>首部结束</a:t>
              </a:r>
              <a:endParaRPr lang="zh-CN" altLang="en-US" sz="2800" b="1">
                <a:solidFill>
                  <a:srgbClr val="333399"/>
                </a:solidFill>
              </a:endParaRPr>
            </a:p>
          </p:txBody>
        </p:sp>
        <p:sp>
          <p:nvSpPr>
            <p:cNvPr id="186373" name="Line 6"/>
            <p:cNvSpPr>
              <a:spLocks noChangeShapeType="1"/>
            </p:cNvSpPr>
            <p:nvPr/>
          </p:nvSpPr>
          <p:spPr bwMode="auto">
            <a:xfrm flipH="1">
              <a:off x="3283" y="4039"/>
              <a:ext cx="7816" cy="22"/>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Text Box 3"/>
          <p:cNvSpPr txBox="1">
            <a:spLocks noChangeArrowheads="1"/>
          </p:cNvSpPr>
          <p:nvPr/>
        </p:nvSpPr>
        <p:spPr bwMode="auto">
          <a:xfrm>
            <a:off x="916276" y="102076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8178"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2288540" y="2761615"/>
            <a:ext cx="6480175" cy="523240"/>
            <a:chOff x="3604" y="4349"/>
            <a:chExt cx="10205" cy="824"/>
          </a:xfrm>
        </p:grpSpPr>
        <p:sp>
          <p:nvSpPr>
            <p:cNvPr id="188420" name="Text Box 5"/>
            <p:cNvSpPr txBox="1">
              <a:spLocks noChangeArrowheads="1"/>
            </p:cNvSpPr>
            <p:nvPr/>
          </p:nvSpPr>
          <p:spPr bwMode="auto">
            <a:xfrm>
              <a:off x="11257" y="4349"/>
              <a:ext cx="2553" cy="824"/>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333399"/>
                  </a:solidFill>
                  <a:ea typeface="黑体" panose="02010609060101010101" pitchFamily="2" charset="-122"/>
                </a:rPr>
                <a:t>主体开始</a:t>
              </a:r>
              <a:endParaRPr lang="zh-CN" altLang="en-US" sz="2800" b="1">
                <a:solidFill>
                  <a:srgbClr val="333399"/>
                </a:solidFill>
              </a:endParaRPr>
            </a:p>
          </p:txBody>
        </p:sp>
        <p:sp>
          <p:nvSpPr>
            <p:cNvPr id="188421" name="Line 6"/>
            <p:cNvSpPr>
              <a:spLocks noChangeShapeType="1"/>
            </p:cNvSpPr>
            <p:nvPr/>
          </p:nvSpPr>
          <p:spPr bwMode="auto">
            <a:xfrm flipH="1">
              <a:off x="3604" y="4720"/>
              <a:ext cx="7667" cy="4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Text Box 3"/>
          <p:cNvSpPr txBox="1">
            <a:spLocks noChangeArrowheads="1"/>
          </p:cNvSpPr>
          <p:nvPr/>
        </p:nvSpPr>
        <p:spPr bwMode="auto">
          <a:xfrm>
            <a:off x="700252" y="102076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0227"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934845" y="2787650"/>
            <a:ext cx="6373495" cy="905510"/>
            <a:chOff x="3047" y="4390"/>
            <a:chExt cx="10037" cy="1426"/>
          </a:xfrm>
        </p:grpSpPr>
        <p:sp>
          <p:nvSpPr>
            <p:cNvPr id="190466" name="Rectangle 7"/>
            <p:cNvSpPr>
              <a:spLocks noChangeArrowheads="1"/>
            </p:cNvSpPr>
            <p:nvPr/>
          </p:nvSpPr>
          <p:spPr bwMode="auto">
            <a:xfrm>
              <a:off x="3047" y="4946"/>
              <a:ext cx="5075" cy="87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90469" name="Text Box 4"/>
            <p:cNvSpPr txBox="1">
              <a:spLocks noChangeArrowheads="1"/>
            </p:cNvSpPr>
            <p:nvPr/>
          </p:nvSpPr>
          <p:spPr bwMode="auto">
            <a:xfrm>
              <a:off x="10714" y="4390"/>
              <a:ext cx="2371" cy="824"/>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333399"/>
                  </a:solidFill>
                  <a:latin typeface="Arial" panose="020B0604020202020204" pitchFamily="34" charset="0"/>
                  <a:ea typeface="黑体" panose="02010609060101010101" pitchFamily="2" charset="-122"/>
                </a:rPr>
                <a:t>1</a:t>
              </a:r>
              <a:r>
                <a:rPr lang="en-US" altLang="zh-CN" sz="1200" b="1">
                  <a:solidFill>
                    <a:srgbClr val="333399"/>
                  </a:solidFill>
                  <a:latin typeface="Arial" panose="020B0604020202020204" pitchFamily="34" charset="0"/>
                  <a:ea typeface="黑体" panose="02010609060101010101" pitchFamily="2" charset="-122"/>
                </a:rPr>
                <a:t> </a:t>
              </a:r>
              <a:r>
                <a:rPr lang="zh-CN" altLang="en-US" sz="2800" b="1">
                  <a:solidFill>
                    <a:srgbClr val="333399"/>
                  </a:solidFill>
                  <a:ea typeface="黑体" panose="02010609060101010101" pitchFamily="2" charset="-122"/>
                </a:rPr>
                <a:t>级标题</a:t>
              </a:r>
              <a:endParaRPr lang="zh-CN" altLang="en-US" sz="2800" b="1">
                <a:solidFill>
                  <a:srgbClr val="333399"/>
                </a:solidFill>
              </a:endParaRPr>
            </a:p>
          </p:txBody>
        </p:sp>
        <p:sp>
          <p:nvSpPr>
            <p:cNvPr id="190470" name="Freeform 5"/>
            <p:cNvSpPr/>
            <p:nvPr/>
          </p:nvSpPr>
          <p:spPr bwMode="auto">
            <a:xfrm>
              <a:off x="8122" y="4823"/>
              <a:ext cx="2576" cy="710"/>
            </a:xfrm>
            <a:custGeom>
              <a:avLst/>
              <a:gdLst>
                <a:gd name="T0" fmla="*/ 2147483646 w 951"/>
                <a:gd name="T1" fmla="*/ 0 h 284"/>
                <a:gd name="T2" fmla="*/ 0 w 951"/>
                <a:gd name="T3" fmla="*/ 2147483646 h 284"/>
                <a:gd name="T4" fmla="*/ 0 60000 65536"/>
                <a:gd name="T5" fmla="*/ 0 60000 65536"/>
              </a:gdLst>
              <a:ahLst/>
              <a:cxnLst>
                <a:cxn ang="T4">
                  <a:pos x="T0" y="T1"/>
                </a:cxn>
                <a:cxn ang="T5">
                  <a:pos x="T2" y="T3"/>
                </a:cxn>
              </a:cxnLst>
              <a:rect l="0" t="0" r="r" b="b"/>
              <a:pathLst>
                <a:path w="951" h="284">
                  <a:moveTo>
                    <a:pt x="951" y="0"/>
                  </a:moveTo>
                  <a:lnTo>
                    <a:pt x="0" y="284"/>
                  </a:lnTo>
                </a:path>
              </a:pathLst>
            </a:custGeom>
            <a:noFill/>
            <a:ln w="28575" cmpd="sng">
              <a:solidFill>
                <a:srgbClr val="FF0000"/>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4"/>
          <p:cNvSpPr txBox="1">
            <a:spLocks noChangeArrowheads="1"/>
          </p:cNvSpPr>
          <p:nvPr/>
        </p:nvSpPr>
        <p:spPr bwMode="auto">
          <a:xfrm>
            <a:off x="772260" y="102076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2276" name="Rectangle 3"/>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776605" y="2767330"/>
            <a:ext cx="8006715" cy="1814195"/>
            <a:chOff x="1223" y="4358"/>
            <a:chExt cx="12609" cy="2857"/>
          </a:xfrm>
        </p:grpSpPr>
        <p:sp>
          <p:nvSpPr>
            <p:cNvPr id="192515" name="Freeform 7"/>
            <p:cNvSpPr/>
            <p:nvPr/>
          </p:nvSpPr>
          <p:spPr bwMode="auto">
            <a:xfrm>
              <a:off x="1223" y="5627"/>
              <a:ext cx="8106" cy="1588"/>
            </a:xfrm>
            <a:custGeom>
              <a:avLst/>
              <a:gdLst>
                <a:gd name="T0" fmla="*/ 0 w 2993"/>
                <a:gd name="T1" fmla="*/ 2147483646 h 635"/>
                <a:gd name="T2" fmla="*/ 0 w 2993"/>
                <a:gd name="T3" fmla="*/ 2147483646 h 635"/>
                <a:gd name="T4" fmla="*/ 2147483646 w 2993"/>
                <a:gd name="T5" fmla="*/ 2147483646 h 635"/>
                <a:gd name="T6" fmla="*/ 2147483646 w 2993"/>
                <a:gd name="T7" fmla="*/ 0 h 635"/>
                <a:gd name="T8" fmla="*/ 2147483646 w 2993"/>
                <a:gd name="T9" fmla="*/ 2147483646 h 635"/>
                <a:gd name="T10" fmla="*/ 2147483646 w 2993"/>
                <a:gd name="T11" fmla="*/ 2147483646 h 635"/>
                <a:gd name="T12" fmla="*/ 2147483646 w 2993"/>
                <a:gd name="T13" fmla="*/ 2147483646 h 635"/>
                <a:gd name="T14" fmla="*/ 2147483646 w 2993"/>
                <a:gd name="T15" fmla="*/ 2147483646 h 635"/>
                <a:gd name="T16" fmla="*/ 0 w 2993"/>
                <a:gd name="T17" fmla="*/ 2147483646 h 6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93" h="635">
                  <a:moveTo>
                    <a:pt x="0" y="635"/>
                  </a:moveTo>
                  <a:lnTo>
                    <a:pt x="0" y="318"/>
                  </a:lnTo>
                  <a:lnTo>
                    <a:pt x="453" y="318"/>
                  </a:lnTo>
                  <a:lnTo>
                    <a:pt x="457" y="0"/>
                  </a:lnTo>
                  <a:lnTo>
                    <a:pt x="2990" y="9"/>
                  </a:lnTo>
                  <a:lnTo>
                    <a:pt x="2993" y="363"/>
                  </a:lnTo>
                  <a:lnTo>
                    <a:pt x="2540" y="363"/>
                  </a:lnTo>
                  <a:lnTo>
                    <a:pt x="2540" y="635"/>
                  </a:lnTo>
                  <a:lnTo>
                    <a:pt x="0" y="635"/>
                  </a:lnTo>
                  <a:close/>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2517" name="Text Box 5"/>
            <p:cNvSpPr txBox="1">
              <a:spLocks noChangeArrowheads="1"/>
            </p:cNvSpPr>
            <p:nvPr/>
          </p:nvSpPr>
          <p:spPr bwMode="auto">
            <a:xfrm>
              <a:off x="10714" y="4358"/>
              <a:ext cx="3118" cy="824"/>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333399"/>
                  </a:solidFill>
                  <a:ea typeface="黑体" panose="02010609060101010101" pitchFamily="2" charset="-122"/>
                </a:rPr>
                <a:t>第一个段落</a:t>
              </a:r>
              <a:endParaRPr lang="zh-CN" altLang="en-US" sz="2800" b="1">
                <a:solidFill>
                  <a:srgbClr val="333399"/>
                </a:solidFill>
              </a:endParaRPr>
            </a:p>
          </p:txBody>
        </p:sp>
        <p:sp>
          <p:nvSpPr>
            <p:cNvPr id="192518" name="Freeform 6"/>
            <p:cNvSpPr/>
            <p:nvPr/>
          </p:nvSpPr>
          <p:spPr bwMode="auto">
            <a:xfrm>
              <a:off x="9329" y="5173"/>
              <a:ext cx="3140" cy="1021"/>
            </a:xfrm>
            <a:custGeom>
              <a:avLst/>
              <a:gdLst>
                <a:gd name="T0" fmla="*/ 2147483646 w 951"/>
                <a:gd name="T1" fmla="*/ 0 h 284"/>
                <a:gd name="T2" fmla="*/ 0 w 951"/>
                <a:gd name="T3" fmla="*/ 2147483646 h 284"/>
                <a:gd name="T4" fmla="*/ 0 60000 65536"/>
                <a:gd name="T5" fmla="*/ 0 60000 65536"/>
              </a:gdLst>
              <a:ahLst/>
              <a:cxnLst>
                <a:cxn ang="T4">
                  <a:pos x="T0" y="T1"/>
                </a:cxn>
                <a:cxn ang="T5">
                  <a:pos x="T2" y="T3"/>
                </a:cxn>
              </a:cxnLst>
              <a:rect l="0" t="0" r="r" b="b"/>
              <a:pathLst>
                <a:path w="951" h="284">
                  <a:moveTo>
                    <a:pt x="951" y="0"/>
                  </a:moveTo>
                  <a:lnTo>
                    <a:pt x="0" y="284"/>
                  </a:lnTo>
                </a:path>
              </a:pathLst>
            </a:custGeom>
            <a:noFill/>
            <a:ln w="28575" cmpd="sng">
              <a:solidFill>
                <a:srgbClr val="FF0000"/>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2"/>
          <p:cNvSpPr txBox="1">
            <a:spLocks noChangeArrowheads="1"/>
          </p:cNvSpPr>
          <p:nvPr/>
        </p:nvSpPr>
        <p:spPr bwMode="auto">
          <a:xfrm>
            <a:off x="916276" y="102076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4324" name="Rectangle 4"/>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697355" y="3732530"/>
            <a:ext cx="7070725" cy="1283335"/>
            <a:chOff x="2673" y="5878"/>
            <a:chExt cx="11135" cy="2021"/>
          </a:xfrm>
        </p:grpSpPr>
        <p:sp>
          <p:nvSpPr>
            <p:cNvPr id="194562" name="Rectangle 7"/>
            <p:cNvSpPr>
              <a:spLocks noChangeArrowheads="1"/>
            </p:cNvSpPr>
            <p:nvPr/>
          </p:nvSpPr>
          <p:spPr bwMode="auto">
            <a:xfrm>
              <a:off x="2673" y="7101"/>
              <a:ext cx="4926" cy="798"/>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194565" name="Text Box 5"/>
            <p:cNvSpPr txBox="1">
              <a:spLocks noChangeArrowheads="1"/>
            </p:cNvSpPr>
            <p:nvPr/>
          </p:nvSpPr>
          <p:spPr bwMode="auto">
            <a:xfrm>
              <a:off x="10690" y="5878"/>
              <a:ext cx="3118" cy="824"/>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333399"/>
                  </a:solidFill>
                  <a:ea typeface="黑体" panose="02010609060101010101" pitchFamily="2" charset="-122"/>
                </a:rPr>
                <a:t>第二个段落</a:t>
              </a:r>
              <a:endParaRPr lang="zh-CN" altLang="en-US" sz="2800" b="1">
                <a:solidFill>
                  <a:srgbClr val="333399"/>
                </a:solidFill>
              </a:endParaRPr>
            </a:p>
          </p:txBody>
        </p:sp>
        <p:sp>
          <p:nvSpPr>
            <p:cNvPr id="194566" name="Freeform 6"/>
            <p:cNvSpPr/>
            <p:nvPr/>
          </p:nvSpPr>
          <p:spPr bwMode="auto">
            <a:xfrm>
              <a:off x="7600" y="6420"/>
              <a:ext cx="3025" cy="1021"/>
            </a:xfrm>
            <a:custGeom>
              <a:avLst/>
              <a:gdLst>
                <a:gd name="T0" fmla="*/ 2147483646 w 951"/>
                <a:gd name="T1" fmla="*/ 0 h 284"/>
                <a:gd name="T2" fmla="*/ 0 w 951"/>
                <a:gd name="T3" fmla="*/ 2147483646 h 284"/>
                <a:gd name="T4" fmla="*/ 0 60000 65536"/>
                <a:gd name="T5" fmla="*/ 0 60000 65536"/>
              </a:gdLst>
              <a:ahLst/>
              <a:cxnLst>
                <a:cxn ang="T4">
                  <a:pos x="T0" y="T1"/>
                </a:cxn>
                <a:cxn ang="T5">
                  <a:pos x="T2" y="T3"/>
                </a:cxn>
              </a:cxnLst>
              <a:rect l="0" t="0" r="r" b="b"/>
              <a:pathLst>
                <a:path w="951" h="284">
                  <a:moveTo>
                    <a:pt x="951" y="0"/>
                  </a:moveTo>
                  <a:lnTo>
                    <a:pt x="0" y="284"/>
                  </a:lnTo>
                </a:path>
              </a:pathLst>
            </a:custGeom>
            <a:noFill/>
            <a:ln w="28575" cmpd="sng">
              <a:solidFill>
                <a:srgbClr val="FF0000"/>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Text Box 3"/>
          <p:cNvSpPr txBox="1">
            <a:spLocks noChangeArrowheads="1"/>
          </p:cNvSpPr>
          <p:nvPr/>
        </p:nvSpPr>
        <p:spPr bwMode="auto">
          <a:xfrm>
            <a:off x="988284" y="102076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6370"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2532380" y="4940935"/>
            <a:ext cx="6452870" cy="523240"/>
            <a:chOff x="3988" y="7781"/>
            <a:chExt cx="10162" cy="824"/>
          </a:xfrm>
        </p:grpSpPr>
        <p:sp>
          <p:nvSpPr>
            <p:cNvPr id="196613" name="Line 5"/>
            <p:cNvSpPr>
              <a:spLocks noChangeShapeType="1"/>
            </p:cNvSpPr>
            <p:nvPr/>
          </p:nvSpPr>
          <p:spPr bwMode="auto">
            <a:xfrm flipH="1">
              <a:off x="3988" y="8122"/>
              <a:ext cx="7667" cy="40"/>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6612" name="Text Box 4"/>
            <p:cNvSpPr txBox="1">
              <a:spLocks noChangeArrowheads="1"/>
            </p:cNvSpPr>
            <p:nvPr/>
          </p:nvSpPr>
          <p:spPr bwMode="auto">
            <a:xfrm>
              <a:off x="11598" y="7781"/>
              <a:ext cx="2553" cy="824"/>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333399"/>
                  </a:solidFill>
                  <a:ea typeface="黑体" panose="02010609060101010101" pitchFamily="2" charset="-122"/>
                </a:rPr>
                <a:t>主体结束</a:t>
              </a:r>
              <a:endParaRPr lang="zh-CN" altLang="en-US" sz="2800" b="1" dirty="0">
                <a:solidFill>
                  <a:srgbClr val="333399"/>
                </a:solidFill>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Text Box 3"/>
          <p:cNvSpPr txBox="1">
            <a:spLocks noChangeArrowheads="1"/>
          </p:cNvSpPr>
          <p:nvPr/>
        </p:nvSpPr>
        <p:spPr bwMode="auto">
          <a:xfrm>
            <a:off x="1068547" y="996634"/>
            <a:ext cx="9149292" cy="492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                                          </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                                         </a:t>
            </a:r>
            <a:b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b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&lt;TITLE&gt;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一个 </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的例子</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&lt;/TITLE&gt;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&lt;/HEAD&gt;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&lt;H1&gt;HTML </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很容易掌握</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&lt;/H1&gt;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这是第一个段落。虽然很</a:t>
            </a:r>
            <a:endPar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短，但它仍是一个段落。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&lt;P&gt;</a:t>
            </a:r>
            <a:r>
              <a:rPr lang="zh-CN" altLang="en-US"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这是第二个段落。</a:t>
            </a: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&lt;/P&gt;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&lt;/BODY&gt;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110000"/>
              </a:lnSpc>
            </a:pPr>
            <a:r>
              <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&lt;/HTML&gt;</a:t>
            </a:r>
            <a:endParaRPr lang="en-US" altLang="zh-CN" sz="26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98661" name="Line 5"/>
          <p:cNvSpPr>
            <a:spLocks noChangeShapeType="1"/>
          </p:cNvSpPr>
          <p:nvPr/>
        </p:nvSpPr>
        <p:spPr bwMode="auto">
          <a:xfrm flipH="1">
            <a:off x="2560348" y="5589240"/>
            <a:ext cx="4192852" cy="11113"/>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88418" name="Rectangle 2"/>
          <p:cNvSpPr>
            <a:spLocks noGrp="1" noChangeArrowheads="1"/>
          </p:cNvSpPr>
          <p:nvPr>
            <p:ph type="title"/>
          </p:nvPr>
        </p:nvSpPr>
        <p:spPr/>
        <p:txBody>
          <a:bodyPr/>
          <a:lstStyle/>
          <a:p>
            <a:pPr algn="ctr" eaLnBrk="1" hangingPunct="1">
              <a:defRPr/>
            </a:pPr>
            <a:r>
              <a:rPr lang="en-US" altLang="zh-CN" dirty="0">
                <a:latin typeface="Times New Roman" panose="02020603050405020304" pitchFamily="18" charset="0"/>
                <a:cs typeface="Times New Roman" panose="02020603050405020304" pitchFamily="18" charset="0"/>
              </a:rPr>
              <a:t>HTML </a:t>
            </a:r>
            <a:r>
              <a:rPr dirty="0">
                <a:latin typeface="Times New Roman" panose="02020603050405020304" pitchFamily="18" charset="0"/>
                <a:cs typeface="Times New Roman" panose="02020603050405020304" pitchFamily="18" charset="0"/>
              </a:rPr>
              <a:t>文档中标签的用法 </a:t>
            </a:r>
            <a:endParaRPr dirty="0">
              <a:latin typeface="Times New Roman" panose="02020603050405020304" pitchFamily="18" charset="0"/>
              <a:cs typeface="Times New Roman" panose="02020603050405020304" pitchFamily="18" charset="0"/>
            </a:endParaRPr>
          </a:p>
        </p:txBody>
      </p:sp>
      <p:sp>
        <p:nvSpPr>
          <p:cNvPr id="198660" name="Text Box 4"/>
          <p:cNvSpPr txBox="1">
            <a:spLocks noChangeArrowheads="1"/>
          </p:cNvSpPr>
          <p:nvPr/>
        </p:nvSpPr>
        <p:spPr bwMode="auto">
          <a:xfrm>
            <a:off x="6448795" y="5373216"/>
            <a:ext cx="2752677" cy="523220"/>
          </a:xfrm>
          <a:prstGeom prst="rect">
            <a:avLst/>
          </a:prstGeom>
          <a:solidFill>
            <a:srgbClr val="FFFF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333399"/>
                </a:solidFill>
                <a:ea typeface="黑体" panose="02010609060101010101" pitchFamily="2" charset="-122"/>
              </a:rPr>
              <a:t>HTML </a:t>
            </a:r>
            <a:r>
              <a:rPr lang="zh-CN" altLang="en-US" sz="2800" b="1">
                <a:solidFill>
                  <a:srgbClr val="333399"/>
                </a:solidFill>
                <a:ea typeface="黑体" panose="02010609060101010101" pitchFamily="2" charset="-122"/>
              </a:rPr>
              <a:t>文档结束</a:t>
            </a:r>
            <a:endParaRPr lang="zh-CN" altLang="en-US" sz="2800" b="1">
              <a:solidFill>
                <a:srgbClr val="333399"/>
              </a:solidFill>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4"/>
          <p:cNvSpPr>
            <a:spLocks noGrp="1" noChangeArrowheads="1"/>
          </p:cNvSpPr>
          <p:nvPr>
            <p:ph type="title"/>
          </p:nvPr>
        </p:nvSpPr>
        <p:spPr>
          <a:xfrm>
            <a:off x="495300" y="188913"/>
            <a:ext cx="5969868" cy="792162"/>
          </a:xfrm>
        </p:spPr>
        <p:txBody>
          <a:bodyPr/>
          <a:lstStyle/>
          <a:p>
            <a:pPr algn="ctr" eaLnBrk="1" hangingPunct="1"/>
            <a:r>
              <a:rPr lang="zh-CN" altLang="en-US" dirty="0">
                <a:ea typeface="黑体" panose="02010609060101010101" pitchFamily="2" charset="-122"/>
              </a:rPr>
              <a:t>两种不同的链接</a:t>
            </a:r>
            <a:endParaRPr lang="zh-CN" altLang="en-US" dirty="0">
              <a:ea typeface="黑体" panose="02010609060101010101" pitchFamily="2" charset="-122"/>
            </a:endParaRPr>
          </a:p>
        </p:txBody>
      </p:sp>
      <p:sp>
        <p:nvSpPr>
          <p:cNvPr id="193540" name="Rectangle 5"/>
          <p:cNvSpPr>
            <a:spLocks noGrp="1" noChangeArrowheads="1"/>
          </p:cNvSpPr>
          <p:nvPr>
            <p:ph idx="1"/>
          </p:nvPr>
        </p:nvSpPr>
        <p:spPr>
          <a:xfrm>
            <a:off x="1064568" y="1052736"/>
            <a:ext cx="8497474" cy="4933950"/>
          </a:xfrm>
        </p:spPr>
        <p:txBody>
          <a:bodyPr/>
          <a:lstStyle/>
          <a:p>
            <a:pPr>
              <a:defRPr/>
            </a:pPr>
            <a:r>
              <a:rPr lang="en-US" altLang="zh-CN" dirty="0">
                <a:latin typeface="Times New Roman" panose="02020603050405020304" pitchFamily="18" charset="0"/>
                <a:cs typeface="Times New Roman" panose="02020603050405020304" pitchFamily="18" charset="0"/>
              </a:rPr>
              <a:t>HTML</a:t>
            </a:r>
            <a:r>
              <a:rPr lang="zh-CN" altLang="zh-CN" dirty="0">
                <a:latin typeface="Times New Roman" panose="02020603050405020304" pitchFamily="18" charset="0"/>
                <a:cs typeface="Times New Roman" panose="02020603050405020304" pitchFamily="18" charset="0"/>
              </a:rPr>
              <a:t>还规定了链接的设置方法。每个链接都有一个起点和终点。</a:t>
            </a:r>
            <a:endParaRPr lang="en-US" altLang="zh-CN" dirty="0">
              <a:latin typeface="Times New Roman" panose="02020603050405020304" pitchFamily="18" charset="0"/>
              <a:cs typeface="Times New Roman" panose="02020603050405020304" pitchFamily="18" charset="0"/>
            </a:endParaRPr>
          </a:p>
          <a:p>
            <a:pPr lvl="1">
              <a:defRPr/>
            </a:pPr>
            <a:r>
              <a:rPr lang="zh-CN" altLang="en-US" dirty="0">
                <a:latin typeface="Times New Roman" panose="02020603050405020304" pitchFamily="18" charset="0"/>
                <a:cs typeface="Times New Roman" panose="02020603050405020304" pitchFamily="18" charset="0"/>
              </a:rPr>
              <a:t>链接的起点说明在万维网页面中的什么地方可引出一个链接。与普通文本显示方式不同，通常是带下划线的蓝色文字。</a:t>
            </a:r>
            <a:endParaRPr lang="en-US" altLang="zh-CN" dirty="0">
              <a:latin typeface="Times New Roman" panose="02020603050405020304" pitchFamily="18" charset="0"/>
              <a:cs typeface="Times New Roman" panose="02020603050405020304" pitchFamily="18" charset="0"/>
            </a:endParaRPr>
          </a:p>
          <a:p>
            <a:pPr lvl="1">
              <a:defRPr/>
            </a:pPr>
            <a:r>
              <a:rPr lang="zh-CN" altLang="en-US" dirty="0">
                <a:solidFill>
                  <a:srgbClr val="FF0000"/>
                </a:solidFill>
                <a:latin typeface="Times New Roman" panose="02020603050405020304" pitchFamily="18" charset="0"/>
                <a:cs typeface="Times New Roman" panose="02020603050405020304" pitchFamily="18" charset="0"/>
              </a:rPr>
              <a:t>远程链接：</a:t>
            </a:r>
            <a:r>
              <a:rPr lang="zh-CN" altLang="en-US" dirty="0">
                <a:latin typeface="Times New Roman" panose="02020603050405020304" pitchFamily="18" charset="0"/>
                <a:cs typeface="Times New Roman" panose="02020603050405020304" pitchFamily="18" charset="0"/>
              </a:rPr>
              <a:t>超链的终点是其他网点上的页面。</a:t>
            </a:r>
            <a:endParaRPr lang="zh-CN" altLang="en-US" dirty="0">
              <a:latin typeface="Times New Roman" panose="02020603050405020304" pitchFamily="18" charset="0"/>
              <a:cs typeface="Times New Roman" panose="02020603050405020304" pitchFamily="18" charset="0"/>
            </a:endParaRPr>
          </a:p>
          <a:p>
            <a:pPr lvl="1">
              <a:defRPr/>
            </a:pPr>
            <a:r>
              <a:rPr lang="zh-CN" altLang="en-US" dirty="0">
                <a:solidFill>
                  <a:srgbClr val="FF0000"/>
                </a:solidFill>
                <a:latin typeface="Times New Roman" panose="02020603050405020304" pitchFamily="18" charset="0"/>
                <a:cs typeface="Times New Roman" panose="02020603050405020304" pitchFamily="18" charset="0"/>
              </a:rPr>
              <a:t>本地链接：</a:t>
            </a:r>
            <a:r>
              <a:rPr lang="zh-CN" altLang="en-US" dirty="0">
                <a:latin typeface="Times New Roman" panose="02020603050405020304" pitchFamily="18" charset="0"/>
                <a:cs typeface="Times New Roman" panose="02020603050405020304" pitchFamily="18" charset="0"/>
              </a:rPr>
              <a:t>超链指向本计算机中的某个文件。</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XML</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XML (Extensible Markup Language)</a:t>
            </a:r>
            <a:r>
              <a:rPr lang="zh-CN" altLang="zh-CN" dirty="0">
                <a:latin typeface="Times New Roman" panose="02020603050405020304" pitchFamily="18" charset="0"/>
                <a:cs typeface="Times New Roman" panose="02020603050405020304" pitchFamily="18" charset="0"/>
              </a:rPr>
              <a:t>是</a:t>
            </a:r>
            <a:r>
              <a:rPr lang="zh-CN" altLang="zh-CN" dirty="0">
                <a:solidFill>
                  <a:srgbClr val="FF0000"/>
                </a:solidFill>
                <a:latin typeface="Times New Roman" panose="02020603050405020304" pitchFamily="18" charset="0"/>
                <a:cs typeface="Times New Roman" panose="02020603050405020304" pitchFamily="18" charset="0"/>
              </a:rPr>
              <a:t>可扩展标记语言</a:t>
            </a:r>
            <a:r>
              <a:rPr lang="zh-CN" altLang="zh-CN" dirty="0">
                <a:latin typeface="Times New Roman" panose="02020603050405020304" pitchFamily="18" charset="0"/>
                <a:cs typeface="Times New Roman" panose="02020603050405020304" pitchFamily="18" charset="0"/>
              </a:rPr>
              <a:t>，它和</a:t>
            </a:r>
            <a:r>
              <a:rPr lang="en-US" altLang="zh-CN" dirty="0">
                <a:latin typeface="Times New Roman" panose="02020603050405020304" pitchFamily="18" charset="0"/>
                <a:cs typeface="Times New Roman" panose="02020603050405020304" pitchFamily="18" charset="0"/>
              </a:rPr>
              <a:t>HTML</a:t>
            </a:r>
            <a:r>
              <a:rPr lang="zh-CN" altLang="zh-CN" dirty="0">
                <a:latin typeface="Times New Roman" panose="02020603050405020304" pitchFamily="18" charset="0"/>
                <a:cs typeface="Times New Roman" panose="02020603050405020304" pitchFamily="18" charset="0"/>
              </a:rPr>
              <a:t>很相似。</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但</a:t>
            </a:r>
            <a:r>
              <a:rPr lang="en-US" altLang="zh-CN" dirty="0">
                <a:latin typeface="Times New Roman" panose="02020603050405020304" pitchFamily="18" charset="0"/>
                <a:cs typeface="Times New Roman" panose="02020603050405020304" pitchFamily="18" charset="0"/>
              </a:rPr>
              <a:t>XML</a:t>
            </a:r>
            <a:r>
              <a:rPr lang="zh-CN" altLang="zh-CN" dirty="0">
                <a:latin typeface="Times New Roman" panose="02020603050405020304" pitchFamily="18" charset="0"/>
                <a:cs typeface="Times New Roman" panose="02020603050405020304" pitchFamily="18" charset="0"/>
              </a:rPr>
              <a:t>的设计宗旨是</a:t>
            </a:r>
            <a:r>
              <a:rPr lang="zh-CN" altLang="zh-CN" dirty="0">
                <a:solidFill>
                  <a:srgbClr val="FF0000"/>
                </a:solidFill>
                <a:latin typeface="Times New Roman" panose="02020603050405020304" pitchFamily="18" charset="0"/>
                <a:cs typeface="Times New Roman" panose="02020603050405020304" pitchFamily="18" charset="0"/>
              </a:rPr>
              <a:t>传输数据，</a:t>
            </a:r>
            <a:r>
              <a:rPr lang="zh-CN" altLang="zh-CN" dirty="0">
                <a:latin typeface="Times New Roman" panose="02020603050405020304" pitchFamily="18" charset="0"/>
                <a:cs typeface="Times New Roman" panose="02020603050405020304" pitchFamily="18" charset="0"/>
              </a:rPr>
              <a:t>而不是显示数据（</a:t>
            </a:r>
            <a:r>
              <a:rPr lang="en-US" altLang="zh-CN" dirty="0">
                <a:latin typeface="Times New Roman" panose="02020603050405020304" pitchFamily="18" charset="0"/>
                <a:cs typeface="Times New Roman" panose="02020603050405020304" pitchFamily="18" charset="0"/>
              </a:rPr>
              <a:t>HTML</a:t>
            </a:r>
            <a:r>
              <a:rPr lang="zh-CN" altLang="zh-CN" dirty="0">
                <a:latin typeface="Times New Roman" panose="02020603050405020304" pitchFamily="18" charset="0"/>
                <a:cs typeface="Times New Roman" panose="02020603050405020304" pitchFamily="18" charset="0"/>
              </a:rPr>
              <a:t>是为了在浏览器上显示数据）。</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相对于</a:t>
            </a:r>
            <a:r>
              <a:rPr lang="en-US" altLang="zh-CN" dirty="0">
                <a:latin typeface="Times New Roman" panose="02020603050405020304" pitchFamily="18" charset="0"/>
                <a:cs typeface="Times New Roman" panose="02020603050405020304" pitchFamily="18" charset="0"/>
              </a:rPr>
              <a:t>HTML</a:t>
            </a:r>
            <a:r>
              <a:rPr lang="zh-CN" altLang="en-US" dirty="0">
                <a:latin typeface="Times New Roman" panose="02020603050405020304" pitchFamily="18" charset="0"/>
                <a:cs typeface="Times New Roman" panose="02020603050405020304" pitchFamily="18" charset="0"/>
              </a:rPr>
              <a:t>的优点是它将用户界面与结构化数据分隔开。</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XML </a:t>
            </a:r>
            <a:r>
              <a:rPr lang="zh-CN" altLang="zh-CN" dirty="0">
                <a:latin typeface="Times New Roman" panose="02020603050405020304" pitchFamily="18" charset="0"/>
                <a:cs typeface="Times New Roman" panose="02020603050405020304" pitchFamily="18" charset="0"/>
              </a:rPr>
              <a:t>不是要替换</a:t>
            </a:r>
            <a:r>
              <a:rPr lang="en-US" altLang="zh-CN" dirty="0">
                <a:latin typeface="Times New Roman" panose="02020603050405020304" pitchFamily="18" charset="0"/>
                <a:cs typeface="Times New Roman" panose="02020603050405020304" pitchFamily="18" charset="0"/>
              </a:rPr>
              <a:t> HTML</a:t>
            </a:r>
            <a:r>
              <a:rPr lang="zh-CN" altLang="zh-CN" dirty="0">
                <a:latin typeface="Times New Roman" panose="02020603050405020304" pitchFamily="18" charset="0"/>
                <a:cs typeface="Times New Roman" panose="02020603050405020304" pitchFamily="18" charset="0"/>
              </a:rPr>
              <a:t>，而是对</a:t>
            </a:r>
            <a:r>
              <a:rPr lang="en-US" altLang="zh-CN" dirty="0">
                <a:latin typeface="Times New Roman" panose="02020603050405020304" pitchFamily="18" charset="0"/>
                <a:cs typeface="Times New Roman" panose="02020603050405020304" pitchFamily="18" charset="0"/>
              </a:rPr>
              <a:t> HTML </a:t>
            </a:r>
            <a:r>
              <a:rPr lang="zh-CN" altLang="zh-CN" dirty="0">
                <a:latin typeface="Times New Roman" panose="02020603050405020304" pitchFamily="18" charset="0"/>
                <a:cs typeface="Times New Roman" panose="02020603050405020304" pitchFamily="18" charset="0"/>
              </a:rPr>
              <a:t>的补充。</a:t>
            </a:r>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algn="ctr" eaLnBrk="1" hangingPunct="1">
              <a:defRPr/>
            </a:pPr>
            <a:r>
              <a:rPr lang="zh-CN" altLang="en-US" dirty="0"/>
              <a:t>超媒体与超文本</a:t>
            </a:r>
            <a:endParaRPr lang="zh-CN" altLang="en-US" dirty="0"/>
          </a:p>
        </p:txBody>
      </p:sp>
      <p:sp>
        <p:nvSpPr>
          <p:cNvPr id="545795" name="Rectangle 3"/>
          <p:cNvSpPr>
            <a:spLocks noGrp="1" noChangeArrowheads="1"/>
          </p:cNvSpPr>
          <p:nvPr>
            <p:ph idx="1"/>
          </p:nvPr>
        </p:nvSpPr>
        <p:spPr>
          <a:xfrm>
            <a:off x="1031983" y="1896384"/>
            <a:ext cx="8346723" cy="3332816"/>
          </a:xfrm>
        </p:spPr>
        <p:txBody>
          <a:bodyPr/>
          <a:lstStyle/>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万维网是</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分布式超媒体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(hypermedia)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系统，它是</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超文本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(hypertext)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系统的扩充。</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一个超文本由多个信息源链接成。</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利用一个链接可使用户找到另一个文档。这些文档可以位于世界上任何一个接在互联网上的超文本系统中。超文本是万维网的基础。</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超媒体与超文本的区别是文档内容不同。</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超文本文档仅包含文本信息，而超媒体文档还包含其他表示方式的信息，如图形、图像、声音、动画，甚至活动视频图像。</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XHTML</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XHTML (Extensible HTML) </a:t>
            </a:r>
            <a:r>
              <a:rPr lang="zh-CN" altLang="zh-CN" dirty="0">
                <a:latin typeface="Times New Roman" panose="02020603050405020304" pitchFamily="18" charset="0"/>
                <a:cs typeface="Times New Roman" panose="02020603050405020304" pitchFamily="18" charset="0"/>
              </a:rPr>
              <a:t>是</a:t>
            </a:r>
            <a:r>
              <a:rPr lang="zh-CN" altLang="zh-CN" dirty="0">
                <a:solidFill>
                  <a:srgbClr val="FF0000"/>
                </a:solidFill>
                <a:latin typeface="Times New Roman" panose="02020603050405020304" pitchFamily="18" charset="0"/>
                <a:cs typeface="Times New Roman" panose="02020603050405020304" pitchFamily="18" charset="0"/>
              </a:rPr>
              <a:t>可扩展超文本标记语言</a:t>
            </a:r>
            <a:r>
              <a:rPr lang="zh-CN" altLang="zh-CN" dirty="0">
                <a:latin typeface="Times New Roman" panose="02020603050405020304" pitchFamily="18" charset="0"/>
                <a:cs typeface="Times New Roman" panose="02020603050405020304" pitchFamily="18" charset="0"/>
              </a:rPr>
              <a:t>，它与</a:t>
            </a:r>
            <a:r>
              <a:rPr lang="en-US" altLang="zh-CN" dirty="0">
                <a:latin typeface="Times New Roman" panose="02020603050405020304" pitchFamily="18" charset="0"/>
                <a:cs typeface="Times New Roman" panose="02020603050405020304" pitchFamily="18" charset="0"/>
              </a:rPr>
              <a:t> HTML 4.01 </a:t>
            </a:r>
            <a:r>
              <a:rPr lang="zh-CN" altLang="zh-CN" dirty="0">
                <a:latin typeface="Times New Roman" panose="02020603050405020304" pitchFamily="18" charset="0"/>
                <a:cs typeface="Times New Roman" panose="02020603050405020304" pitchFamily="18" charset="0"/>
              </a:rPr>
              <a:t>几乎是相同的。</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但</a:t>
            </a:r>
            <a:r>
              <a:rPr lang="en-US" altLang="zh-CN" dirty="0">
                <a:latin typeface="Times New Roman" panose="02020603050405020304" pitchFamily="18" charset="0"/>
                <a:cs typeface="Times New Roman" panose="02020603050405020304" pitchFamily="18" charset="0"/>
              </a:rPr>
              <a:t> XHTML </a:t>
            </a:r>
            <a:r>
              <a:rPr lang="zh-CN" altLang="zh-CN" dirty="0">
                <a:latin typeface="Times New Roman" panose="02020603050405020304" pitchFamily="18" charset="0"/>
                <a:cs typeface="Times New Roman" panose="02020603050405020304" pitchFamily="18" charset="0"/>
              </a:rPr>
              <a:t>是更严格的</a:t>
            </a:r>
            <a:r>
              <a:rPr lang="en-US" altLang="zh-CN" dirty="0">
                <a:latin typeface="Times New Roman" panose="02020603050405020304" pitchFamily="18" charset="0"/>
                <a:cs typeface="Times New Roman" panose="02020603050405020304" pitchFamily="18" charset="0"/>
              </a:rPr>
              <a:t> HTML </a:t>
            </a:r>
            <a:r>
              <a:rPr lang="zh-CN" altLang="zh-CN" dirty="0">
                <a:latin typeface="Times New Roman" panose="02020603050405020304" pitchFamily="18" charset="0"/>
                <a:cs typeface="Times New Roman" panose="02020603050405020304" pitchFamily="18" charset="0"/>
              </a:rPr>
              <a:t>版本，也是一个</a:t>
            </a:r>
            <a:r>
              <a:rPr lang="en-US" altLang="zh-CN" dirty="0">
                <a:latin typeface="Times New Roman" panose="02020603050405020304" pitchFamily="18" charset="0"/>
                <a:cs typeface="Times New Roman" panose="02020603050405020304" pitchFamily="18" charset="0"/>
              </a:rPr>
              <a:t> W3C </a:t>
            </a:r>
            <a:r>
              <a:rPr lang="zh-CN" altLang="zh-CN" dirty="0">
                <a:latin typeface="Times New Roman" panose="02020603050405020304" pitchFamily="18" charset="0"/>
                <a:cs typeface="Times New Roman" panose="02020603050405020304" pitchFamily="18" charset="0"/>
              </a:rPr>
              <a:t>标准（</a:t>
            </a:r>
            <a:r>
              <a:rPr lang="en-US" altLang="zh-CN" dirty="0">
                <a:latin typeface="Times New Roman" panose="02020603050405020304" pitchFamily="18" charset="0"/>
                <a:cs typeface="Times New Roman" panose="02020603050405020304" pitchFamily="18" charset="0"/>
              </a:rPr>
              <a:t>2000</a:t>
            </a:r>
            <a:r>
              <a:rPr lang="zh-CN" altLang="zh-CN"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月），是作为一种</a:t>
            </a:r>
            <a:r>
              <a:rPr lang="en-US" altLang="zh-CN" dirty="0">
                <a:latin typeface="Times New Roman" panose="02020603050405020304" pitchFamily="18" charset="0"/>
                <a:cs typeface="Times New Roman" panose="02020603050405020304" pitchFamily="18" charset="0"/>
              </a:rPr>
              <a:t> XML </a:t>
            </a:r>
            <a:r>
              <a:rPr lang="zh-CN" altLang="zh-CN" dirty="0">
                <a:latin typeface="Times New Roman" panose="02020603050405020304" pitchFamily="18" charset="0"/>
                <a:cs typeface="Times New Roman" panose="02020603050405020304" pitchFamily="18" charset="0"/>
              </a:rPr>
              <a:t>应用被重新定义的</a:t>
            </a:r>
            <a:r>
              <a:rPr lang="en-US" altLang="zh-CN" dirty="0">
                <a:latin typeface="Times New Roman" panose="02020603050405020304" pitchFamily="18" charset="0"/>
                <a:cs typeface="Times New Roman" panose="02020603050405020304" pitchFamily="18" charset="0"/>
              </a:rPr>
              <a:t> HTML</a:t>
            </a:r>
            <a:r>
              <a:rPr lang="zh-CN" altLang="zh-CN" dirty="0">
                <a:latin typeface="Times New Roman" panose="02020603050405020304" pitchFamily="18" charset="0"/>
                <a:cs typeface="Times New Roman" panose="02020603050405020304" pitchFamily="18" charset="0"/>
              </a:rPr>
              <a:t>，并将逐渐取代</a:t>
            </a:r>
            <a:r>
              <a:rPr lang="en-US" altLang="zh-CN" dirty="0">
                <a:latin typeface="Times New Roman" panose="02020603050405020304" pitchFamily="18" charset="0"/>
                <a:cs typeface="Times New Roman" panose="02020603050405020304" pitchFamily="18" charset="0"/>
              </a:rPr>
              <a:t> HTML</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新的浏览器都支持</a:t>
            </a:r>
            <a:r>
              <a:rPr lang="en-US" altLang="zh-CN" dirty="0">
                <a:latin typeface="Times New Roman" panose="02020603050405020304" pitchFamily="18" charset="0"/>
                <a:cs typeface="Times New Roman" panose="02020603050405020304" pitchFamily="18" charset="0"/>
              </a:rPr>
              <a:t> XHTML</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CSS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CSS (Cascading Style Sheets) </a:t>
            </a:r>
            <a:r>
              <a:rPr lang="zh-CN" altLang="zh-CN" dirty="0">
                <a:latin typeface="Times New Roman" panose="02020603050405020304" pitchFamily="18" charset="0"/>
                <a:cs typeface="Times New Roman" panose="02020603050405020304" pitchFamily="18" charset="0"/>
              </a:rPr>
              <a:t>是</a:t>
            </a:r>
            <a:r>
              <a:rPr lang="zh-CN" altLang="zh-CN" dirty="0">
                <a:solidFill>
                  <a:srgbClr val="FF0000"/>
                </a:solidFill>
                <a:latin typeface="Times New Roman" panose="02020603050405020304" pitchFamily="18" charset="0"/>
                <a:cs typeface="Times New Roman" panose="02020603050405020304" pitchFamily="18" charset="0"/>
              </a:rPr>
              <a:t>层叠样式表</a:t>
            </a:r>
            <a:r>
              <a:rPr lang="zh-CN" altLang="zh-CN" dirty="0">
                <a:latin typeface="Times New Roman" panose="02020603050405020304" pitchFamily="18" charset="0"/>
                <a:cs typeface="Times New Roman" panose="02020603050405020304" pitchFamily="18" charset="0"/>
              </a:rPr>
              <a:t>，它是一种样式表语言，用于为</a:t>
            </a:r>
            <a:r>
              <a:rPr lang="en-US" altLang="zh-CN" dirty="0">
                <a:latin typeface="Times New Roman" panose="02020603050405020304" pitchFamily="18" charset="0"/>
                <a:cs typeface="Times New Roman" panose="02020603050405020304" pitchFamily="18" charset="0"/>
              </a:rPr>
              <a:t> HTML </a:t>
            </a:r>
            <a:r>
              <a:rPr lang="zh-CN" altLang="zh-CN" dirty="0">
                <a:latin typeface="Times New Roman" panose="02020603050405020304" pitchFamily="18" charset="0"/>
                <a:cs typeface="Times New Roman" panose="02020603050405020304" pitchFamily="18" charset="0"/>
              </a:rPr>
              <a:t>文档定义布局。</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CSS </a:t>
            </a:r>
            <a:r>
              <a:rPr lang="zh-CN" altLang="zh-CN"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 HTML </a:t>
            </a:r>
            <a:r>
              <a:rPr lang="zh-CN" altLang="zh-CN" dirty="0">
                <a:latin typeface="Times New Roman" panose="02020603050405020304" pitchFamily="18" charset="0"/>
                <a:cs typeface="Times New Roman" panose="02020603050405020304" pitchFamily="18" charset="0"/>
              </a:rPr>
              <a:t>的区别就是：</a:t>
            </a:r>
            <a:r>
              <a:rPr lang="en-US" altLang="zh-CN" dirty="0">
                <a:latin typeface="Times New Roman" panose="02020603050405020304" pitchFamily="18" charset="0"/>
                <a:cs typeface="Times New Roman" panose="02020603050405020304" pitchFamily="18" charset="0"/>
              </a:rPr>
              <a:t>HTML </a:t>
            </a:r>
            <a:r>
              <a:rPr lang="zh-CN" altLang="zh-CN" dirty="0">
                <a:latin typeface="Times New Roman" panose="02020603050405020304" pitchFamily="18" charset="0"/>
                <a:cs typeface="Times New Roman" panose="02020603050405020304" pitchFamily="18" charset="0"/>
              </a:rPr>
              <a:t>用于结构化内容，而</a:t>
            </a:r>
            <a:r>
              <a:rPr lang="en-US" altLang="zh-CN" dirty="0">
                <a:latin typeface="Times New Roman" panose="02020603050405020304" pitchFamily="18" charset="0"/>
                <a:cs typeface="Times New Roman" panose="02020603050405020304" pitchFamily="18" charset="0"/>
              </a:rPr>
              <a:t> CSS </a:t>
            </a:r>
            <a:r>
              <a:rPr lang="zh-CN" altLang="zh-CN" dirty="0">
                <a:latin typeface="Times New Roman" panose="02020603050405020304" pitchFamily="18" charset="0"/>
                <a:cs typeface="Times New Roman" panose="02020603050405020304" pitchFamily="18" charset="0"/>
              </a:rPr>
              <a:t>则用于格式化结构化的内容。</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动</a:t>
            </a:r>
            <a:r>
              <a:rPr lang="zh-CN" altLang="en-US" dirty="0">
                <a:ea typeface="黑体" panose="02010609060101010101" pitchFamily="2" charset="-122"/>
              </a:rPr>
              <a:t>态万维网文档 </a:t>
            </a:r>
            <a:endParaRPr lang="zh-CN" altLang="en-US" dirty="0">
              <a:ea typeface="黑体" panose="02010609060101010101" pitchFamily="2" charset="-122"/>
            </a:endParaRPr>
          </a:p>
        </p:txBody>
      </p:sp>
      <p:sp>
        <p:nvSpPr>
          <p:cNvPr id="692227" name="Rectangle 3"/>
          <p:cNvSpPr>
            <a:spLocks noGrp="1" noChangeArrowheads="1"/>
          </p:cNvSpPr>
          <p:nvPr>
            <p:ph idx="1"/>
          </p:nvPr>
        </p:nvSpPr>
        <p:spPr/>
        <p:txBody>
          <a:bodyPr/>
          <a:lstStyle/>
          <a:p>
            <a:pPr eaLnBrk="1" hangingPunct="1">
              <a:defRPr/>
            </a:pPr>
            <a:r>
              <a:rPr lang="zh-CN" altLang="en-US" dirty="0">
                <a:solidFill>
                  <a:srgbClr val="FF0000"/>
                </a:solidFill>
              </a:rPr>
              <a:t>静态文档</a:t>
            </a:r>
            <a:r>
              <a:rPr lang="zh-CN" altLang="en-US" dirty="0"/>
              <a:t>是指该文档创作完毕后就存放在万维网服务器中，在被用户浏览的过程中，内容不会改变。 </a:t>
            </a:r>
            <a:endParaRPr lang="zh-CN" altLang="en-US" dirty="0"/>
          </a:p>
          <a:p>
            <a:pPr eaLnBrk="1" hangingPunct="1">
              <a:defRPr/>
            </a:pPr>
            <a:r>
              <a:rPr lang="zh-CN" altLang="en-US" dirty="0">
                <a:solidFill>
                  <a:srgbClr val="FF0000"/>
                </a:solidFill>
              </a:rPr>
              <a:t>动态文档</a:t>
            </a:r>
            <a:r>
              <a:rPr lang="zh-CN" altLang="en-US" dirty="0"/>
              <a:t>是指文档的内容是在浏览器访问万维网服务器时才由应用程序动态创建。</a:t>
            </a:r>
            <a:endParaRPr lang="zh-CN" altLang="en-US" dirty="0"/>
          </a:p>
          <a:p>
            <a:pPr eaLnBrk="1" hangingPunct="1">
              <a:defRPr/>
            </a:pPr>
            <a:r>
              <a:rPr lang="zh-CN" altLang="en-US" dirty="0"/>
              <a:t>动态文档和静态文档之间的主要差别体现在</a:t>
            </a:r>
            <a:r>
              <a:rPr lang="zh-CN" altLang="en-US" dirty="0">
                <a:solidFill>
                  <a:srgbClr val="FF0000"/>
                </a:solidFill>
              </a:rPr>
              <a:t>服务器</a:t>
            </a:r>
            <a:r>
              <a:rPr lang="zh-CN" altLang="en-US" dirty="0"/>
              <a:t>一端。这主要是文档内容的生成方法不同。而从浏览器的角度看，这两种文档并没有区别。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万维网服务器功能的扩充 </a:t>
            </a:r>
            <a:endParaRPr lang="zh-CN" altLang="en-US" dirty="0">
              <a:ea typeface="黑体" panose="02010609060101010101" pitchFamily="2" charset="-122"/>
            </a:endParaRPr>
          </a:p>
        </p:txBody>
      </p:sp>
      <p:sp>
        <p:nvSpPr>
          <p:cNvPr id="197636" name="Rectangle 3"/>
          <p:cNvSpPr>
            <a:spLocks noGrp="1" noChangeArrowheads="1"/>
          </p:cNvSpPr>
          <p:nvPr>
            <p:ph idx="1"/>
          </p:nvPr>
        </p:nvSpPr>
        <p:spPr/>
        <p:txBody>
          <a:bodyPr/>
          <a:lstStyle/>
          <a:p>
            <a:pPr eaLnBrk="1" hangingPunct="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应增加另一个应用程序，用来处理浏览器发来的数据，并创建动态文档。</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应增加一个机制，用来使万维网服务器把浏览器发来的数据传送给这个应用程序，然后万维网服务器能够解释这个应用程序的输出，并向浏览器返回 </a:t>
            </a:r>
            <a:r>
              <a:rPr lang="en-US" altLang="zh-CN" dirty="0">
                <a:latin typeface="Times New Roman" panose="02020603050405020304" pitchFamily="18" charset="0"/>
                <a:cs typeface="Times New Roman" panose="02020603050405020304" pitchFamily="18" charset="0"/>
              </a:rPr>
              <a:t>HTML </a:t>
            </a:r>
            <a:r>
              <a:rPr lang="zh-CN" altLang="en-US" dirty="0">
                <a:latin typeface="Times New Roman" panose="02020603050405020304" pitchFamily="18" charset="0"/>
                <a:cs typeface="Times New Roman" panose="02020603050405020304" pitchFamily="18" charset="0"/>
              </a:rPr>
              <a:t>文档。</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99390" y="1930425"/>
            <a:ext cx="1594247"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94321" name="Group 49"/>
          <p:cNvGrpSpPr/>
          <p:nvPr/>
        </p:nvGrpSpPr>
        <p:grpSpPr bwMode="auto">
          <a:xfrm>
            <a:off x="6070865" y="2773388"/>
            <a:ext cx="1977760" cy="1122362"/>
            <a:chOff x="3530" y="1904"/>
            <a:chExt cx="1150" cy="707"/>
          </a:xfrm>
        </p:grpSpPr>
        <p:sp>
          <p:nvSpPr>
            <p:cNvPr id="206886" name="AutoShape 5"/>
            <p:cNvSpPr>
              <a:spLocks noChangeArrowheads="1"/>
            </p:cNvSpPr>
            <p:nvPr/>
          </p:nvSpPr>
          <p:spPr bwMode="auto">
            <a:xfrm>
              <a:off x="4238" y="1904"/>
              <a:ext cx="442" cy="289"/>
            </a:xfrm>
            <a:prstGeom prst="can">
              <a:avLst>
                <a:gd name="adj" fmla="val 39583"/>
              </a:avLst>
            </a:prstGeom>
            <a:gradFill rotWithShape="1">
              <a:gsLst>
                <a:gs pos="0">
                  <a:srgbClr val="666666"/>
                </a:gs>
                <a:gs pos="50000">
                  <a:srgbClr val="DDDDDD"/>
                </a:gs>
                <a:gs pos="100000">
                  <a:srgbClr val="666666"/>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87" name="Line 14"/>
            <p:cNvSpPr>
              <a:spLocks noChangeShapeType="1"/>
            </p:cNvSpPr>
            <p:nvPr/>
          </p:nvSpPr>
          <p:spPr bwMode="auto">
            <a:xfrm flipV="1">
              <a:off x="3985" y="2177"/>
              <a:ext cx="393" cy="232"/>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888" name="Line 18"/>
            <p:cNvSpPr>
              <a:spLocks noChangeShapeType="1"/>
            </p:cNvSpPr>
            <p:nvPr/>
          </p:nvSpPr>
          <p:spPr bwMode="auto">
            <a:xfrm>
              <a:off x="3530" y="2276"/>
              <a:ext cx="186" cy="181"/>
            </a:xfrm>
            <a:prstGeom prst="line">
              <a:avLst/>
            </a:prstGeom>
            <a:noFill/>
            <a:ln w="254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889" name="Oval 13"/>
            <p:cNvSpPr>
              <a:spLocks noChangeArrowheads="1"/>
            </p:cNvSpPr>
            <p:nvPr/>
          </p:nvSpPr>
          <p:spPr bwMode="auto">
            <a:xfrm>
              <a:off x="3651" y="2385"/>
              <a:ext cx="450" cy="226"/>
            </a:xfrm>
            <a:prstGeom prst="ellipse">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solidFill>
                    <a:srgbClr val="000099"/>
                  </a:solidFill>
                  <a:latin typeface="Arial" panose="020B0604020202020204" pitchFamily="34" charset="0"/>
                </a:rPr>
                <a:t>CGI</a:t>
              </a:r>
              <a:endParaRPr lang="en-US" altLang="zh-CN" sz="2000" b="1">
                <a:solidFill>
                  <a:srgbClr val="000099"/>
                </a:solidFill>
                <a:latin typeface="Arial" panose="020B0604020202020204" pitchFamily="34" charset="0"/>
              </a:endParaRPr>
            </a:p>
          </p:txBody>
        </p:sp>
      </p:grpSp>
      <p:grpSp>
        <p:nvGrpSpPr>
          <p:cNvPr id="694317" name="Group 45"/>
          <p:cNvGrpSpPr/>
          <p:nvPr/>
        </p:nvGrpSpPr>
        <p:grpSpPr bwMode="auto">
          <a:xfrm>
            <a:off x="1141942" y="4705376"/>
            <a:ext cx="5840413" cy="1724026"/>
            <a:chOff x="664" y="3124"/>
            <a:chExt cx="3396" cy="1086"/>
          </a:xfrm>
        </p:grpSpPr>
        <p:sp>
          <p:nvSpPr>
            <p:cNvPr id="206880" name="Line 32"/>
            <p:cNvSpPr>
              <a:spLocks noChangeShapeType="1"/>
            </p:cNvSpPr>
            <p:nvPr/>
          </p:nvSpPr>
          <p:spPr bwMode="auto">
            <a:xfrm flipH="1" flipV="1">
              <a:off x="664" y="3680"/>
              <a:ext cx="2965" cy="11"/>
            </a:xfrm>
            <a:prstGeom prst="line">
              <a:avLst/>
            </a:prstGeom>
            <a:noFill/>
            <a:ln w="28575">
              <a:solidFill>
                <a:srgbClr val="333399"/>
              </a:solidFill>
              <a:prstDash val="dash"/>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06881" name="Text Box 34"/>
            <p:cNvSpPr txBox="1">
              <a:spLocks noChangeArrowheads="1"/>
            </p:cNvSpPr>
            <p:nvPr/>
          </p:nvSpPr>
          <p:spPr bwMode="auto">
            <a:xfrm>
              <a:off x="2336" y="3124"/>
              <a:ext cx="660" cy="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0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b="1">
                <a:solidFill>
                  <a:srgbClr val="000099"/>
                </a:solidFill>
                <a:latin typeface="Arial" panose="020B0604020202020204" pitchFamily="34" charset="0"/>
                <a:ea typeface="黑体" panose="02010609060101010101" pitchFamily="2" charset="-122"/>
              </a:endParaRPr>
            </a:p>
          </p:txBody>
        </p:sp>
        <p:sp>
          <p:nvSpPr>
            <p:cNvPr id="206882" name="Text Box 36"/>
            <p:cNvSpPr txBox="1">
              <a:spLocks noChangeArrowheads="1"/>
            </p:cNvSpPr>
            <p:nvPr/>
          </p:nvSpPr>
          <p:spPr bwMode="auto">
            <a:xfrm>
              <a:off x="2830" y="3217"/>
              <a:ext cx="12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000" b="1">
                  <a:solidFill>
                    <a:srgbClr val="000099"/>
                  </a:solidFill>
                  <a:latin typeface="Arial" panose="020B0604020202020204" pitchFamily="34" charset="0"/>
                  <a:ea typeface="黑体" panose="02010609060101010101" pitchFamily="2" charset="-122"/>
                </a:rPr>
                <a:t> </a:t>
              </a:r>
              <a:r>
                <a:rPr kumimoji="1" lang="zh-CN" altLang="en-US" sz="2000" b="1">
                  <a:solidFill>
                    <a:srgbClr val="000099"/>
                  </a:solidFill>
                  <a:latin typeface="Arial" panose="020B0604020202020204" pitchFamily="34" charset="0"/>
                  <a:ea typeface="黑体" panose="02010609060101010101" pitchFamily="2" charset="-122"/>
                </a:rPr>
                <a:t>响应动态文档</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206883" name="Group 37"/>
            <p:cNvGrpSpPr/>
            <p:nvPr/>
          </p:nvGrpSpPr>
          <p:grpSpPr bwMode="auto">
            <a:xfrm flipH="1">
              <a:off x="1039" y="3509"/>
              <a:ext cx="1433" cy="321"/>
              <a:chOff x="1152" y="1824"/>
              <a:chExt cx="1296" cy="240"/>
            </a:xfrm>
          </p:grpSpPr>
          <p:sp>
            <p:nvSpPr>
              <p:cNvPr id="206884" name="AutoShape 38"/>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85" name="Rectangle 39"/>
              <p:cNvSpPr>
                <a:spLocks noChangeArrowheads="1"/>
              </p:cNvSpPr>
              <p:nvPr/>
            </p:nvSpPr>
            <p:spPr bwMode="auto">
              <a:xfrm>
                <a:off x="1152" y="1824"/>
                <a:ext cx="1008" cy="24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HTTP </a:t>
                </a:r>
                <a:r>
                  <a:rPr kumimoji="1" lang="zh-CN" altLang="en-US" sz="2000" b="1">
                    <a:solidFill>
                      <a:srgbClr val="000099"/>
                    </a:solidFill>
                    <a:latin typeface="Arial" panose="020B0604020202020204" pitchFamily="34" charset="0"/>
                    <a:ea typeface="黑体" panose="02010609060101010101" pitchFamily="2" charset="-122"/>
                  </a:rPr>
                  <a:t>响应报文</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sp>
        <p:nvSpPr>
          <p:cNvPr id="196613" name="Rectangle 2"/>
          <p:cNvSpPr>
            <a:spLocks noGrp="1" noChangeArrowheads="1"/>
          </p:cNvSpPr>
          <p:nvPr>
            <p:ph type="title"/>
          </p:nvPr>
        </p:nvSpPr>
        <p:spPr/>
        <p:txBody>
          <a:bodyPr/>
          <a:lstStyle/>
          <a:p>
            <a:pPr algn="ctr" eaLnBrk="1" hangingPunct="1">
              <a:defRPr/>
            </a:pPr>
            <a:r>
              <a:rPr sz="3600" dirty="0"/>
              <a:t>扩充了功能的万维网服务器 </a:t>
            </a:r>
            <a:endParaRPr sz="3600" dirty="0"/>
          </a:p>
        </p:txBody>
      </p:sp>
      <p:sp>
        <p:nvSpPr>
          <p:cNvPr id="206854" name="Rectangle 6"/>
          <p:cNvSpPr>
            <a:spLocks noChangeArrowheads="1"/>
          </p:cNvSpPr>
          <p:nvPr/>
        </p:nvSpPr>
        <p:spPr bwMode="auto">
          <a:xfrm>
            <a:off x="5616840" y="1628800"/>
            <a:ext cx="17216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panose="020B0604020202020204" pitchFamily="34" charset="0"/>
                <a:ea typeface="黑体" panose="02010609060101010101" pitchFamily="2" charset="-122"/>
              </a:rPr>
              <a:t>万维网服务器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206855" name="Oval 7"/>
          <p:cNvSpPr>
            <a:spLocks noChangeArrowheads="1"/>
          </p:cNvSpPr>
          <p:nvPr/>
        </p:nvSpPr>
        <p:spPr bwMode="auto">
          <a:xfrm>
            <a:off x="5797418" y="3154389"/>
            <a:ext cx="459184" cy="223837"/>
          </a:xfrm>
          <a:prstGeom prst="ellipse">
            <a:avLst/>
          </a:prstGeom>
          <a:solidFill>
            <a:srgbClr val="66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56" name="Rectangle 8"/>
          <p:cNvSpPr>
            <a:spLocks noChangeArrowheads="1"/>
          </p:cNvSpPr>
          <p:nvPr/>
        </p:nvSpPr>
        <p:spPr bwMode="auto">
          <a:xfrm>
            <a:off x="2153180" y="2319364"/>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浏览器</a:t>
            </a:r>
            <a:endParaRPr kumimoji="1" lang="zh-CN" altLang="en-US" sz="2000" b="1">
              <a:solidFill>
                <a:srgbClr val="000099"/>
              </a:solidFill>
              <a:latin typeface="Arial" panose="020B0604020202020204" pitchFamily="34" charset="0"/>
              <a:ea typeface="黑体" panose="02010609060101010101" pitchFamily="2" charset="-122"/>
            </a:endParaRPr>
          </a:p>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 程序</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206857" name="Rectangle 9"/>
          <p:cNvSpPr>
            <a:spLocks noChangeArrowheads="1"/>
          </p:cNvSpPr>
          <p:nvPr/>
        </p:nvSpPr>
        <p:spPr bwMode="auto">
          <a:xfrm>
            <a:off x="536575" y="1990751"/>
            <a:ext cx="14651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panose="020B0604020202020204" pitchFamily="34" charset="0"/>
                <a:ea typeface="黑体" panose="02010609060101010101" pitchFamily="2" charset="-122"/>
              </a:rPr>
              <a:t>万维网客户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206858" name="Line 10"/>
          <p:cNvSpPr>
            <a:spLocks noChangeShapeType="1"/>
          </p:cNvSpPr>
          <p:nvPr/>
        </p:nvSpPr>
        <p:spPr bwMode="auto">
          <a:xfrm>
            <a:off x="5099183" y="2921025"/>
            <a:ext cx="842698" cy="342900"/>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859" name="Rectangle 11"/>
          <p:cNvSpPr>
            <a:spLocks noChangeArrowheads="1"/>
          </p:cNvSpPr>
          <p:nvPr/>
        </p:nvSpPr>
        <p:spPr bwMode="auto">
          <a:xfrm>
            <a:off x="4254765" y="2540026"/>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 程序</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206860" name="Rectangle 12"/>
          <p:cNvSpPr>
            <a:spLocks noChangeArrowheads="1"/>
          </p:cNvSpPr>
          <p:nvPr/>
        </p:nvSpPr>
        <p:spPr bwMode="auto">
          <a:xfrm>
            <a:off x="3178175" y="2887688"/>
            <a:ext cx="854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2000" b="1">
                <a:solidFill>
                  <a:srgbClr val="000099"/>
                </a:solidFill>
                <a:latin typeface="Arial" panose="020B0604020202020204" pitchFamily="34" charset="0"/>
                <a:ea typeface="黑体" panose="02010609060101010101" pitchFamily="2" charset="-122"/>
              </a:rPr>
              <a:t>HTTP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206861" name="Rectangle 16"/>
          <p:cNvSpPr>
            <a:spLocks noChangeArrowheads="1"/>
          </p:cNvSpPr>
          <p:nvPr/>
        </p:nvSpPr>
        <p:spPr bwMode="auto">
          <a:xfrm>
            <a:off x="7243763" y="2382863"/>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panose="020B0604020202020204" pitchFamily="34" charset="0"/>
                <a:ea typeface="黑体" panose="02010609060101010101" pitchFamily="2" charset="-122"/>
              </a:rPr>
              <a:t>数据库</a:t>
            </a:r>
            <a:endParaRPr kumimoji="1" lang="zh-CN" altLang="en-US" sz="2000" b="1">
              <a:solidFill>
                <a:srgbClr val="000099"/>
              </a:solidFill>
              <a:latin typeface="Arial" panose="020B0604020202020204" pitchFamily="34" charset="0"/>
              <a:ea typeface="黑体" panose="02010609060101010101" pitchFamily="2" charset="-122"/>
            </a:endParaRPr>
          </a:p>
        </p:txBody>
      </p:sp>
      <p:pic>
        <p:nvPicPr>
          <p:cNvPr id="20686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879" y="2338413"/>
            <a:ext cx="1116144"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6863" name="Oval 20"/>
          <p:cNvSpPr>
            <a:spLocks noChangeArrowheads="1"/>
          </p:cNvSpPr>
          <p:nvPr/>
        </p:nvSpPr>
        <p:spPr bwMode="auto">
          <a:xfrm>
            <a:off x="1153981" y="3167089"/>
            <a:ext cx="466063" cy="211137"/>
          </a:xfrm>
          <a:prstGeom prst="ellipse">
            <a:avLst/>
          </a:prstGeom>
          <a:solidFill>
            <a:srgbClr val="66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64" name="Line 21"/>
          <p:cNvSpPr>
            <a:spLocks noChangeShapeType="1"/>
          </p:cNvSpPr>
          <p:nvPr/>
        </p:nvSpPr>
        <p:spPr bwMode="auto">
          <a:xfrm flipH="1">
            <a:off x="1420549" y="2835301"/>
            <a:ext cx="932127" cy="422275"/>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06865" name="Freeform 22" descr="横虚线"/>
          <p:cNvSpPr/>
          <p:nvPr/>
        </p:nvSpPr>
        <p:spPr bwMode="auto">
          <a:xfrm>
            <a:off x="923529" y="2540025"/>
            <a:ext cx="589888" cy="393700"/>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pattFill prst="dashHorz">
            <a:fgClr>
              <a:schemeClr val="bg2"/>
            </a:fgClr>
            <a:bgClr>
              <a:schemeClr val="bg1"/>
            </a:bgClr>
          </a:patt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694322" name="Group 50"/>
          <p:cNvGrpSpPr/>
          <p:nvPr/>
        </p:nvGrpSpPr>
        <p:grpSpPr bwMode="auto">
          <a:xfrm>
            <a:off x="741231" y="4118001"/>
            <a:ext cx="5515371" cy="1793875"/>
            <a:chOff x="431" y="2754"/>
            <a:chExt cx="3207" cy="1130"/>
          </a:xfrm>
        </p:grpSpPr>
        <p:sp>
          <p:nvSpPr>
            <p:cNvPr id="206872" name="Line 27"/>
            <p:cNvSpPr>
              <a:spLocks noChangeShapeType="1"/>
            </p:cNvSpPr>
            <p:nvPr/>
          </p:nvSpPr>
          <p:spPr bwMode="auto">
            <a:xfrm>
              <a:off x="664" y="2791"/>
              <a:ext cx="0" cy="109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06873" name="Line 28"/>
            <p:cNvSpPr>
              <a:spLocks noChangeShapeType="1"/>
            </p:cNvSpPr>
            <p:nvPr/>
          </p:nvSpPr>
          <p:spPr bwMode="auto">
            <a:xfrm>
              <a:off x="3638" y="2855"/>
              <a:ext cx="0" cy="1029"/>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06874" name="Group 44"/>
            <p:cNvGrpSpPr/>
            <p:nvPr/>
          </p:nvGrpSpPr>
          <p:grpSpPr bwMode="auto">
            <a:xfrm>
              <a:off x="431" y="2754"/>
              <a:ext cx="3207" cy="487"/>
              <a:chOff x="431" y="2754"/>
              <a:chExt cx="3207" cy="487"/>
            </a:xfrm>
          </p:grpSpPr>
          <p:sp>
            <p:nvSpPr>
              <p:cNvPr id="206875" name="Line 23"/>
              <p:cNvSpPr>
                <a:spLocks noChangeShapeType="1"/>
              </p:cNvSpPr>
              <p:nvPr/>
            </p:nvSpPr>
            <p:spPr bwMode="auto">
              <a:xfrm flipV="1">
                <a:off x="673" y="3080"/>
                <a:ext cx="2965" cy="11"/>
              </a:xfrm>
              <a:prstGeom prst="line">
                <a:avLst/>
              </a:prstGeom>
              <a:noFill/>
              <a:ln w="28575">
                <a:solidFill>
                  <a:srgbClr val="333399"/>
                </a:solidFill>
                <a:prstDash val="dash"/>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06876" name="Group 24"/>
              <p:cNvGrpSpPr/>
              <p:nvPr/>
            </p:nvGrpSpPr>
            <p:grpSpPr bwMode="auto">
              <a:xfrm>
                <a:off x="1419" y="2919"/>
                <a:ext cx="1461" cy="322"/>
                <a:chOff x="1152" y="1824"/>
                <a:chExt cx="1296" cy="240"/>
              </a:xfrm>
            </p:grpSpPr>
            <p:sp>
              <p:nvSpPr>
                <p:cNvPr id="206878" name="AutoShape 25"/>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06879" name="Rectangle 26"/>
                <p:cNvSpPr>
                  <a:spLocks noChangeArrowheads="1"/>
                </p:cNvSpPr>
                <p:nvPr/>
              </p:nvSpPr>
              <p:spPr bwMode="auto">
                <a:xfrm>
                  <a:off x="1152" y="1824"/>
                  <a:ext cx="1008"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HTTP </a:t>
                  </a:r>
                  <a:r>
                    <a:rPr kumimoji="1" lang="zh-CN" altLang="en-US" sz="2000" b="1">
                      <a:solidFill>
                        <a:srgbClr val="000099"/>
                      </a:solidFill>
                      <a:latin typeface="Arial" panose="020B0604020202020204" pitchFamily="34" charset="0"/>
                      <a:ea typeface="黑体" panose="02010609060101010101" pitchFamily="2" charset="-122"/>
                    </a:rPr>
                    <a:t>请求报文</a:t>
                  </a:r>
                  <a:endParaRPr kumimoji="1" lang="zh-CN" altLang="en-US" sz="2000" b="1">
                    <a:solidFill>
                      <a:srgbClr val="000099"/>
                    </a:solidFill>
                    <a:latin typeface="Arial" panose="020B0604020202020204" pitchFamily="34" charset="0"/>
                    <a:ea typeface="黑体" panose="02010609060101010101" pitchFamily="2" charset="-122"/>
                  </a:endParaRPr>
                </a:p>
              </p:txBody>
            </p:sp>
          </p:grpSp>
          <p:sp>
            <p:nvSpPr>
              <p:cNvPr id="206877" name="Text Box 29"/>
              <p:cNvSpPr txBox="1">
                <a:spLocks noChangeArrowheads="1"/>
              </p:cNvSpPr>
              <p:nvPr/>
            </p:nvSpPr>
            <p:spPr bwMode="auto">
              <a:xfrm>
                <a:off x="431" y="2754"/>
                <a:ext cx="931"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000" b="1" dirty="0">
                    <a:solidFill>
                      <a:srgbClr val="000099"/>
                    </a:solidFill>
                    <a:latin typeface="Arial" panose="020B0604020202020204" pitchFamily="34" charset="0"/>
                    <a:ea typeface="黑体" panose="02010609060101010101" pitchFamily="2" charset="-122"/>
                  </a:rPr>
                  <a:t> </a:t>
                </a:r>
                <a:r>
                  <a:rPr kumimoji="1" lang="zh-CN" altLang="en-US" sz="2000" b="1" dirty="0">
                    <a:solidFill>
                      <a:srgbClr val="000099"/>
                    </a:solidFill>
                    <a:latin typeface="Arial" panose="020B0604020202020204" pitchFamily="34" charset="0"/>
                    <a:ea typeface="黑体" panose="02010609060101010101" pitchFamily="2" charset="-122"/>
                  </a:rPr>
                  <a:t>请求文档</a:t>
                </a:r>
                <a:endParaRPr kumimoji="1" lang="zh-CN" altLang="en-US" sz="2000" b="1" dirty="0">
                  <a:solidFill>
                    <a:srgbClr val="000099"/>
                  </a:solidFill>
                  <a:latin typeface="Arial" panose="020B0604020202020204" pitchFamily="34" charset="0"/>
                  <a:ea typeface="黑体" panose="02010609060101010101" pitchFamily="2" charset="-122"/>
                </a:endParaRPr>
              </a:p>
            </p:txBody>
          </p:sp>
        </p:grpSp>
      </p:grpSp>
      <p:grpSp>
        <p:nvGrpSpPr>
          <p:cNvPr id="694314" name="Group 42"/>
          <p:cNvGrpSpPr/>
          <p:nvPr/>
        </p:nvGrpSpPr>
        <p:grpSpPr bwMode="auto">
          <a:xfrm>
            <a:off x="6891207" y="3846539"/>
            <a:ext cx="2741348" cy="1936750"/>
            <a:chOff x="3909" y="2533"/>
            <a:chExt cx="1594" cy="1220"/>
          </a:xfrm>
        </p:grpSpPr>
        <p:sp>
          <p:nvSpPr>
            <p:cNvPr id="206869" name="Line 30"/>
            <p:cNvSpPr>
              <a:spLocks noChangeShapeType="1"/>
            </p:cNvSpPr>
            <p:nvPr/>
          </p:nvSpPr>
          <p:spPr bwMode="auto">
            <a:xfrm>
              <a:off x="3909" y="2533"/>
              <a:ext cx="324" cy="579"/>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06870" name="Text Box 31"/>
            <p:cNvSpPr txBox="1">
              <a:spLocks noChangeArrowheads="1"/>
            </p:cNvSpPr>
            <p:nvPr/>
          </p:nvSpPr>
          <p:spPr bwMode="auto">
            <a:xfrm>
              <a:off x="4266" y="2552"/>
              <a:ext cx="123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000" b="1">
                  <a:solidFill>
                    <a:srgbClr val="000099"/>
                  </a:solidFill>
                  <a:latin typeface="Arial" panose="020B0604020202020204" pitchFamily="34" charset="0"/>
                  <a:ea typeface="黑体" panose="02010609060101010101" pitchFamily="2" charset="-122"/>
                </a:rPr>
                <a:t> CGI </a:t>
              </a:r>
              <a:r>
                <a:rPr kumimoji="1" lang="zh-CN" altLang="en-US" sz="2000" b="1">
                  <a:solidFill>
                    <a:srgbClr val="000099"/>
                  </a:solidFill>
                  <a:latin typeface="Arial" panose="020B0604020202020204" pitchFamily="34" charset="0"/>
                  <a:ea typeface="黑体" panose="02010609060101010101" pitchFamily="2" charset="-122"/>
                </a:rPr>
                <a:t>程序创建</a:t>
              </a:r>
              <a:endParaRPr kumimoji="1" lang="zh-CN" altLang="en-US"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动态文档</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206871" name="Text Box 35"/>
            <p:cNvSpPr txBox="1">
              <a:spLocks noChangeArrowheads="1"/>
            </p:cNvSpPr>
            <p:nvPr/>
          </p:nvSpPr>
          <p:spPr bwMode="auto">
            <a:xfrm>
              <a:off x="4035" y="2667"/>
              <a:ext cx="660" cy="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0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b="1">
                <a:solidFill>
                  <a:srgbClr val="000099"/>
                </a:solidFill>
                <a:latin typeface="Arial" panose="020B0604020202020204" pitchFamily="34" charset="0"/>
                <a:ea typeface="黑体" panose="02010609060101010101" pitchFamily="2" charset="-122"/>
              </a:endParaRPr>
            </a:p>
          </p:txBody>
        </p:sp>
      </p:grpSp>
      <p:sp>
        <p:nvSpPr>
          <p:cNvPr id="206868" name="Line 15"/>
          <p:cNvSpPr>
            <a:spLocks noChangeShapeType="1"/>
          </p:cNvSpPr>
          <p:nvPr/>
        </p:nvSpPr>
        <p:spPr bwMode="auto">
          <a:xfrm>
            <a:off x="1513417" y="3257575"/>
            <a:ext cx="4371710" cy="0"/>
          </a:xfrm>
          <a:prstGeom prst="line">
            <a:avLst/>
          </a:prstGeom>
          <a:noFill/>
          <a:ln w="38100">
            <a:solidFill>
              <a:schemeClr val="hlink"/>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2" name="对话气泡: 椭圆形 1"/>
          <p:cNvSpPr/>
          <p:nvPr/>
        </p:nvSpPr>
        <p:spPr>
          <a:xfrm>
            <a:off x="7939944" y="3281388"/>
            <a:ext cx="1692611" cy="451767"/>
          </a:xfrm>
          <a:prstGeom prst="wedgeEllipseCallout">
            <a:avLst>
              <a:gd name="adj1" fmla="val -102158"/>
              <a:gd name="adj2" fmla="val 49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通用网关接口</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4322"/>
                                        </p:tgtEl>
                                        <p:attrNameLst>
                                          <p:attrName>style.visibility</p:attrName>
                                        </p:attrNameLst>
                                      </p:cBhvr>
                                      <p:to>
                                        <p:strVal val="visible"/>
                                      </p:to>
                                    </p:set>
                                    <p:animEffect transition="in" filter="wipe(left)">
                                      <p:cBhvr>
                                        <p:cTn id="7" dur="1000"/>
                                        <p:tgtEl>
                                          <p:spTgt spid="694322"/>
                                        </p:tgtEl>
                                      </p:cBhvr>
                                    </p:animEffect>
                                  </p:childTnLst>
                                </p:cTn>
                              </p:par>
                            </p:childTnLst>
                          </p:cTn>
                        </p:par>
                        <p:par>
                          <p:cTn id="8" fill="hold">
                            <p:stCondLst>
                              <p:cond delay="1000"/>
                            </p:stCondLst>
                            <p:childTnLst>
                              <p:par>
                                <p:cTn id="9" presetID="1" presetClass="entr" presetSubtype="0" fill="hold" nodeType="afterEffect">
                                  <p:stCondLst>
                                    <p:cond delay="500"/>
                                  </p:stCondLst>
                                  <p:childTnLst>
                                    <p:set>
                                      <p:cBhvr>
                                        <p:cTn id="10" dur="1" fill="hold">
                                          <p:stCondLst>
                                            <p:cond delay="0"/>
                                          </p:stCondLst>
                                        </p:cTn>
                                        <p:tgtEl>
                                          <p:spTgt spid="694321"/>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2000"/>
                            </p:stCondLst>
                            <p:childTnLst>
                              <p:par>
                                <p:cTn id="16" presetID="22" presetClass="entr" presetSubtype="1" fill="hold" nodeType="afterEffect">
                                  <p:stCondLst>
                                    <p:cond delay="500"/>
                                  </p:stCondLst>
                                  <p:childTnLst>
                                    <p:set>
                                      <p:cBhvr>
                                        <p:cTn id="17" dur="1" fill="hold">
                                          <p:stCondLst>
                                            <p:cond delay="0"/>
                                          </p:stCondLst>
                                        </p:cTn>
                                        <p:tgtEl>
                                          <p:spTgt spid="694314"/>
                                        </p:tgtEl>
                                        <p:attrNameLst>
                                          <p:attrName>style.visibility</p:attrName>
                                        </p:attrNameLst>
                                      </p:cBhvr>
                                      <p:to>
                                        <p:strVal val="visible"/>
                                      </p:to>
                                    </p:set>
                                    <p:animEffect transition="in" filter="wipe(up)">
                                      <p:cBhvr>
                                        <p:cTn id="18" dur="2000"/>
                                        <p:tgtEl>
                                          <p:spTgt spid="694314"/>
                                        </p:tgtEl>
                                      </p:cBhvr>
                                    </p:animEffect>
                                  </p:childTnLst>
                                </p:cTn>
                              </p:par>
                            </p:childTnLst>
                          </p:cTn>
                        </p:par>
                        <p:par>
                          <p:cTn id="19" fill="hold">
                            <p:stCondLst>
                              <p:cond delay="4500"/>
                            </p:stCondLst>
                            <p:childTnLst>
                              <p:par>
                                <p:cTn id="20" presetID="22" presetClass="entr" presetSubtype="2" fill="hold" nodeType="afterEffect">
                                  <p:stCondLst>
                                    <p:cond delay="500"/>
                                  </p:stCondLst>
                                  <p:childTnLst>
                                    <p:set>
                                      <p:cBhvr>
                                        <p:cTn id="21" dur="1" fill="hold">
                                          <p:stCondLst>
                                            <p:cond delay="0"/>
                                          </p:stCondLst>
                                        </p:cTn>
                                        <p:tgtEl>
                                          <p:spTgt spid="694317"/>
                                        </p:tgtEl>
                                        <p:attrNameLst>
                                          <p:attrName>style.visibility</p:attrName>
                                        </p:attrNameLst>
                                      </p:cBhvr>
                                      <p:to>
                                        <p:strVal val="visible"/>
                                      </p:to>
                                    </p:set>
                                    <p:animEffect transition="in" filter="wipe(right)">
                                      <p:cBhvr>
                                        <p:cTn id="22" dur="1000"/>
                                        <p:tgtEl>
                                          <p:spTgt spid="694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通用网关接口 </a:t>
            </a:r>
            <a:r>
              <a:rPr lang="en-US" altLang="zh-CN" dirty="0">
                <a:latin typeface="Times New Roman" panose="02020603050405020304" pitchFamily="18" charset="0"/>
                <a:ea typeface="黑体" panose="02010609060101010101" pitchFamily="2" charset="-122"/>
                <a:cs typeface="Times New Roman" panose="02020603050405020304" pitchFamily="18" charset="0"/>
              </a:rPr>
              <a:t>CGI</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6323" name="Rectangle 3"/>
          <p:cNvSpPr>
            <a:spLocks noGrp="1" noChangeArrowheads="1"/>
          </p:cNvSpPr>
          <p:nvPr>
            <p:ph idx="1"/>
          </p:nvPr>
        </p:nvSpPr>
        <p:spPr>
          <a:xfrm>
            <a:off x="1031983" y="1896384"/>
            <a:ext cx="8346723" cy="3332816"/>
          </a:xfrm>
        </p:spPr>
        <p:txBody>
          <a:bodyPr/>
          <a:lstStyle/>
          <a:p>
            <a:r>
              <a:rPr lang="en-US" altLang="zh-CN" sz="3000" dirty="0">
                <a:latin typeface="Times New Roman" panose="02020603050405020304" pitchFamily="18" charset="0"/>
                <a:ea typeface="黑体" panose="02010609060101010101" pitchFamily="2" charset="-122"/>
                <a:cs typeface="Times New Roman" panose="02020603050405020304" pitchFamily="18" charset="0"/>
              </a:rPr>
              <a:t>CGI (Common Gateway Interface) </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是一种标准，它定义了动态文档应如何创建，输入数据应如何提供给应用程序，以及输出结果应如何使用。</a:t>
            </a:r>
            <a:endParaRPr lang="zh-CN" altLang="en-US" sz="30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万维网服务器与 </a:t>
            </a:r>
            <a:r>
              <a:rPr lang="en-US" altLang="zh-CN" sz="3000" dirty="0">
                <a:latin typeface="Times New Roman" panose="02020603050405020304" pitchFamily="18" charset="0"/>
                <a:ea typeface="黑体" panose="02010609060101010101" pitchFamily="2" charset="-122"/>
                <a:cs typeface="Times New Roman" panose="02020603050405020304" pitchFamily="18" charset="0"/>
              </a:rPr>
              <a:t>CGI </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的通信遵循 </a:t>
            </a:r>
            <a:r>
              <a:rPr lang="en-US" altLang="zh-CN" sz="3000" dirty="0">
                <a:latin typeface="Times New Roman" panose="02020603050405020304" pitchFamily="18" charset="0"/>
                <a:ea typeface="黑体" panose="02010609060101010101" pitchFamily="2" charset="-122"/>
                <a:cs typeface="Times New Roman" panose="02020603050405020304" pitchFamily="18" charset="0"/>
              </a:rPr>
              <a:t>CGI </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标准。</a:t>
            </a:r>
            <a:endParaRPr lang="zh-CN" altLang="en-US" sz="30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a:t>
            </a:r>
            <a:r>
              <a:rPr lang="zh-CN" altLang="en-US" sz="3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通用</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a:t>
            </a:r>
            <a:r>
              <a:rPr lang="en-US" altLang="zh-CN" sz="3000" dirty="0">
                <a:latin typeface="Times New Roman" panose="02020603050405020304" pitchFamily="18" charset="0"/>
                <a:ea typeface="黑体" panose="02010609060101010101" pitchFamily="2" charset="-122"/>
                <a:cs typeface="Times New Roman" panose="02020603050405020304" pitchFamily="18" charset="0"/>
              </a:rPr>
              <a:t>CGI </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标准所定义的规则对其他任何语言都是通用的。</a:t>
            </a:r>
            <a:endParaRPr lang="zh-CN" altLang="en-US" sz="30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a:t>
            </a:r>
            <a:r>
              <a:rPr lang="zh-CN" altLang="en-US" sz="3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网关</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a:t>
            </a:r>
            <a:r>
              <a:rPr lang="en-US" altLang="zh-CN" sz="3000" dirty="0">
                <a:latin typeface="Times New Roman" panose="02020603050405020304" pitchFamily="18" charset="0"/>
                <a:ea typeface="黑体" panose="02010609060101010101" pitchFamily="2" charset="-122"/>
                <a:cs typeface="Times New Roman" panose="02020603050405020304" pitchFamily="18" charset="0"/>
              </a:rPr>
              <a:t>CGI </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程序的作用像网关。</a:t>
            </a:r>
            <a:endParaRPr lang="zh-CN" altLang="en-US" sz="30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a:t>
            </a:r>
            <a:r>
              <a:rPr lang="zh-CN" altLang="en-US" sz="30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接口</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”：有一些已定义好的变量和调用等可供其他 </a:t>
            </a:r>
            <a:r>
              <a:rPr lang="en-US" altLang="zh-CN" sz="3000" dirty="0">
                <a:latin typeface="Times New Roman" panose="02020603050405020304" pitchFamily="18" charset="0"/>
                <a:ea typeface="黑体" panose="02010609060101010101" pitchFamily="2" charset="-122"/>
                <a:cs typeface="Times New Roman" panose="02020603050405020304" pitchFamily="18" charset="0"/>
              </a:rPr>
              <a:t>CGI </a:t>
            </a:r>
            <a:r>
              <a:rPr lang="zh-CN" altLang="en-US" sz="3000" dirty="0">
                <a:latin typeface="Times New Roman" panose="02020603050405020304" pitchFamily="18" charset="0"/>
                <a:ea typeface="黑体" panose="02010609060101010101" pitchFamily="2" charset="-122"/>
                <a:cs typeface="Times New Roman" panose="02020603050405020304" pitchFamily="18" charset="0"/>
              </a:rPr>
              <a:t>程序使用。  </a:t>
            </a:r>
            <a:endParaRPr lang="zh-CN" altLang="en-US" sz="30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3.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活动万维网文档</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2467" name="Rectangle 3"/>
          <p:cNvSpPr>
            <a:spLocks noGrp="1" noChangeArrowheads="1"/>
          </p:cNvSpPr>
          <p:nvPr>
            <p:ph idx="1"/>
          </p:nvPr>
        </p:nvSpPr>
        <p:spPr/>
        <p:txBody>
          <a:bodyPr/>
          <a:lstStyle/>
          <a:p>
            <a:pPr eaLnBrk="1" hangingPunct="1"/>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服务器推送 </a:t>
            </a:r>
            <a:r>
              <a:rPr lang="en-US" altLang="zh-CN" dirty="0">
                <a:latin typeface="Times New Roman" panose="02020603050405020304" pitchFamily="18" charset="0"/>
                <a:ea typeface="黑体" panose="02010609060101010101" pitchFamily="2" charset="-122"/>
                <a:cs typeface="Times New Roman" panose="02020603050405020304" pitchFamily="18" charset="0"/>
              </a:rPr>
              <a:t>(server push)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技术是将所有的工作都交给服务器。服务器不断地运行与动态文档相关联的应用程序，定期更新信息，并发送更新过的文档。</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缺点：</a:t>
            </a:r>
            <a:endPar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服务器需运行很多服务器推送程序以满足很多客户的请求。造成过多的服务器资源的开销。</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服务器推送技术要求服务器为每一个浏览客户维持一个不释放的</a:t>
            </a:r>
            <a:r>
              <a:rPr lang="en-US" altLang="zh-CN" dirty="0">
                <a:latin typeface="Times New Roman" panose="02020603050405020304" pitchFamily="18" charset="0"/>
                <a:ea typeface="黑体" panose="02010609060101010101" pitchFamily="2" charset="-122"/>
                <a:cs typeface="Times New Roman" panose="02020603050405020304" pitchFamily="18" charset="0"/>
              </a:rPr>
              <a:t>TCP</a:t>
            </a:r>
            <a:r>
              <a:rPr lang="zh-CN" altLang="en-US" dirty="0">
                <a:latin typeface="Times New Roman" panose="02020603050405020304" pitchFamily="18" charset="0"/>
                <a:ea typeface="黑体" panose="02010609060101010101" pitchFamily="2" charset="-122"/>
                <a:cs typeface="Times New Roman" panose="02020603050405020304" pitchFamily="18" charset="0"/>
              </a:rPr>
              <a:t>连接。随着</a:t>
            </a:r>
            <a:r>
              <a:rPr lang="en-US" altLang="zh-CN" dirty="0">
                <a:latin typeface="Times New Roman" panose="02020603050405020304" pitchFamily="18" charset="0"/>
                <a:ea typeface="黑体" panose="02010609060101010101" pitchFamily="2" charset="-122"/>
                <a:cs typeface="Times New Roman" panose="02020603050405020304" pitchFamily="18" charset="0"/>
              </a:rPr>
              <a:t>TCP</a:t>
            </a:r>
            <a:r>
              <a:rPr lang="zh-CN" altLang="en-US" dirty="0">
                <a:latin typeface="Times New Roman" panose="02020603050405020304" pitchFamily="18" charset="0"/>
                <a:ea typeface="黑体" panose="02010609060101010101" pitchFamily="2" charset="-122"/>
                <a:cs typeface="Times New Roman" panose="02020603050405020304" pitchFamily="18" charset="0"/>
              </a:rPr>
              <a:t>连接数量的增加，每一个连接所分配的网络带宽减少，导致网络传输时延增加。</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246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02467">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0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3.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活动万维网文档</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702467" name="Rectangle 3"/>
          <p:cNvSpPr>
            <a:spLocks noGrp="1" noChangeArrowheads="1"/>
          </p:cNvSpPr>
          <p:nvPr>
            <p:ph idx="1"/>
          </p:nvPr>
        </p:nvSpPr>
        <p:spPr/>
        <p:txBody>
          <a:bodyPr/>
          <a:lstStyle/>
          <a:p>
            <a:pPr eaLnBrk="1" hangingPunct="1"/>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活动文档 </a:t>
            </a:r>
            <a:r>
              <a:rPr lang="en-US" altLang="zh-CN" dirty="0">
                <a:latin typeface="Times New Roman" panose="02020603050405020304" pitchFamily="18" charset="0"/>
                <a:ea typeface="黑体" panose="02010609060101010101" pitchFamily="2" charset="-122"/>
                <a:cs typeface="Times New Roman" panose="02020603050405020304" pitchFamily="18" charset="0"/>
              </a:rPr>
              <a:t>(active document)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技术把所有的工作都</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转移给浏览器端。</a:t>
            </a:r>
            <a:endPar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每当浏览器请求一个活动文档时，服务器就返回一段程序副本在浏览器端运行。</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活动文档程序可与用户直接交互，并可连续地改变屏幕的显示。</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由于活动文档技术不需要服务器的连续更新传送，对网络带宽的要求也不会太高。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2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4586" name="Group 74"/>
          <p:cNvGrpSpPr/>
          <p:nvPr/>
        </p:nvGrpSpPr>
        <p:grpSpPr bwMode="auto">
          <a:xfrm>
            <a:off x="2268406" y="4005164"/>
            <a:ext cx="5845572" cy="1724026"/>
            <a:chOff x="1319" y="2704"/>
            <a:chExt cx="3399" cy="1086"/>
          </a:xfrm>
        </p:grpSpPr>
        <p:sp>
          <p:nvSpPr>
            <p:cNvPr id="215080" name="Line 27"/>
            <p:cNvSpPr>
              <a:spLocks noChangeShapeType="1"/>
            </p:cNvSpPr>
            <p:nvPr/>
          </p:nvSpPr>
          <p:spPr bwMode="auto">
            <a:xfrm flipH="1" flipV="1">
              <a:off x="1319" y="3253"/>
              <a:ext cx="2934" cy="9"/>
            </a:xfrm>
            <a:prstGeom prst="line">
              <a:avLst/>
            </a:prstGeom>
            <a:noFill/>
            <a:ln w="28575">
              <a:solidFill>
                <a:srgbClr val="333399"/>
              </a:solidFill>
              <a:prstDash val="dash"/>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5081" name="Text Box 29"/>
            <p:cNvSpPr txBox="1">
              <a:spLocks noChangeArrowheads="1"/>
            </p:cNvSpPr>
            <p:nvPr/>
          </p:nvSpPr>
          <p:spPr bwMode="auto">
            <a:xfrm>
              <a:off x="3787" y="2881"/>
              <a:ext cx="9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000" b="1">
                  <a:solidFill>
                    <a:srgbClr val="000099"/>
                  </a:solidFill>
                  <a:latin typeface="Arial" panose="020B0604020202020204" pitchFamily="34" charset="0"/>
                  <a:ea typeface="黑体" panose="02010609060101010101" pitchFamily="2" charset="-122"/>
                </a:rPr>
                <a:t> </a:t>
              </a:r>
              <a:r>
                <a:rPr kumimoji="1" lang="zh-CN" altLang="en-US" sz="2000" b="1">
                  <a:solidFill>
                    <a:srgbClr val="000099"/>
                  </a:solidFill>
                  <a:latin typeface="Arial" panose="020B0604020202020204" pitchFamily="34" charset="0"/>
                  <a:ea typeface="黑体" panose="02010609060101010101" pitchFamily="2" charset="-122"/>
                </a:rPr>
                <a:t>响应程序</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215082" name="Group 56"/>
            <p:cNvGrpSpPr/>
            <p:nvPr/>
          </p:nvGrpSpPr>
          <p:grpSpPr bwMode="auto">
            <a:xfrm flipH="1">
              <a:off x="1934" y="3121"/>
              <a:ext cx="1445" cy="270"/>
              <a:chOff x="1152" y="1824"/>
              <a:chExt cx="1296" cy="240"/>
            </a:xfrm>
          </p:grpSpPr>
          <p:sp>
            <p:nvSpPr>
              <p:cNvPr id="215089" name="AutoShape 57"/>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90" name="Rectangle 58"/>
              <p:cNvSpPr>
                <a:spLocks noChangeArrowheads="1"/>
              </p:cNvSpPr>
              <p:nvPr/>
            </p:nvSpPr>
            <p:spPr bwMode="auto">
              <a:xfrm>
                <a:off x="1152" y="1824"/>
                <a:ext cx="1008" cy="24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HTTP </a:t>
                </a:r>
                <a:r>
                  <a:rPr kumimoji="1" lang="zh-CN" altLang="en-US" sz="2000" b="1">
                    <a:solidFill>
                      <a:srgbClr val="000099"/>
                    </a:solidFill>
                    <a:latin typeface="Arial" panose="020B0604020202020204" pitchFamily="34" charset="0"/>
                    <a:ea typeface="黑体" panose="02010609060101010101" pitchFamily="2" charset="-122"/>
                  </a:rPr>
                  <a:t>响应报文</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nvGrpSpPr>
            <p:cNvPr id="215083" name="Group 63"/>
            <p:cNvGrpSpPr/>
            <p:nvPr/>
          </p:nvGrpSpPr>
          <p:grpSpPr bwMode="auto">
            <a:xfrm>
              <a:off x="3243" y="2704"/>
              <a:ext cx="660" cy="1086"/>
              <a:chOff x="975" y="3203"/>
              <a:chExt cx="660" cy="1086"/>
            </a:xfrm>
          </p:grpSpPr>
          <p:sp>
            <p:nvSpPr>
              <p:cNvPr id="215084" name="Rectangle 64"/>
              <p:cNvSpPr>
                <a:spLocks noChangeArrowheads="1"/>
              </p:cNvSpPr>
              <p:nvPr/>
            </p:nvSpPr>
            <p:spPr bwMode="auto">
              <a:xfrm>
                <a:off x="1123" y="3806"/>
                <a:ext cx="401" cy="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85" name="Text Box 65"/>
              <p:cNvSpPr txBox="1">
                <a:spLocks noChangeArrowheads="1"/>
              </p:cNvSpPr>
              <p:nvPr/>
            </p:nvSpPr>
            <p:spPr bwMode="auto">
              <a:xfrm>
                <a:off x="975" y="3203"/>
                <a:ext cx="660" cy="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0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b="1">
                  <a:solidFill>
                    <a:srgbClr val="000099"/>
                  </a:solidFill>
                  <a:latin typeface="Arial" panose="020B0604020202020204" pitchFamily="34" charset="0"/>
                  <a:ea typeface="黑体" panose="02010609060101010101" pitchFamily="2" charset="-122"/>
                </a:endParaRPr>
              </a:p>
            </p:txBody>
          </p:sp>
          <p:grpSp>
            <p:nvGrpSpPr>
              <p:cNvPr id="215086" name="Group 66"/>
              <p:cNvGrpSpPr/>
              <p:nvPr/>
            </p:nvGrpSpPr>
            <p:grpSpPr bwMode="auto">
              <a:xfrm>
                <a:off x="1111" y="3612"/>
                <a:ext cx="406" cy="252"/>
                <a:chOff x="2154" y="3884"/>
                <a:chExt cx="406" cy="252"/>
              </a:xfrm>
            </p:grpSpPr>
            <p:sp>
              <p:nvSpPr>
                <p:cNvPr id="215087" name="Rectangle 67"/>
                <p:cNvSpPr>
                  <a:spLocks noChangeArrowheads="1"/>
                </p:cNvSpPr>
                <p:nvPr/>
              </p:nvSpPr>
              <p:spPr bwMode="auto">
                <a:xfrm>
                  <a:off x="2175" y="3927"/>
                  <a:ext cx="375" cy="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88" name="Text Box 68"/>
                <p:cNvSpPr txBox="1">
                  <a:spLocks noChangeArrowheads="1"/>
                </p:cNvSpPr>
                <p:nvPr/>
              </p:nvSpPr>
              <p:spPr bwMode="auto">
                <a:xfrm>
                  <a:off x="2154" y="3884"/>
                  <a:ext cx="40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程序</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grpSp>
      <p:sp>
        <p:nvSpPr>
          <p:cNvPr id="204803" name="Rectangle 2"/>
          <p:cNvSpPr>
            <a:spLocks noGrp="1" noChangeArrowheads="1"/>
          </p:cNvSpPr>
          <p:nvPr>
            <p:ph type="title"/>
          </p:nvPr>
        </p:nvSpPr>
        <p:spPr/>
        <p:txBody>
          <a:bodyPr/>
          <a:lstStyle/>
          <a:p>
            <a:pPr algn="ctr" eaLnBrk="1" hangingPunct="1">
              <a:defRPr/>
            </a:pPr>
            <a:r>
              <a:rPr dirty="0"/>
              <a:t>活动文档在客户端创建 </a:t>
            </a:r>
            <a:endParaRPr dirty="0"/>
          </a:p>
        </p:txBody>
      </p:sp>
      <p:pic>
        <p:nvPicPr>
          <p:cNvPr id="215044" name="Picture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7700" y="1804888"/>
            <a:ext cx="1577048"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45" name="AutoShape 5"/>
          <p:cNvSpPr>
            <a:spLocks noChangeArrowheads="1"/>
          </p:cNvSpPr>
          <p:nvPr/>
        </p:nvSpPr>
        <p:spPr bwMode="auto">
          <a:xfrm>
            <a:off x="8525009" y="3005038"/>
            <a:ext cx="751548" cy="385763"/>
          </a:xfrm>
          <a:prstGeom prst="can">
            <a:avLst>
              <a:gd name="adj" fmla="val 39583"/>
            </a:avLst>
          </a:prstGeom>
          <a:gradFill rotWithShape="1">
            <a:gsLst>
              <a:gs pos="0">
                <a:srgbClr val="666666"/>
              </a:gs>
              <a:gs pos="50000">
                <a:srgbClr val="DDDDDD"/>
              </a:gs>
              <a:gs pos="100000">
                <a:srgbClr val="666666"/>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46" name="Rectangle 6"/>
          <p:cNvSpPr>
            <a:spLocks noChangeArrowheads="1"/>
          </p:cNvSpPr>
          <p:nvPr/>
        </p:nvSpPr>
        <p:spPr bwMode="auto">
          <a:xfrm>
            <a:off x="6696869" y="1490562"/>
            <a:ext cx="17216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panose="020B0604020202020204" pitchFamily="34" charset="0"/>
                <a:ea typeface="黑体" panose="02010609060101010101" pitchFamily="2" charset="-122"/>
              </a:rPr>
              <a:t>万维网服务器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215047" name="Oval 7"/>
          <p:cNvSpPr>
            <a:spLocks noChangeArrowheads="1"/>
          </p:cNvSpPr>
          <p:nvPr/>
        </p:nvSpPr>
        <p:spPr bwMode="auto">
          <a:xfrm>
            <a:off x="6875727" y="2833588"/>
            <a:ext cx="454025" cy="188913"/>
          </a:xfrm>
          <a:prstGeom prst="ellipse">
            <a:avLst/>
          </a:prstGeom>
          <a:solidFill>
            <a:srgbClr val="66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48" name="Rectangle 8"/>
          <p:cNvSpPr>
            <a:spLocks noChangeArrowheads="1"/>
          </p:cNvSpPr>
          <p:nvPr/>
        </p:nvSpPr>
        <p:spPr bwMode="auto">
          <a:xfrm>
            <a:off x="3269325" y="2131913"/>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浏览器</a:t>
            </a:r>
            <a:endParaRPr kumimoji="1" lang="zh-CN" altLang="en-US" sz="2000" b="1">
              <a:solidFill>
                <a:srgbClr val="000099"/>
              </a:solidFill>
              <a:latin typeface="Arial" panose="020B0604020202020204" pitchFamily="34" charset="0"/>
              <a:ea typeface="黑体" panose="02010609060101010101" pitchFamily="2" charset="-122"/>
            </a:endParaRPr>
          </a:p>
          <a:p>
            <a:pPr>
              <a:lnSpc>
                <a:spcPct val="90000"/>
              </a:lnSpc>
            </a:pPr>
            <a:r>
              <a:rPr kumimoji="1" lang="zh-CN" altLang="en-US" sz="2000" b="1">
                <a:solidFill>
                  <a:srgbClr val="000099"/>
                </a:solidFill>
                <a:latin typeface="Arial" panose="020B0604020202020204" pitchFamily="34" charset="0"/>
                <a:ea typeface="黑体" panose="02010609060101010101" pitchFamily="2" charset="-122"/>
              </a:rPr>
              <a:t> 程序</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215049" name="Rectangle 9"/>
          <p:cNvSpPr>
            <a:spLocks noChangeArrowheads="1"/>
          </p:cNvSpPr>
          <p:nvPr/>
        </p:nvSpPr>
        <p:spPr bwMode="auto">
          <a:xfrm>
            <a:off x="1599407" y="1762025"/>
            <a:ext cx="14651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2000" b="1">
                <a:solidFill>
                  <a:srgbClr val="000099"/>
                </a:solidFill>
                <a:latin typeface="Arial" panose="020B0604020202020204" pitchFamily="34" charset="0"/>
                <a:ea typeface="黑体" panose="02010609060101010101" pitchFamily="2" charset="-122"/>
              </a:rPr>
              <a:t>万维网客户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215050" name="Line 10"/>
          <p:cNvSpPr>
            <a:spLocks noChangeShapeType="1"/>
          </p:cNvSpPr>
          <p:nvPr/>
        </p:nvSpPr>
        <p:spPr bwMode="auto">
          <a:xfrm>
            <a:off x="6182652" y="2638326"/>
            <a:ext cx="834098" cy="287337"/>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5051" name="Rectangle 11"/>
          <p:cNvSpPr>
            <a:spLocks noChangeArrowheads="1"/>
          </p:cNvSpPr>
          <p:nvPr/>
        </p:nvSpPr>
        <p:spPr bwMode="auto">
          <a:xfrm>
            <a:off x="5348553" y="2317651"/>
            <a:ext cx="95218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2000" b="1" dirty="0">
                <a:solidFill>
                  <a:srgbClr val="000099"/>
                </a:solidFill>
                <a:latin typeface="Arial" panose="020B0604020202020204" pitchFamily="34" charset="0"/>
                <a:ea typeface="黑体" panose="02010609060101010101" pitchFamily="2" charset="-122"/>
              </a:rPr>
              <a:t>服务器</a:t>
            </a:r>
            <a:endParaRPr kumimoji="1" lang="zh-CN" altLang="en-US" sz="2000" b="1" dirty="0">
              <a:solidFill>
                <a:srgbClr val="000099"/>
              </a:solidFill>
              <a:latin typeface="Arial" panose="020B0604020202020204" pitchFamily="34" charset="0"/>
              <a:ea typeface="黑体" panose="02010609060101010101" pitchFamily="2" charset="-122"/>
            </a:endParaRPr>
          </a:p>
          <a:p>
            <a:pPr>
              <a:lnSpc>
                <a:spcPct val="90000"/>
              </a:lnSpc>
            </a:pPr>
            <a:r>
              <a:rPr kumimoji="1" lang="zh-CN" altLang="en-US" sz="2000" b="1" dirty="0">
                <a:solidFill>
                  <a:srgbClr val="000099"/>
                </a:solidFill>
                <a:latin typeface="Arial" panose="020B0604020202020204" pitchFamily="34" charset="0"/>
                <a:ea typeface="黑体" panose="02010609060101010101" pitchFamily="2" charset="-122"/>
              </a:rPr>
              <a:t> 程序</a:t>
            </a:r>
            <a:endParaRPr kumimoji="1" lang="zh-CN" altLang="en-US" sz="2000" b="1" dirty="0">
              <a:solidFill>
                <a:srgbClr val="000099"/>
              </a:solidFill>
              <a:latin typeface="Arial" panose="020B0604020202020204" pitchFamily="34" charset="0"/>
              <a:ea typeface="黑体" panose="02010609060101010101" pitchFamily="2" charset="-122"/>
            </a:endParaRPr>
          </a:p>
        </p:txBody>
      </p:sp>
      <p:sp>
        <p:nvSpPr>
          <p:cNvPr id="215052" name="Rectangle 12"/>
          <p:cNvSpPr>
            <a:spLocks noChangeArrowheads="1"/>
          </p:cNvSpPr>
          <p:nvPr/>
        </p:nvSpPr>
        <p:spPr bwMode="auto">
          <a:xfrm>
            <a:off x="4392348" y="2566887"/>
            <a:ext cx="8544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2000" b="1">
                <a:solidFill>
                  <a:srgbClr val="000099"/>
                </a:solidFill>
                <a:latin typeface="Arial" panose="020B0604020202020204" pitchFamily="34" charset="0"/>
                <a:ea typeface="黑体" panose="02010609060101010101" pitchFamily="2" charset="-122"/>
              </a:rPr>
              <a:t>HTTP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215053" name="Line 13"/>
          <p:cNvSpPr>
            <a:spLocks noChangeShapeType="1"/>
          </p:cNvSpPr>
          <p:nvPr/>
        </p:nvSpPr>
        <p:spPr bwMode="auto">
          <a:xfrm>
            <a:off x="7236884" y="3005038"/>
            <a:ext cx="1380993" cy="257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pic>
        <p:nvPicPr>
          <p:cNvPr id="215054"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9222" y="2147787"/>
            <a:ext cx="1104106"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55" name="Oval 16"/>
          <p:cNvSpPr>
            <a:spLocks noChangeArrowheads="1"/>
          </p:cNvSpPr>
          <p:nvPr/>
        </p:nvSpPr>
        <p:spPr bwMode="auto">
          <a:xfrm>
            <a:off x="2282164" y="2844700"/>
            <a:ext cx="459184" cy="177800"/>
          </a:xfrm>
          <a:prstGeom prst="ellipse">
            <a:avLst/>
          </a:prstGeom>
          <a:solidFill>
            <a:srgbClr val="66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56" name="Line 17"/>
          <p:cNvSpPr>
            <a:spLocks noChangeShapeType="1"/>
          </p:cNvSpPr>
          <p:nvPr/>
        </p:nvSpPr>
        <p:spPr bwMode="auto">
          <a:xfrm flipH="1">
            <a:off x="2545292" y="2566888"/>
            <a:ext cx="921808" cy="3524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15057" name="Freeform 18" descr="横虚线"/>
          <p:cNvSpPr/>
          <p:nvPr/>
        </p:nvSpPr>
        <p:spPr bwMode="auto">
          <a:xfrm>
            <a:off x="2053432" y="2317650"/>
            <a:ext cx="583010" cy="330200"/>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pattFill prst="dashHorz">
            <a:fgClr>
              <a:schemeClr val="bg2"/>
            </a:fgClr>
            <a:bgClr>
              <a:schemeClr val="bg1"/>
            </a:bgClr>
          </a:patt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704585" name="Group 73"/>
          <p:cNvGrpSpPr/>
          <p:nvPr/>
        </p:nvGrpSpPr>
        <p:grpSpPr bwMode="auto">
          <a:xfrm>
            <a:off x="2221972" y="3559076"/>
            <a:ext cx="5107781" cy="1589087"/>
            <a:chOff x="1292" y="2423"/>
            <a:chExt cx="2970" cy="1001"/>
          </a:xfrm>
        </p:grpSpPr>
        <p:sp>
          <p:nvSpPr>
            <p:cNvPr id="215073" name="Line 19"/>
            <p:cNvSpPr>
              <a:spLocks noChangeShapeType="1"/>
            </p:cNvSpPr>
            <p:nvPr/>
          </p:nvSpPr>
          <p:spPr bwMode="auto">
            <a:xfrm flipV="1">
              <a:off x="1328" y="2749"/>
              <a:ext cx="2934" cy="9"/>
            </a:xfrm>
            <a:prstGeom prst="line">
              <a:avLst/>
            </a:prstGeom>
            <a:noFill/>
            <a:ln w="28575">
              <a:solidFill>
                <a:srgbClr val="333399"/>
              </a:solidFill>
              <a:prstDash val="dash"/>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15074" name="Group 20"/>
            <p:cNvGrpSpPr/>
            <p:nvPr/>
          </p:nvGrpSpPr>
          <p:grpSpPr bwMode="auto">
            <a:xfrm>
              <a:off x="2298" y="2614"/>
              <a:ext cx="1444" cy="270"/>
              <a:chOff x="1152" y="1824"/>
              <a:chExt cx="1296" cy="240"/>
            </a:xfrm>
          </p:grpSpPr>
          <p:sp>
            <p:nvSpPr>
              <p:cNvPr id="215078" name="AutoShape 21"/>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79" name="Rectangle 22"/>
              <p:cNvSpPr>
                <a:spLocks noChangeArrowheads="1"/>
              </p:cNvSpPr>
              <p:nvPr/>
            </p:nvSpPr>
            <p:spPr bwMode="auto">
              <a:xfrm>
                <a:off x="1152" y="1824"/>
                <a:ext cx="1008"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HTTP </a:t>
                </a:r>
                <a:r>
                  <a:rPr kumimoji="1" lang="zh-CN" altLang="en-US" sz="2000" b="1">
                    <a:solidFill>
                      <a:srgbClr val="000099"/>
                    </a:solidFill>
                    <a:latin typeface="Arial" panose="020B0604020202020204" pitchFamily="34" charset="0"/>
                    <a:ea typeface="黑体" panose="02010609060101010101" pitchFamily="2" charset="-122"/>
                  </a:rPr>
                  <a:t>请求报文</a:t>
                </a:r>
                <a:endParaRPr kumimoji="1" lang="zh-CN" altLang="en-US" sz="2000" b="1">
                  <a:solidFill>
                    <a:srgbClr val="000099"/>
                  </a:solidFill>
                  <a:latin typeface="Arial" panose="020B0604020202020204" pitchFamily="34" charset="0"/>
                  <a:ea typeface="黑体" panose="02010609060101010101" pitchFamily="2" charset="-122"/>
                </a:endParaRPr>
              </a:p>
            </p:txBody>
          </p:sp>
        </p:grpSp>
        <p:sp>
          <p:nvSpPr>
            <p:cNvPr id="215075" name="Line 23"/>
            <p:cNvSpPr>
              <a:spLocks noChangeShapeType="1"/>
            </p:cNvSpPr>
            <p:nvPr/>
          </p:nvSpPr>
          <p:spPr bwMode="auto">
            <a:xfrm>
              <a:off x="1319" y="2506"/>
              <a:ext cx="0" cy="81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5076" name="Line 24"/>
            <p:cNvSpPr>
              <a:spLocks noChangeShapeType="1"/>
            </p:cNvSpPr>
            <p:nvPr/>
          </p:nvSpPr>
          <p:spPr bwMode="auto">
            <a:xfrm>
              <a:off x="4262" y="2560"/>
              <a:ext cx="0" cy="864"/>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15077" name="Text Box 25"/>
            <p:cNvSpPr txBox="1">
              <a:spLocks noChangeArrowheads="1"/>
            </p:cNvSpPr>
            <p:nvPr/>
          </p:nvSpPr>
          <p:spPr bwMode="auto">
            <a:xfrm>
              <a:off x="1292" y="2423"/>
              <a:ext cx="9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000" b="1">
                  <a:solidFill>
                    <a:srgbClr val="000099"/>
                  </a:solidFill>
                  <a:latin typeface="Arial" panose="020B0604020202020204" pitchFamily="34" charset="0"/>
                  <a:ea typeface="黑体" panose="02010609060101010101" pitchFamily="2" charset="-122"/>
                </a:rPr>
                <a:t> </a:t>
              </a:r>
              <a:r>
                <a:rPr kumimoji="1" lang="zh-CN" altLang="en-US" sz="2000" b="1">
                  <a:solidFill>
                    <a:srgbClr val="000099"/>
                  </a:solidFill>
                  <a:latin typeface="Arial" panose="020B0604020202020204" pitchFamily="34" charset="0"/>
                  <a:ea typeface="黑体" panose="02010609060101010101" pitchFamily="2" charset="-122"/>
                </a:rPr>
                <a:t>请求文档</a:t>
              </a:r>
              <a:endParaRPr kumimoji="1" lang="zh-CN" altLang="en-US" sz="2000" b="1">
                <a:solidFill>
                  <a:srgbClr val="000099"/>
                </a:solidFill>
                <a:latin typeface="Arial" panose="020B0604020202020204" pitchFamily="34" charset="0"/>
                <a:ea typeface="黑体" panose="02010609060101010101" pitchFamily="2" charset="-122"/>
              </a:endParaRPr>
            </a:p>
          </p:txBody>
        </p:sp>
      </p:grpSp>
      <p:sp>
        <p:nvSpPr>
          <p:cNvPr id="215059" name="Text Box 26"/>
          <p:cNvSpPr txBox="1">
            <a:spLocks noChangeArrowheads="1"/>
          </p:cNvSpPr>
          <p:nvPr/>
        </p:nvSpPr>
        <p:spPr bwMode="auto">
          <a:xfrm>
            <a:off x="7761421" y="3430488"/>
            <a:ext cx="218413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程序事先被编译成二进制代码，存放为文件</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215060" name="Text Box 28"/>
          <p:cNvSpPr txBox="1">
            <a:spLocks noChangeArrowheads="1"/>
          </p:cNvSpPr>
          <p:nvPr/>
        </p:nvSpPr>
        <p:spPr bwMode="auto">
          <a:xfrm>
            <a:off x="8311753" y="1412776"/>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0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b="1">
              <a:solidFill>
                <a:srgbClr val="000099"/>
              </a:solidFill>
              <a:latin typeface="Arial" panose="020B0604020202020204" pitchFamily="34" charset="0"/>
              <a:ea typeface="黑体" panose="02010609060101010101" pitchFamily="2" charset="-122"/>
            </a:endParaRPr>
          </a:p>
        </p:txBody>
      </p:sp>
      <p:grpSp>
        <p:nvGrpSpPr>
          <p:cNvPr id="215061" name="Group 72"/>
          <p:cNvGrpSpPr/>
          <p:nvPr/>
        </p:nvGrpSpPr>
        <p:grpSpPr bwMode="auto">
          <a:xfrm>
            <a:off x="8542203" y="2312888"/>
            <a:ext cx="698235" cy="400050"/>
            <a:chOff x="5029" y="853"/>
            <a:chExt cx="406" cy="252"/>
          </a:xfrm>
        </p:grpSpPr>
        <p:sp>
          <p:nvSpPr>
            <p:cNvPr id="215071" name="Rectangle 38"/>
            <p:cNvSpPr>
              <a:spLocks noChangeArrowheads="1"/>
            </p:cNvSpPr>
            <p:nvPr/>
          </p:nvSpPr>
          <p:spPr bwMode="auto">
            <a:xfrm>
              <a:off x="5074" y="903"/>
              <a:ext cx="350" cy="1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72" name="Text Box 39"/>
            <p:cNvSpPr txBox="1">
              <a:spLocks noChangeArrowheads="1"/>
            </p:cNvSpPr>
            <p:nvPr/>
          </p:nvSpPr>
          <p:spPr bwMode="auto">
            <a:xfrm>
              <a:off x="5029" y="853"/>
              <a:ext cx="40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程序</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nvGrpSpPr>
          <p:cNvPr id="704583" name="Group 71"/>
          <p:cNvGrpSpPr/>
          <p:nvPr/>
        </p:nvGrpSpPr>
        <p:grpSpPr bwMode="auto">
          <a:xfrm>
            <a:off x="37836" y="4581424"/>
            <a:ext cx="2774024" cy="1724024"/>
            <a:chOff x="22" y="3203"/>
            <a:chExt cx="1613" cy="1086"/>
          </a:xfrm>
        </p:grpSpPr>
        <p:sp>
          <p:nvSpPr>
            <p:cNvPr id="215064" name="Text Box 30"/>
            <p:cNvSpPr txBox="1">
              <a:spLocks noChangeArrowheads="1"/>
            </p:cNvSpPr>
            <p:nvPr/>
          </p:nvSpPr>
          <p:spPr bwMode="auto">
            <a:xfrm>
              <a:off x="22" y="3386"/>
              <a:ext cx="1134" cy="71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000" b="1" dirty="0">
                  <a:solidFill>
                    <a:srgbClr val="000099"/>
                  </a:solidFill>
                  <a:latin typeface="Arial" panose="020B0604020202020204" pitchFamily="34" charset="0"/>
                  <a:ea typeface="黑体" panose="02010609060101010101" pitchFamily="2" charset="-122"/>
                </a:rPr>
                <a:t> </a:t>
              </a:r>
              <a:r>
                <a:rPr kumimoji="1" lang="zh-CN" altLang="en-US" sz="2000" b="1" dirty="0">
                  <a:solidFill>
                    <a:srgbClr val="000099"/>
                  </a:solidFill>
                  <a:latin typeface="Arial" panose="020B0604020202020204" pitchFamily="34" charset="0"/>
                  <a:ea typeface="黑体" panose="02010609060101010101" pitchFamily="2" charset="-122"/>
                </a:rPr>
                <a:t>此程序在</a:t>
              </a:r>
              <a:endParaRPr kumimoji="1" lang="zh-CN" altLang="en-US" sz="2000" b="1" dirty="0">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dirty="0">
                  <a:solidFill>
                    <a:srgbClr val="000099"/>
                  </a:solidFill>
                  <a:latin typeface="Arial" panose="020B0604020202020204" pitchFamily="34" charset="0"/>
                  <a:ea typeface="黑体" panose="02010609060101010101" pitchFamily="2" charset="-122"/>
                </a:rPr>
                <a:t>客户端创建</a:t>
              </a:r>
              <a:endParaRPr kumimoji="1" lang="zh-CN" altLang="en-US" sz="2000" b="1" dirty="0">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dirty="0">
                  <a:solidFill>
                    <a:srgbClr val="000099"/>
                  </a:solidFill>
                  <a:latin typeface="Arial" panose="020B0604020202020204" pitchFamily="34" charset="0"/>
                  <a:ea typeface="黑体" panose="02010609060101010101" pitchFamily="2" charset="-122"/>
                </a:rPr>
                <a:t>出活动文档</a:t>
              </a:r>
              <a:endParaRPr kumimoji="1" lang="zh-CN" altLang="en-US" sz="2000" b="1" dirty="0">
                <a:solidFill>
                  <a:srgbClr val="000099"/>
                </a:solidFill>
                <a:latin typeface="Arial" panose="020B0604020202020204" pitchFamily="34" charset="0"/>
                <a:ea typeface="黑体" panose="02010609060101010101" pitchFamily="2" charset="-122"/>
              </a:endParaRPr>
            </a:p>
          </p:txBody>
        </p:sp>
        <p:grpSp>
          <p:nvGrpSpPr>
            <p:cNvPr id="215065" name="Group 62"/>
            <p:cNvGrpSpPr/>
            <p:nvPr/>
          </p:nvGrpSpPr>
          <p:grpSpPr bwMode="auto">
            <a:xfrm>
              <a:off x="975" y="3203"/>
              <a:ext cx="660" cy="1086"/>
              <a:chOff x="975" y="3203"/>
              <a:chExt cx="660" cy="1086"/>
            </a:xfrm>
          </p:grpSpPr>
          <p:sp>
            <p:nvSpPr>
              <p:cNvPr id="215066" name="Rectangle 41"/>
              <p:cNvSpPr>
                <a:spLocks noChangeArrowheads="1"/>
              </p:cNvSpPr>
              <p:nvPr/>
            </p:nvSpPr>
            <p:spPr bwMode="auto">
              <a:xfrm>
                <a:off x="1123" y="3806"/>
                <a:ext cx="401" cy="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67" name="Text Box 42"/>
              <p:cNvSpPr txBox="1">
                <a:spLocks noChangeArrowheads="1"/>
              </p:cNvSpPr>
              <p:nvPr/>
            </p:nvSpPr>
            <p:spPr bwMode="auto">
              <a:xfrm>
                <a:off x="975" y="3203"/>
                <a:ext cx="660" cy="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06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b="1">
                  <a:solidFill>
                    <a:srgbClr val="000099"/>
                  </a:solidFill>
                  <a:latin typeface="Arial" panose="020B0604020202020204" pitchFamily="34" charset="0"/>
                  <a:ea typeface="黑体" panose="02010609060101010101" pitchFamily="2" charset="-122"/>
                </a:endParaRPr>
              </a:p>
            </p:txBody>
          </p:sp>
          <p:grpSp>
            <p:nvGrpSpPr>
              <p:cNvPr id="215068" name="Group 60"/>
              <p:cNvGrpSpPr/>
              <p:nvPr/>
            </p:nvGrpSpPr>
            <p:grpSpPr bwMode="auto">
              <a:xfrm>
                <a:off x="1111" y="3612"/>
                <a:ext cx="406" cy="252"/>
                <a:chOff x="2154" y="3884"/>
                <a:chExt cx="406" cy="252"/>
              </a:xfrm>
            </p:grpSpPr>
            <p:sp>
              <p:nvSpPr>
                <p:cNvPr id="215069" name="Rectangle 44"/>
                <p:cNvSpPr>
                  <a:spLocks noChangeArrowheads="1"/>
                </p:cNvSpPr>
                <p:nvPr/>
              </p:nvSpPr>
              <p:spPr bwMode="auto">
                <a:xfrm>
                  <a:off x="2175" y="3927"/>
                  <a:ext cx="375" cy="1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15070" name="Text Box 45"/>
                <p:cNvSpPr txBox="1">
                  <a:spLocks noChangeArrowheads="1"/>
                </p:cNvSpPr>
                <p:nvPr/>
              </p:nvSpPr>
              <p:spPr bwMode="auto">
                <a:xfrm>
                  <a:off x="2154" y="3884"/>
                  <a:ext cx="40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文档</a:t>
                  </a:r>
                  <a:endParaRPr kumimoji="1" lang="zh-CN" altLang="en-US" sz="2000" b="1">
                    <a:solidFill>
                      <a:srgbClr val="000099"/>
                    </a:solidFill>
                    <a:latin typeface="Arial" panose="020B0604020202020204" pitchFamily="34" charset="0"/>
                    <a:ea typeface="黑体" panose="02010609060101010101" pitchFamily="2" charset="-122"/>
                  </a:endParaRPr>
                </a:p>
              </p:txBody>
            </p:sp>
          </p:grpSp>
        </p:grpSp>
      </p:grpSp>
      <p:sp>
        <p:nvSpPr>
          <p:cNvPr id="215063" name="Line 14"/>
          <p:cNvSpPr>
            <a:spLocks noChangeShapeType="1"/>
          </p:cNvSpPr>
          <p:nvPr/>
        </p:nvSpPr>
        <p:spPr bwMode="auto">
          <a:xfrm>
            <a:off x="2636441" y="2919312"/>
            <a:ext cx="4325276" cy="0"/>
          </a:xfrm>
          <a:prstGeom prst="line">
            <a:avLst/>
          </a:prstGeom>
          <a:noFill/>
          <a:ln w="28575">
            <a:solidFill>
              <a:schemeClr val="hlink"/>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4585"/>
                                        </p:tgtEl>
                                        <p:attrNameLst>
                                          <p:attrName>style.visibility</p:attrName>
                                        </p:attrNameLst>
                                      </p:cBhvr>
                                      <p:to>
                                        <p:strVal val="visible"/>
                                      </p:to>
                                    </p:set>
                                    <p:animEffect transition="in" filter="wipe(left)">
                                      <p:cBhvr>
                                        <p:cTn id="7" dur="1000"/>
                                        <p:tgtEl>
                                          <p:spTgt spid="704585"/>
                                        </p:tgtEl>
                                      </p:cBhvr>
                                    </p:animEffect>
                                  </p:childTnLst>
                                </p:cTn>
                              </p:par>
                            </p:childTnLst>
                          </p:cTn>
                        </p:par>
                        <p:par>
                          <p:cTn id="8" fill="hold">
                            <p:stCondLst>
                              <p:cond delay="1000"/>
                            </p:stCondLst>
                            <p:childTnLst>
                              <p:par>
                                <p:cTn id="9" presetID="22" presetClass="entr" presetSubtype="2" fill="hold" nodeType="afterEffect">
                                  <p:stCondLst>
                                    <p:cond delay="500"/>
                                  </p:stCondLst>
                                  <p:childTnLst>
                                    <p:set>
                                      <p:cBhvr>
                                        <p:cTn id="10" dur="1" fill="hold">
                                          <p:stCondLst>
                                            <p:cond delay="0"/>
                                          </p:stCondLst>
                                        </p:cTn>
                                        <p:tgtEl>
                                          <p:spTgt spid="704586"/>
                                        </p:tgtEl>
                                        <p:attrNameLst>
                                          <p:attrName>style.visibility</p:attrName>
                                        </p:attrNameLst>
                                      </p:cBhvr>
                                      <p:to>
                                        <p:strVal val="visible"/>
                                      </p:to>
                                    </p:set>
                                    <p:animEffect transition="in" filter="wipe(right)">
                                      <p:cBhvr>
                                        <p:cTn id="11" dur="1000"/>
                                        <p:tgtEl>
                                          <p:spTgt spid="704586"/>
                                        </p:tgtEl>
                                      </p:cBhvr>
                                    </p:animEffect>
                                  </p:childTnLst>
                                </p:cTn>
                              </p:par>
                            </p:childTnLst>
                          </p:cTn>
                        </p:par>
                        <p:par>
                          <p:cTn id="12" fill="hold">
                            <p:stCondLst>
                              <p:cond delay="2500"/>
                            </p:stCondLst>
                            <p:childTnLst>
                              <p:par>
                                <p:cTn id="13" presetID="1" presetClass="entr" presetSubtype="0" fill="hold" nodeType="afterEffect">
                                  <p:stCondLst>
                                    <p:cond delay="500"/>
                                  </p:stCondLst>
                                  <p:childTnLst>
                                    <p:set>
                                      <p:cBhvr>
                                        <p:cTn id="14" dur="1" fill="hold">
                                          <p:stCondLst>
                                            <p:cond delay="0"/>
                                          </p:stCondLst>
                                        </p:cTn>
                                        <p:tgtEl>
                                          <p:spTgt spid="70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algn="ctr" eaLnBrk="1" hangingPunct="1"/>
            <a:r>
              <a:rPr lang="zh-CN" altLang="en-US">
                <a:latin typeface="Times New Roman" panose="02020603050405020304" pitchFamily="18" charset="0"/>
                <a:ea typeface="黑体" panose="02010609060101010101" pitchFamily="2" charset="-122"/>
                <a:cs typeface="Times New Roman" panose="02020603050405020304" pitchFamily="18" charset="0"/>
              </a:rPr>
              <a:t>用 </a:t>
            </a:r>
            <a:r>
              <a:rPr lang="en-US" altLang="zh-CN">
                <a:latin typeface="Times New Roman" panose="02020603050405020304" pitchFamily="18" charset="0"/>
                <a:ea typeface="黑体" panose="02010609060101010101" pitchFamily="2" charset="-122"/>
                <a:cs typeface="Times New Roman" panose="02020603050405020304" pitchFamily="18" charset="0"/>
              </a:rPr>
              <a:t>Java </a:t>
            </a:r>
            <a:r>
              <a:rPr lang="zh-CN" altLang="en-US">
                <a:latin typeface="Times New Roman" panose="02020603050405020304" pitchFamily="18" charset="0"/>
                <a:ea typeface="黑体" panose="02010609060101010101" pitchFamily="2" charset="-122"/>
                <a:cs typeface="Times New Roman" panose="02020603050405020304" pitchFamily="18" charset="0"/>
              </a:rPr>
              <a:t>技术创建活动文档 </a:t>
            </a:r>
            <a:endParaRPr lang="zh-CN" altLang="en-US">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7091" name="Rectangle 3"/>
          <p:cNvSpPr>
            <a:spLocks noGrp="1" noChangeArrowheads="1"/>
          </p:cNvSpPr>
          <p:nvPr>
            <p:ph idx="1"/>
          </p:nvPr>
        </p:nvSpPr>
        <p:spPr>
          <a:xfrm>
            <a:off x="1031983" y="1824376"/>
            <a:ext cx="8346723" cy="3332816"/>
          </a:xfrm>
        </p:spPr>
        <p:txBody>
          <a:bodyPr/>
          <a:lstStyle/>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由美国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Sun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公司开发的 </a:t>
            </a:r>
            <a:r>
              <a:rPr lang="en-US"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Java</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语言是一项用于创建和运行活动文档的技术。</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在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Java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技术中使用 “</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小应用程序</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(applet)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来描述活动文档程序。</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用户从万维网服务器下载嵌入了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Java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小应用程序的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HTML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文档后，可在浏览器的屏幕上点击某个图像，就可看到动画效果，或在下拉式菜单中点击某个项目，就可看到计算结果。</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Java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技术是活动文档技术的一部分。 </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分布式与非分布式的区别</a:t>
            </a:r>
            <a:endParaRPr lang="zh-CN" altLang="en-US" dirty="0"/>
          </a:p>
        </p:txBody>
      </p:sp>
      <p:sp>
        <p:nvSpPr>
          <p:cNvPr id="3" name="内容占位符 2"/>
          <p:cNvSpPr>
            <a:spLocks noGrp="1"/>
          </p:cNvSpPr>
          <p:nvPr>
            <p:ph idx="1"/>
          </p:nvPr>
        </p:nvSpPr>
        <p:spPr/>
        <p:txBody>
          <a:bodyPr/>
          <a:lstStyle/>
          <a:p>
            <a:r>
              <a:rPr lang="zh-CN" altLang="en-US" dirty="0"/>
              <a:t>非分布式系统中，各种信息都驻留在单个计算机的磁盘中。各种文档都从本地获得，因此各文档间的链接可进行一致性检查。能够保证所有的链接都是有效的和一致的。</a:t>
            </a:r>
            <a:endParaRPr lang="en-US" altLang="zh-CN" dirty="0"/>
          </a:p>
          <a:p>
            <a:r>
              <a:rPr lang="zh-CN" altLang="en-US" dirty="0"/>
              <a:t>分布式系统中，则把大量信息分布在整个互联网上，不同主机的资源都是独立进行管理的。因此，万维网文档间的链接就经常会不一致了。</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6.2.5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万维网的信息检索系统</a:t>
            </a:r>
            <a:endParaRPr lang="zh-CN" altLang="en-US" sz="3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7331" name="Rectangle 3"/>
          <p:cNvSpPr>
            <a:spLocks noGrp="1" noChangeArrowheads="1"/>
          </p:cNvSpPr>
          <p:nvPr>
            <p:ph idx="1"/>
          </p:nvPr>
        </p:nvSpPr>
        <p:spPr>
          <a:xfrm>
            <a:off x="1031983" y="1896384"/>
            <a:ext cx="8346723" cy="3332816"/>
          </a:xfrm>
        </p:spPr>
        <p:txBody>
          <a:bodyPr/>
          <a:lstStyle/>
          <a:p>
            <a:pPr marL="0" indent="0">
              <a:buNone/>
            </a:pPr>
            <a:r>
              <a:rPr lang="en-US" altLang="zh-CN"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1.  </a:t>
            </a:r>
            <a:r>
              <a:rPr lang="zh-CN" altLang="en-US"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全文检索搜索和分类目录搜索</a:t>
            </a:r>
            <a:endParaRPr lang="en-US" altLang="zh-CN"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在万维网中用来进行搜索的程序叫做</a:t>
            </a:r>
            <a:r>
              <a:rPr lang="zh-CN" altLang="en-US" sz="24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搜索引擎</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4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全文检索搜索引擎</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是一种纯技术型的检索工具。它的工作原理是通过搜索软件到互联网上的各网站收集信息，找到一个网站后可以从这个网站再链接到另一个网站。然后按照一定的规则建立一个很大的在线数据库供用户查询。</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用户在查询时只要输入关键词，就从已经建立的索引数据库上进行查询（并不是实时地在互联网上检索到的信息）。</a:t>
            </a:r>
            <a:endParaRPr lang="en-US" altLang="zh-CN" sz="24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目前全球最大的并且最受欢迎的全文检索搜索引擎是谷歌</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Google</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。至</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2013</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年底，谷歌的数据中心在全球共设有</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12</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处。另外的两个著名网站是微软的必应和百度。 </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lgn="ctr" eaLnBrk="1" hangingPunct="1"/>
            <a:r>
              <a:rPr lang="zh-CN" altLang="en-US">
                <a:ea typeface="黑体" panose="02010609060101010101" pitchFamily="2" charset="-122"/>
              </a:rPr>
              <a:t>分类目录搜索 </a:t>
            </a:r>
            <a:endParaRPr lang="zh-CN" altLang="en-US">
              <a:ea typeface="黑体" panose="02010609060101010101" pitchFamily="2" charset="-122"/>
            </a:endParaRPr>
          </a:p>
        </p:txBody>
      </p:sp>
      <p:sp>
        <p:nvSpPr>
          <p:cNvPr id="222212" name="Rectangle 3"/>
          <p:cNvSpPr>
            <a:spLocks noGrp="1" noChangeArrowheads="1"/>
          </p:cNvSpPr>
          <p:nvPr>
            <p:ph idx="1"/>
          </p:nvPr>
        </p:nvSpPr>
        <p:spPr/>
        <p:txBody>
          <a:bodyPr/>
          <a:lstStyle/>
          <a:p>
            <a:pPr eaLnBrk="1" hangingPunct="1">
              <a:spcBef>
                <a:spcPts val="1200"/>
              </a:spcBef>
              <a:defRPr/>
            </a:pPr>
            <a:r>
              <a:rPr lang="zh-CN" altLang="en-US" dirty="0">
                <a:solidFill>
                  <a:srgbClr val="FF0000"/>
                </a:solidFill>
              </a:rPr>
              <a:t>分类目录搜索引擎</a:t>
            </a:r>
            <a:r>
              <a:rPr lang="zh-CN" altLang="en-US" dirty="0"/>
              <a:t>并不采集网站的任何信息，而是利用各网站向搜索引擎提交的网站信息时填写的关键词和网站描述等信息，经过人工审核编辑后，如果认为符合网站登录的条件，则输入到分类目录的数据库中，供网上用户查询。</a:t>
            </a:r>
            <a:endParaRPr lang="zh-CN" altLang="en-US" dirty="0"/>
          </a:p>
          <a:p>
            <a:pPr eaLnBrk="1" hangingPunct="1">
              <a:spcBef>
                <a:spcPts val="1200"/>
              </a:spcBef>
              <a:defRPr/>
            </a:pPr>
            <a:r>
              <a:rPr lang="zh-CN" altLang="en-US" dirty="0"/>
              <a:t>分类目录搜索也叫做</a:t>
            </a:r>
            <a:r>
              <a:rPr lang="zh-CN" altLang="en-US" dirty="0">
                <a:solidFill>
                  <a:srgbClr val="FF0000"/>
                </a:solidFill>
              </a:rPr>
              <a:t>分类网站搜索</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lgn="ctr" eaLnBrk="1" hangingPunct="1">
              <a:defRPr/>
            </a:pPr>
            <a:r>
              <a:rPr sz="4060"/>
              <a:t>一些著名的搜索引擎 </a:t>
            </a:r>
            <a:endParaRPr sz="4060"/>
          </a:p>
        </p:txBody>
      </p:sp>
      <p:sp>
        <p:nvSpPr>
          <p:cNvPr id="230403" name="Rectangle 3"/>
          <p:cNvSpPr>
            <a:spLocks noGrp="1" noChangeArrowheads="1"/>
          </p:cNvSpPr>
          <p:nvPr>
            <p:ph idx="1"/>
          </p:nvPr>
        </p:nvSpPr>
        <p:spPr>
          <a:xfrm>
            <a:off x="1031983" y="2112408"/>
            <a:ext cx="8346723" cy="3332816"/>
          </a:xfrm>
        </p:spPr>
        <p:txBody>
          <a:bodyPr/>
          <a:lstStyle/>
          <a:p>
            <a:pPr eaLnBrk="1" hangingPunct="1"/>
            <a:r>
              <a:rPr lang="zh-CN" altLang="en-US" dirty="0">
                <a:latin typeface="Times New Roman" panose="02020603050405020304" pitchFamily="18" charset="0"/>
                <a:cs typeface="Times New Roman" panose="02020603050405020304" pitchFamily="18" charset="0"/>
              </a:rPr>
              <a:t>最著名的全文检索搜索引擎：</a:t>
            </a:r>
            <a:endParaRPr lang="zh-CN" altLang="en-US" dirty="0">
              <a:latin typeface="Times New Roman" panose="02020603050405020304" pitchFamily="18" charset="0"/>
              <a:cs typeface="Times New Roman" panose="02020603050405020304" pitchFamily="18" charset="0"/>
            </a:endParaRPr>
          </a:p>
          <a:p>
            <a:pPr lvl="1" eaLnBrk="1" hangingPunct="1"/>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Google</a:t>
            </a:r>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（谷歌）</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(www.google.com) </a:t>
            </a:r>
            <a:endPar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eaLnBrk="1" hangingPunct="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百度 </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(www.baidu.com) </a:t>
            </a:r>
            <a:endPar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最著名的分类目录搜索引擎：</a:t>
            </a:r>
            <a:endParaRPr lang="zh-CN" altLang="en-US" dirty="0">
              <a:latin typeface="Times New Roman" panose="02020603050405020304" pitchFamily="18" charset="0"/>
              <a:cs typeface="Times New Roman" panose="02020603050405020304" pitchFamily="18" charset="0"/>
            </a:endParaRPr>
          </a:p>
          <a:p>
            <a:pPr lvl="1" eaLnBrk="1" hangingPunct="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雅虎 </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(www.yahoo.com)</a:t>
            </a:r>
            <a:endPar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eaLnBrk="1" hangingPunct="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雅虎中国 </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(cn.yahoo.com)</a:t>
            </a:r>
            <a:endPar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eaLnBrk="1" hangingPunct="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新浪 </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(www.sina.com)</a:t>
            </a:r>
            <a:endPar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eaLnBrk="1" hangingPunct="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搜狐 </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(www.sohu.com)</a:t>
            </a:r>
            <a:endPar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eaLnBrk="1" hangingPunct="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网易 </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(www.163.com) </a:t>
            </a:r>
            <a:endPar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eaLnBrk="1" hangingPunct="1"/>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垂直搜索引擎</a:t>
            </a:r>
            <a:endParaRPr lang="en-US" altLang="zh-CN" dirty="0">
              <a:ea typeface="黑体" panose="02010609060101010101" pitchFamily="2" charset="-122"/>
            </a:endParaRPr>
          </a:p>
        </p:txBody>
      </p:sp>
      <p:sp>
        <p:nvSpPr>
          <p:cNvPr id="225284" name="Rectangle 3"/>
          <p:cNvSpPr>
            <a:spLocks noGrp="1" noChangeArrowheads="1"/>
          </p:cNvSpPr>
          <p:nvPr>
            <p:ph idx="1"/>
          </p:nvPr>
        </p:nvSpPr>
        <p:spPr/>
        <p:txBody>
          <a:bodyPr/>
          <a:lstStyle/>
          <a:p>
            <a:pPr>
              <a:defRPr/>
            </a:pP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垂直搜索引擎</a:t>
            </a:r>
            <a:r>
              <a:rPr lang="zh-CN" altLang="en-US"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dirty="0">
                <a:latin typeface="Times New Roman" panose="02020603050405020304" pitchFamily="18" charset="0"/>
                <a:ea typeface="黑体" panose="02010609060101010101" pitchFamily="2" charset="-122"/>
                <a:cs typeface="Times New Roman" panose="02020603050405020304" pitchFamily="18" charset="0"/>
              </a:rPr>
              <a:t>(Vertical Search Engine) </a:t>
            </a:r>
            <a:r>
              <a:rPr lang="zh-CN" altLang="en-US" dirty="0">
                <a:latin typeface="Times New Roman" panose="02020603050405020304" pitchFamily="18" charset="0"/>
                <a:cs typeface="Times New Roman" panose="02020603050405020304" pitchFamily="18" charset="0"/>
              </a:rPr>
              <a:t>针对某一特定领域、特定人群或某一特定需求提供搜索服务。</a:t>
            </a:r>
            <a:endParaRPr lang="en-US" altLang="zh-CN" dirty="0">
              <a:latin typeface="Times New Roman" panose="02020603050405020304" pitchFamily="18" charset="0"/>
              <a:cs typeface="Times New Roman" panose="02020603050405020304" pitchFamily="18" charset="0"/>
            </a:endParaRPr>
          </a:p>
          <a:p>
            <a:pPr>
              <a:defRPr/>
            </a:pPr>
            <a:r>
              <a:rPr lang="zh-CN" altLang="en-US" dirty="0">
                <a:latin typeface="Times New Roman" panose="02020603050405020304" pitchFamily="18" charset="0"/>
                <a:cs typeface="Times New Roman" panose="02020603050405020304" pitchFamily="18" charset="0"/>
              </a:rPr>
              <a:t>垂直搜索也是提供关键字来进行搜索的，但被放到了一个行业知识的上下文中，返回的结果更倾向于信息、消息、条目等。 </a:t>
            </a:r>
            <a:endParaRPr lang="en-US" altLang="zh-CN" dirty="0">
              <a:latin typeface="Times New Roman" panose="02020603050405020304" pitchFamily="18" charset="0"/>
              <a:cs typeface="Times New Roman" panose="02020603050405020304" pitchFamily="18" charset="0"/>
            </a:endParaRPr>
          </a:p>
          <a:p>
            <a:pPr>
              <a:defRPr/>
            </a:pPr>
            <a:r>
              <a:rPr lang="zh-CN" altLang="en-US" dirty="0">
                <a:latin typeface="Times New Roman" panose="02020603050405020304" pitchFamily="18" charset="0"/>
                <a:cs typeface="Times New Roman" panose="02020603050405020304" pitchFamily="18" charset="0"/>
              </a:rPr>
              <a:t>热门的垂直搜索行业有：购物、旅游、汽车、求职、房产、交友等。</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元搜索引擎</a:t>
            </a:r>
            <a:endParaRPr lang="en-US" altLang="zh-CN" dirty="0">
              <a:ea typeface="黑体" panose="02010609060101010101" pitchFamily="2" charset="-122"/>
            </a:endParaRPr>
          </a:p>
        </p:txBody>
      </p:sp>
      <p:sp>
        <p:nvSpPr>
          <p:cNvPr id="225284" name="Rectangle 3"/>
          <p:cNvSpPr>
            <a:spLocks noGrp="1" noChangeArrowheads="1"/>
          </p:cNvSpPr>
          <p:nvPr>
            <p:ph idx="1"/>
          </p:nvPr>
        </p:nvSpPr>
        <p:spPr/>
        <p:txBody>
          <a:bodyPr/>
          <a:lstStyle/>
          <a:p>
            <a:pPr>
              <a:defRPr/>
            </a:pP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元搜索引擎</a:t>
            </a:r>
            <a:r>
              <a:rPr lang="zh-CN" altLang="en-US"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dirty="0">
                <a:latin typeface="Times New Roman" panose="02020603050405020304" pitchFamily="18" charset="0"/>
                <a:ea typeface="黑体" panose="02010609060101010101" pitchFamily="2" charset="-122"/>
                <a:cs typeface="Times New Roman" panose="02020603050405020304" pitchFamily="18" charset="0"/>
              </a:rPr>
              <a:t>(Meta Search Engine</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把用户提交的检索请求发送到多个独立的搜索引擎上去搜索，并把检索结果集中统一处理，以统一的格式提供给用户，是搜索引擎之上的搜索引擎。</a:t>
            </a:r>
            <a:endParaRPr lang="en-US" altLang="zh-CN" dirty="0">
              <a:latin typeface="Times New Roman" panose="02020603050405020304" pitchFamily="18" charset="0"/>
              <a:cs typeface="Times New Roman" panose="02020603050405020304" pitchFamily="18" charset="0"/>
            </a:endParaRPr>
          </a:p>
          <a:p>
            <a:pPr>
              <a:defRPr/>
            </a:pPr>
            <a:r>
              <a:rPr lang="zh-CN" altLang="en-US" dirty="0">
                <a:latin typeface="Times New Roman" panose="02020603050405020304" pitchFamily="18" charset="0"/>
                <a:cs typeface="Times New Roman" panose="02020603050405020304" pitchFamily="18" charset="0"/>
              </a:rPr>
              <a:t>主要精力投入在提高搜索速度、智能化处理搜索结果、个性化搜索功能的设置和用户检索界面的友好性。 </a:t>
            </a:r>
            <a:endParaRPr lang="en-US" altLang="zh-CN" dirty="0">
              <a:latin typeface="Times New Roman" panose="02020603050405020304" pitchFamily="18" charset="0"/>
              <a:cs typeface="Times New Roman" panose="02020603050405020304" pitchFamily="18" charset="0"/>
            </a:endParaRPr>
          </a:p>
          <a:p>
            <a:pPr>
              <a:defRPr/>
            </a:pPr>
            <a:r>
              <a:rPr lang="zh-CN" altLang="en-US" dirty="0">
                <a:latin typeface="Times New Roman" panose="02020603050405020304" pitchFamily="18" charset="0"/>
                <a:cs typeface="Times New Roman" panose="02020603050405020304" pitchFamily="18" charset="0"/>
              </a:rPr>
              <a:t>查全率和查准率都比较高。</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idx="1"/>
          </p:nvPr>
        </p:nvSpPr>
        <p:spPr>
          <a:xfrm>
            <a:off x="1031983" y="1824376"/>
            <a:ext cx="8346723" cy="3332816"/>
          </a:xfrm>
        </p:spPr>
        <p:txBody>
          <a:bodyPr/>
          <a:lstStyle/>
          <a:p>
            <a:pPr eaLnBrk="1" hangingPunct="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谷歌利用在互联网上相互链接的计算机来快速查找每个搜索的答案，并成功地缩短了查找的相应时间。并且其搜索软件可同时进行许多运算，核心技术就是</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PageRank</a:t>
            </a:r>
            <a:r>
              <a:rPr lang="en-US" altLang="zh-CN" sz="2400" baseline="30000" dirty="0">
                <a:latin typeface="Times New Roman" panose="02020603050405020304" pitchFamily="18" charset="0"/>
                <a:ea typeface="黑体" panose="02010609060101010101" pitchFamily="2" charset="-122"/>
                <a:cs typeface="Times New Roman" panose="02020603050405020304" pitchFamily="18" charset="0"/>
              </a:rPr>
              <a:t>TM</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，译为</a:t>
            </a:r>
            <a:r>
              <a:rPr lang="zh-CN" altLang="en-US" sz="24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网页排名</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PageRank</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对搜索结果按重要性进行排序。</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PageRank</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技术把整个互联网当作一个整体，检查整个网络链接的结构，并确定哪些网页重要性最高。同时对链接的数目进行加权统计，对来自重要网站的链接，其权重也较大。</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谷歌采用迭代算法，计算得出网页排名顺序，是完全没有任何人工干预的结果。  </a:t>
            </a:r>
            <a:endParaRPr lang="en-US" altLang="zh-CN" sz="24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再经过超文本匹配分析，综合考虑整体重要性及与特定查询的相关性后，把最相关、最可靠的搜索结果放在首位。</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4" name="标题 3"/>
          <p:cNvSpPr>
            <a:spLocks noGrp="1"/>
          </p:cNvSpPr>
          <p:nvPr>
            <p:ph type="title"/>
          </p:nvPr>
        </p:nvSpPr>
        <p:spPr/>
        <p:txBody>
          <a:bodyPr/>
          <a:lstStyle/>
          <a:p>
            <a:r>
              <a:rPr lang="en-US" altLang="zh-CN"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2. Google</a:t>
            </a:r>
            <a:r>
              <a:rPr lang="zh-CN" altLang="en-US"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搜索技术的特点</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6.2.6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博客和微博</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3475" name="Rectangle 3"/>
          <p:cNvSpPr>
            <a:spLocks noGrp="1" noChangeArrowheads="1"/>
          </p:cNvSpPr>
          <p:nvPr>
            <p:ph idx="1"/>
          </p:nvPr>
        </p:nvSpPr>
        <p:spPr>
          <a:xfrm>
            <a:off x="1031983" y="1824376"/>
            <a:ext cx="8346723" cy="3332816"/>
          </a:xfrm>
        </p:spPr>
        <p:txBody>
          <a:bodyPr/>
          <a:lstStyle/>
          <a:p>
            <a:pPr marL="0" indent="0">
              <a:buNone/>
            </a:pPr>
            <a:r>
              <a:rPr lang="en-US" altLang="zh-CN"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1.  </a:t>
            </a:r>
            <a:r>
              <a:rPr lang="zh-CN" altLang="en-US"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博客</a:t>
            </a:r>
            <a:endParaRPr lang="en-US" altLang="zh-CN" sz="4000"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博客是</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万维网日志</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(web log)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的简称。也有人把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blog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进行音译，译为“部落格”，或“部落阁”。还有人用“博文”来表示“博客文章”。</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Weblog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这个新词是 </a:t>
            </a:r>
            <a:r>
              <a:rPr lang="en-US" altLang="zh-CN" sz="2800" dirty="0" err="1">
                <a:latin typeface="Times New Roman" panose="02020603050405020304" pitchFamily="18" charset="0"/>
                <a:ea typeface="黑体" panose="02010609060101010101" pitchFamily="2" charset="-122"/>
                <a:cs typeface="Times New Roman" panose="02020603050405020304" pitchFamily="18" charset="0"/>
              </a:rPr>
              <a:t>Jorn</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 Barger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于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1997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年创造的。</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简写的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blog</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（这是今天最常用的术语）则是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Peter </a:t>
            </a:r>
            <a:r>
              <a:rPr lang="en-US" altLang="zh-CN" sz="2800" dirty="0" err="1">
                <a:latin typeface="Times New Roman" panose="02020603050405020304" pitchFamily="18" charset="0"/>
                <a:ea typeface="黑体" panose="02010609060101010101" pitchFamily="2" charset="-122"/>
                <a:cs typeface="Times New Roman" panose="02020603050405020304" pitchFamily="18" charset="0"/>
              </a:rPr>
              <a:t>Merholz</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于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1999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年创造的。</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有人把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blog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既当作名词，也当作动词，表示</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编辑博客</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或</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写博客</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  </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微博</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5523" name="Rectangle 3"/>
          <p:cNvSpPr>
            <a:spLocks noGrp="1" noChangeArrowheads="1"/>
          </p:cNvSpPr>
          <p:nvPr>
            <p:ph idx="1"/>
          </p:nvPr>
        </p:nvSpPr>
        <p:spPr>
          <a:xfrm>
            <a:off x="1031983" y="1988840"/>
            <a:ext cx="8346723" cy="3332816"/>
          </a:xfrm>
        </p:spPr>
        <p:txBody>
          <a:bodyPr/>
          <a:lstStyle/>
          <a:p>
            <a:pPr eaLnBrk="1" hangingPunct="1">
              <a:lnSpc>
                <a:spcPct val="90000"/>
              </a:lnSpc>
            </a:pPr>
            <a:r>
              <a:rPr lang="zh-CN" altLang="en-US" sz="2700" dirty="0">
                <a:latin typeface="Times New Roman" panose="02020603050405020304" pitchFamily="18" charset="0"/>
                <a:ea typeface="黑体" panose="02010609060101010101" pitchFamily="2" charset="-122"/>
                <a:cs typeface="Times New Roman" panose="02020603050405020304" pitchFamily="18" charset="0"/>
              </a:rPr>
              <a:t>微博就是</a:t>
            </a:r>
            <a:r>
              <a:rPr lang="zh-CN" altLang="en-US" sz="27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微型博客 </a:t>
            </a:r>
            <a:r>
              <a:rPr lang="en-US" altLang="zh-CN" sz="2700" dirty="0">
                <a:latin typeface="Times New Roman" panose="02020603050405020304" pitchFamily="18" charset="0"/>
                <a:ea typeface="黑体" panose="02010609060101010101" pitchFamily="2" charset="-122"/>
                <a:cs typeface="Times New Roman" panose="02020603050405020304" pitchFamily="18" charset="0"/>
              </a:rPr>
              <a:t>(micro blog)</a:t>
            </a:r>
            <a:r>
              <a:rPr lang="zh-CN" altLang="en-US" sz="2700" dirty="0">
                <a:latin typeface="Times New Roman" panose="02020603050405020304" pitchFamily="18" charset="0"/>
                <a:ea typeface="黑体" panose="02010609060101010101" pitchFamily="2" charset="-122"/>
                <a:cs typeface="Times New Roman" panose="02020603050405020304" pitchFamily="18" charset="0"/>
              </a:rPr>
              <a:t>，又称为微博客 。</a:t>
            </a:r>
            <a:endParaRPr lang="zh-CN" altLang="en-US" sz="27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2700" dirty="0">
                <a:latin typeface="Times New Roman" panose="02020603050405020304" pitchFamily="18" charset="0"/>
                <a:ea typeface="黑体" panose="02010609060101010101" pitchFamily="2" charset="-122"/>
                <a:cs typeface="Times New Roman" panose="02020603050405020304" pitchFamily="18" charset="0"/>
              </a:rPr>
              <a:t>微博不同于一般的博客。微博只记录片段、碎语，三言两语，现场记录，发发感慨，晒晒心情，永远只针对一个问题进行回答。 </a:t>
            </a:r>
            <a:endParaRPr lang="zh-CN" altLang="en-US" sz="27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2700" dirty="0">
                <a:latin typeface="Times New Roman" panose="02020603050405020304" pitchFamily="18" charset="0"/>
                <a:ea typeface="黑体" panose="02010609060101010101" pitchFamily="2" charset="-122"/>
                <a:cs typeface="Times New Roman" panose="02020603050405020304" pitchFamily="18" charset="0"/>
              </a:rPr>
              <a:t>用户可以通过网页、</a:t>
            </a:r>
            <a:r>
              <a:rPr lang="en-US" altLang="zh-CN" sz="2700" dirty="0">
                <a:latin typeface="Times New Roman" panose="02020603050405020304" pitchFamily="18" charset="0"/>
                <a:ea typeface="黑体" panose="02010609060101010101" pitchFamily="2" charset="-122"/>
                <a:cs typeface="Times New Roman" panose="02020603050405020304" pitchFamily="18" charset="0"/>
              </a:rPr>
              <a:t>WAP </a:t>
            </a:r>
            <a:r>
              <a:rPr lang="zh-CN" altLang="en-US" sz="2700" dirty="0">
                <a:latin typeface="Times New Roman" panose="02020603050405020304" pitchFamily="18" charset="0"/>
                <a:ea typeface="黑体" panose="02010609060101010101" pitchFamily="2" charset="-122"/>
                <a:cs typeface="Times New Roman" panose="02020603050405020304" pitchFamily="18" charset="0"/>
              </a:rPr>
              <a:t>网、手机短信彩信、手机客户端等多种方式更新自己的微博。</a:t>
            </a:r>
            <a:endParaRPr lang="zh-CN" altLang="en-US" sz="27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2700" dirty="0">
                <a:latin typeface="Times New Roman" panose="02020603050405020304" pitchFamily="18" charset="0"/>
                <a:ea typeface="黑体" panose="02010609060101010101" pitchFamily="2" charset="-122"/>
                <a:cs typeface="Times New Roman" panose="02020603050405020304" pitchFamily="18" charset="0"/>
              </a:rPr>
              <a:t>每条微博字数限制为 </a:t>
            </a:r>
            <a:r>
              <a:rPr lang="en-US" altLang="zh-CN" sz="2700" dirty="0">
                <a:latin typeface="Times New Roman" panose="02020603050405020304" pitchFamily="18" charset="0"/>
                <a:ea typeface="黑体" panose="02010609060101010101" pitchFamily="2" charset="-122"/>
                <a:cs typeface="Times New Roman" panose="02020603050405020304" pitchFamily="18" charset="0"/>
              </a:rPr>
              <a:t>140 </a:t>
            </a:r>
            <a:r>
              <a:rPr lang="zh-CN" altLang="en-US" sz="2700" dirty="0">
                <a:latin typeface="Times New Roman" panose="02020603050405020304" pitchFamily="18" charset="0"/>
                <a:ea typeface="黑体" panose="02010609060101010101" pitchFamily="2" charset="-122"/>
                <a:cs typeface="Times New Roman" panose="02020603050405020304" pitchFamily="18" charset="0"/>
              </a:rPr>
              <a:t>字，提供插入单张图片、视频地址、音乐功能。 </a:t>
            </a:r>
            <a:endParaRPr lang="en-US" altLang="zh-CN" sz="27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2700" dirty="0">
                <a:latin typeface="Times New Roman" panose="02020603050405020304" pitchFamily="18" charset="0"/>
                <a:ea typeface="黑体" panose="02010609060101010101" pitchFamily="2" charset="-122"/>
                <a:cs typeface="Times New Roman" panose="02020603050405020304" pitchFamily="18" charset="0"/>
              </a:rPr>
              <a:t>现已增加了“长微博”的选项，可输入更多的字符。</a:t>
            </a:r>
            <a:endParaRPr lang="zh-CN" altLang="en-US" sz="27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2700" dirty="0">
                <a:latin typeface="Times New Roman" panose="02020603050405020304" pitchFamily="18" charset="0"/>
                <a:ea typeface="黑体" panose="02010609060101010101" pitchFamily="2" charset="-122"/>
                <a:cs typeface="Times New Roman" panose="02020603050405020304" pitchFamily="18" charset="0"/>
              </a:rPr>
              <a:t>政务微博的开通，成为政府发布新闻、政情、公务及资讯等的一种重要手段。尤其适用于突发情况下。</a:t>
            </a:r>
            <a:endParaRPr lang="en-US" altLang="zh-CN" sz="27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3. </a:t>
            </a:r>
            <a:r>
              <a:rPr lang="zh-CN" altLang="en-US" dirty="0">
                <a:latin typeface="Times New Roman" panose="02020603050405020304" pitchFamily="18" charset="0"/>
                <a:ea typeface="黑体" panose="02010609060101010101" pitchFamily="2" charset="-122"/>
                <a:cs typeface="Times New Roman" panose="02020603050405020304" pitchFamily="18" charset="0"/>
              </a:rPr>
              <a:t>轻博</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9380" name="Rectangle 3"/>
          <p:cNvSpPr>
            <a:spLocks noGrp="1" noChangeArrowheads="1"/>
          </p:cNvSpPr>
          <p:nvPr>
            <p:ph idx="1"/>
          </p:nvPr>
        </p:nvSpPr>
        <p:spPr/>
        <p:txBody>
          <a:bodyPr/>
          <a:lstStyle/>
          <a:p>
            <a:pPr eaLnBrk="1" hangingPunct="1">
              <a:defRPr/>
            </a:pPr>
            <a:r>
              <a:rPr lang="zh-CN" altLang="en-US" dirty="0">
                <a:latin typeface="Times New Roman" panose="02020603050405020304" pitchFamily="18" charset="0"/>
                <a:cs typeface="Times New Roman" panose="02020603050405020304" pitchFamily="18" charset="0"/>
              </a:rPr>
              <a:t>轻博就是</a:t>
            </a:r>
            <a:r>
              <a:rPr lang="zh-CN" altLang="en-US" dirty="0">
                <a:solidFill>
                  <a:srgbClr val="FF0000"/>
                </a:solidFill>
                <a:latin typeface="Times New Roman" panose="02020603050405020304" pitchFamily="18" charset="0"/>
                <a:cs typeface="Times New Roman" panose="02020603050405020304" pitchFamily="18" charset="0"/>
              </a:rPr>
              <a:t>轻博客 </a:t>
            </a:r>
            <a:r>
              <a:rPr lang="en-US" altLang="zh-CN" dirty="0">
                <a:latin typeface="Times New Roman" panose="02020603050405020304" pitchFamily="18" charset="0"/>
                <a:cs typeface="Times New Roman" panose="02020603050405020304" pitchFamily="18" charset="0"/>
              </a:rPr>
              <a:t>(light blogging) </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轻博客是一种介于博客和微博之间的网络服务，同样为用户提供生成内容表达自己的平台。  </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轻博可以发送博文，没有字数限制。</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轻博发表后，其界面会好看些。</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在轻博中，推荐与发现的内容比较丰富。 </a:t>
            </a:r>
            <a:endParaRPr lang="zh-CN" altLang="en-US" dirty="0">
              <a:latin typeface="Times New Roman" panose="02020603050405020304" pitchFamily="18" charset="0"/>
              <a:cs typeface="Times New Roman" panose="02020603050405020304" pitchFamily="18" charset="0"/>
            </a:endParaRPr>
          </a:p>
          <a:p>
            <a:pPr eaLnBrk="1" hangingPunct="1">
              <a:defRPr/>
            </a:pP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2" charset="-122"/>
                <a:cs typeface="Times New Roman" panose="02020603050405020304" pitchFamily="18" charset="0"/>
              </a:rPr>
              <a:t>6.2.7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社交网站</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pPr>
              <a:defRPr/>
            </a:pPr>
            <a:r>
              <a:rPr lang="zh-CN" altLang="zh-CN" dirty="0">
                <a:solidFill>
                  <a:srgbClr val="FF0000"/>
                </a:solidFill>
                <a:latin typeface="Times New Roman" panose="02020603050405020304" pitchFamily="18" charset="0"/>
                <a:cs typeface="Times New Roman" panose="02020603050405020304" pitchFamily="18" charset="0"/>
              </a:rPr>
              <a:t>社交网站</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SNS (Social Networking Site) </a:t>
            </a:r>
            <a:r>
              <a:rPr lang="zh-CN" altLang="zh-CN" dirty="0">
                <a:latin typeface="Times New Roman" panose="02020603050405020304" pitchFamily="18" charset="0"/>
                <a:cs typeface="Times New Roman" panose="02020603050405020304" pitchFamily="18" charset="0"/>
              </a:rPr>
              <a:t>是近年来发展非常迅速的一种网站，其作用是为一群拥有相同兴趣与活动的人创建在线社区</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defRPr/>
            </a:pPr>
            <a:r>
              <a:rPr lang="en-US" altLang="zh-CN" dirty="0">
                <a:latin typeface="Times New Roman" panose="02020603050405020304" pitchFamily="18" charset="0"/>
                <a:cs typeface="Times New Roman" panose="02020603050405020304" pitchFamily="18" charset="0"/>
              </a:rPr>
              <a:t>2004</a:t>
            </a:r>
            <a:r>
              <a:rPr lang="zh-CN" altLang="zh-CN" dirty="0">
                <a:latin typeface="Times New Roman" panose="02020603050405020304" pitchFamily="18" charset="0"/>
                <a:cs typeface="Times New Roman" panose="02020603050405020304" pitchFamily="18" charset="0"/>
              </a:rPr>
              <a:t>年社交网站脸书</a:t>
            </a:r>
            <a:r>
              <a:rPr lang="en-US" altLang="zh-CN" dirty="0">
                <a:latin typeface="Times New Roman" panose="02020603050405020304" pitchFamily="18" charset="0"/>
                <a:cs typeface="Times New Roman" panose="02020603050405020304" pitchFamily="18" charset="0"/>
              </a:rPr>
              <a:t> (Facebook</a:t>
            </a:r>
            <a:r>
              <a:rPr lang="zh-CN" altLang="zh-CN" dirty="0">
                <a:latin typeface="Times New Roman" panose="02020603050405020304" pitchFamily="18" charset="0"/>
                <a:cs typeface="Times New Roman" panose="02020603050405020304" pitchFamily="18" charset="0"/>
              </a:rPr>
              <a:t>，又名面书、脸谱、脸谱网</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在美国诞生</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defRPr/>
            </a:pPr>
            <a:r>
              <a:rPr lang="zh-CN" altLang="zh-CN" dirty="0">
                <a:latin typeface="Times New Roman" panose="02020603050405020304" pitchFamily="18" charset="0"/>
                <a:cs typeface="Times New Roman" panose="02020603050405020304" pitchFamily="18" charset="0"/>
              </a:rPr>
              <a:t>国内以人人网、开心网等为代表的社交网站也如雨后春笋般迅速崛起</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eaLnBrk="1" hangingPunct="1"/>
            <a:r>
              <a:rPr lang="en-US" altLang="zh-CN" sz="4000" dirty="0">
                <a:ea typeface="黑体" panose="02010609060101010101" pitchFamily="2" charset="-122"/>
              </a:rPr>
              <a:t>   </a:t>
            </a:r>
            <a:r>
              <a:rPr lang="en-US" altLang="zh-CN" sz="4800" dirty="0">
                <a:ea typeface="黑体" panose="02010609060101010101" pitchFamily="2" charset="-122"/>
              </a:rPr>
              <a:t> </a:t>
            </a:r>
            <a:r>
              <a:rPr lang="zh-CN" altLang="en-US" sz="4800" dirty="0">
                <a:ea typeface="黑体" panose="02010609060101010101" pitchFamily="2" charset="-122"/>
              </a:rPr>
              <a:t>万维网的工作方式</a:t>
            </a:r>
            <a:r>
              <a:rPr lang="zh-CN" altLang="en-US" sz="4000" dirty="0">
                <a:ea typeface="黑体" panose="02010609060101010101" pitchFamily="2" charset="-122"/>
              </a:rPr>
              <a:t> </a:t>
            </a:r>
            <a:endParaRPr lang="zh-CN" altLang="en-US" sz="4000" dirty="0">
              <a:ea typeface="黑体" panose="02010609060101010101" pitchFamily="2" charset="-122"/>
            </a:endParaRPr>
          </a:p>
        </p:txBody>
      </p:sp>
      <p:sp>
        <p:nvSpPr>
          <p:cNvPr id="546819" name="Rectangle 3"/>
          <p:cNvSpPr>
            <a:spLocks noGrp="1" noChangeArrowheads="1"/>
          </p:cNvSpPr>
          <p:nvPr>
            <p:ph idx="1"/>
          </p:nvPr>
        </p:nvSpPr>
        <p:spPr/>
        <p:txBody>
          <a:bodyPr/>
          <a:lstStyle/>
          <a:p>
            <a:pPr eaLnBrk="1" hangingPunct="1"/>
            <a:r>
              <a:rPr lang="zh-CN" altLang="en-US" dirty="0">
                <a:ea typeface="黑体" panose="02010609060101010101" pitchFamily="2" charset="-122"/>
              </a:rPr>
              <a:t>万维网以</a:t>
            </a:r>
            <a:r>
              <a:rPr lang="zh-CN" altLang="en-US" dirty="0">
                <a:solidFill>
                  <a:srgbClr val="FF0000"/>
                </a:solidFill>
                <a:ea typeface="黑体" panose="02010609060101010101" pitchFamily="2" charset="-122"/>
              </a:rPr>
              <a:t>客户</a:t>
            </a:r>
            <a:r>
              <a:rPr lang="zh-CN" altLang="en-US" dirty="0">
                <a:solidFill>
                  <a:srgbClr val="FF0000"/>
                </a:solidFill>
                <a:ea typeface="黑体" panose="02010609060101010101" pitchFamily="2" charset="-122"/>
                <a:sym typeface="Symbol" panose="05050102010706020507" pitchFamily="18" charset="2"/>
              </a:rPr>
              <a:t></a:t>
            </a:r>
            <a:r>
              <a:rPr lang="zh-CN" altLang="en-US" dirty="0">
                <a:solidFill>
                  <a:srgbClr val="FF0000"/>
                </a:solidFill>
                <a:ea typeface="黑体" panose="02010609060101010101" pitchFamily="2" charset="-122"/>
              </a:rPr>
              <a:t>服务器</a:t>
            </a:r>
            <a:r>
              <a:rPr lang="zh-CN" altLang="en-US" dirty="0">
                <a:ea typeface="黑体" panose="02010609060101010101" pitchFamily="2" charset="-122"/>
              </a:rPr>
              <a:t>方式工作。</a:t>
            </a:r>
            <a:endParaRPr lang="zh-CN" altLang="en-US" dirty="0">
              <a:ea typeface="黑体" panose="02010609060101010101" pitchFamily="2" charset="-122"/>
            </a:endParaRPr>
          </a:p>
          <a:p>
            <a:pPr eaLnBrk="1" hangingPunct="1"/>
            <a:r>
              <a:rPr lang="zh-CN" altLang="en-US" dirty="0">
                <a:solidFill>
                  <a:srgbClr val="FF0000"/>
                </a:solidFill>
                <a:ea typeface="黑体" panose="02010609060101010101" pitchFamily="2" charset="-122"/>
              </a:rPr>
              <a:t>浏览器</a:t>
            </a:r>
            <a:r>
              <a:rPr lang="zh-CN" altLang="en-US" dirty="0">
                <a:ea typeface="黑体" panose="02010609060101010101" pitchFamily="2" charset="-122"/>
              </a:rPr>
              <a:t>就是在用户计算机上的万维网</a:t>
            </a:r>
            <a:r>
              <a:rPr lang="zh-CN" altLang="en-US" dirty="0">
                <a:solidFill>
                  <a:srgbClr val="FF0000"/>
                </a:solidFill>
                <a:ea typeface="黑体" panose="02010609060101010101" pitchFamily="2" charset="-122"/>
              </a:rPr>
              <a:t>客户程序</a:t>
            </a:r>
            <a:r>
              <a:rPr lang="zh-CN" altLang="en-US" dirty="0">
                <a:ea typeface="黑体" panose="02010609060101010101" pitchFamily="2" charset="-122"/>
              </a:rPr>
              <a:t>。万维网文档所驻留的计算机则运行</a:t>
            </a:r>
            <a:r>
              <a:rPr lang="zh-CN" altLang="en-US" dirty="0">
                <a:solidFill>
                  <a:srgbClr val="FF0000"/>
                </a:solidFill>
                <a:ea typeface="黑体" panose="02010609060101010101" pitchFamily="2" charset="-122"/>
              </a:rPr>
              <a:t>服务器程序</a:t>
            </a:r>
            <a:r>
              <a:rPr lang="zh-CN" altLang="en-US" dirty="0">
                <a:ea typeface="黑体" panose="02010609060101010101" pitchFamily="2" charset="-122"/>
              </a:rPr>
              <a:t>，因此这个计算机也称为</a:t>
            </a:r>
            <a:r>
              <a:rPr lang="zh-CN" altLang="en-US" dirty="0">
                <a:solidFill>
                  <a:srgbClr val="FF0000"/>
                </a:solidFill>
                <a:ea typeface="黑体" panose="02010609060101010101" pitchFamily="2" charset="-122"/>
              </a:rPr>
              <a:t>万维网服务器</a:t>
            </a:r>
            <a:r>
              <a:rPr lang="zh-CN" altLang="en-US" dirty="0">
                <a:ea typeface="黑体" panose="02010609060101010101" pitchFamily="2" charset="-122"/>
              </a:rPr>
              <a:t>。</a:t>
            </a:r>
            <a:endParaRPr lang="zh-CN" altLang="en-US" dirty="0">
              <a:ea typeface="黑体" panose="02010609060101010101" pitchFamily="2" charset="-122"/>
            </a:endParaRPr>
          </a:p>
          <a:p>
            <a:pPr eaLnBrk="1" hangingPunct="1"/>
            <a:r>
              <a:rPr lang="zh-CN" altLang="en-US" dirty="0">
                <a:ea typeface="黑体" panose="02010609060101010101" pitchFamily="2" charset="-122"/>
              </a:rPr>
              <a:t>客户程序向服务器程序发出请求，服务器程序向客户程序送回客户所要的</a:t>
            </a:r>
            <a:r>
              <a:rPr lang="zh-CN" altLang="en-US" dirty="0">
                <a:solidFill>
                  <a:srgbClr val="FF0000"/>
                </a:solidFill>
                <a:ea typeface="黑体" panose="02010609060101010101" pitchFamily="2" charset="-122"/>
              </a:rPr>
              <a:t>万维网文档。</a:t>
            </a:r>
            <a:endParaRPr lang="zh-CN" altLang="en-US" dirty="0">
              <a:solidFill>
                <a:srgbClr val="FF0000"/>
              </a:solidFill>
              <a:ea typeface="黑体" panose="02010609060101010101" pitchFamily="2" charset="-122"/>
            </a:endParaRPr>
          </a:p>
          <a:p>
            <a:pPr eaLnBrk="1" hangingPunct="1"/>
            <a:r>
              <a:rPr lang="zh-CN" altLang="en-US" dirty="0">
                <a:ea typeface="黑体" panose="02010609060101010101" pitchFamily="2" charset="-122"/>
              </a:rPr>
              <a:t>在一个客户程序主窗口上显示出的万维网文档称为</a:t>
            </a:r>
            <a:r>
              <a:rPr lang="zh-CN" altLang="en-US" dirty="0">
                <a:solidFill>
                  <a:srgbClr val="FF0000"/>
                </a:solidFill>
                <a:ea typeface="黑体" panose="02010609060101010101" pitchFamily="2" charset="-122"/>
              </a:rPr>
              <a:t>页面 </a:t>
            </a:r>
            <a:r>
              <a:rPr lang="en-US" altLang="zh-CN" dirty="0">
                <a:latin typeface="Times New Roman" panose="02020603050405020304" pitchFamily="18" charset="0"/>
                <a:ea typeface="黑体" panose="02010609060101010101" pitchFamily="2" charset="-122"/>
                <a:cs typeface="Times New Roman" panose="02020603050405020304" pitchFamily="18" charset="0"/>
              </a:rPr>
              <a:t>(page)</a:t>
            </a:r>
            <a:r>
              <a:rPr lang="zh-CN" altLang="en-US" dirty="0">
                <a:ea typeface="黑体" panose="02010609060101010101" pitchFamily="2" charset="-122"/>
              </a:rPr>
              <a:t>。</a:t>
            </a:r>
            <a:endParaRPr lang="zh-CN" altLang="en-US" dirty="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6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6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标题 1"/>
          <p:cNvSpPr>
            <a:spLocks noGrp="1"/>
          </p:cNvSpPr>
          <p:nvPr>
            <p:ph type="title"/>
          </p:nvPr>
        </p:nvSpPr>
        <p:spPr/>
        <p:txBody>
          <a:bodyPr/>
          <a:lstStyle/>
          <a:p>
            <a:r>
              <a:rPr lang="en-US" altLang="zh-CN">
                <a:latin typeface="Times New Roman" panose="02020603050405020304" pitchFamily="18" charset="0"/>
                <a:ea typeface="黑体" panose="02010609060101010101" pitchFamily="2" charset="-122"/>
                <a:cs typeface="Times New Roman" panose="02020603050405020304" pitchFamily="18" charset="0"/>
              </a:rPr>
              <a:t>6.2.7 </a:t>
            </a:r>
            <a:r>
              <a:rPr lang="zh-CN" altLang="en-US">
                <a:latin typeface="Times New Roman" panose="02020603050405020304" pitchFamily="18" charset="0"/>
                <a:ea typeface="黑体" panose="02010609060101010101" pitchFamily="2" charset="-122"/>
                <a:cs typeface="Times New Roman" panose="02020603050405020304" pitchFamily="18" charset="0"/>
              </a:rPr>
              <a:t>社交网站（续）</a:t>
            </a:r>
            <a:endParaRPr lang="zh-CN" altLang="en-US">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pPr>
              <a:defRPr/>
            </a:pPr>
            <a:r>
              <a:rPr lang="zh-CN" altLang="zh-CN" dirty="0">
                <a:latin typeface="Times New Roman" panose="02020603050405020304" pitchFamily="18" charset="0"/>
                <a:cs typeface="Times New Roman" panose="02020603050405020304" pitchFamily="18" charset="0"/>
              </a:rPr>
              <a:t>目前世界上排名第一且分布最广的社交网站是脸书</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defRPr/>
            </a:pPr>
            <a:r>
              <a:rPr lang="zh-CN" altLang="zh-CN" dirty="0">
                <a:latin typeface="Times New Roman" panose="02020603050405020304" pitchFamily="18" charset="0"/>
                <a:cs typeface="Times New Roman" panose="02020603050405020304" pitchFamily="18" charset="0"/>
              </a:rPr>
              <a:t>排名第二的社交网站是视频分享网站优兔</a:t>
            </a:r>
            <a:r>
              <a:rPr lang="en-US" altLang="zh-CN" dirty="0">
                <a:latin typeface="Times New Roman" panose="02020603050405020304" pitchFamily="18" charset="0"/>
                <a:cs typeface="Times New Roman" panose="02020603050405020304" pitchFamily="18" charset="0"/>
              </a:rPr>
              <a:t>YouTube</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被谷歌收购</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defRPr/>
            </a:pPr>
            <a:r>
              <a:rPr lang="zh-CN" altLang="zh-CN" dirty="0">
                <a:latin typeface="Times New Roman" panose="02020603050405020304" pitchFamily="18" charset="0"/>
                <a:cs typeface="Times New Roman" panose="02020603050405020304" pitchFamily="18" charset="0"/>
              </a:rPr>
              <a:t>国内类似的视频分享网站有优酷</a:t>
            </a:r>
            <a:r>
              <a:rPr lang="en-US" altLang="zh-CN" dirty="0">
                <a:latin typeface="Times New Roman" panose="02020603050405020304" pitchFamily="18" charset="0"/>
                <a:cs typeface="Times New Roman" panose="02020603050405020304" pitchFamily="18" charset="0"/>
              </a:rPr>
              <a:t> (www.youku.com)</a:t>
            </a:r>
            <a:r>
              <a:rPr lang="zh-CN" altLang="zh-CN" dirty="0">
                <a:latin typeface="Times New Roman" panose="02020603050405020304" pitchFamily="18" charset="0"/>
                <a:cs typeface="Times New Roman" panose="02020603050405020304" pitchFamily="18" charset="0"/>
              </a:rPr>
              <a:t>、土豆</a:t>
            </a:r>
            <a:r>
              <a:rPr lang="en-US" altLang="zh-CN" dirty="0">
                <a:latin typeface="Times New Roman" panose="02020603050405020304" pitchFamily="18" charset="0"/>
                <a:cs typeface="Times New Roman" panose="02020603050405020304" pitchFamily="18" charset="0"/>
              </a:rPr>
              <a:t> (movie.tudou.com)</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56</a:t>
            </a:r>
            <a:r>
              <a:rPr lang="zh-CN" altLang="zh-CN" dirty="0">
                <a:latin typeface="Times New Roman" panose="02020603050405020304" pitchFamily="18" charset="0"/>
                <a:cs typeface="Times New Roman" panose="02020603050405020304" pitchFamily="18" charset="0"/>
              </a:rPr>
              <a:t>网</a:t>
            </a:r>
            <a:r>
              <a:rPr lang="en-US" altLang="zh-CN" dirty="0">
                <a:latin typeface="Times New Roman" panose="02020603050405020304" pitchFamily="18" charset="0"/>
                <a:cs typeface="Times New Roman" panose="02020603050405020304" pitchFamily="18" charset="0"/>
              </a:rPr>
              <a:t> (56.com) </a:t>
            </a:r>
            <a:r>
              <a:rPr lang="zh-CN" altLang="zh-CN" dirty="0">
                <a:latin typeface="Times New Roman" panose="02020603050405020304" pitchFamily="18" charset="0"/>
                <a:cs typeface="Times New Roman" panose="02020603050405020304" pitchFamily="18" charset="0"/>
              </a:rPr>
              <a:t>等</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标题 1"/>
          <p:cNvSpPr>
            <a:spLocks noGrp="1"/>
          </p:cNvSpPr>
          <p:nvPr>
            <p:ph type="title"/>
          </p:nvPr>
        </p:nvSpPr>
        <p:spPr/>
        <p:txBody>
          <a:bodyPr/>
          <a:lstStyle/>
          <a:p>
            <a:r>
              <a:rPr lang="en-US" altLang="zh-CN">
                <a:latin typeface="Times New Roman" panose="02020603050405020304" pitchFamily="18" charset="0"/>
                <a:ea typeface="黑体" panose="02010609060101010101" pitchFamily="2" charset="-122"/>
                <a:cs typeface="Times New Roman" panose="02020603050405020304" pitchFamily="18" charset="0"/>
              </a:rPr>
              <a:t>6.2.7 </a:t>
            </a:r>
            <a:r>
              <a:rPr lang="zh-CN" altLang="en-US">
                <a:latin typeface="Times New Roman" panose="02020603050405020304" pitchFamily="18" charset="0"/>
                <a:ea typeface="黑体" panose="02010609060101010101" pitchFamily="2" charset="-122"/>
                <a:cs typeface="Times New Roman" panose="02020603050405020304" pitchFamily="18" charset="0"/>
              </a:rPr>
              <a:t>社交网站（续）</a:t>
            </a:r>
            <a:endParaRPr lang="zh-CN" altLang="en-US">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pPr>
              <a:defRPr/>
            </a:pPr>
            <a:r>
              <a:rPr lang="zh-CN" altLang="zh-CN" dirty="0">
                <a:latin typeface="Times New Roman" panose="02020603050405020304" pitchFamily="18" charset="0"/>
                <a:cs typeface="Times New Roman" panose="02020603050405020304" pitchFamily="18" charset="0"/>
              </a:rPr>
              <a:t>另一种能够提供微博服务的社交网络现在也很流行。例如推特</a:t>
            </a:r>
            <a:r>
              <a:rPr lang="en-US" altLang="zh-CN" dirty="0">
                <a:latin typeface="Times New Roman" panose="02020603050405020304" pitchFamily="18" charset="0"/>
                <a:cs typeface="Times New Roman" panose="02020603050405020304" pitchFamily="18" charset="0"/>
              </a:rPr>
              <a:t> Twitter (twitter.com) </a:t>
            </a:r>
            <a:r>
              <a:rPr lang="zh-CN" altLang="zh-CN" dirty="0">
                <a:latin typeface="Times New Roman" panose="02020603050405020304" pitchFamily="18" charset="0"/>
                <a:cs typeface="Times New Roman" panose="02020603050405020304" pitchFamily="18" charset="0"/>
              </a:rPr>
              <a:t>网站可以让用户发表不超过</a:t>
            </a:r>
            <a:r>
              <a:rPr lang="en-US" altLang="zh-CN" dirty="0">
                <a:latin typeface="Times New Roman" panose="02020603050405020304" pitchFamily="18" charset="0"/>
                <a:cs typeface="Times New Roman" panose="02020603050405020304" pitchFamily="18" charset="0"/>
              </a:rPr>
              <a:t>140</a:t>
            </a:r>
            <a:r>
              <a:rPr lang="zh-CN" altLang="zh-CN" dirty="0">
                <a:latin typeface="Times New Roman" panose="02020603050405020304" pitchFamily="18" charset="0"/>
                <a:cs typeface="Times New Roman" panose="02020603050405020304" pitchFamily="18" charset="0"/>
              </a:rPr>
              <a:t>个字符的消息。这些消息也被称为“推文”</a:t>
            </a:r>
            <a:r>
              <a:rPr lang="en-US" altLang="zh-CN" dirty="0">
                <a:latin typeface="Times New Roman" panose="02020603050405020304" pitchFamily="18" charset="0"/>
                <a:cs typeface="Times New Roman" panose="02020603050405020304" pitchFamily="18" charset="0"/>
              </a:rPr>
              <a:t>(Tweet)</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defRPr/>
            </a:pPr>
            <a:r>
              <a:rPr lang="zh-CN" altLang="zh-CN" dirty="0">
                <a:latin typeface="Times New Roman" panose="02020603050405020304" pitchFamily="18" charset="0"/>
                <a:cs typeface="Times New Roman" panose="02020603050405020304" pitchFamily="18" charset="0"/>
              </a:rPr>
              <a:t>我国的新浪微博</a:t>
            </a:r>
            <a:r>
              <a:rPr lang="en-US" altLang="zh-CN" dirty="0">
                <a:latin typeface="Times New Roman" panose="02020603050405020304" pitchFamily="18" charset="0"/>
                <a:cs typeface="Times New Roman" panose="02020603050405020304" pitchFamily="18" charset="0"/>
              </a:rPr>
              <a:t> (www.weibo.com)</a:t>
            </a:r>
            <a:r>
              <a:rPr lang="zh-CN" altLang="zh-CN" dirty="0">
                <a:latin typeface="Times New Roman" panose="02020603050405020304" pitchFamily="18" charset="0"/>
                <a:cs typeface="Times New Roman" panose="02020603050405020304" pitchFamily="18" charset="0"/>
              </a:rPr>
              <a:t>、腾讯微博</a:t>
            </a:r>
            <a:r>
              <a:rPr lang="en-US" altLang="zh-CN" dirty="0">
                <a:latin typeface="Times New Roman" panose="02020603050405020304" pitchFamily="18" charset="0"/>
                <a:cs typeface="Times New Roman" panose="02020603050405020304" pitchFamily="18" charset="0"/>
              </a:rPr>
              <a:t> (t.qq.com) </a:t>
            </a:r>
            <a:r>
              <a:rPr lang="zh-CN" altLang="zh-CN" dirty="0">
                <a:latin typeface="Times New Roman" panose="02020603050405020304" pitchFamily="18" charset="0"/>
                <a:cs typeface="Times New Roman" panose="02020603050405020304" pitchFamily="18" charset="0"/>
              </a:rPr>
              <a:t>等就是这种性质的社交网站。</a:t>
            </a:r>
            <a:endParaRPr lang="en-US" altLang="zh-CN" dirty="0">
              <a:latin typeface="Times New Roman" panose="02020603050405020304" pitchFamily="18" charset="0"/>
              <a:cs typeface="Times New Roman" panose="02020603050405020304" pitchFamily="18" charset="0"/>
            </a:endParaRPr>
          </a:p>
          <a:p>
            <a:pPr>
              <a:defRPr/>
            </a:pPr>
            <a:r>
              <a:rPr lang="zh-CN" altLang="zh-CN" dirty="0">
                <a:latin typeface="Times New Roman" panose="02020603050405020304" pitchFamily="18" charset="0"/>
                <a:cs typeface="Times New Roman" panose="02020603050405020304" pitchFamily="18" charset="0"/>
              </a:rPr>
              <a:t>职业性社交网站领英</a:t>
            </a:r>
            <a:r>
              <a:rPr lang="en-US" altLang="zh-CN" dirty="0">
                <a:latin typeface="Times New Roman" panose="02020603050405020304" pitchFamily="18" charset="0"/>
                <a:cs typeface="Times New Roman" panose="02020603050405020304" pitchFamily="18" charset="0"/>
              </a:rPr>
              <a:t> LinkedIn </a:t>
            </a:r>
            <a:r>
              <a:rPr lang="zh-CN" altLang="zh-CN" dirty="0">
                <a:latin typeface="Times New Roman" panose="02020603050405020304" pitchFamily="18" charset="0"/>
                <a:cs typeface="Times New Roman" panose="02020603050405020304" pitchFamily="18" charset="0"/>
              </a:rPr>
              <a:t>也很受欢迎</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标题 1"/>
          <p:cNvSpPr>
            <a:spLocks noGrp="1"/>
          </p:cNvSpPr>
          <p:nvPr>
            <p:ph type="title"/>
          </p:nvPr>
        </p:nvSpPr>
        <p:spPr/>
        <p:txBody>
          <a:bodyPr/>
          <a:lstStyle/>
          <a:p>
            <a:r>
              <a:rPr lang="en-US" altLang="zh-CN">
                <a:latin typeface="Times New Roman" panose="02020603050405020304" pitchFamily="18" charset="0"/>
                <a:ea typeface="黑体" panose="02010609060101010101" pitchFamily="2" charset="-122"/>
                <a:cs typeface="Times New Roman" panose="02020603050405020304" pitchFamily="18" charset="0"/>
              </a:rPr>
              <a:t>6.2.7 </a:t>
            </a:r>
            <a:r>
              <a:rPr lang="zh-CN" altLang="en-US">
                <a:latin typeface="Times New Roman" panose="02020603050405020304" pitchFamily="18" charset="0"/>
                <a:ea typeface="黑体" panose="02010609060101010101" pitchFamily="2" charset="-122"/>
                <a:cs typeface="Times New Roman" panose="02020603050405020304" pitchFamily="18" charset="0"/>
              </a:rPr>
              <a:t>社交网站（续）</a:t>
            </a:r>
            <a:endParaRPr lang="zh-CN" altLang="en-US">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内容占位符 2"/>
          <p:cNvSpPr>
            <a:spLocks noGrp="1"/>
          </p:cNvSpPr>
          <p:nvPr>
            <p:ph idx="1"/>
          </p:nvPr>
        </p:nvSpPr>
        <p:spPr>
          <a:xfrm>
            <a:off x="1031983" y="1844824"/>
            <a:ext cx="8346723" cy="3332816"/>
          </a:xfrm>
        </p:spPr>
        <p:txBody>
          <a:bodyPr/>
          <a:lstStyle/>
          <a:p>
            <a:pPr>
              <a:lnSpc>
                <a:spcPct val="90000"/>
              </a:lnSpc>
              <a:defRPr/>
            </a:pPr>
            <a:r>
              <a:rPr lang="zh-CN" altLang="en-US" sz="2600" dirty="0">
                <a:latin typeface="Times New Roman" panose="02020603050405020304" pitchFamily="18" charset="0"/>
                <a:cs typeface="Times New Roman" panose="02020603050405020304" pitchFamily="18" charset="0"/>
              </a:rPr>
              <a:t>目前我国用户范围最为广泛的社交网站是微信和</a:t>
            </a:r>
            <a:r>
              <a:rPr lang="en-US" altLang="zh-CN" sz="2600" dirty="0">
                <a:latin typeface="Times New Roman" panose="02020603050405020304" pitchFamily="18" charset="0"/>
                <a:cs typeface="Times New Roman" panose="02020603050405020304" pitchFamily="18" charset="0"/>
              </a:rPr>
              <a:t>QQ</a:t>
            </a:r>
            <a:r>
              <a:rPr lang="zh-CN" altLang="zh-CN" sz="2600" dirty="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截止</a:t>
            </a:r>
            <a:r>
              <a:rPr lang="en-US" altLang="zh-CN" sz="2600" dirty="0">
                <a:latin typeface="Times New Roman" panose="02020603050405020304" pitchFamily="18" charset="0"/>
                <a:cs typeface="Times New Roman" panose="02020603050405020304" pitchFamily="18" charset="0"/>
              </a:rPr>
              <a:t>2017</a:t>
            </a:r>
            <a:r>
              <a:rPr lang="zh-CN" altLang="en-US" sz="2600" dirty="0">
                <a:latin typeface="Times New Roman" panose="02020603050405020304" pitchFamily="18" charset="0"/>
                <a:cs typeface="Times New Roman" panose="02020603050405020304" pitchFamily="18" charset="0"/>
              </a:rPr>
              <a:t>年第四季度，</a:t>
            </a:r>
            <a:r>
              <a:rPr lang="en-US" altLang="zh-CN" sz="2600" dirty="0">
                <a:latin typeface="Times New Roman" panose="02020603050405020304" pitchFamily="18" charset="0"/>
                <a:cs typeface="Times New Roman" panose="02020603050405020304" pitchFamily="18" charset="0"/>
              </a:rPr>
              <a:t>QQ</a:t>
            </a:r>
            <a:r>
              <a:rPr lang="zh-CN" altLang="en-US" sz="2600" dirty="0">
                <a:latin typeface="Times New Roman" panose="02020603050405020304" pitchFamily="18" charset="0"/>
                <a:cs typeface="Times New Roman" panose="02020603050405020304" pitchFamily="18" charset="0"/>
              </a:rPr>
              <a:t>的用户数量为 </a:t>
            </a:r>
            <a:r>
              <a:rPr lang="en-US" altLang="zh-CN" sz="2600" dirty="0">
                <a:latin typeface="Times New Roman" panose="02020603050405020304" pitchFamily="18" charset="0"/>
                <a:cs typeface="Times New Roman" panose="02020603050405020304" pitchFamily="18" charset="0"/>
              </a:rPr>
              <a:t>7.834 </a:t>
            </a:r>
            <a:r>
              <a:rPr lang="zh-CN" altLang="en-US" sz="2600" dirty="0">
                <a:latin typeface="Times New Roman" panose="02020603050405020304" pitchFamily="18" charset="0"/>
                <a:cs typeface="Times New Roman" panose="02020603050405020304" pitchFamily="18" charset="0"/>
              </a:rPr>
              <a:t>亿，其中移动端为 </a:t>
            </a:r>
            <a:r>
              <a:rPr lang="en-US" altLang="zh-CN" sz="2600" dirty="0">
                <a:latin typeface="Times New Roman" panose="02020603050405020304" pitchFamily="18" charset="0"/>
                <a:cs typeface="Times New Roman" panose="02020603050405020304" pitchFamily="18" charset="0"/>
              </a:rPr>
              <a:t>6.83 </a:t>
            </a:r>
            <a:r>
              <a:rPr lang="zh-CN" altLang="en-US" sz="2600" dirty="0">
                <a:latin typeface="Times New Roman" panose="02020603050405020304" pitchFamily="18" charset="0"/>
                <a:cs typeface="Times New Roman" panose="02020603050405020304" pitchFamily="18" charset="0"/>
              </a:rPr>
              <a:t>亿。微信及 </a:t>
            </a:r>
            <a:r>
              <a:rPr lang="en-US" altLang="zh-CN" sz="2600" dirty="0">
                <a:latin typeface="Times New Roman" panose="02020603050405020304" pitchFamily="18" charset="0"/>
                <a:cs typeface="Times New Roman" panose="02020603050405020304" pitchFamily="18" charset="0"/>
              </a:rPr>
              <a:t>WeChat </a:t>
            </a:r>
            <a:r>
              <a:rPr lang="zh-CN" altLang="en-US" sz="2600" dirty="0">
                <a:latin typeface="Times New Roman" panose="02020603050405020304" pitchFamily="18" charset="0"/>
                <a:cs typeface="Times New Roman" panose="02020603050405020304" pitchFamily="18" charset="0"/>
              </a:rPr>
              <a:t>合并月活用户超过了</a:t>
            </a:r>
            <a:r>
              <a:rPr lang="en-US" altLang="zh-CN" sz="2600" dirty="0">
                <a:latin typeface="Times New Roman" panose="02020603050405020304" pitchFamily="18" charset="0"/>
                <a:cs typeface="Times New Roman" panose="02020603050405020304" pitchFamily="18" charset="0"/>
              </a:rPr>
              <a:t>10 </a:t>
            </a:r>
            <a:r>
              <a:rPr lang="zh-CN" altLang="en-US" sz="2600" dirty="0">
                <a:latin typeface="Times New Roman" panose="02020603050405020304" pitchFamily="18" charset="0"/>
                <a:cs typeface="Times New Roman" panose="02020603050405020304" pitchFamily="18" charset="0"/>
              </a:rPr>
              <a:t>亿。</a:t>
            </a:r>
            <a:endParaRPr lang="en-US" altLang="zh-CN" sz="2600" dirty="0">
              <a:latin typeface="Times New Roman" panose="02020603050405020304" pitchFamily="18" charset="0"/>
              <a:cs typeface="Times New Roman" panose="02020603050405020304" pitchFamily="18" charset="0"/>
            </a:endParaRPr>
          </a:p>
          <a:p>
            <a:pPr>
              <a:lnSpc>
                <a:spcPct val="90000"/>
              </a:lnSpc>
              <a:defRPr/>
            </a:pPr>
            <a:r>
              <a:rPr lang="zh-CN" altLang="en-US" sz="2600" dirty="0">
                <a:latin typeface="Times New Roman" panose="02020603050405020304" pitchFamily="18" charset="0"/>
                <a:cs typeface="Times New Roman" panose="02020603050405020304" pitchFamily="18" charset="0"/>
              </a:rPr>
              <a:t>微信与</a:t>
            </a:r>
            <a:r>
              <a:rPr lang="en-US" altLang="zh-CN" sz="2600" dirty="0">
                <a:latin typeface="Times New Roman" panose="02020603050405020304" pitchFamily="18" charset="0"/>
                <a:cs typeface="Times New Roman" panose="02020603050405020304" pitchFamily="18" charset="0"/>
              </a:rPr>
              <a:t>QQ</a:t>
            </a:r>
            <a:r>
              <a:rPr lang="zh-CN" altLang="en-US" sz="2600" dirty="0">
                <a:latin typeface="Times New Roman" panose="02020603050405020304" pitchFamily="18" charset="0"/>
                <a:cs typeface="Times New Roman" panose="02020603050405020304" pitchFamily="18" charset="0"/>
              </a:rPr>
              <a:t>功能其实有些重叠</a:t>
            </a:r>
            <a:r>
              <a:rPr lang="zh-CN" altLang="zh-CN" sz="2600" dirty="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原先</a:t>
            </a:r>
            <a:r>
              <a:rPr lang="en-US" altLang="zh-CN" sz="2600" dirty="0">
                <a:latin typeface="Times New Roman" panose="02020603050405020304" pitchFamily="18" charset="0"/>
                <a:cs typeface="Times New Roman" panose="02020603050405020304" pitchFamily="18" charset="0"/>
              </a:rPr>
              <a:t>QQ</a:t>
            </a:r>
            <a:r>
              <a:rPr lang="zh-CN" altLang="en-US" sz="2600" dirty="0">
                <a:latin typeface="Times New Roman" panose="02020603050405020304" pitchFamily="18" charset="0"/>
                <a:cs typeface="Times New Roman" panose="02020603050405020304" pitchFamily="18" charset="0"/>
              </a:rPr>
              <a:t>主要是为</a:t>
            </a:r>
            <a:r>
              <a:rPr lang="en-US" altLang="zh-CN" sz="2600" dirty="0">
                <a:latin typeface="Times New Roman" panose="02020603050405020304" pitchFamily="18" charset="0"/>
                <a:cs typeface="Times New Roman" panose="02020603050405020304" pitchFamily="18" charset="0"/>
              </a:rPr>
              <a:t>PC</a:t>
            </a:r>
            <a:r>
              <a:rPr lang="zh-CN" altLang="en-US" sz="2600" dirty="0">
                <a:latin typeface="Times New Roman" panose="02020603050405020304" pitchFamily="18" charset="0"/>
                <a:cs typeface="Times New Roman" panose="02020603050405020304" pitchFamily="18" charset="0"/>
              </a:rPr>
              <a:t>端用户服务，而微信是专为手机用户使用的聊天工具。现在其实随着技术的发展，这个功能界限已经很模糊了。</a:t>
            </a:r>
            <a:endParaRPr lang="en-US" altLang="zh-CN" sz="2600" dirty="0">
              <a:latin typeface="Times New Roman" panose="02020603050405020304" pitchFamily="18" charset="0"/>
              <a:cs typeface="Times New Roman" panose="02020603050405020304" pitchFamily="18" charset="0"/>
            </a:endParaRPr>
          </a:p>
          <a:p>
            <a:pPr>
              <a:lnSpc>
                <a:spcPct val="90000"/>
              </a:lnSpc>
              <a:defRPr/>
            </a:pPr>
            <a:r>
              <a:rPr lang="zh-CN" altLang="en-US" sz="2600" dirty="0">
                <a:latin typeface="Times New Roman" panose="02020603050405020304" pitchFamily="18" charset="0"/>
                <a:cs typeface="Times New Roman" panose="02020603050405020304" pitchFamily="18" charset="0"/>
              </a:rPr>
              <a:t>微信的功能现在不仅可传送文字、图片、录音、视频短片外，还可提供实时的音频或视频聊天。利用公众号和小程序，还可以进行网购、转账、网约车、缴费、还款、借贷、理财、购票、外卖、共享单车等。</a:t>
            </a:r>
            <a:endParaRPr lang="zh-CN" altLang="en-US" sz="26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algn="ctr" eaLnBrk="1" hangingPunct="1">
              <a:defRPr/>
            </a:pPr>
            <a:r>
              <a:rPr lang="zh-CN" altLang="en-US" dirty="0"/>
              <a:t>万维网必须解决的问题 </a:t>
            </a:r>
            <a:endParaRPr lang="zh-CN" altLang="en-US" dirty="0"/>
          </a:p>
        </p:txBody>
      </p:sp>
      <p:sp>
        <p:nvSpPr>
          <p:cNvPr id="547843" name="Rectangle 3"/>
          <p:cNvSpPr>
            <a:spLocks noGrp="1" noChangeArrowheads="1"/>
          </p:cNvSpPr>
          <p:nvPr>
            <p:ph idx="1"/>
          </p:nvPr>
        </p:nvSpPr>
        <p:spPr/>
        <p:txBody>
          <a:bodyPr/>
          <a:lstStyle/>
          <a:p>
            <a:pPr marL="316230" indent="-316230" eaLnBrk="1" hangingPunct="1">
              <a:spcBef>
                <a:spcPts val="555"/>
              </a:spcBef>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怎样标志分布在整个互联网上的万维网文档？</a:t>
            </a:r>
            <a:r>
              <a:rPr lang="zh-CN" altLang="en-US" sz="3600"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使用</a:t>
            </a:r>
            <a:r>
              <a:rPr lang="zh-CN" altLang="en-US" dirty="0">
                <a:solidFill>
                  <a:srgbClr val="FF0000"/>
                </a:solidFill>
                <a:latin typeface="Times New Roman" panose="02020603050405020304" pitchFamily="18" charset="0"/>
                <a:cs typeface="Times New Roman" panose="02020603050405020304" pitchFamily="18" charset="0"/>
              </a:rPr>
              <a:t>统一资源定位符</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URL (Uniform Resource Locator) </a:t>
            </a:r>
            <a:r>
              <a:rPr lang="zh-CN" altLang="en-US" dirty="0">
                <a:latin typeface="Times New Roman" panose="02020603050405020304" pitchFamily="18" charset="0"/>
                <a:cs typeface="Times New Roman" panose="02020603050405020304" pitchFamily="18" charset="0"/>
              </a:rPr>
              <a:t>来标志万维网上的各种文档。</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ts val="555"/>
              </a:spcBef>
              <a:defRPr/>
            </a:pPr>
            <a:r>
              <a:rPr lang="zh-CN" altLang="en-US" dirty="0">
                <a:latin typeface="Times New Roman" panose="02020603050405020304" pitchFamily="18" charset="0"/>
                <a:cs typeface="Times New Roman" panose="02020603050405020304" pitchFamily="18" charset="0"/>
              </a:rPr>
              <a:t>使每一个文档在整个互联网的范围内具有唯一的标识符 </a:t>
            </a:r>
            <a:r>
              <a:rPr lang="en-US" altLang="zh-CN" dirty="0">
                <a:latin typeface="Times New Roman" panose="02020603050405020304" pitchFamily="18" charset="0"/>
                <a:cs typeface="Times New Roman" panose="02020603050405020304" pitchFamily="18" charset="0"/>
              </a:rPr>
              <a:t>URL</a:t>
            </a:r>
            <a:r>
              <a:rPr lang="zh-CN" altLang="en-US"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中北大学教案">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13349</Words>
  <Application>WPS 演示</Application>
  <PresentationFormat>A4 纸张(210x297 毫米)</PresentationFormat>
  <Paragraphs>1268</Paragraphs>
  <Slides>82</Slides>
  <Notes>173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7</vt:i4>
      </vt:variant>
      <vt:variant>
        <vt:lpstr>幻灯片标题</vt:lpstr>
      </vt:variant>
      <vt:variant>
        <vt:i4>82</vt:i4>
      </vt:variant>
    </vt:vector>
  </HeadingPairs>
  <TitlesOfParts>
    <vt:vector size="105" baseType="lpstr">
      <vt:lpstr>Arial</vt:lpstr>
      <vt:lpstr>宋体</vt:lpstr>
      <vt:lpstr>Wingdings</vt:lpstr>
      <vt:lpstr>Corbel</vt:lpstr>
      <vt:lpstr>Times New Roman</vt:lpstr>
      <vt:lpstr>Tahoma</vt:lpstr>
      <vt:lpstr>Arial</vt:lpstr>
      <vt:lpstr>黑体</vt:lpstr>
      <vt:lpstr>Symbol</vt:lpstr>
      <vt:lpstr>华文楷体</vt:lpstr>
      <vt:lpstr>微软雅黑</vt:lpstr>
      <vt:lpstr>Arial Unicode MS</vt:lpstr>
      <vt:lpstr>Calibri</vt:lpstr>
      <vt:lpstr>造字工房言宋体</vt:lpstr>
      <vt:lpstr>中北大学教案3</vt:lpstr>
      <vt:lpstr>8_中北大学教案</vt:lpstr>
      <vt:lpstr>Visio.Drawing.6</vt:lpstr>
      <vt:lpstr>Visio.Drawing.6</vt:lpstr>
      <vt:lpstr>Visio.Drawing.6</vt:lpstr>
      <vt:lpstr>Visio.Drawing.6</vt:lpstr>
      <vt:lpstr>Visio.Drawing.6</vt:lpstr>
      <vt:lpstr>Visio.Drawing.6</vt:lpstr>
      <vt:lpstr>Visio.Drawing.6</vt:lpstr>
      <vt:lpstr>计算机网络</vt:lpstr>
      <vt:lpstr>PowerPoint 演示文稿</vt:lpstr>
      <vt:lpstr>6.4  万维网 WWW</vt:lpstr>
      <vt:lpstr>6.4.1  万维网概述</vt:lpstr>
      <vt:lpstr>万维网提供分布式服务 </vt:lpstr>
      <vt:lpstr>超媒体与超文本</vt:lpstr>
      <vt:lpstr>分布式与非分布式的区别</vt:lpstr>
      <vt:lpstr>    万维网的工作方式 </vt:lpstr>
      <vt:lpstr>万维网必须解决的问题 </vt:lpstr>
      <vt:lpstr>万维网必须解决的问题 </vt:lpstr>
      <vt:lpstr>万维网必须解决的问题 </vt:lpstr>
      <vt:lpstr>万维网必须解决的问题 </vt:lpstr>
      <vt:lpstr>6.4.2  统一资源定位符 URL</vt:lpstr>
      <vt:lpstr>URL 的一般形式 </vt:lpstr>
      <vt:lpstr>URL 的一般形式 </vt:lpstr>
      <vt:lpstr>URL 的一般形式（续） </vt:lpstr>
      <vt:lpstr>URL 的一般形式（续） </vt:lpstr>
      <vt:lpstr>URL 的一般形式（续） </vt:lpstr>
      <vt:lpstr>2. 使用 HTTP 的 URL</vt:lpstr>
      <vt:lpstr>2. 使用 HTTP 的 URL</vt:lpstr>
      <vt:lpstr>2. 使用 HTTP 的 URL</vt:lpstr>
      <vt:lpstr>2. 使用 HTTP 的 URL</vt:lpstr>
      <vt:lpstr>2. 使用 HTTP 的 URL</vt:lpstr>
      <vt:lpstr>6.4.3  超文本传送协议 HTTP </vt:lpstr>
      <vt:lpstr>万维网的工作过程 </vt:lpstr>
      <vt:lpstr>用户点击 URL  http://www.tsinghua.edu.cn/chn/yxsz/index.htm 后所发生的事件 </vt:lpstr>
      <vt:lpstr>HTTP 的主要特点 </vt:lpstr>
      <vt:lpstr>请求一个万维网文档所需的时间 </vt:lpstr>
      <vt:lpstr>持续连接</vt:lpstr>
      <vt:lpstr>持续连接的两种工作方式</vt:lpstr>
      <vt:lpstr>2. 代理服务器</vt:lpstr>
      <vt:lpstr>使用高速缓存可减少 访问互联网服务器的时延 </vt:lpstr>
      <vt:lpstr>使用高速缓存的情况</vt:lpstr>
      <vt:lpstr>使用高速缓存的情况</vt:lpstr>
      <vt:lpstr>使用高速缓存的情况</vt:lpstr>
      <vt:lpstr>使用高速缓存的情况</vt:lpstr>
      <vt:lpstr>使用高速缓存的情况</vt:lpstr>
      <vt:lpstr>3. HTTP 的报文结构 </vt:lpstr>
      <vt:lpstr>HTTP 的报文结构（请求报文） </vt:lpstr>
      <vt:lpstr>HTTP 的报文结构（请求报文） </vt:lpstr>
      <vt:lpstr>HTTP 请求报文的一些方法 </vt:lpstr>
      <vt:lpstr>HTTP 的报文结构（请求报文） </vt:lpstr>
      <vt:lpstr>HTTP 的报文结构（请求报文） </vt:lpstr>
      <vt:lpstr>HTTP 的报文结构（响应报文） </vt:lpstr>
      <vt:lpstr>状态码都是三位数字 </vt:lpstr>
      <vt:lpstr>6.4.4  万维网的文档</vt:lpstr>
      <vt:lpstr>HTML 文档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两种不同的链接</vt:lpstr>
      <vt:lpstr>XML</vt:lpstr>
      <vt:lpstr>XHTML</vt:lpstr>
      <vt:lpstr>CSS</vt:lpstr>
      <vt:lpstr>2. 动态万维网文档 </vt:lpstr>
      <vt:lpstr>万维网服务器功能的扩充 </vt:lpstr>
      <vt:lpstr>扩充了功能的万维网服务器 </vt:lpstr>
      <vt:lpstr>通用网关接口 CGI</vt:lpstr>
      <vt:lpstr>3. 活动万维网文档</vt:lpstr>
      <vt:lpstr>3. 活动万维网文档</vt:lpstr>
      <vt:lpstr>活动文档在客户端创建 </vt:lpstr>
      <vt:lpstr>用 Java 技术创建活动文档 </vt:lpstr>
      <vt:lpstr>6.4.5  万维网的信息检索系统</vt:lpstr>
      <vt:lpstr>分类目录搜索 </vt:lpstr>
      <vt:lpstr>一些著名的搜索引擎 </vt:lpstr>
      <vt:lpstr>垂直搜索引擎</vt:lpstr>
      <vt:lpstr>元搜索引擎</vt:lpstr>
      <vt:lpstr>2. Google搜索技术的特点</vt:lpstr>
      <vt:lpstr>6.4.6  博客和微博</vt:lpstr>
      <vt:lpstr>2. 微博</vt:lpstr>
      <vt:lpstr>3. 轻博</vt:lpstr>
      <vt:lpstr>6.4.7 社交网站</vt:lpstr>
      <vt:lpstr>6.4.7 社交网站（续）</vt:lpstr>
      <vt:lpstr>6.4.7 社交网站（续）</vt:lpstr>
      <vt:lpstr>6.4.7 社交网站（续）</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6 章 应用层</dc:title>
  <dc:creator>920</dc:creator>
  <cp:lastModifiedBy>黄花鱼</cp:lastModifiedBy>
  <cp:revision>169</cp:revision>
  <dcterms:created xsi:type="dcterms:W3CDTF">2016-10-14T10:01:00Z</dcterms:created>
  <dcterms:modified xsi:type="dcterms:W3CDTF">2021-03-14T10:20:46Z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D64ACC0CE8694BE3A87853F05A2C4137</vt:lpwstr>
  </property>
</Properties>
</file>