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0" r:id="rId3"/>
  </p:sldMasterIdLst>
  <p:notesMasterIdLst>
    <p:notesMasterId r:id="rId8"/>
  </p:notesMasterIdLst>
  <p:sldIdLst>
    <p:sldId id="1113" r:id="rId4"/>
    <p:sldId id="1161" r:id="rId5"/>
    <p:sldId id="773" r:id="rId6"/>
    <p:sldId id="774" r:id="rId7"/>
    <p:sldId id="775" r:id="rId9"/>
    <p:sldId id="776" r:id="rId10"/>
    <p:sldId id="777" r:id="rId11"/>
    <p:sldId id="778" r:id="rId12"/>
    <p:sldId id="779" r:id="rId13"/>
    <p:sldId id="780" r:id="rId14"/>
    <p:sldId id="781" r:id="rId15"/>
    <p:sldId id="782" r:id="rId16"/>
    <p:sldId id="783" r:id="rId17"/>
    <p:sldId id="784" r:id="rId18"/>
    <p:sldId id="785" r:id="rId19"/>
    <p:sldId id="786" r:id="rId20"/>
    <p:sldId id="787" r:id="rId21"/>
    <p:sldId id="788" r:id="rId22"/>
    <p:sldId id="789" r:id="rId23"/>
    <p:sldId id="790" r:id="rId24"/>
    <p:sldId id="1127" r:id="rId25"/>
    <p:sldId id="791" r:id="rId26"/>
    <p:sldId id="792" r:id="rId27"/>
    <p:sldId id="793" r:id="rId28"/>
    <p:sldId id="794" r:id="rId29"/>
    <p:sldId id="795" r:id="rId30"/>
    <p:sldId id="796" r:id="rId31"/>
    <p:sldId id="797" r:id="rId32"/>
    <p:sldId id="798" r:id="rId33"/>
    <p:sldId id="800" r:id="rId34"/>
    <p:sldId id="801" r:id="rId35"/>
    <p:sldId id="802" r:id="rId36"/>
    <p:sldId id="803" r:id="rId37"/>
    <p:sldId id="804" r:id="rId38"/>
    <p:sldId id="805" r:id="rId39"/>
    <p:sldId id="806" r:id="rId40"/>
    <p:sldId id="807" r:id="rId41"/>
    <p:sldId id="808" r:id="rId42"/>
    <p:sldId id="809" r:id="rId43"/>
    <p:sldId id="810" r:id="rId44"/>
    <p:sldId id="811" r:id="rId45"/>
    <p:sldId id="812" r:id="rId46"/>
    <p:sldId id="813" r:id="rId47"/>
    <p:sldId id="814" r:id="rId48"/>
    <p:sldId id="815" r:id="rId49"/>
    <p:sldId id="816" r:id="rId50"/>
    <p:sldId id="817" r:id="rId51"/>
    <p:sldId id="818" r:id="rId52"/>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3" clrIdx="0"/>
  <p:cmAuthor id="2" name="AN DAOXIN" initials="A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0099"/>
    <a:srgbClr val="0000FF"/>
    <a:srgbClr val="FFCC00"/>
    <a:srgbClr val="000066"/>
    <a:srgbClr val="FFFF66"/>
    <a:srgbClr val="FF99FF"/>
    <a:srgbClr val="FF9900"/>
    <a:srgbClr val="00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344" autoAdjust="0"/>
  </p:normalViewPr>
  <p:slideViewPr>
    <p:cSldViewPr>
      <p:cViewPr varScale="1">
        <p:scale>
          <a:sx n="57" d="100"/>
          <a:sy n="57" d="100"/>
        </p:scale>
        <p:origin x="1404" y="60"/>
      </p:cViewPr>
      <p:guideLst>
        <p:guide orient="horz" pos="2230"/>
        <p:guide pos="3133"/>
      </p:guideLst>
    </p:cSldViewPr>
  </p:slideViewPr>
  <p:notesTextViewPr>
    <p:cViewPr>
      <p:scale>
        <a:sx n="100" d="100"/>
        <a:sy n="100" d="100"/>
      </p:scale>
      <p:origin x="0" y="0"/>
    </p:cViewPr>
  </p:notesTextViewPr>
  <p:sorterViewPr>
    <p:cViewPr>
      <p:scale>
        <a:sx n="66" d="100"/>
        <a:sy n="66" d="100"/>
      </p:scale>
      <p:origin x="0" y="-231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1T18:12:48.841" idx="3">
    <p:pos x="10" y="10"/>
    <p:text>第二十九次课程开始</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1705B7-8C8A-42C4-AB17-1CFFB083E05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D7E5C-22A0-4D6E-B6E0-612BC81E17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53C188A-D847-4340-A186-E4360F9EAD5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41667" name="Rectangle 2"/>
          <p:cNvSpPr>
            <a:spLocks noGrp="1" noRot="1" noChangeAspect="1" noChangeArrowheads="1" noTextEdit="1"/>
          </p:cNvSpPr>
          <p:nvPr>
            <p:ph type="sldImg"/>
          </p:nvPr>
        </p:nvSpPr>
        <p:spPr/>
      </p:sp>
      <p:sp>
        <p:nvSpPr>
          <p:cNvPr id="241668"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ea typeface="宋体" panose="02010600030101010101" pitchFamily="2" charset="-122"/>
              </a:rPr>
              <a:t>实时通信的缺点：</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一、主叫和被叫双方必须同时在场；</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二、实时通信有时会打扰到被叫者的工作和休息。</a:t>
            </a:r>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48A09F0-33E5-4FCF-93E7-C1E8DC7315C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60099" name="Rectangle 2"/>
          <p:cNvSpPr>
            <a:spLocks noGrp="1" noRot="1" noChangeAspect="1" noChangeArrowheads="1" noTextEdit="1"/>
          </p:cNvSpPr>
          <p:nvPr>
            <p:ph type="sldImg"/>
          </p:nvPr>
        </p:nvSpPr>
        <p:spPr/>
      </p:sp>
      <p:sp>
        <p:nvSpPr>
          <p:cNvPr id="260100" name="Rectangle 3"/>
          <p:cNvSpPr>
            <a:spLocks noGrp="1" noChangeArrowheads="1"/>
          </p:cNvSpPr>
          <p:nvPr>
            <p:ph type="body" idx="1"/>
          </p:nvPr>
        </p:nvSpPr>
        <p:spPr>
          <a:noFill/>
        </p:spPr>
        <p:txBody>
          <a:bodyPr/>
          <a:lstStyle/>
          <a:p>
            <a:pPr marL="171450" indent="-171450" eaLnBrk="1" hangingPunct="1">
              <a:buFont typeface="Arial" panose="020B0604020202020204" pitchFamily="34" charset="0"/>
              <a:buChar char="•"/>
            </a:pPr>
            <a:r>
              <a:rPr lang="zh-CN" altLang="en-US" dirty="0">
                <a:latin typeface="Arial" panose="020B0604020202020204" pitchFamily="34" charset="0"/>
                <a:ea typeface="宋体" panose="02010600030101010101" pitchFamily="2" charset="-122"/>
              </a:rPr>
              <a:t>连接建立</a:t>
            </a:r>
            <a:r>
              <a:rPr lang="en-US" altLang="zh-CN" dirty="0">
                <a:latin typeface="Arial" panose="020B0604020202020204" pitchFamily="34" charset="0"/>
                <a:ea typeface="宋体" panose="02010600030101010101" pitchFamily="2" charset="-122"/>
              </a:rPr>
              <a:t>——</a:t>
            </a:r>
            <a:r>
              <a:rPr lang="zh-CN" altLang="en-US" sz="1200" b="0" i="0" u="none" strike="noStrike" kern="1200" dirty="0">
                <a:solidFill>
                  <a:schemeClr val="tx1"/>
                </a:solidFill>
                <a:effectLst/>
                <a:latin typeface="+mn-lt"/>
                <a:ea typeface="+mn-ea"/>
                <a:cs typeface="+mn-cs"/>
              </a:rPr>
              <a:t>发件人的邮件送到发送方邮件服务器的邮件缓存后，</a:t>
            </a:r>
            <a:r>
              <a:rPr lang="en-US" altLang="zh-CN" dirty="0">
                <a:latin typeface="Arial" panose="020B0604020202020204" pitchFamily="34" charset="0"/>
                <a:ea typeface="宋体" panose="02010600030101010101" pitchFamily="2" charset="-122"/>
              </a:rPr>
              <a:t>SMTP</a:t>
            </a:r>
            <a:r>
              <a:rPr lang="zh-CN" altLang="en-US" dirty="0">
                <a:latin typeface="Arial" panose="020B0604020202020204" pitchFamily="34" charset="0"/>
                <a:ea typeface="宋体" panose="02010600030101010101" pitchFamily="2" charset="-122"/>
              </a:rPr>
              <a:t>客户每隔一定时间对邮件缓存扫描。如有待发送邮件，就用</a:t>
            </a:r>
            <a:r>
              <a:rPr lang="en-US" altLang="zh-CN" dirty="0">
                <a:latin typeface="Arial" panose="020B0604020202020204" pitchFamily="34" charset="0"/>
                <a:ea typeface="宋体" panose="02010600030101010101" pitchFamily="2" charset="-122"/>
              </a:rPr>
              <a:t>TCP25</a:t>
            </a:r>
            <a:r>
              <a:rPr lang="zh-CN" altLang="en-US" dirty="0">
                <a:latin typeface="Arial" panose="020B0604020202020204" pitchFamily="34" charset="0"/>
                <a:ea typeface="宋体" panose="02010600030101010101" pitchFamily="2" charset="-122"/>
              </a:rPr>
              <a:t>端口与接收方邮件服务器的</a:t>
            </a:r>
            <a:r>
              <a:rPr lang="en-US" altLang="zh-CN" dirty="0">
                <a:latin typeface="Arial" panose="020B0604020202020204" pitchFamily="34" charset="0"/>
                <a:ea typeface="宋体" panose="02010600030101010101" pitchFamily="2" charset="-122"/>
              </a:rPr>
              <a:t>SMTP</a:t>
            </a:r>
            <a:r>
              <a:rPr lang="zh-CN" altLang="en-US" dirty="0">
                <a:latin typeface="Arial" panose="020B0604020202020204" pitchFamily="34" charset="0"/>
                <a:ea typeface="宋体" panose="02010600030101010101" pitchFamily="2" charset="-122"/>
              </a:rPr>
              <a:t>服务器进程建立</a:t>
            </a:r>
            <a:r>
              <a:rPr lang="en-US" altLang="zh-CN" dirty="0">
                <a:latin typeface="Arial" panose="020B0604020202020204" pitchFamily="34" charset="0"/>
                <a:ea typeface="宋体" panose="02010600030101010101" pitchFamily="2" charset="-122"/>
              </a:rPr>
              <a:t>TCP</a:t>
            </a:r>
            <a:r>
              <a:rPr lang="zh-CN" altLang="en-US" dirty="0">
                <a:latin typeface="Arial" panose="020B0604020202020204" pitchFamily="34" charset="0"/>
                <a:ea typeface="宋体" panose="02010600030101010101" pitchFamily="2" charset="-122"/>
              </a:rPr>
              <a:t>连接。</a:t>
            </a:r>
            <a:r>
              <a:rPr lang="zh-CN" altLang="en-US" sz="1200" b="0" i="0" u="none" strike="noStrike" kern="1200" dirty="0">
                <a:solidFill>
                  <a:schemeClr val="tx1"/>
                </a:solidFill>
                <a:effectLst/>
                <a:latin typeface="+mn-lt"/>
                <a:ea typeface="+mn-ea"/>
                <a:cs typeface="+mn-cs"/>
              </a:rPr>
              <a:t>服务器发送代码</a:t>
            </a:r>
            <a:r>
              <a:rPr lang="en-US" altLang="zh-CN" sz="1200" b="0" i="0" u="none" strike="noStrike" kern="1200" dirty="0">
                <a:solidFill>
                  <a:schemeClr val="tx1"/>
                </a:solidFill>
                <a:effectLst/>
                <a:latin typeface="+mn-lt"/>
                <a:ea typeface="+mn-ea"/>
                <a:cs typeface="+mn-cs"/>
              </a:rPr>
              <a:t>220 (</a:t>
            </a:r>
            <a:r>
              <a:rPr lang="zh-CN" altLang="en-US" sz="1200" b="0" i="0" u="none" strike="noStrike" kern="1200" dirty="0">
                <a:solidFill>
                  <a:schemeClr val="tx1"/>
                </a:solidFill>
                <a:effectLst/>
                <a:latin typeface="+mn-lt"/>
                <a:ea typeface="+mn-ea"/>
                <a:cs typeface="+mn-cs"/>
              </a:rPr>
              <a:t>服务就绪）告诉客户它已准备好接收邮件。若服务器未就绪， 它就发送代码</a:t>
            </a:r>
            <a:r>
              <a:rPr lang="en-US" altLang="zh-CN" sz="1200" b="0" i="0" u="none" strike="noStrike" kern="1200" dirty="0">
                <a:solidFill>
                  <a:schemeClr val="tx1"/>
                </a:solidFill>
                <a:effectLst/>
                <a:latin typeface="+mn-lt"/>
                <a:ea typeface="+mn-ea"/>
                <a:cs typeface="+mn-cs"/>
              </a:rPr>
              <a:t>421 (</a:t>
            </a:r>
            <a:r>
              <a:rPr lang="zh-CN" altLang="en-US" sz="1200" b="0" i="0" u="none" strike="noStrike" kern="1200" dirty="0">
                <a:solidFill>
                  <a:schemeClr val="tx1"/>
                </a:solidFill>
                <a:effectLst/>
                <a:latin typeface="+mn-lt"/>
                <a:ea typeface="+mn-ea"/>
                <a:cs typeface="+mn-cs"/>
              </a:rPr>
              <a:t>服务不可用）。客户发送</a:t>
            </a:r>
            <a:r>
              <a:rPr lang="en-US" altLang="zh-CN" sz="1200" b="0" i="0" u="none" strike="noStrike" kern="1200" dirty="0">
                <a:solidFill>
                  <a:schemeClr val="tx1"/>
                </a:solidFill>
                <a:effectLst/>
                <a:latin typeface="+mn-lt"/>
                <a:ea typeface="+mn-ea"/>
                <a:cs typeface="+mn-cs"/>
              </a:rPr>
              <a:t>HELO</a:t>
            </a:r>
            <a:r>
              <a:rPr lang="zh-CN" altLang="en-US" sz="1200" b="0" i="0" u="none" strike="noStrike" kern="1200" dirty="0">
                <a:solidFill>
                  <a:schemeClr val="tx1"/>
                </a:solidFill>
                <a:effectLst/>
                <a:latin typeface="+mn-lt"/>
                <a:ea typeface="+mn-ea"/>
                <a:cs typeface="+mn-cs"/>
              </a:rPr>
              <a:t>报文，并使用它的域名地址标志自己。在</a:t>
            </a:r>
            <a:r>
              <a:rPr lang="en-US" altLang="zh-CN" sz="1200" b="0" i="0" u="none" strike="noStrike" kern="1200" dirty="0">
                <a:solidFill>
                  <a:schemeClr val="tx1"/>
                </a:solidFill>
                <a:effectLst/>
                <a:latin typeface="+mn-lt"/>
                <a:ea typeface="+mn-ea"/>
                <a:cs typeface="+mn-cs"/>
              </a:rPr>
              <a:t>TCP</a:t>
            </a:r>
            <a:r>
              <a:rPr lang="zh-CN" altLang="en-US" sz="1200" b="0" i="0" u="none" strike="noStrike" kern="1200" dirty="0">
                <a:solidFill>
                  <a:schemeClr val="tx1"/>
                </a:solidFill>
                <a:effectLst/>
                <a:latin typeface="+mn-lt"/>
                <a:ea typeface="+mn-ea"/>
                <a:cs typeface="+mn-cs"/>
              </a:rPr>
              <a:t>的连接建立阶段，发送方和接收方是通过它们的</a:t>
            </a:r>
            <a:r>
              <a:rPr lang="en-US" altLang="zh-CN" sz="1200" b="0" i="0" u="none" strike="noStrike" kern="1200" dirty="0">
                <a:solidFill>
                  <a:schemeClr val="tx1"/>
                </a:solidFill>
                <a:effectLst/>
                <a:latin typeface="+mn-lt"/>
                <a:ea typeface="+mn-ea"/>
                <a:cs typeface="+mn-cs"/>
              </a:rPr>
              <a:t>IP</a:t>
            </a:r>
            <a:r>
              <a:rPr lang="zh-CN" altLang="en-US" sz="1200" b="0" i="0" u="none" strike="noStrike" kern="1200" dirty="0">
                <a:solidFill>
                  <a:schemeClr val="tx1"/>
                </a:solidFill>
                <a:effectLst/>
                <a:latin typeface="+mn-lt"/>
                <a:ea typeface="+mn-ea"/>
                <a:cs typeface="+mn-cs"/>
              </a:rPr>
              <a:t>地址来知道对方的。服务器响应代码</a:t>
            </a:r>
            <a:r>
              <a:rPr lang="en-US" altLang="zh-CN" sz="1200" b="0" i="0" u="none" strike="noStrike" kern="1200" dirty="0">
                <a:solidFill>
                  <a:schemeClr val="tx1"/>
                </a:solidFill>
                <a:effectLst/>
                <a:latin typeface="+mn-lt"/>
                <a:ea typeface="+mn-ea"/>
                <a:cs typeface="+mn-cs"/>
              </a:rPr>
              <a:t>250 (</a:t>
            </a:r>
            <a:r>
              <a:rPr lang="zh-CN" altLang="en-US" sz="1200" b="0" i="0" u="none" strike="noStrike" kern="1200" dirty="0">
                <a:solidFill>
                  <a:schemeClr val="tx1"/>
                </a:solidFill>
                <a:effectLst/>
                <a:latin typeface="+mn-lt"/>
                <a:ea typeface="+mn-ea"/>
                <a:cs typeface="+mn-cs"/>
              </a:rPr>
              <a:t>请求命令完成），准备好接收。</a:t>
            </a:r>
            <a:endParaRPr lang="en-US" altLang="zh-CN" sz="1200" b="0" i="0" u="none" strike="noStrike" kern="1200" dirty="0">
              <a:solidFill>
                <a:schemeClr val="tx1"/>
              </a:solidFill>
              <a:effectLst/>
              <a:latin typeface="+mn-lt"/>
              <a:ea typeface="+mn-ea"/>
              <a:cs typeface="+mn-cs"/>
            </a:endParaRPr>
          </a:p>
          <a:p>
            <a:pPr marL="171450" indent="-171450" latinLnBrk="1">
              <a:buFont typeface="Arial" panose="020B0604020202020204" pitchFamily="34" charset="0"/>
              <a:buChar char="•"/>
            </a:pPr>
            <a:r>
              <a:rPr lang="zh-CN" altLang="en-US" sz="1200" b="0" i="0" u="none" strike="noStrike" kern="1200" dirty="0">
                <a:solidFill>
                  <a:schemeClr val="tx1"/>
                </a:solidFill>
                <a:effectLst/>
                <a:latin typeface="+mn-lt"/>
                <a:ea typeface="+mn-ea"/>
                <a:cs typeface="+mn-cs"/>
              </a:rPr>
              <a:t>邮件传送</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）邮件的传送从</a:t>
            </a:r>
            <a:r>
              <a:rPr lang="en-US" altLang="zh-CN" sz="1200" b="0" i="0" u="none" strike="noStrike" kern="1200" dirty="0">
                <a:solidFill>
                  <a:schemeClr val="tx1"/>
                </a:solidFill>
                <a:effectLst/>
                <a:latin typeface="+mn-lt"/>
                <a:ea typeface="+mn-ea"/>
                <a:cs typeface="+mn-cs"/>
              </a:rPr>
              <a:t>MAIL</a:t>
            </a:r>
            <a:r>
              <a:rPr lang="zh-CN" altLang="en-US" sz="1200" b="0" i="0" u="none" strike="noStrike" kern="1200" dirty="0">
                <a:solidFill>
                  <a:schemeClr val="tx1"/>
                </a:solidFill>
                <a:effectLst/>
                <a:latin typeface="+mn-lt"/>
                <a:ea typeface="+mn-ea"/>
                <a:cs typeface="+mn-cs"/>
              </a:rPr>
              <a:t>命令开始。</a:t>
            </a:r>
            <a:r>
              <a:rPr lang="en-US" altLang="zh-CN" sz="1200" b="0" i="0" u="none" strike="noStrike" kern="1200" dirty="0">
                <a:solidFill>
                  <a:schemeClr val="tx1"/>
                </a:solidFill>
                <a:effectLst/>
                <a:latin typeface="+mn-lt"/>
                <a:ea typeface="+mn-ea"/>
                <a:cs typeface="+mn-cs"/>
              </a:rPr>
              <a:t>MAIL</a:t>
            </a:r>
            <a:r>
              <a:rPr lang="zh-CN" altLang="en-US" sz="1200" b="0" i="0" u="none" strike="noStrike" kern="1200" dirty="0">
                <a:solidFill>
                  <a:schemeClr val="tx1"/>
                </a:solidFill>
                <a:effectLst/>
                <a:latin typeface="+mn-lt"/>
                <a:ea typeface="+mn-ea"/>
                <a:cs typeface="+mn-cs"/>
              </a:rPr>
              <a:t>命令后面有发件人的地址。如</a:t>
            </a:r>
            <a:r>
              <a:rPr lang="en-US" altLang="zh-CN" sz="1200" b="0" i="0" u="none" strike="noStrike" kern="1200" dirty="0">
                <a:solidFill>
                  <a:schemeClr val="tx1"/>
                </a:solidFill>
                <a:effectLst/>
                <a:latin typeface="+mn-lt"/>
                <a:ea typeface="+mn-ea"/>
                <a:cs typeface="+mn-cs"/>
              </a:rPr>
              <a:t>MAIL FROM</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&lt;test@163.com&gt; </a:t>
            </a:r>
            <a:r>
              <a:rPr lang="zh-CN" altLang="en-US" sz="1200" b="0" i="0" u="none" strike="noStrike" kern="1200" dirty="0">
                <a:solidFill>
                  <a:schemeClr val="tx1"/>
                </a:solidFill>
                <a:effectLst/>
                <a:latin typeface="+mn-lt"/>
                <a:ea typeface="+mn-ea"/>
                <a:cs typeface="+mn-cs"/>
              </a:rPr>
              <a:t>。服务器给出响应回应。</a:t>
            </a:r>
            <a:endParaRPr lang="zh-CN" altLang="en-US" sz="1200" b="0" i="0" u="none" strike="noStrike" kern="1200" dirty="0">
              <a:solidFill>
                <a:schemeClr val="tx1"/>
              </a:solidFill>
              <a:effectLst/>
              <a:latin typeface="+mn-lt"/>
              <a:ea typeface="+mn-ea"/>
              <a:cs typeface="+mn-cs"/>
            </a:endParaRPr>
          </a:p>
          <a:p>
            <a:pPr latinLnBrk="1"/>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）接下来便是一个或多个</a:t>
            </a:r>
            <a:r>
              <a:rPr lang="en-US" altLang="zh-CN" sz="1200" b="0" i="0" u="none" strike="noStrike" kern="1200" dirty="0">
                <a:solidFill>
                  <a:schemeClr val="tx1"/>
                </a:solidFill>
                <a:effectLst/>
                <a:latin typeface="+mn-lt"/>
                <a:ea typeface="+mn-ea"/>
                <a:cs typeface="+mn-cs"/>
              </a:rPr>
              <a:t>RCPT</a:t>
            </a:r>
            <a:r>
              <a:rPr lang="zh-CN" altLang="en-US" sz="1200" b="0" i="0" u="none" strike="noStrike" kern="1200" dirty="0">
                <a:solidFill>
                  <a:schemeClr val="tx1"/>
                </a:solidFill>
                <a:effectLst/>
                <a:latin typeface="+mn-lt"/>
                <a:ea typeface="+mn-ea"/>
                <a:cs typeface="+mn-cs"/>
              </a:rPr>
              <a:t>命令，取决于把同一个邮件发送给一个或多个收件人，其格式为</a:t>
            </a:r>
            <a:r>
              <a:rPr lang="en-US" altLang="zh-CN" sz="1200" b="0" i="0" u="none" strike="noStrike" kern="1200" dirty="0">
                <a:solidFill>
                  <a:schemeClr val="tx1"/>
                </a:solidFill>
                <a:effectLst/>
                <a:latin typeface="+mn-lt"/>
                <a:ea typeface="+mn-ea"/>
                <a:cs typeface="+mn-cs"/>
              </a:rPr>
              <a:t>RCPT TO:&lt;</a:t>
            </a:r>
            <a:r>
              <a:rPr lang="zh-CN" altLang="en-US" sz="1200" b="0" i="0" u="none" strike="noStrike" kern="1200" dirty="0">
                <a:solidFill>
                  <a:schemeClr val="tx1"/>
                </a:solidFill>
                <a:effectLst/>
                <a:latin typeface="+mn-lt"/>
                <a:ea typeface="+mn-ea"/>
                <a:cs typeface="+mn-cs"/>
              </a:rPr>
              <a:t>收件人地址</a:t>
            </a:r>
            <a:r>
              <a:rPr lang="en-US" altLang="zh-CN" sz="1200" b="0" i="0" u="none" strike="noStrike" kern="1200" dirty="0">
                <a:solidFill>
                  <a:schemeClr val="tx1"/>
                </a:solidFill>
                <a:effectLst/>
                <a:latin typeface="+mn-lt"/>
                <a:ea typeface="+mn-ea"/>
                <a:cs typeface="+mn-cs"/>
              </a:rPr>
              <a:t>&gt;</a:t>
            </a:r>
            <a:r>
              <a:rPr lang="zh-CN" altLang="en-US" sz="1200" b="0" i="0" u="none" strike="noStrike" kern="1200" dirty="0">
                <a:solidFill>
                  <a:schemeClr val="tx1"/>
                </a:solidFill>
                <a:effectLst/>
                <a:latin typeface="+mn-lt"/>
                <a:ea typeface="+mn-ea"/>
                <a:cs typeface="+mn-cs"/>
              </a:rPr>
              <a:t>。服务器给出响应回应。</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）再接下来就是</a:t>
            </a:r>
            <a:r>
              <a:rPr lang="en-US" altLang="zh-CN" sz="1200" b="0" i="0" u="none" strike="noStrike" kern="1200" dirty="0">
                <a:solidFill>
                  <a:schemeClr val="tx1"/>
                </a:solidFill>
                <a:effectLst/>
                <a:latin typeface="+mn-lt"/>
                <a:ea typeface="+mn-ea"/>
                <a:cs typeface="+mn-cs"/>
              </a:rPr>
              <a:t>DATA</a:t>
            </a:r>
            <a:r>
              <a:rPr lang="zh-CN" altLang="en-US" sz="1200" b="0" i="0" u="none" strike="noStrike" kern="1200" dirty="0">
                <a:solidFill>
                  <a:schemeClr val="tx1"/>
                </a:solidFill>
                <a:effectLst/>
                <a:latin typeface="+mn-lt"/>
                <a:ea typeface="+mn-ea"/>
                <a:cs typeface="+mn-cs"/>
              </a:rPr>
              <a:t>命令，表示要开始传送邮件的内容了。</a:t>
            </a:r>
            <a:r>
              <a:rPr lang="en-US" altLang="zh-CN" sz="1200" b="0" i="0" u="none" strike="noStrike" kern="1200" dirty="0">
                <a:solidFill>
                  <a:schemeClr val="tx1"/>
                </a:solidFill>
                <a:effectLst/>
                <a:latin typeface="+mn-lt"/>
                <a:ea typeface="+mn-ea"/>
                <a:cs typeface="+mn-cs"/>
              </a:rPr>
              <a:t>SMTP</a:t>
            </a:r>
            <a:r>
              <a:rPr lang="zh-CN" altLang="en-US" sz="1200" b="0" i="0" u="none" strike="noStrike" kern="1200" dirty="0">
                <a:solidFill>
                  <a:schemeClr val="tx1"/>
                </a:solidFill>
                <a:effectLst/>
                <a:latin typeface="+mn-lt"/>
                <a:ea typeface="+mn-ea"/>
                <a:cs typeface="+mn-cs"/>
              </a:rPr>
              <a:t>服务器返回的信息是：</a:t>
            </a:r>
            <a:r>
              <a:rPr lang="en-US" altLang="zh-CN" sz="1200" b="0" i="0" u="none" strike="noStrike" kern="1200" dirty="0">
                <a:solidFill>
                  <a:schemeClr val="tx1"/>
                </a:solidFill>
                <a:effectLst/>
                <a:latin typeface="+mn-lt"/>
                <a:ea typeface="+mn-ea"/>
                <a:cs typeface="+mn-cs"/>
              </a:rPr>
              <a:t>354 Start mail </a:t>
            </a:r>
            <a:r>
              <a:rPr lang="en-US" altLang="zh-CN" sz="1200" b="0" i="0" u="none" strike="noStrike" kern="1200" dirty="0" err="1">
                <a:solidFill>
                  <a:schemeClr val="tx1"/>
                </a:solidFill>
                <a:effectLst/>
                <a:latin typeface="+mn-lt"/>
                <a:ea typeface="+mn-ea"/>
                <a:cs typeface="+mn-cs"/>
              </a:rPr>
              <a:t>input;end</a:t>
            </a:r>
            <a:r>
              <a:rPr lang="en-US" altLang="zh-CN" sz="1200" b="0" i="0" u="none" strike="noStrike" kern="1200" dirty="0">
                <a:solidFill>
                  <a:schemeClr val="tx1"/>
                </a:solidFill>
                <a:effectLst/>
                <a:latin typeface="+mn-lt"/>
                <a:ea typeface="+mn-ea"/>
                <a:cs typeface="+mn-cs"/>
              </a:rPr>
              <a:t> with &lt;CRLF&gt;.&lt;CRLF&gt; </a:t>
            </a:r>
            <a:r>
              <a:rPr lang="zh-CN" altLang="en-US" sz="1200" b="0" i="0" u="none" strike="noStrike" kern="1200" dirty="0">
                <a:solidFill>
                  <a:schemeClr val="tx1"/>
                </a:solidFill>
                <a:effectLst/>
                <a:latin typeface="+mn-lt"/>
                <a:ea typeface="+mn-ea"/>
                <a:cs typeface="+mn-cs"/>
              </a:rPr>
              <a:t>；这里</a:t>
            </a:r>
            <a:r>
              <a:rPr lang="en-US" altLang="zh-CN" sz="1200" b="0" i="0" u="none" strike="noStrike" kern="1200" dirty="0">
                <a:solidFill>
                  <a:schemeClr val="tx1"/>
                </a:solidFill>
                <a:effectLst/>
                <a:latin typeface="+mn-lt"/>
                <a:ea typeface="+mn-ea"/>
                <a:cs typeface="+mn-cs"/>
              </a:rPr>
              <a:t>&lt;CRLF&gt;</a:t>
            </a:r>
            <a:r>
              <a:rPr lang="zh-CN" altLang="en-US" sz="1200" b="0" i="0" u="none" strike="noStrike" kern="1200" dirty="0">
                <a:solidFill>
                  <a:schemeClr val="tx1"/>
                </a:solidFill>
                <a:effectLst/>
                <a:latin typeface="+mn-lt"/>
                <a:ea typeface="+mn-ea"/>
                <a:cs typeface="+mn-cs"/>
              </a:rPr>
              <a:t>是回车换行的意思。发送完毕后，在发送</a:t>
            </a:r>
            <a:r>
              <a:rPr lang="en-US" altLang="zh-CN" sz="1200" b="0" i="0" u="none" strike="noStrike" kern="1200" dirty="0">
                <a:solidFill>
                  <a:schemeClr val="tx1"/>
                </a:solidFill>
                <a:effectLst/>
                <a:latin typeface="+mn-lt"/>
                <a:ea typeface="+mn-ea"/>
                <a:cs typeface="+mn-cs"/>
              </a:rPr>
              <a:t>&lt;CRLF&gt;.&lt;CRLF&gt;</a:t>
            </a:r>
            <a:r>
              <a:rPr lang="zh-CN" altLang="en-US" sz="1200" b="0" i="0" u="none" strike="noStrike" kern="1200" dirty="0">
                <a:solidFill>
                  <a:schemeClr val="tx1"/>
                </a:solidFill>
                <a:effectLst/>
                <a:latin typeface="+mn-lt"/>
                <a:ea typeface="+mn-ea"/>
                <a:cs typeface="+mn-cs"/>
              </a:rPr>
              <a:t>表示邮件内容结束。服务器给出响应回应。</a:t>
            </a:r>
            <a:endParaRPr lang="en-US" altLang="zh-CN" sz="1200" b="0" i="0" u="none" strike="noStrike" kern="1200" dirty="0">
              <a:solidFill>
                <a:schemeClr val="tx1"/>
              </a:solidFill>
              <a:effectLst/>
              <a:latin typeface="+mn-lt"/>
              <a:ea typeface="+mn-ea"/>
              <a:cs typeface="+mn-cs"/>
            </a:endParaRPr>
          </a:p>
          <a:p>
            <a:pPr marL="171450" indent="-171450" latinLnBrk="1">
              <a:buFont typeface="Arial" panose="020B0604020202020204" pitchFamily="34" charset="0"/>
              <a:buChar char="•"/>
            </a:pPr>
            <a:r>
              <a:rPr lang="zh-CN" altLang="en-US" sz="1200" b="0" i="0" u="none" strike="noStrike" kern="1200" dirty="0">
                <a:solidFill>
                  <a:schemeClr val="tx1"/>
                </a:solidFill>
                <a:effectLst/>
                <a:latin typeface="+mn-lt"/>
                <a:ea typeface="+mn-ea"/>
                <a:cs typeface="+mn-cs"/>
              </a:rPr>
              <a:t>连接释放</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邮件发送完毕后，</a:t>
            </a:r>
            <a:r>
              <a:rPr lang="en-US" altLang="zh-CN" sz="1200" b="0" i="0" u="none" strike="noStrike" kern="1200" dirty="0">
                <a:solidFill>
                  <a:schemeClr val="tx1"/>
                </a:solidFill>
                <a:effectLst/>
                <a:latin typeface="+mn-lt"/>
                <a:ea typeface="+mn-ea"/>
                <a:cs typeface="+mn-cs"/>
              </a:rPr>
              <a:t>SMTP</a:t>
            </a:r>
            <a:r>
              <a:rPr lang="zh-CN" altLang="en-US" sz="1200" b="0" i="0" u="none" strike="noStrike" kern="1200" dirty="0">
                <a:solidFill>
                  <a:schemeClr val="tx1"/>
                </a:solidFill>
                <a:effectLst/>
                <a:latin typeface="+mn-lt"/>
                <a:ea typeface="+mn-ea"/>
                <a:cs typeface="+mn-cs"/>
              </a:rPr>
              <a:t>客户发送</a:t>
            </a:r>
            <a:r>
              <a:rPr lang="en-US" altLang="zh-CN" sz="1200" b="0" i="0" u="none" strike="noStrike" kern="1200" dirty="0">
                <a:solidFill>
                  <a:schemeClr val="tx1"/>
                </a:solidFill>
                <a:effectLst/>
                <a:latin typeface="+mn-lt"/>
                <a:ea typeface="+mn-ea"/>
                <a:cs typeface="+mn-cs"/>
              </a:rPr>
              <a:t>QUIT</a:t>
            </a:r>
            <a:r>
              <a:rPr lang="zh-CN" altLang="en-US" sz="1200" b="0" i="0" u="none" strike="noStrike" kern="1200" dirty="0">
                <a:solidFill>
                  <a:schemeClr val="tx1"/>
                </a:solidFill>
                <a:effectLst/>
                <a:latin typeface="+mn-lt"/>
                <a:ea typeface="+mn-ea"/>
                <a:cs typeface="+mn-cs"/>
              </a:rPr>
              <a:t>命令。</a:t>
            </a:r>
            <a:r>
              <a:rPr lang="en-US" altLang="zh-CN" sz="1200" b="0" i="0" u="none" strike="noStrike" kern="1200" dirty="0">
                <a:solidFill>
                  <a:schemeClr val="tx1"/>
                </a:solidFill>
                <a:effectLst/>
                <a:latin typeface="+mn-lt"/>
                <a:ea typeface="+mn-ea"/>
                <a:cs typeface="+mn-cs"/>
              </a:rPr>
              <a:t>SMTP</a:t>
            </a:r>
            <a:r>
              <a:rPr lang="zh-CN" altLang="en-US" sz="1200" b="0" i="0" u="none" strike="noStrike" kern="1200" dirty="0">
                <a:solidFill>
                  <a:schemeClr val="tx1"/>
                </a:solidFill>
                <a:effectLst/>
                <a:latin typeface="+mn-lt"/>
                <a:ea typeface="+mn-ea"/>
                <a:cs typeface="+mn-cs"/>
              </a:rPr>
              <a:t>服务器返回的信息是：</a:t>
            </a:r>
            <a:r>
              <a:rPr lang="en-US" altLang="zh-CN" sz="1200" b="0" i="0" u="none" strike="noStrike" kern="1200" dirty="0">
                <a:solidFill>
                  <a:schemeClr val="tx1"/>
                </a:solidFill>
                <a:effectLst/>
                <a:latin typeface="+mn-lt"/>
                <a:ea typeface="+mn-ea"/>
                <a:cs typeface="+mn-cs"/>
              </a:rPr>
              <a:t>221 </a:t>
            </a:r>
            <a:r>
              <a:rPr lang="zh-CN" altLang="en-US" sz="1200" b="0" i="0" u="none" strike="noStrike" kern="1200" dirty="0">
                <a:solidFill>
                  <a:schemeClr val="tx1"/>
                </a:solidFill>
                <a:effectLst/>
                <a:latin typeface="+mn-lt"/>
                <a:ea typeface="+mn-ea"/>
                <a:cs typeface="+mn-cs"/>
              </a:rPr>
              <a:t>服务关闭，表示</a:t>
            </a:r>
            <a:r>
              <a:rPr lang="en-US" altLang="zh-CN" sz="1200" b="0" i="0" u="none" strike="noStrike" kern="1200" dirty="0">
                <a:solidFill>
                  <a:schemeClr val="tx1"/>
                </a:solidFill>
                <a:effectLst/>
                <a:latin typeface="+mn-lt"/>
                <a:ea typeface="+mn-ea"/>
                <a:cs typeface="+mn-cs"/>
              </a:rPr>
              <a:t>SMTP</a:t>
            </a:r>
            <a:r>
              <a:rPr lang="zh-CN" altLang="en-US" sz="1200" b="0" i="0" u="none" strike="noStrike" kern="1200" dirty="0">
                <a:solidFill>
                  <a:schemeClr val="tx1"/>
                </a:solidFill>
                <a:effectLst/>
                <a:latin typeface="+mn-lt"/>
                <a:ea typeface="+mn-ea"/>
                <a:cs typeface="+mn-cs"/>
              </a:rPr>
              <a:t>同意释放</a:t>
            </a:r>
            <a:r>
              <a:rPr lang="en-US" altLang="zh-CN" sz="1200" b="0" i="0" u="none" strike="noStrike" kern="1200" dirty="0">
                <a:solidFill>
                  <a:schemeClr val="tx1"/>
                </a:solidFill>
                <a:effectLst/>
                <a:latin typeface="+mn-lt"/>
                <a:ea typeface="+mn-ea"/>
                <a:cs typeface="+mn-cs"/>
              </a:rPr>
              <a:t>TCP</a:t>
            </a:r>
            <a:r>
              <a:rPr lang="zh-CN" altLang="en-US" sz="1200" b="0" i="0" u="none" strike="noStrike" kern="1200" dirty="0">
                <a:solidFill>
                  <a:schemeClr val="tx1"/>
                </a:solidFill>
                <a:effectLst/>
                <a:latin typeface="+mn-lt"/>
                <a:ea typeface="+mn-ea"/>
                <a:cs typeface="+mn-cs"/>
              </a:rPr>
              <a:t>连接。邮件传送的全部过程即结束。</a:t>
            </a:r>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6FC4CB0-EF66-4EAB-B1C1-FFF37972914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62147" name="Rectangle 2"/>
          <p:cNvSpPr>
            <a:spLocks noGrp="1" noRot="1" noChangeAspect="1" noChangeArrowheads="1" noTextEdit="1"/>
          </p:cNvSpPr>
          <p:nvPr>
            <p:ph type="sldImg"/>
          </p:nvPr>
        </p:nvSpPr>
        <p:spPr/>
      </p:sp>
      <p:sp>
        <p:nvSpPr>
          <p:cNvPr id="262148"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3CE72CF-0CC1-4FF6-A91E-E638A9EAC88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64195" name="Rectangle 2"/>
          <p:cNvSpPr>
            <a:spLocks noGrp="1" noRot="1" noChangeAspect="1" noChangeArrowheads="1" noTextEdit="1"/>
          </p:cNvSpPr>
          <p:nvPr>
            <p:ph type="sldImg"/>
          </p:nvPr>
        </p:nvSpPr>
        <p:spPr/>
      </p:sp>
      <p:sp>
        <p:nvSpPr>
          <p:cNvPr id="2641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AD057EE-5C3A-428A-A200-21E19ED34053}"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66243" name="Rectangle 2"/>
          <p:cNvSpPr>
            <a:spLocks noGrp="1" noRot="1" noChangeAspect="1" noChangeArrowheads="1" noTextEdit="1"/>
          </p:cNvSpPr>
          <p:nvPr>
            <p:ph type="sldImg"/>
          </p:nvPr>
        </p:nvSpPr>
        <p:spPr/>
      </p:sp>
      <p:sp>
        <p:nvSpPr>
          <p:cNvPr id="2662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51ADA2A-E34E-4B4B-9BA0-6AC6FC1FF4C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68291" name="Rectangle 2"/>
          <p:cNvSpPr>
            <a:spLocks noGrp="1" noRot="1" noChangeAspect="1" noChangeArrowheads="1" noTextEdit="1"/>
          </p:cNvSpPr>
          <p:nvPr>
            <p:ph type="sldImg"/>
          </p:nvPr>
        </p:nvSpPr>
        <p:spPr/>
      </p:sp>
      <p:sp>
        <p:nvSpPr>
          <p:cNvPr id="26829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79ACA04-3DAC-4BEC-B6E9-67756EE2474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70339" name="Rectangle 2"/>
          <p:cNvSpPr>
            <a:spLocks noGrp="1" noRot="1" noChangeAspect="1" noChangeArrowheads="1" noTextEdit="1"/>
          </p:cNvSpPr>
          <p:nvPr>
            <p:ph type="sldImg"/>
          </p:nvPr>
        </p:nvSpPr>
        <p:spPr/>
      </p:sp>
      <p:sp>
        <p:nvSpPr>
          <p:cNvPr id="27034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1EE98E2-6E06-498C-BB41-2943D05B75D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72387" name="Rectangle 2"/>
          <p:cNvSpPr>
            <a:spLocks noGrp="1" noRot="1" noChangeAspect="1" noChangeArrowheads="1" noTextEdit="1"/>
          </p:cNvSpPr>
          <p:nvPr>
            <p:ph type="sldImg"/>
          </p:nvPr>
        </p:nvSpPr>
        <p:spPr/>
      </p:sp>
      <p:sp>
        <p:nvSpPr>
          <p:cNvPr id="2723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1EE98E2-6E06-498C-BB41-2943D05B75D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72387" name="Rectangle 2"/>
          <p:cNvSpPr>
            <a:spLocks noGrp="1" noRot="1" noChangeAspect="1" noChangeArrowheads="1" noTextEdit="1"/>
          </p:cNvSpPr>
          <p:nvPr>
            <p:ph type="sldImg"/>
          </p:nvPr>
        </p:nvSpPr>
        <p:spPr/>
      </p:sp>
      <p:sp>
        <p:nvSpPr>
          <p:cNvPr id="2723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EE2513B-AB90-4E27-AC7A-FFFE94A48A0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75459" name="Rectangle 2"/>
          <p:cNvSpPr>
            <a:spLocks noGrp="1" noRot="1" noChangeAspect="1" noChangeArrowheads="1" noTextEdit="1"/>
          </p:cNvSpPr>
          <p:nvPr>
            <p:ph type="sldImg"/>
          </p:nvPr>
        </p:nvSpPr>
        <p:spPr/>
      </p:sp>
      <p:sp>
        <p:nvSpPr>
          <p:cNvPr id="2754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D9360C5-330A-425B-9C2C-D5F74892BE7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77507" name="Rectangle 2"/>
          <p:cNvSpPr>
            <a:spLocks noGrp="1" noRot="1" noChangeAspect="1" noChangeArrowheads="1" noTextEdit="1"/>
          </p:cNvSpPr>
          <p:nvPr>
            <p:ph type="sldImg"/>
          </p:nvPr>
        </p:nvSpPr>
        <p:spPr/>
      </p:sp>
      <p:sp>
        <p:nvSpPr>
          <p:cNvPr id="27750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50FFFAA-8722-462E-8F76-05C862564025}"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43715" name="Rectangle 2"/>
          <p:cNvSpPr>
            <a:spLocks noGrp="1" noRot="1" noChangeAspect="1" noChangeArrowheads="1" noTextEdit="1"/>
          </p:cNvSpPr>
          <p:nvPr>
            <p:ph type="sldImg"/>
          </p:nvPr>
        </p:nvSpPr>
        <p:spPr/>
      </p:sp>
      <p:sp>
        <p:nvSpPr>
          <p:cNvPr id="2437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7F5BF5E-8BBC-49D6-86EA-5A64FAF70514}"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79555" name="Rectangle 2"/>
          <p:cNvSpPr>
            <a:spLocks noGrp="1" noRot="1" noChangeAspect="1" noChangeArrowheads="1" noTextEdit="1"/>
          </p:cNvSpPr>
          <p:nvPr>
            <p:ph type="sldImg"/>
          </p:nvPr>
        </p:nvSpPr>
        <p:spPr/>
      </p:sp>
      <p:sp>
        <p:nvSpPr>
          <p:cNvPr id="27955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0DF3673-9502-4B52-A2E6-CDE7D0BD4BD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81603" name="Rectangle 2"/>
          <p:cNvSpPr>
            <a:spLocks noGrp="1" noRot="1" noChangeAspect="1" noChangeArrowheads="1" noTextEdit="1"/>
          </p:cNvSpPr>
          <p:nvPr>
            <p:ph type="sldImg"/>
          </p:nvPr>
        </p:nvSpPr>
        <p:spPr/>
      </p:sp>
      <p:sp>
        <p:nvSpPr>
          <p:cNvPr id="2816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78C5C8F-E0DE-43BA-86ED-515B8E8783E7}"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83651" name="Rectangle 2"/>
          <p:cNvSpPr>
            <a:spLocks noGrp="1" noRot="1" noChangeAspect="1" noChangeArrowheads="1" noTextEdit="1"/>
          </p:cNvSpPr>
          <p:nvPr>
            <p:ph type="sldImg"/>
          </p:nvPr>
        </p:nvSpPr>
        <p:spPr/>
      </p:sp>
      <p:sp>
        <p:nvSpPr>
          <p:cNvPr id="28365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88BE5C2-DA41-41EE-B0D9-8FD47C8B95D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85699" name="Rectangle 2"/>
          <p:cNvSpPr>
            <a:spLocks noGrp="1" noRot="1" noChangeAspect="1" noChangeArrowheads="1" noTextEdit="1"/>
          </p:cNvSpPr>
          <p:nvPr>
            <p:ph type="sldImg"/>
          </p:nvPr>
        </p:nvSpPr>
        <p:spPr/>
      </p:sp>
      <p:sp>
        <p:nvSpPr>
          <p:cNvPr id="285700" name="Rectangle 3"/>
          <p:cNvSpPr>
            <a:spLocks noGrp="1" noChangeArrowheads="1"/>
          </p:cNvSpPr>
          <p:nvPr>
            <p:ph type="body" idx="1"/>
          </p:nvPr>
        </p:nvSpPr>
        <p:spPr>
          <a:noFill/>
        </p:spPr>
        <p:txBody>
          <a:bodyPr/>
          <a:lstStyle/>
          <a:p>
            <a:pPr eaLnBrk="1" hangingPunct="1"/>
            <a:r>
              <a:rPr lang="en-US" altLang="zh-CN" sz="1200" b="0" i="0" u="none" strike="noStrike" kern="1200" dirty="0">
                <a:solidFill>
                  <a:schemeClr val="tx1"/>
                </a:solidFill>
                <a:effectLst/>
                <a:latin typeface="+mn-lt"/>
                <a:ea typeface="+mn-ea"/>
                <a:cs typeface="+mn-cs"/>
              </a:rPr>
              <a:t>Q</a:t>
            </a:r>
            <a:r>
              <a:rPr lang="zh-CN" altLang="en-US" sz="1200" b="0" i="0" u="none" strike="noStrike" kern="1200" dirty="0">
                <a:solidFill>
                  <a:schemeClr val="tx1"/>
                </a:solidFill>
                <a:effectLst/>
                <a:latin typeface="+mn-lt"/>
                <a:ea typeface="+mn-ea"/>
                <a:cs typeface="+mn-cs"/>
              </a:rPr>
              <a:t>码举例：</a:t>
            </a:r>
            <a:r>
              <a:rPr lang="en-US" altLang="zh-CN" sz="1200" b="0" i="0" u="none" strike="noStrike" kern="1200" dirty="0">
                <a:solidFill>
                  <a:schemeClr val="tx1"/>
                </a:solidFill>
                <a:effectLst/>
                <a:latin typeface="+mn-lt"/>
                <a:ea typeface="+mn-ea"/>
                <a:cs typeface="+mn-cs"/>
              </a:rPr>
              <a:t>JAMSA</a:t>
            </a:r>
            <a:r>
              <a:rPr lang="zh-CN" altLang="en-US" sz="1200" b="0" i="0" u="none" strike="noStrike" kern="1200" dirty="0">
                <a:solidFill>
                  <a:schemeClr val="tx1"/>
                </a:solidFill>
                <a:effectLst/>
                <a:latin typeface="+mn-lt"/>
                <a:ea typeface="+mn-ea"/>
                <a:cs typeface="+mn-cs"/>
              </a:rPr>
              <a:t>中的字符可编码如下：</a:t>
            </a:r>
            <a:br>
              <a:rPr lang="zh-CN" altLang="en-US" dirty="0"/>
            </a:br>
            <a:r>
              <a:rPr lang="en-US" altLang="zh-CN" sz="1200" b="0" i="0" u="none" strike="noStrike" kern="1200" dirty="0">
                <a:solidFill>
                  <a:schemeClr val="tx1"/>
                </a:solidFill>
                <a:effectLst/>
                <a:latin typeface="+mn-lt"/>
                <a:ea typeface="+mn-ea"/>
                <a:cs typeface="+mn-cs"/>
              </a:rPr>
              <a:t>=4A=41 =4D=53=41</a:t>
            </a:r>
            <a:br>
              <a:rPr lang="zh-CN" altLang="en-US" dirty="0"/>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J”ASCII</a:t>
            </a:r>
            <a:r>
              <a:rPr lang="zh-CN" altLang="en-US" sz="1200" b="0" i="0" u="none" strike="noStrike" kern="1200" dirty="0">
                <a:solidFill>
                  <a:schemeClr val="tx1"/>
                </a:solidFill>
                <a:effectLst/>
                <a:latin typeface="+mn-lt"/>
                <a:ea typeface="+mn-ea"/>
                <a:cs typeface="+mn-cs"/>
              </a:rPr>
              <a:t>码是</a:t>
            </a:r>
            <a:r>
              <a:rPr lang="en-US" altLang="zh-CN" sz="1200" b="0" i="0" u="none" strike="noStrike" kern="1200" dirty="0">
                <a:solidFill>
                  <a:schemeClr val="tx1"/>
                </a:solidFill>
                <a:effectLst/>
                <a:latin typeface="+mn-lt"/>
                <a:ea typeface="+mn-ea"/>
                <a:cs typeface="+mn-cs"/>
              </a:rPr>
              <a:t>0x4A</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ASCII</a:t>
            </a:r>
            <a:r>
              <a:rPr lang="zh-CN" altLang="en-US" sz="1200" b="0" i="0" u="none" strike="noStrike" kern="1200" dirty="0">
                <a:solidFill>
                  <a:schemeClr val="tx1"/>
                </a:solidFill>
                <a:effectLst/>
                <a:latin typeface="+mn-lt"/>
                <a:ea typeface="+mn-ea"/>
                <a:cs typeface="+mn-cs"/>
              </a:rPr>
              <a:t>十六进制是</a:t>
            </a:r>
            <a:r>
              <a:rPr lang="en-US" altLang="zh-CN" sz="1200" b="0" i="0" u="none" strike="noStrike" kern="1200" dirty="0">
                <a:solidFill>
                  <a:schemeClr val="tx1"/>
                </a:solidFill>
                <a:effectLst/>
                <a:latin typeface="+mn-lt"/>
                <a:ea typeface="+mn-ea"/>
                <a:cs typeface="+mn-cs"/>
              </a:rPr>
              <a:t>0x41</a:t>
            </a:r>
            <a:r>
              <a:rPr lang="zh-CN" altLang="en-US" sz="1200" b="0" i="0" u="none" strike="noStrike" kern="1200" dirty="0">
                <a:solidFill>
                  <a:schemeClr val="tx1"/>
                </a:solidFill>
                <a:effectLst/>
                <a:latin typeface="+mn-lt"/>
                <a:ea typeface="+mn-ea"/>
                <a:cs typeface="+mn-cs"/>
              </a:rPr>
              <a:t>等等。可打印编码把每个字符都转换成</a:t>
            </a:r>
            <a:r>
              <a:rPr lang="en-US" altLang="zh-CN" sz="1200" b="0" i="0" u="none" strike="noStrike" kern="1200" dirty="0">
                <a:solidFill>
                  <a:schemeClr val="tx1"/>
                </a:solidFill>
                <a:effectLst/>
                <a:latin typeface="+mn-lt"/>
                <a:ea typeface="+mn-ea"/>
                <a:cs typeface="+mn-cs"/>
              </a:rPr>
              <a:t>ASCII</a:t>
            </a:r>
            <a:r>
              <a:rPr lang="zh-CN" altLang="en-US" sz="1200" b="0" i="0" u="none" strike="noStrike" kern="1200" dirty="0">
                <a:solidFill>
                  <a:schemeClr val="tx1"/>
                </a:solidFill>
                <a:effectLst/>
                <a:latin typeface="+mn-lt"/>
                <a:ea typeface="+mn-ea"/>
                <a:cs typeface="+mn-cs"/>
              </a:rPr>
              <a:t>字符。例如在字母 </a:t>
            </a:r>
            <a:r>
              <a:rPr lang="en-US" altLang="zh-CN" sz="1200" b="0" i="0" u="none" strike="noStrike" kern="1200" dirty="0">
                <a:solidFill>
                  <a:schemeClr val="tx1"/>
                </a:solidFill>
                <a:effectLst/>
                <a:latin typeface="+mn-lt"/>
                <a:ea typeface="+mn-ea"/>
                <a:cs typeface="+mn-cs"/>
              </a:rPr>
              <a:t>J(ASCII 0x4A)</a:t>
            </a:r>
            <a:r>
              <a:rPr lang="zh-CN" altLang="en-US" sz="1200" b="0" i="0" u="none" strike="noStrike" kern="1200" dirty="0">
                <a:solidFill>
                  <a:schemeClr val="tx1"/>
                </a:solidFill>
                <a:effectLst/>
                <a:latin typeface="+mn-lt"/>
                <a:ea typeface="+mn-ea"/>
                <a:cs typeface="+mn-cs"/>
              </a:rPr>
              <a:t>的情况下，编码方案传输三个字节：一个等号</a:t>
            </a:r>
            <a:r>
              <a:rPr lang="en-US" altLang="zh-CN" sz="1200" b="0" i="0" u="none" strike="noStrike" kern="1200" dirty="0">
                <a:solidFill>
                  <a:schemeClr val="tx1"/>
                </a:solidFill>
                <a:effectLst/>
                <a:latin typeface="+mn-lt"/>
                <a:ea typeface="+mn-ea"/>
                <a:cs typeface="+mn-cs"/>
              </a:rPr>
              <a:t>(ASCII 0x3D)</a:t>
            </a:r>
            <a:r>
              <a:rPr lang="zh-CN" altLang="en-US" sz="1200" b="0" i="0" u="none" strike="noStrike" kern="1200" dirty="0">
                <a:solidFill>
                  <a:schemeClr val="tx1"/>
                </a:solidFill>
                <a:effectLst/>
                <a:latin typeface="+mn-lt"/>
                <a:ea typeface="+mn-ea"/>
                <a:cs typeface="+mn-cs"/>
              </a:rPr>
              <a:t>，一个是数字</a:t>
            </a:r>
            <a:r>
              <a:rPr lang="en-US" altLang="zh-CN" sz="1200" b="0" i="0" u="none" strike="noStrike" kern="1200" dirty="0">
                <a:solidFill>
                  <a:schemeClr val="tx1"/>
                </a:solidFill>
                <a:effectLst/>
                <a:latin typeface="+mn-lt"/>
                <a:ea typeface="+mn-ea"/>
                <a:cs typeface="+mn-cs"/>
              </a:rPr>
              <a:t>4(ASCII 0x34)</a:t>
            </a:r>
            <a:r>
              <a:rPr lang="zh-CN" altLang="en-US" sz="1200" b="0" i="0" u="none" strike="noStrike" kern="1200" dirty="0">
                <a:solidFill>
                  <a:schemeClr val="tx1"/>
                </a:solidFill>
                <a:effectLst/>
                <a:latin typeface="+mn-lt"/>
                <a:ea typeface="+mn-ea"/>
                <a:cs typeface="+mn-cs"/>
              </a:rPr>
              <a:t>，一个是字母</a:t>
            </a:r>
            <a:r>
              <a:rPr lang="en-US" altLang="zh-CN" sz="1200" b="0" i="0" u="none" strike="noStrike" kern="1200" dirty="0">
                <a:solidFill>
                  <a:schemeClr val="tx1"/>
                </a:solidFill>
                <a:effectLst/>
                <a:latin typeface="+mn-lt"/>
                <a:ea typeface="+mn-ea"/>
                <a:cs typeface="+mn-cs"/>
              </a:rPr>
              <a:t>A(ASCII 0x41)</a:t>
            </a:r>
            <a:r>
              <a:rPr lang="zh-CN" altLang="en-US" sz="1200" b="0" i="0" u="none" strike="noStrike" kern="1200" dirty="0">
                <a:solidFill>
                  <a:schemeClr val="tx1"/>
                </a:solidFill>
                <a:effectLst/>
                <a:latin typeface="+mn-lt"/>
                <a:ea typeface="+mn-ea"/>
                <a:cs typeface="+mn-cs"/>
              </a:rPr>
              <a:t>。可打印编码尽管使用简单，但编码是原数据的</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倍。</a:t>
            </a:r>
            <a:endParaRPr lang="en-US" altLang="zh-CN" sz="1200" b="0" i="0" u="none" strike="noStrike" kern="1200" dirty="0">
              <a:solidFill>
                <a:schemeClr val="tx1"/>
              </a:solidFill>
              <a:effectLst/>
              <a:latin typeface="+mn-lt"/>
              <a:ea typeface="+mn-ea"/>
              <a:cs typeface="+mn-cs"/>
            </a:endParaRPr>
          </a:p>
          <a:p>
            <a:pPr eaLnBrk="1" hangingPunct="1"/>
            <a:r>
              <a:rPr lang="en-US" altLang="zh-CN" sz="1200" b="0" i="0" u="none" strike="noStrike" kern="1200" dirty="0">
                <a:solidFill>
                  <a:schemeClr val="tx1"/>
                </a:solidFill>
                <a:effectLst/>
                <a:latin typeface="+mn-lt"/>
                <a:ea typeface="+mn-ea"/>
                <a:cs typeface="+mn-cs"/>
              </a:rPr>
              <a:t>base64</a:t>
            </a:r>
            <a:r>
              <a:rPr lang="zh-CN" altLang="en-US" sz="1200" b="0" i="0" u="none" strike="noStrike" kern="1200" dirty="0">
                <a:solidFill>
                  <a:schemeClr val="tx1"/>
                </a:solidFill>
                <a:effectLst/>
                <a:latin typeface="+mn-lt"/>
                <a:ea typeface="+mn-ea"/>
                <a:cs typeface="+mn-cs"/>
              </a:rPr>
              <a:t>编码：</a:t>
            </a:r>
            <a:r>
              <a:rPr lang="en-US" altLang="zh-CN" sz="1200" b="0" i="0" u="none" strike="noStrike" kern="1200" dirty="0">
                <a:solidFill>
                  <a:schemeClr val="tx1"/>
                </a:solidFill>
                <a:effectLst/>
                <a:latin typeface="+mn-lt"/>
                <a:ea typeface="+mn-ea"/>
                <a:cs typeface="+mn-cs"/>
              </a:rPr>
              <a:t>64</a:t>
            </a:r>
            <a:r>
              <a:rPr lang="zh-CN" altLang="en-US" sz="1200" b="0" i="0" u="none" strike="noStrike" kern="1200" dirty="0">
                <a:solidFill>
                  <a:schemeClr val="tx1"/>
                </a:solidFill>
                <a:effectLst/>
                <a:latin typeface="+mn-lt"/>
                <a:ea typeface="+mn-ea"/>
                <a:cs typeface="+mn-cs"/>
              </a:rPr>
              <a:t>个不同数值（</a:t>
            </a:r>
            <a:r>
              <a:rPr lang="en-US" altLang="zh-CN" sz="1200" b="0" i="0" u="none" strike="noStrike" kern="1200" dirty="0">
                <a:solidFill>
                  <a:schemeClr val="tx1"/>
                </a:solidFill>
                <a:effectLst/>
                <a:latin typeface="+mn-lt"/>
                <a:ea typeface="+mn-ea"/>
                <a:cs typeface="+mn-cs"/>
              </a:rPr>
              <a:t>0~63</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A~Z</a:t>
            </a:r>
            <a:r>
              <a:rPr lang="zh-CN" altLang="en-US" sz="1200" b="0" i="0" u="none" strike="noStrike" kern="1200" dirty="0">
                <a:solidFill>
                  <a:schemeClr val="tx1"/>
                </a:solidFill>
                <a:effectLst/>
                <a:latin typeface="+mn-lt"/>
                <a:ea typeface="+mn-ea"/>
                <a:cs typeface="+mn-cs"/>
              </a:rPr>
              <a:t>占</a:t>
            </a:r>
            <a:r>
              <a:rPr lang="en-US" altLang="zh-CN" sz="1200" b="0" i="0" u="none" strike="noStrike" kern="1200" dirty="0">
                <a:solidFill>
                  <a:schemeClr val="tx1"/>
                </a:solidFill>
                <a:effectLst/>
                <a:latin typeface="+mn-lt"/>
                <a:ea typeface="+mn-ea"/>
                <a:cs typeface="+mn-cs"/>
              </a:rPr>
              <a:t>26</a:t>
            </a:r>
            <a:r>
              <a:rPr lang="zh-CN" altLang="en-US" sz="1200" b="0" i="0" u="none" strike="noStrike" kern="1200" dirty="0">
                <a:solidFill>
                  <a:schemeClr val="tx1"/>
                </a:solidFill>
                <a:effectLst/>
                <a:latin typeface="+mn-lt"/>
                <a:ea typeface="+mn-ea"/>
                <a:cs typeface="+mn-cs"/>
              </a:rPr>
              <a:t>个，</a:t>
            </a:r>
            <a:r>
              <a:rPr lang="en-US" altLang="zh-CN" sz="1200" b="0" i="0" u="none" strike="noStrike" kern="1200" dirty="0" err="1">
                <a:solidFill>
                  <a:schemeClr val="tx1"/>
                </a:solidFill>
                <a:effectLst/>
                <a:latin typeface="+mn-lt"/>
                <a:ea typeface="+mn-ea"/>
                <a:cs typeface="+mn-cs"/>
              </a:rPr>
              <a:t>a~z</a:t>
            </a:r>
            <a:r>
              <a:rPr lang="zh-CN" altLang="en-US" sz="1200" b="0" i="0" u="none" strike="noStrike" kern="1200" dirty="0">
                <a:solidFill>
                  <a:schemeClr val="tx1"/>
                </a:solidFill>
                <a:effectLst/>
                <a:latin typeface="+mn-lt"/>
                <a:ea typeface="+mn-ea"/>
                <a:cs typeface="+mn-cs"/>
              </a:rPr>
              <a:t>占</a:t>
            </a:r>
            <a:r>
              <a:rPr lang="en-US" altLang="zh-CN" sz="1200" b="0" i="0" u="none" strike="noStrike" kern="1200" dirty="0">
                <a:solidFill>
                  <a:schemeClr val="tx1"/>
                </a:solidFill>
                <a:effectLst/>
                <a:latin typeface="+mn-lt"/>
                <a:ea typeface="+mn-ea"/>
                <a:cs typeface="+mn-cs"/>
              </a:rPr>
              <a:t>26</a:t>
            </a:r>
            <a:r>
              <a:rPr lang="zh-CN" altLang="en-US" sz="1200" b="0" i="0" u="none" strike="noStrike" kern="1200" dirty="0">
                <a:solidFill>
                  <a:schemeClr val="tx1"/>
                </a:solidFill>
                <a:effectLst/>
                <a:latin typeface="+mn-lt"/>
                <a:ea typeface="+mn-ea"/>
                <a:cs typeface="+mn-cs"/>
              </a:rPr>
              <a:t>个，</a:t>
            </a:r>
            <a:r>
              <a:rPr lang="en-US" altLang="zh-CN" sz="1200" b="0" i="0" u="none" strike="noStrike" kern="1200" dirty="0">
                <a:solidFill>
                  <a:schemeClr val="tx1"/>
                </a:solidFill>
                <a:effectLst/>
                <a:latin typeface="+mn-lt"/>
                <a:ea typeface="+mn-ea"/>
                <a:cs typeface="+mn-cs"/>
              </a:rPr>
              <a:t>0~9</a:t>
            </a:r>
            <a:r>
              <a:rPr lang="zh-CN" altLang="en-US" sz="1200" b="0" i="0" u="none" strike="noStrike" kern="1200" dirty="0">
                <a:solidFill>
                  <a:schemeClr val="tx1"/>
                </a:solidFill>
                <a:effectLst/>
                <a:latin typeface="+mn-lt"/>
                <a:ea typeface="+mn-ea"/>
                <a:cs typeface="+mn-cs"/>
              </a:rPr>
              <a:t>占</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个，“</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补齐最后两个。</a:t>
            </a:r>
            <a:endParaRPr lang="en-US" altLang="zh-CN" sz="1200" b="0" i="0" u="none" strike="noStrike" kern="1200" dirty="0">
              <a:solidFill>
                <a:schemeClr val="tx1"/>
              </a:solidFill>
              <a:effectLst/>
              <a:latin typeface="+mn-lt"/>
              <a:ea typeface="+mn-ea"/>
              <a:cs typeface="+mn-cs"/>
            </a:endParaRPr>
          </a:p>
          <a:p>
            <a:pPr eaLnBrk="1" hangingPunct="1"/>
            <a:r>
              <a:rPr lang="zh-CN" altLang="en-US" sz="1200" b="0" i="0" u="none" strike="noStrike" kern="1200" dirty="0">
                <a:solidFill>
                  <a:schemeClr val="tx1"/>
                </a:solidFill>
                <a:effectLst/>
                <a:latin typeface="+mn-lt"/>
                <a:ea typeface="+mn-ea"/>
                <a:cs typeface="+mn-cs"/>
              </a:rPr>
              <a:t>再用两个连在一起的等号“</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和一个等号“</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分别表示最后一组的代码只有</a:t>
            </a:r>
            <a:r>
              <a:rPr lang="en-US" altLang="zh-CN" sz="1200" b="0" i="0" u="none" strike="noStrike" kern="1200" dirty="0">
                <a:solidFill>
                  <a:schemeClr val="tx1"/>
                </a:solidFill>
                <a:effectLst/>
                <a:latin typeface="+mn-lt"/>
                <a:ea typeface="+mn-ea"/>
                <a:cs typeface="+mn-cs"/>
              </a:rPr>
              <a:t>8</a:t>
            </a:r>
            <a:r>
              <a:rPr lang="zh-CN" altLang="en-US" sz="1200" b="0" i="0" u="none" strike="noStrike" kern="1200" dirty="0">
                <a:solidFill>
                  <a:schemeClr val="tx1"/>
                </a:solidFill>
                <a:effectLst/>
                <a:latin typeface="+mn-lt"/>
                <a:ea typeface="+mn-ea"/>
                <a:cs typeface="+mn-cs"/>
              </a:rPr>
              <a:t>位或</a:t>
            </a:r>
            <a:r>
              <a:rPr lang="en-US" altLang="zh-CN" sz="1200" b="0" i="0" u="none" strike="noStrike" kern="1200" dirty="0">
                <a:solidFill>
                  <a:schemeClr val="tx1"/>
                </a:solidFill>
                <a:effectLst/>
                <a:latin typeface="+mn-lt"/>
                <a:ea typeface="+mn-ea"/>
                <a:cs typeface="+mn-cs"/>
              </a:rPr>
              <a:t>16</a:t>
            </a:r>
            <a:r>
              <a:rPr lang="zh-CN" altLang="en-US" sz="1200" b="0" i="0" u="none" strike="noStrike" kern="1200" dirty="0">
                <a:solidFill>
                  <a:schemeClr val="tx1"/>
                </a:solidFill>
                <a:effectLst/>
                <a:latin typeface="+mn-lt"/>
                <a:ea typeface="+mn-ea"/>
                <a:cs typeface="+mn-cs"/>
              </a:rPr>
              <a:t>位（当数据不包含三字节数据块的整数倍时，这种编码方案使用等号填充数据）。回车和换行符都忽略。</a:t>
            </a:r>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5051F38-C4B6-4724-A9B3-BC5E0FDD4A8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87747" name="Rectangle 2"/>
          <p:cNvSpPr>
            <a:spLocks noGrp="1" noRot="1" noChangeAspect="1" noChangeArrowheads="1" noTextEdit="1"/>
          </p:cNvSpPr>
          <p:nvPr>
            <p:ph type="sldImg"/>
          </p:nvPr>
        </p:nvSpPr>
        <p:spPr/>
      </p:sp>
      <p:sp>
        <p:nvSpPr>
          <p:cNvPr id="28774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E00C91B-D874-46A0-AB61-1FD0703D3CC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89795" name="Rectangle 2"/>
          <p:cNvSpPr>
            <a:spLocks noGrp="1" noRot="1" noChangeAspect="1" noChangeArrowheads="1" noTextEdit="1"/>
          </p:cNvSpPr>
          <p:nvPr>
            <p:ph type="sldImg"/>
          </p:nvPr>
        </p:nvSpPr>
        <p:spPr/>
      </p:sp>
      <p:sp>
        <p:nvSpPr>
          <p:cNvPr id="2897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EF53DDF-16D4-4E9F-B2ED-0F10C96FEC03}"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91843" name="Rectangle 2"/>
          <p:cNvSpPr>
            <a:spLocks noGrp="1" noRot="1" noChangeAspect="1" noChangeArrowheads="1" noTextEdit="1"/>
          </p:cNvSpPr>
          <p:nvPr>
            <p:ph type="sldImg"/>
          </p:nvPr>
        </p:nvSpPr>
        <p:spPr/>
      </p:sp>
      <p:sp>
        <p:nvSpPr>
          <p:cNvPr id="2918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D2CFAA8-9136-46BA-B8CF-6DE586EFC7B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93891" name="Rectangle 2"/>
          <p:cNvSpPr>
            <a:spLocks noGrp="1" noRot="1" noChangeAspect="1" noChangeArrowheads="1" noTextEdit="1"/>
          </p:cNvSpPr>
          <p:nvPr>
            <p:ph type="sldImg"/>
          </p:nvPr>
        </p:nvSpPr>
        <p:spPr/>
      </p:sp>
      <p:sp>
        <p:nvSpPr>
          <p:cNvPr id="29389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23C525B-354C-4852-BCF7-4727C57ACF3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95939" name="Rectangle 2"/>
          <p:cNvSpPr>
            <a:spLocks noGrp="1" noRot="1" noChangeAspect="1" noChangeArrowheads="1" noTextEdit="1"/>
          </p:cNvSpPr>
          <p:nvPr>
            <p:ph type="sldImg"/>
          </p:nvPr>
        </p:nvSpPr>
        <p:spPr/>
      </p:sp>
      <p:sp>
        <p:nvSpPr>
          <p:cNvPr id="29594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69AAE18-608F-4584-A5BD-3611F9469C20}"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97987" name="Rectangle 2"/>
          <p:cNvSpPr>
            <a:spLocks noGrp="1" noRot="1" noChangeAspect="1" noChangeArrowheads="1" noTextEdit="1"/>
          </p:cNvSpPr>
          <p:nvPr>
            <p:ph type="sldImg"/>
          </p:nvPr>
        </p:nvSpPr>
        <p:spPr/>
      </p:sp>
      <p:sp>
        <p:nvSpPr>
          <p:cNvPr id="29798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E0E71AA-33F2-4748-A2FE-2EF8894B4E7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45763" name="Rectangle 2"/>
          <p:cNvSpPr>
            <a:spLocks noGrp="1" noRot="1" noChangeAspect="1" noChangeArrowheads="1" noTextEdit="1"/>
          </p:cNvSpPr>
          <p:nvPr>
            <p:ph type="sldImg"/>
          </p:nvPr>
        </p:nvSpPr>
        <p:spPr/>
      </p:sp>
      <p:sp>
        <p:nvSpPr>
          <p:cNvPr id="245764"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ea typeface="宋体" panose="02010600030101010101" pitchFamily="2" charset="-122"/>
              </a:rPr>
              <a:t>三个组成构件：用户代理、邮件服务器，以及邮件发送协议和邮件读取协议。</a:t>
            </a:r>
            <a:endParaRPr lang="en-US"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FD223DB-77A9-4E23-8057-9B145EE8D61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00035" name="Rectangle 2"/>
          <p:cNvSpPr>
            <a:spLocks noGrp="1" noRot="1" noChangeAspect="1" noChangeArrowheads="1" noTextEdit="1"/>
          </p:cNvSpPr>
          <p:nvPr>
            <p:ph type="sldImg"/>
          </p:nvPr>
        </p:nvSpPr>
        <p:spPr/>
      </p:sp>
      <p:sp>
        <p:nvSpPr>
          <p:cNvPr id="30003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0AFA689-EAA9-419C-9AF3-12D6AC39E85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02083" name="Rectangle 2"/>
          <p:cNvSpPr>
            <a:spLocks noGrp="1" noRot="1" noChangeAspect="1" noChangeArrowheads="1" noTextEdit="1"/>
          </p:cNvSpPr>
          <p:nvPr>
            <p:ph type="sldImg"/>
          </p:nvPr>
        </p:nvSpPr>
        <p:spPr/>
      </p:sp>
      <p:sp>
        <p:nvSpPr>
          <p:cNvPr id="30208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3B23192-A0FD-4E2F-9D3A-AF272ACD9A7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04131" name="Rectangle 2"/>
          <p:cNvSpPr>
            <a:spLocks noGrp="1" noRot="1" noChangeAspect="1" noChangeArrowheads="1" noTextEdit="1"/>
          </p:cNvSpPr>
          <p:nvPr>
            <p:ph type="sldImg"/>
          </p:nvPr>
        </p:nvSpPr>
        <p:spPr/>
      </p:sp>
      <p:sp>
        <p:nvSpPr>
          <p:cNvPr id="30413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BDBA080-0E9A-4B82-B404-22F90B62DF4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06179" name="Rectangle 2"/>
          <p:cNvSpPr>
            <a:spLocks noGrp="1" noRot="1" noChangeAspect="1" noChangeArrowheads="1" noTextEdit="1"/>
          </p:cNvSpPr>
          <p:nvPr>
            <p:ph type="sldImg"/>
          </p:nvPr>
        </p:nvSpPr>
        <p:spPr/>
      </p:sp>
      <p:sp>
        <p:nvSpPr>
          <p:cNvPr id="30618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E72B09D-92D2-4F7E-811F-87BA0EEE863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08227" name="Rectangle 2"/>
          <p:cNvSpPr>
            <a:spLocks noGrp="1" noRot="1" noChangeAspect="1" noChangeArrowheads="1" noTextEdit="1"/>
          </p:cNvSpPr>
          <p:nvPr>
            <p:ph type="sldImg"/>
          </p:nvPr>
        </p:nvSpPr>
        <p:spPr/>
      </p:sp>
      <p:sp>
        <p:nvSpPr>
          <p:cNvPr id="3082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CE74B998-35EB-472B-9BA6-8C4B5793B18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10275" name="Rectangle 2"/>
          <p:cNvSpPr>
            <a:spLocks noGrp="1" noRot="1" noChangeAspect="1" noChangeArrowheads="1" noTextEdit="1"/>
          </p:cNvSpPr>
          <p:nvPr>
            <p:ph type="sldImg"/>
          </p:nvPr>
        </p:nvSpPr>
        <p:spPr/>
      </p:sp>
      <p:sp>
        <p:nvSpPr>
          <p:cNvPr id="3102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8A9898C-E95E-45EE-B357-2FD84FA3834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12323" name="Rectangle 2"/>
          <p:cNvSpPr>
            <a:spLocks noGrp="1" noRot="1" noChangeAspect="1" noChangeArrowheads="1" noTextEdit="1"/>
          </p:cNvSpPr>
          <p:nvPr>
            <p:ph type="sldImg"/>
          </p:nvPr>
        </p:nvSpPr>
        <p:spPr/>
      </p:sp>
      <p:sp>
        <p:nvSpPr>
          <p:cNvPr id="3123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F9C7F13-3F90-40EE-8992-D81FFC8A9658}"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14371" name="Rectangle 2"/>
          <p:cNvSpPr>
            <a:spLocks noGrp="1" noRot="1" noChangeAspect="1" noChangeArrowheads="1" noTextEdit="1"/>
          </p:cNvSpPr>
          <p:nvPr>
            <p:ph type="sldImg"/>
          </p:nvPr>
        </p:nvSpPr>
        <p:spPr/>
      </p:sp>
      <p:sp>
        <p:nvSpPr>
          <p:cNvPr id="31437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D08F3CA-D9E0-441C-8CFA-C463CFB6071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16419" name="Rectangle 2"/>
          <p:cNvSpPr>
            <a:spLocks noGrp="1" noRot="1" noChangeAspect="1" noChangeArrowheads="1" noTextEdit="1"/>
          </p:cNvSpPr>
          <p:nvPr>
            <p:ph type="sldImg"/>
          </p:nvPr>
        </p:nvSpPr>
        <p:spPr/>
      </p:sp>
      <p:sp>
        <p:nvSpPr>
          <p:cNvPr id="3164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82ABD7E-7CA1-4553-8CC3-9EF1314C4111}"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18467" name="Rectangle 2"/>
          <p:cNvSpPr>
            <a:spLocks noGrp="1" noRot="1" noChangeAspect="1" noChangeArrowheads="1" noTextEdit="1"/>
          </p:cNvSpPr>
          <p:nvPr>
            <p:ph type="sldImg"/>
          </p:nvPr>
        </p:nvSpPr>
        <p:spPr/>
      </p:sp>
      <p:sp>
        <p:nvSpPr>
          <p:cNvPr id="3184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04F7B6C-3FF6-46FC-B418-13AFCD4CAED6}"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47811" name="Rectangle 2"/>
          <p:cNvSpPr>
            <a:spLocks noGrp="1" noRot="1" noChangeAspect="1" noChangeArrowheads="1" noTextEdit="1"/>
          </p:cNvSpPr>
          <p:nvPr>
            <p:ph type="sldImg"/>
          </p:nvPr>
        </p:nvSpPr>
        <p:spPr/>
      </p:sp>
      <p:sp>
        <p:nvSpPr>
          <p:cNvPr id="24781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26BE2D8-AD6A-40DC-A2EE-35BD8F021AC3}"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20515" name="Rectangle 2"/>
          <p:cNvSpPr>
            <a:spLocks noGrp="1" noRot="1" noChangeAspect="1" noChangeArrowheads="1" noTextEdit="1"/>
          </p:cNvSpPr>
          <p:nvPr>
            <p:ph type="sldImg"/>
          </p:nvPr>
        </p:nvSpPr>
        <p:spPr/>
      </p:sp>
      <p:sp>
        <p:nvSpPr>
          <p:cNvPr id="3205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5150274-48F5-4171-AA70-FF5FAFF334A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22563" name="Rectangle 2"/>
          <p:cNvSpPr>
            <a:spLocks noGrp="1" noRot="1" noChangeAspect="1" noChangeArrowheads="1" noTextEdit="1"/>
          </p:cNvSpPr>
          <p:nvPr>
            <p:ph type="sldImg"/>
          </p:nvPr>
        </p:nvSpPr>
        <p:spPr/>
      </p:sp>
      <p:sp>
        <p:nvSpPr>
          <p:cNvPr id="32256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DAA30E0-880A-41D7-8C75-A640FE36B39C}"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24611" name="Rectangle 2"/>
          <p:cNvSpPr>
            <a:spLocks noGrp="1" noRot="1" noChangeAspect="1" noChangeArrowheads="1" noTextEdit="1"/>
          </p:cNvSpPr>
          <p:nvPr>
            <p:ph type="sldImg"/>
          </p:nvPr>
        </p:nvSpPr>
        <p:spPr/>
      </p:sp>
      <p:sp>
        <p:nvSpPr>
          <p:cNvPr id="32461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2C93BA9-B194-4C7E-BE2C-4DB71047404B}"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326659" name="Rectangle 2"/>
          <p:cNvSpPr>
            <a:spLocks noGrp="1" noRot="1" noChangeAspect="1" noChangeArrowheads="1" noTextEdit="1"/>
          </p:cNvSpPr>
          <p:nvPr>
            <p:ph type="sldImg"/>
          </p:nvPr>
        </p:nvSpPr>
        <p:spPr/>
      </p:sp>
      <p:sp>
        <p:nvSpPr>
          <p:cNvPr id="3266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A31A6F5-B0E4-4CBF-8D23-36E57787A5C2}"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49859" name="Rectangle 2"/>
          <p:cNvSpPr>
            <a:spLocks noGrp="1" noRot="1" noChangeAspect="1" noChangeArrowheads="1" noTextEdit="1"/>
          </p:cNvSpPr>
          <p:nvPr>
            <p:ph type="sldImg"/>
          </p:nvPr>
        </p:nvSpPr>
        <p:spPr/>
      </p:sp>
      <p:sp>
        <p:nvSpPr>
          <p:cNvPr id="2498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3188689-98FF-4461-AC02-69E66E268044}"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53955" name="Rectangle 2"/>
          <p:cNvSpPr>
            <a:spLocks noGrp="1" noRot="1" noChangeAspect="1" noChangeArrowheads="1" noTextEdit="1"/>
          </p:cNvSpPr>
          <p:nvPr>
            <p:ph type="sldImg"/>
          </p:nvPr>
        </p:nvSpPr>
        <p:spPr/>
      </p:sp>
      <p:sp>
        <p:nvSpPr>
          <p:cNvPr id="25395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578DEF0-EE48-48ED-824B-9C07BB837FDA}"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56003" name="Rectangle 2"/>
          <p:cNvSpPr>
            <a:spLocks noGrp="1" noRot="1" noChangeAspect="1" noChangeArrowheads="1" noTextEdit="1"/>
          </p:cNvSpPr>
          <p:nvPr>
            <p:ph type="sldImg"/>
          </p:nvPr>
        </p:nvSpPr>
        <p:spPr/>
      </p:sp>
      <p:sp>
        <p:nvSpPr>
          <p:cNvPr id="2560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5E768BE-045A-4CB9-AA66-832D5213DF5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258051" name="Rectangle 2"/>
          <p:cNvSpPr>
            <a:spLocks noGrp="1" noRot="1" noChangeAspect="1" noChangeArrowheads="1" noTextEdit="1"/>
          </p:cNvSpPr>
          <p:nvPr>
            <p:ph type="sldImg"/>
          </p:nvPr>
        </p:nvSpPr>
        <p:spPr/>
      </p:sp>
      <p:sp>
        <p:nvSpPr>
          <p:cNvPr id="25805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81941DFB-0DC7-4247-A055-DA5B724D952B}"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7B052E9-C54A-4603-AE2F-EB72B006DB6C}"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userDrawn="1"/>
        </p:nvSpPr>
        <p:spPr bwMode="auto">
          <a:xfrm>
            <a:off x="495300" y="1051200"/>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67B052E9-C54A-4603-AE2F-EB72B006DB6C}"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B64909C-A723-4592-96C4-A002F19CFC87}" type="slidenum">
              <a:rPr lang="en-US" altLang="zh-CN" smtClean="0"/>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13967" y="1276351"/>
            <a:ext cx="8676348" cy="5032375"/>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03C3AFE9-B973-41B6-92DA-FDC8626D61B1}" type="slidenum">
              <a:rPr lang="en-US" altLang="zh-CN"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14D14F2-2223-435E-8478-3AA8EA550D60}"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zh-CN" altLang="en-US"/>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BF4D1B2F-1A08-44D8-8AC4-BBE6BFB00621}"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4" Type="http://schemas.openxmlformats.org/officeDocument/2006/relationships/theme" Target="../theme/theme2.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42.xml"/><Relationship Id="rId20" Type="http://schemas.openxmlformats.org/officeDocument/2006/relationships/slideLayout" Target="../slideLayouts/slideLayout41.xml"/><Relationship Id="rId2" Type="http://schemas.openxmlformats.org/officeDocument/2006/relationships/slideLayout" Target="../slideLayouts/slideLayout23.xml"/><Relationship Id="rId19" Type="http://schemas.openxmlformats.org/officeDocument/2006/relationships/slideLayout" Target="../slideLayouts/slideLayout40.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userDrawn="1"/>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2" Type="http://schemas.openxmlformats.org/officeDocument/2006/relationships/slideLayout" Target="../slideLayouts/slideLayout2.xml"/><Relationship Id="rId21" Type="http://schemas.openxmlformats.org/officeDocument/2006/relationships/tags" Target="../tags/tag18.xml"/><Relationship Id="rId20" Type="http://schemas.openxmlformats.org/officeDocument/2006/relationships/image" Target="../media/image5.png"/><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5000" dirty="0">
                <a:latin typeface="Times New Roman" panose="02020603050405020304" pitchFamily="18" charset="0"/>
                <a:cs typeface="Times New Roman" panose="02020603050405020304" pitchFamily="18" charset="0"/>
              </a:rPr>
              <a:t>6.3 </a:t>
            </a:r>
            <a:r>
              <a:rPr lang="zh-CN" altLang="en-US" sz="5000" dirty="0">
                <a:latin typeface="Times New Roman" panose="02020603050405020304" pitchFamily="18" charset="0"/>
                <a:cs typeface="Times New Roman" panose="02020603050405020304" pitchFamily="18" charset="0"/>
              </a:rPr>
              <a:t>电子邮件和</a:t>
            </a:r>
            <a:r>
              <a:rPr lang="en-US" altLang="zh-CN" sz="5000" dirty="0">
                <a:latin typeface="Times New Roman" panose="02020603050405020304" pitchFamily="18" charset="0"/>
                <a:cs typeface="Times New Roman" panose="02020603050405020304" pitchFamily="18" charset="0"/>
              </a:rPr>
              <a:t>DHCP</a:t>
            </a:r>
            <a:endParaRPr lang="en-US" altLang="zh-CN" sz="5000" dirty="0">
              <a:latin typeface="Times New Roman" panose="02020603050405020304" pitchFamily="18" charset="0"/>
              <a:cs typeface="Times New Roman" panose="02020603050405020304" pitchFamily="18" charset="0"/>
            </a:endParaRPr>
          </a:p>
        </p:txBody>
      </p:sp>
      <p:sp>
        <p:nvSpPr>
          <p:cNvPr id="2" name="副标题 1"/>
          <p:cNvSpPr/>
          <p:nvPr>
            <p:ph type="subTitle" idx="1"/>
          </p:nvPr>
        </p:nvSpPr>
        <p:spPr/>
        <p:txBody>
          <a:bodyPr/>
          <a:p>
            <a:endParaRPr lang="zh-CN" altLang="en-US"/>
          </a:p>
        </p:txBody>
      </p:sp>
      <p:sp>
        <p:nvSpPr>
          <p:cNvPr id="3" name="副标题 4"/>
          <p:cNvSpPr>
            <a:spLocks noGrp="1"/>
          </p:cNvSpPr>
          <p:nvPr/>
        </p:nvSpPr>
        <p:spPr>
          <a:xfrm>
            <a:off x="3167925" y="3933057"/>
            <a:ext cx="6242777" cy="1834142"/>
          </a:xfrm>
          <a:prstGeom prst="rect">
            <a:avLst/>
          </a:prstGeom>
          <a:noFill/>
          <a:ln>
            <a:noFill/>
          </a:ln>
        </p:spPr>
        <p:txBody>
          <a:bodyPr vert="horz" wrap="square" lIns="91440" tIns="45720" rIns="91440" bIns="45720" numCol="1" anchor="t" anchorCtr="0" compatLnSpc="1">
            <a:normAutofit/>
          </a:bodyPr>
          <a:lstStyle>
            <a:lvl1pPr marL="0" indent="0" algn="r" defTabSz="457200" rtl="0" eaLnBrk="1" fontAlgn="base" hangingPunct="1">
              <a:spcBef>
                <a:spcPct val="20000"/>
              </a:spcBef>
              <a:spcAft>
                <a:spcPts val="600"/>
              </a:spcAft>
              <a:buClr>
                <a:srgbClr val="1287C3"/>
              </a:buClr>
              <a:buSzPct val="145000"/>
              <a:buFont typeface="Arial" panose="020B0604020202020204" pitchFamily="34" charset="0"/>
              <a:buNone/>
              <a:defRPr sz="1800" kern="1200">
                <a:solidFill>
                  <a:schemeClr val="tx1"/>
                </a:solidFill>
                <a:latin typeface="+mn-lt"/>
                <a:ea typeface="+mn-ea"/>
                <a:cs typeface="+mn-cs"/>
              </a:defRPr>
            </a:lvl1pPr>
            <a:lvl2pPr marL="4572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457200" rtl="0" eaLnBrk="1" fontAlgn="base" hangingPunct="1">
              <a:spcBef>
                <a:spcPct val="20000"/>
              </a:spcBef>
              <a:spcAft>
                <a:spcPts val="600"/>
              </a:spcAft>
              <a:buClr>
                <a:srgbClr val="1287C3"/>
              </a:buClr>
              <a:buSzPct val="145000"/>
              <a:buFont typeface="Arial" panose="020B0604020202020204" pitchFamily="34" charset="0"/>
              <a:buNone/>
              <a:defRPr kern="1200">
                <a:solidFill>
                  <a:schemeClr val="tx1">
                    <a:tint val="75000"/>
                  </a:schemeClr>
                </a:solidFill>
                <a:latin typeface="+mn-lt"/>
                <a:ea typeface="+mn-ea"/>
                <a:cs typeface="+mn-cs"/>
              </a:defRPr>
            </a:lvl3pPr>
            <a:lvl4pPr marL="13716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sym typeface="+mn-ea"/>
              </a:rPr>
              <a:t>计算机网络课程组</a:t>
            </a:r>
            <a:endParaRPr lang="zh-CN" altLang="en-US" sz="3000" b="1" i="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3"/>
          <p:cNvSpPr>
            <a:spLocks noGrp="1" noChangeArrowheads="1"/>
          </p:cNvSpPr>
          <p:nvPr>
            <p:ph idx="1"/>
          </p:nvPr>
        </p:nvSpPr>
        <p:spPr>
          <a:xfrm>
            <a:off x="1031983" y="1320320"/>
            <a:ext cx="8346723" cy="3332816"/>
          </a:xfrm>
        </p:spPr>
        <p:txBody>
          <a:bodyPr/>
          <a:lstStyle/>
          <a:p>
            <a:pPr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dirty="0">
                <a:latin typeface="Times New Roman" panose="02020603050405020304" pitchFamily="18" charset="0"/>
                <a:cs typeface="Times New Roman" panose="02020603050405020304" pitchFamily="18" charset="0"/>
              </a:rPr>
              <a:t>运行在接收方邮件服务器中的</a:t>
            </a:r>
            <a:r>
              <a:rPr lang="en-US" altLang="zh-CN" dirty="0">
                <a:latin typeface="Times New Roman" panose="02020603050405020304" pitchFamily="18" charset="0"/>
                <a:cs typeface="Times New Roman" panose="02020603050405020304" pitchFamily="18" charset="0"/>
              </a:rPr>
              <a:t>SMTP</a:t>
            </a:r>
            <a:r>
              <a:rPr lang="zh-CN" altLang="en-US" dirty="0">
                <a:latin typeface="Times New Roman" panose="02020603050405020304" pitchFamily="18" charset="0"/>
                <a:cs typeface="Times New Roman" panose="02020603050405020304" pitchFamily="18" charset="0"/>
              </a:rPr>
              <a:t>服务器进 程收到邮件后，把邮件放入收件人的用户邮箱中，等待收件人进行读取。 </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dirty="0">
                <a:latin typeface="Times New Roman" panose="02020603050405020304" pitchFamily="18" charset="0"/>
                <a:cs typeface="Times New Roman" panose="02020603050405020304" pitchFamily="18" charset="0"/>
              </a:rPr>
              <a:t>收件人在打算收信时，就运行 </a:t>
            </a:r>
            <a:r>
              <a:rPr lang="en-US" altLang="zh-CN" dirty="0">
                <a:latin typeface="Times New Roman" panose="02020603050405020304" pitchFamily="18" charset="0"/>
                <a:cs typeface="Times New Roman" panose="02020603050405020304" pitchFamily="18" charset="0"/>
              </a:rPr>
              <a:t>PC </a:t>
            </a:r>
            <a:r>
              <a:rPr lang="zh-CN" altLang="en-US" dirty="0">
                <a:latin typeface="Times New Roman" panose="02020603050405020304" pitchFamily="18" charset="0"/>
                <a:cs typeface="Times New Roman" panose="02020603050405020304" pitchFamily="18" charset="0"/>
              </a:rPr>
              <a:t>机中的用户代理，使用 </a:t>
            </a:r>
            <a:r>
              <a:rPr lang="en-US" altLang="zh-CN" dirty="0">
                <a:latin typeface="Times New Roman" panose="02020603050405020304" pitchFamily="18" charset="0"/>
                <a:cs typeface="Times New Roman" panose="02020603050405020304" pitchFamily="18" charset="0"/>
              </a:rPr>
              <a:t>POP3</a:t>
            </a:r>
            <a:r>
              <a:rPr lang="zh-CN" altLang="en-US" dirty="0">
                <a:latin typeface="Times New Roman" panose="02020603050405020304" pitchFamily="18" charset="0"/>
                <a:cs typeface="Times New Roman" panose="02020603050405020304" pitchFamily="18" charset="0"/>
              </a:rPr>
              <a:t>（或 </a:t>
            </a:r>
            <a:r>
              <a:rPr lang="en-US" altLang="zh-CN" dirty="0">
                <a:latin typeface="Times New Roman" panose="02020603050405020304" pitchFamily="18" charset="0"/>
                <a:cs typeface="Times New Roman" panose="02020603050405020304" pitchFamily="18" charset="0"/>
              </a:rPr>
              <a:t>IMAP</a:t>
            </a:r>
            <a:r>
              <a:rPr lang="zh-CN" altLang="en-US" dirty="0">
                <a:latin typeface="Times New Roman" panose="02020603050405020304" pitchFamily="18" charset="0"/>
                <a:cs typeface="Times New Roman" panose="02020603050405020304" pitchFamily="18" charset="0"/>
              </a:rPr>
              <a:t>）协议读取发送给自己的邮件。</a:t>
            </a:r>
            <a:endParaRPr lang="en-US" altLang="zh-CN" dirty="0">
              <a:latin typeface="Times New Roman" panose="02020603050405020304" pitchFamily="18" charset="0"/>
              <a:cs typeface="Times New Roman" panose="02020603050405020304" pitchFamily="18" charset="0"/>
            </a:endParaRPr>
          </a:p>
          <a:p>
            <a:pPr>
              <a:buNone/>
              <a:defRPr/>
            </a:pPr>
            <a:r>
              <a:rPr lang="zh-CN" altLang="en-US" dirty="0">
                <a:latin typeface="Times New Roman" panose="02020603050405020304" pitchFamily="18" charset="0"/>
                <a:cs typeface="Times New Roman" panose="02020603050405020304" pitchFamily="18" charset="0"/>
              </a:rPr>
              <a:t>这有两种不同的通信方式：“</a:t>
            </a:r>
            <a:r>
              <a:rPr lang="zh-CN" altLang="en-US" dirty="0">
                <a:solidFill>
                  <a:srgbClr val="FF0000"/>
                </a:solidFill>
                <a:latin typeface="Times New Roman" panose="02020603050405020304" pitchFamily="18" charset="0"/>
                <a:cs typeface="Times New Roman" panose="02020603050405020304" pitchFamily="18" charset="0"/>
              </a:rPr>
              <a:t>推</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——SMTP</a:t>
            </a:r>
            <a:r>
              <a:rPr lang="zh-CN" altLang="en-US" dirty="0">
                <a:latin typeface="Times New Roman" panose="02020603050405020304" pitchFamily="18" charset="0"/>
                <a:cs typeface="Times New Roman" panose="02020603050405020304" pitchFamily="18" charset="0"/>
              </a:rPr>
              <a:t>客户把邮件“</a:t>
            </a:r>
            <a:r>
              <a:rPr lang="zh-CN" altLang="en-US" dirty="0">
                <a:solidFill>
                  <a:srgbClr val="FF0000"/>
                </a:solidFill>
                <a:latin typeface="Times New Roman" panose="02020603050405020304" pitchFamily="18" charset="0"/>
                <a:cs typeface="Times New Roman" panose="02020603050405020304" pitchFamily="18" charset="0"/>
              </a:rPr>
              <a:t>推</a:t>
            </a:r>
            <a:r>
              <a:rPr lang="zh-CN" altLang="en-US" dirty="0">
                <a:latin typeface="Times New Roman" panose="02020603050405020304" pitchFamily="18" charset="0"/>
                <a:cs typeface="Times New Roman" panose="02020603050405020304" pitchFamily="18" charset="0"/>
              </a:rPr>
              <a:t>”给</a:t>
            </a:r>
            <a:r>
              <a:rPr lang="en-US" altLang="zh-CN" dirty="0">
                <a:latin typeface="Times New Roman" panose="02020603050405020304" pitchFamily="18" charset="0"/>
                <a:cs typeface="Times New Roman" panose="02020603050405020304" pitchFamily="18" charset="0"/>
              </a:rPr>
              <a:t>SMTP</a:t>
            </a:r>
            <a:r>
              <a:rPr lang="zh-CN" altLang="en-US" dirty="0">
                <a:latin typeface="Times New Roman" panose="02020603050405020304" pitchFamily="18" charset="0"/>
                <a:cs typeface="Times New Roman" panose="02020603050405020304" pitchFamily="18" charset="0"/>
              </a:rPr>
              <a:t>服务器；“</a:t>
            </a:r>
            <a:r>
              <a:rPr lang="zh-CN" altLang="en-US" dirty="0">
                <a:solidFill>
                  <a:srgbClr val="FF0000"/>
                </a:solidFill>
                <a:latin typeface="Times New Roman" panose="02020603050405020304" pitchFamily="18" charset="0"/>
                <a:cs typeface="Times New Roman" panose="02020603050405020304" pitchFamily="18" charset="0"/>
              </a:rPr>
              <a:t>拉</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——POP3</a:t>
            </a:r>
            <a:r>
              <a:rPr lang="zh-CN" altLang="en-US" dirty="0">
                <a:latin typeface="Times New Roman" panose="02020603050405020304" pitchFamily="18" charset="0"/>
                <a:cs typeface="Times New Roman" panose="02020603050405020304" pitchFamily="18" charset="0"/>
              </a:rPr>
              <a:t>客户所邮件从</a:t>
            </a:r>
            <a:r>
              <a:rPr lang="en-US" altLang="zh-CN" dirty="0">
                <a:latin typeface="Times New Roman" panose="02020603050405020304" pitchFamily="18" charset="0"/>
                <a:cs typeface="Times New Roman" panose="02020603050405020304" pitchFamily="18" charset="0"/>
              </a:rPr>
              <a:t>POP3</a:t>
            </a:r>
            <a:r>
              <a:rPr lang="zh-CN" altLang="en-US" dirty="0">
                <a:latin typeface="Times New Roman" panose="02020603050405020304" pitchFamily="18" charset="0"/>
                <a:cs typeface="Times New Roman" panose="02020603050405020304" pitchFamily="18" charset="0"/>
              </a:rPr>
              <a:t>服务器“</a:t>
            </a:r>
            <a:r>
              <a:rPr lang="zh-CN" altLang="en-US" dirty="0">
                <a:solidFill>
                  <a:srgbClr val="FF0000"/>
                </a:solidFill>
                <a:latin typeface="Times New Roman" panose="02020603050405020304" pitchFamily="18" charset="0"/>
                <a:cs typeface="Times New Roman" panose="02020603050405020304" pitchFamily="18" charset="0"/>
              </a:rPr>
              <a:t>拉</a:t>
            </a:r>
            <a:r>
              <a:rPr lang="zh-CN" altLang="en-US" dirty="0">
                <a:latin typeface="Times New Roman" panose="02020603050405020304" pitchFamily="18" charset="0"/>
                <a:cs typeface="Times New Roman" panose="02020603050405020304" pitchFamily="18" charset="0"/>
              </a:rPr>
              <a:t>”过来。 </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1129781" y="4944070"/>
            <a:ext cx="8280920" cy="1076325"/>
          </a:xfrm>
          <a:prstGeom prst="rect">
            <a:avLst/>
          </a:prstGeom>
          <a:solidFill>
            <a:srgbClr val="FFFF66"/>
          </a:solidFill>
          <a:ln>
            <a:solidFill>
              <a:srgbClr val="000066"/>
            </a:solidFill>
          </a:ln>
        </p:spPr>
        <p:txBody>
          <a:bodyPr wrap="square">
            <a:spAutoFit/>
          </a:bodyPr>
          <a:lstStyle/>
          <a:p>
            <a:r>
              <a:rPr lang="zh-CN" altLang="en-US" sz="3200" b="1" dirty="0">
                <a:solidFill>
                  <a:srgbClr val="000066"/>
                </a:solidFill>
                <a:latin typeface="Times New Roman" panose="02020603050405020304" pitchFamily="18" charset="0"/>
                <a:ea typeface="+mn-ea"/>
                <a:cs typeface="Times New Roman" panose="02020603050405020304" pitchFamily="18" charset="0"/>
              </a:rPr>
              <a:t>请注意，</a:t>
            </a:r>
            <a:r>
              <a:rPr lang="en-US" altLang="zh-CN" sz="3200" b="1" dirty="0">
                <a:solidFill>
                  <a:srgbClr val="000066"/>
                </a:solidFill>
                <a:latin typeface="Times New Roman" panose="02020603050405020304" pitchFamily="18" charset="0"/>
                <a:ea typeface="+mn-ea"/>
                <a:cs typeface="Times New Roman" panose="02020603050405020304" pitchFamily="18" charset="0"/>
              </a:rPr>
              <a:t>POP3 </a:t>
            </a:r>
            <a:r>
              <a:rPr lang="zh-CN" altLang="en-US" sz="3200" b="1" dirty="0">
                <a:solidFill>
                  <a:srgbClr val="000066"/>
                </a:solidFill>
                <a:latin typeface="Times New Roman" panose="02020603050405020304" pitchFamily="18" charset="0"/>
                <a:ea typeface="+mn-ea"/>
                <a:cs typeface="Times New Roman" panose="02020603050405020304" pitchFamily="18" charset="0"/>
              </a:rPr>
              <a:t>服务器和 </a:t>
            </a:r>
            <a:r>
              <a:rPr lang="en-US" altLang="zh-CN" sz="3200" b="1" dirty="0">
                <a:solidFill>
                  <a:srgbClr val="000066"/>
                </a:solidFill>
                <a:latin typeface="Times New Roman" panose="02020603050405020304" pitchFamily="18" charset="0"/>
                <a:ea typeface="+mn-ea"/>
                <a:cs typeface="Times New Roman" panose="02020603050405020304" pitchFamily="18" charset="0"/>
              </a:rPr>
              <a:t>POP3 </a:t>
            </a:r>
            <a:r>
              <a:rPr lang="zh-CN" altLang="en-US" sz="3200" b="1" dirty="0">
                <a:solidFill>
                  <a:srgbClr val="000066"/>
                </a:solidFill>
                <a:latin typeface="Times New Roman" panose="02020603050405020304" pitchFamily="18" charset="0"/>
                <a:ea typeface="+mn-ea"/>
                <a:cs typeface="Times New Roman" panose="02020603050405020304" pitchFamily="18" charset="0"/>
              </a:rPr>
              <a:t>客户之间的通信是由 </a:t>
            </a:r>
            <a:r>
              <a:rPr lang="en-US" altLang="zh-CN" sz="3200" b="1" dirty="0">
                <a:solidFill>
                  <a:srgbClr val="000066"/>
                </a:solidFill>
                <a:latin typeface="Times New Roman" panose="02020603050405020304" pitchFamily="18" charset="0"/>
                <a:ea typeface="+mn-ea"/>
                <a:cs typeface="Times New Roman" panose="02020603050405020304" pitchFamily="18" charset="0"/>
              </a:rPr>
              <a:t>POP3 </a:t>
            </a:r>
            <a:r>
              <a:rPr lang="zh-CN" altLang="en-US" sz="3200" b="1" dirty="0">
                <a:solidFill>
                  <a:srgbClr val="000066"/>
                </a:solidFill>
                <a:latin typeface="Times New Roman" panose="02020603050405020304" pitchFamily="18" charset="0"/>
                <a:ea typeface="+mn-ea"/>
                <a:cs typeface="Times New Roman" panose="02020603050405020304" pitchFamily="18" charset="0"/>
              </a:rPr>
              <a:t>客户发起的。</a:t>
            </a:r>
            <a:endParaRPr lang="zh-CN" altLang="en-US" sz="3200" b="1" dirty="0">
              <a:solidFill>
                <a:srgbClr val="000066"/>
              </a:solidFill>
              <a:latin typeface="Times New Roman" panose="02020603050405020304" pitchFamily="18" charset="0"/>
              <a:ea typeface="+mn-ea"/>
              <a:cs typeface="Times New Roman" panose="02020603050405020304" pitchFamily="18" charset="0"/>
            </a:endParaRPr>
          </a:p>
        </p:txBody>
      </p:sp>
      <p:sp>
        <p:nvSpPr>
          <p:cNvPr id="7" name="Rectangle 2"/>
          <p:cNvSpPr>
            <a:spLocks noGrp="1" noChangeArrowheads="1"/>
          </p:cNvSpPr>
          <p:nvPr>
            <p:ph type="title"/>
          </p:nvPr>
        </p:nvSpPr>
        <p:spPr>
          <a:xfrm>
            <a:off x="496800" y="188640"/>
            <a:ext cx="7768568" cy="792000"/>
          </a:xfrm>
        </p:spPr>
        <p:txBody>
          <a:bodyPr/>
          <a:lstStyle/>
          <a:p>
            <a:pPr algn="ctr" eaLnBrk="1" hangingPunct="1"/>
            <a:r>
              <a:rPr lang="zh-CN" altLang="en-US" sz="3600" dirty="0">
                <a:ea typeface="黑体" panose="02010609060101010101" pitchFamily="2" charset="-122"/>
              </a:rPr>
              <a:t>发送和接收电子邮件的</a:t>
            </a:r>
            <a:br>
              <a:rPr lang="en-US" altLang="zh-CN" sz="3600" dirty="0">
                <a:ea typeface="黑体" panose="02010609060101010101" pitchFamily="2" charset="-122"/>
              </a:rPr>
            </a:br>
            <a:r>
              <a:rPr lang="zh-CN" altLang="en-US" sz="3600" dirty="0">
                <a:ea typeface="黑体" panose="02010609060101010101" pitchFamily="2" charset="-122"/>
              </a:rPr>
              <a:t>几个重要步骤</a:t>
            </a:r>
            <a:endParaRPr lang="zh-CN" altLang="en-US" sz="3600" dirty="0">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电子邮件的组成</a:t>
            </a:r>
            <a:endParaRPr lang="zh-CN" altLang="en-US" dirty="0">
              <a:ea typeface="黑体" panose="02010609060101010101" pitchFamily="2" charset="-122"/>
            </a:endParaRPr>
          </a:p>
        </p:txBody>
      </p:sp>
      <p:sp>
        <p:nvSpPr>
          <p:cNvPr id="1155075" name="Rectangle 3"/>
          <p:cNvSpPr>
            <a:spLocks noGrp="1" noChangeArrowheads="1"/>
          </p:cNvSpPr>
          <p:nvPr>
            <p:ph idx="1"/>
          </p:nvPr>
        </p:nvSpPr>
        <p:spPr/>
        <p:txBody>
          <a:bodyPr/>
          <a:lstStyle/>
          <a:p>
            <a:pPr eaLnBrk="1" hangingPunct="1">
              <a:defRPr/>
            </a:pPr>
            <a:r>
              <a:rPr lang="zh-CN" altLang="en-US" dirty="0">
                <a:latin typeface="Times New Roman" panose="02020603050405020304" pitchFamily="18" charset="0"/>
                <a:cs typeface="Times New Roman" panose="02020603050405020304" pitchFamily="18" charset="0"/>
              </a:rPr>
              <a:t>电子邮件由</a:t>
            </a:r>
            <a:r>
              <a:rPr lang="zh-CN" altLang="en-US" dirty="0">
                <a:solidFill>
                  <a:srgbClr val="FF0000"/>
                </a:solidFill>
                <a:latin typeface="Times New Roman" panose="02020603050405020304" pitchFamily="18" charset="0"/>
                <a:cs typeface="Times New Roman" panose="02020603050405020304" pitchFamily="18" charset="0"/>
              </a:rPr>
              <a:t>信封 </a:t>
            </a:r>
            <a:r>
              <a:rPr lang="en-US" altLang="zh-CN" dirty="0">
                <a:latin typeface="Times New Roman" panose="02020603050405020304" pitchFamily="18" charset="0"/>
                <a:cs typeface="Times New Roman" panose="02020603050405020304" pitchFamily="18" charset="0"/>
              </a:rPr>
              <a:t>(envelope) </a:t>
            </a:r>
            <a:r>
              <a:rPr lang="zh-CN" altLang="en-US" dirty="0">
                <a:latin typeface="Times New Roman" panose="02020603050405020304" pitchFamily="18" charset="0"/>
                <a:cs typeface="Times New Roman" panose="02020603050405020304" pitchFamily="18" charset="0"/>
              </a:rPr>
              <a:t>和</a:t>
            </a:r>
            <a:r>
              <a:rPr lang="zh-CN" altLang="en-US" dirty="0">
                <a:solidFill>
                  <a:srgbClr val="FF0000"/>
                </a:solidFill>
                <a:latin typeface="Times New Roman" panose="02020603050405020304" pitchFamily="18" charset="0"/>
                <a:cs typeface="Times New Roman" panose="02020603050405020304" pitchFamily="18" charset="0"/>
              </a:rPr>
              <a:t>内容 </a:t>
            </a:r>
            <a:r>
              <a:rPr lang="en-US" altLang="zh-CN" dirty="0">
                <a:latin typeface="Times New Roman" panose="02020603050405020304" pitchFamily="18" charset="0"/>
                <a:cs typeface="Times New Roman" panose="02020603050405020304" pitchFamily="18" charset="0"/>
              </a:rPr>
              <a:t>(content) </a:t>
            </a:r>
            <a:r>
              <a:rPr lang="zh-CN" altLang="en-US" dirty="0">
                <a:latin typeface="Times New Roman" panose="02020603050405020304" pitchFamily="18" charset="0"/>
                <a:cs typeface="Times New Roman" panose="02020603050405020304" pitchFamily="18" charset="0"/>
              </a:rPr>
              <a:t>两部分组成。</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电子邮件的传输程序根据邮件信封上的信息来传送邮件。用户在从自己的邮箱中读取邮件时才能见到邮件的内容。</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在邮件的信封上，最重要的就是收件人的地址。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5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5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776536" y="2371477"/>
            <a:ext cx="8725314" cy="769491"/>
          </a:xfrm>
          <a:prstGeom prst="rect">
            <a:avLst/>
          </a:prstGeom>
          <a:solidFill>
            <a:srgbClr val="FFFF66"/>
          </a:solidFill>
          <a:ln w="9525">
            <a:solidFill>
              <a:schemeClr val="tx1"/>
            </a:solidFill>
            <a:miter lim="800000"/>
          </a:ln>
          <a:effectLst/>
        </p:spPr>
        <p:txBody>
          <a:bodyPr wrap="none" anchor="ctr"/>
          <a:lstStyle/>
          <a:p>
            <a:pPr eaLnBrk="1" hangingPunct="1"/>
            <a:endParaRPr lang="zh-CN" altLang="en-US"/>
          </a:p>
        </p:txBody>
      </p:sp>
      <p:sp>
        <p:nvSpPr>
          <p:cNvPr id="242691" name="Rectangle 3"/>
          <p:cNvSpPr>
            <a:spLocks noGrp="1" noChangeArrowheads="1"/>
          </p:cNvSpPr>
          <p:nvPr>
            <p:ph type="title"/>
          </p:nvPr>
        </p:nvSpPr>
        <p:spPr/>
        <p:txBody>
          <a:bodyPr/>
          <a:lstStyle/>
          <a:p>
            <a:pPr algn="ctr" eaLnBrk="1" hangingPunct="1">
              <a:defRPr/>
            </a:pPr>
            <a:r>
              <a:rPr dirty="0"/>
              <a:t>电子邮件地址的格式</a:t>
            </a:r>
            <a:endParaRPr dirty="0"/>
          </a:p>
        </p:txBody>
      </p:sp>
      <p:sp>
        <p:nvSpPr>
          <p:cNvPr id="1157124" name="Rectangle 4"/>
          <p:cNvSpPr>
            <a:spLocks noGrp="1" noChangeArrowheads="1"/>
          </p:cNvSpPr>
          <p:nvPr>
            <p:ph idx="1"/>
          </p:nvPr>
        </p:nvSpPr>
        <p:spPr>
          <a:xfrm>
            <a:off x="1031983" y="1124744"/>
            <a:ext cx="8346723" cy="3332816"/>
          </a:xfrm>
        </p:spPr>
        <p:txBody>
          <a:bodyPr/>
          <a:lstStyle/>
          <a:p>
            <a:pPr marL="316230" indent="-316230" eaLnBrk="1" hangingPunct="1">
              <a:spcBef>
                <a:spcPts val="555"/>
              </a:spcBef>
              <a:defRPr/>
            </a:pPr>
            <a:r>
              <a:rPr lang="en-US" altLang="zh-CN" dirty="0">
                <a:latin typeface="Times New Roman" panose="02020603050405020304" pitchFamily="18" charset="0"/>
                <a:cs typeface="Times New Roman" panose="02020603050405020304" pitchFamily="18" charset="0"/>
              </a:rPr>
              <a:t>TCP/IP </a:t>
            </a:r>
            <a:r>
              <a:rPr lang="zh-CN" altLang="en-US" dirty="0">
                <a:latin typeface="Times New Roman" panose="02020603050405020304" pitchFamily="18" charset="0"/>
                <a:cs typeface="Times New Roman" panose="02020603050405020304" pitchFamily="18" charset="0"/>
              </a:rPr>
              <a:t>体系的电子邮件系统规定电子邮件地址的格式如下：</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ct val="45000"/>
              </a:spcBef>
              <a:spcAft>
                <a:spcPct val="45000"/>
              </a:spcAft>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收件人邮箱名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邮箱所在主机的域名      </a:t>
            </a:r>
            <a:r>
              <a:rPr lang="en-US" altLang="zh-CN" dirty="0">
                <a:latin typeface="Times New Roman" panose="02020603050405020304" pitchFamily="18" charset="0"/>
                <a:cs typeface="Times New Roman" panose="02020603050405020304" pitchFamily="18" charset="0"/>
              </a:rPr>
              <a:t>(6-1)</a:t>
            </a:r>
            <a:endParaRPr lang="en-US" altLang="zh-CN" dirty="0">
              <a:latin typeface="Times New Roman" panose="02020603050405020304" pitchFamily="18" charset="0"/>
              <a:cs typeface="Times New Roman" panose="02020603050405020304" pitchFamily="18" charset="0"/>
            </a:endParaRPr>
          </a:p>
          <a:p>
            <a:pPr marL="316230" indent="-316230" eaLnBrk="1" hangingPunct="1">
              <a:spcBef>
                <a:spcPct val="0"/>
              </a:spcBef>
              <a:spcAft>
                <a:spcPct val="25000"/>
              </a:spcAft>
              <a:defRPr/>
            </a:pPr>
            <a:r>
              <a:rPr lang="zh-CN" altLang="en-US" dirty="0">
                <a:latin typeface="Times New Roman" panose="02020603050405020304" pitchFamily="18" charset="0"/>
                <a:cs typeface="Times New Roman" panose="02020603050405020304" pitchFamily="18" charset="0"/>
              </a:rPr>
              <a:t>符号“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读作“</a:t>
            </a:r>
            <a:r>
              <a:rPr lang="en-US" altLang="zh-CN" dirty="0">
                <a:latin typeface="Times New Roman" panose="02020603050405020304" pitchFamily="18" charset="0"/>
                <a:cs typeface="Times New Roman" panose="02020603050405020304" pitchFamily="18" charset="0"/>
              </a:rPr>
              <a:t>at”</a:t>
            </a:r>
            <a:r>
              <a:rPr lang="zh-CN" altLang="en-US" dirty="0">
                <a:latin typeface="Times New Roman" panose="02020603050405020304" pitchFamily="18" charset="0"/>
                <a:cs typeface="Times New Roman" panose="02020603050405020304" pitchFamily="18" charset="0"/>
              </a:rPr>
              <a:t>，表示“在”的意思。 </a:t>
            </a:r>
            <a:endParaRPr lang="zh-CN" altLang="en-US" dirty="0">
              <a:latin typeface="Times New Roman" panose="02020603050405020304" pitchFamily="18" charset="0"/>
              <a:cs typeface="Times New Roman" panose="02020603050405020304" pitchFamily="18" charset="0"/>
            </a:endParaRPr>
          </a:p>
          <a:p>
            <a:pPr marL="316230" indent="-316230" eaLnBrk="1" hangingPunct="1">
              <a:spcBef>
                <a:spcPct val="0"/>
              </a:spcBef>
              <a:spcAft>
                <a:spcPct val="45000"/>
              </a:spcAft>
              <a:defRPr/>
            </a:pPr>
            <a:r>
              <a:rPr lang="zh-CN" altLang="en-US" dirty="0">
                <a:latin typeface="Times New Roman" panose="02020603050405020304" pitchFamily="18" charset="0"/>
                <a:cs typeface="Times New Roman" panose="02020603050405020304" pitchFamily="18" charset="0"/>
              </a:rPr>
              <a:t>例如电子邮件地址 </a:t>
            </a:r>
            <a:r>
              <a:rPr lang="en-US" altLang="zh-CN" dirty="0">
                <a:latin typeface="Times New Roman" panose="02020603050405020304" pitchFamily="18" charset="0"/>
                <a:cs typeface="Times New Roman" panose="02020603050405020304" pitchFamily="18" charset="0"/>
              </a:rPr>
              <a:t>xiexiren@tsinghua.org.cn</a:t>
            </a:r>
            <a:endParaRPr lang="en-US" altLang="zh-CN" dirty="0">
              <a:latin typeface="Times New Roman" panose="02020603050405020304" pitchFamily="18" charset="0"/>
              <a:cs typeface="Times New Roman" panose="02020603050405020304" pitchFamily="18" charset="0"/>
            </a:endParaRPr>
          </a:p>
        </p:txBody>
      </p:sp>
      <p:grpSp>
        <p:nvGrpSpPr>
          <p:cNvPr id="1157125" name="Group 5"/>
          <p:cNvGrpSpPr/>
          <p:nvPr/>
        </p:nvGrpSpPr>
        <p:grpSpPr bwMode="auto">
          <a:xfrm>
            <a:off x="4947786" y="4220493"/>
            <a:ext cx="3844673" cy="1728787"/>
            <a:chOff x="3152" y="2931"/>
            <a:chExt cx="2404" cy="1089"/>
          </a:xfrm>
        </p:grpSpPr>
        <p:sp>
          <p:nvSpPr>
            <p:cNvPr id="254987" name="Line 6"/>
            <p:cNvSpPr>
              <a:spLocks noChangeShapeType="1"/>
            </p:cNvSpPr>
            <p:nvPr/>
          </p:nvSpPr>
          <p:spPr bwMode="auto">
            <a:xfrm>
              <a:off x="3696" y="2931"/>
              <a:ext cx="1702"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54988" name="Group 7"/>
            <p:cNvGrpSpPr/>
            <p:nvPr/>
          </p:nvGrpSpPr>
          <p:grpSpPr bwMode="auto">
            <a:xfrm>
              <a:off x="3152" y="3339"/>
              <a:ext cx="2404" cy="681"/>
              <a:chOff x="3152" y="3339"/>
              <a:chExt cx="2404" cy="681"/>
            </a:xfrm>
          </p:grpSpPr>
          <p:sp>
            <p:nvSpPr>
              <p:cNvPr id="254989" name="AutoShape 8"/>
              <p:cNvSpPr>
                <a:spLocks noChangeArrowheads="1"/>
              </p:cNvSpPr>
              <p:nvPr/>
            </p:nvSpPr>
            <p:spPr bwMode="auto">
              <a:xfrm>
                <a:off x="3152" y="3339"/>
                <a:ext cx="2404" cy="681"/>
              </a:xfrm>
              <a:prstGeom prst="wedgeRoundRectCallout">
                <a:avLst>
                  <a:gd name="adj1" fmla="val 167"/>
                  <a:gd name="adj2" fmla="val -108148"/>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zh-CN" altLang="zh-CN" sz="2800" b="1">
                  <a:solidFill>
                    <a:srgbClr val="000099"/>
                  </a:solidFill>
                </a:endParaRPr>
              </a:p>
            </p:txBody>
          </p:sp>
          <p:sp>
            <p:nvSpPr>
              <p:cNvPr id="254990" name="Text Box 9"/>
              <p:cNvSpPr txBox="1">
                <a:spLocks noChangeArrowheads="1"/>
              </p:cNvSpPr>
              <p:nvPr/>
            </p:nvSpPr>
            <p:spPr bwMode="auto">
              <a:xfrm>
                <a:off x="3179" y="3386"/>
                <a:ext cx="230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000099"/>
                    </a:solidFill>
                    <a:latin typeface="黑体" panose="02010609060101010101" pitchFamily="2" charset="-122"/>
                    <a:ea typeface="黑体" panose="02010609060101010101" pitchFamily="2" charset="-122"/>
                  </a:rPr>
                  <a:t>邮箱所在的主机的域名</a:t>
                </a:r>
                <a:endParaRPr lang="zh-CN" altLang="en-US" sz="2800" b="1">
                  <a:solidFill>
                    <a:srgbClr val="000099"/>
                  </a:solidFill>
                  <a:latin typeface="黑体" panose="02010609060101010101" pitchFamily="2" charset="-122"/>
                  <a:ea typeface="黑体" panose="02010609060101010101" pitchFamily="2" charset="-122"/>
                </a:endParaRPr>
              </a:p>
              <a:p>
                <a:pPr eaLnBrk="1" hangingPunct="1"/>
                <a:r>
                  <a:rPr lang="zh-CN" altLang="en-US" sz="2800" b="1">
                    <a:solidFill>
                      <a:srgbClr val="000099"/>
                    </a:solidFill>
                    <a:latin typeface="黑体" panose="02010609060101010101" pitchFamily="2" charset="-122"/>
                    <a:ea typeface="黑体" panose="02010609060101010101" pitchFamily="2" charset="-122"/>
                  </a:rPr>
                  <a:t>在全世界必须是唯一的 </a:t>
                </a:r>
                <a:endParaRPr lang="zh-CN" altLang="en-US" sz="2800" b="1">
                  <a:solidFill>
                    <a:srgbClr val="000099"/>
                  </a:solidFill>
                  <a:latin typeface="黑体" panose="02010609060101010101" pitchFamily="2" charset="-122"/>
                  <a:ea typeface="黑体" panose="02010609060101010101" pitchFamily="2" charset="-122"/>
                </a:endParaRPr>
              </a:p>
            </p:txBody>
          </p:sp>
        </p:grpSp>
      </p:grpSp>
      <p:grpSp>
        <p:nvGrpSpPr>
          <p:cNvPr id="1157130" name="Group 10"/>
          <p:cNvGrpSpPr/>
          <p:nvPr/>
        </p:nvGrpSpPr>
        <p:grpSpPr bwMode="auto">
          <a:xfrm>
            <a:off x="1064568" y="4221088"/>
            <a:ext cx="4549369" cy="1728787"/>
            <a:chOff x="545" y="2931"/>
            <a:chExt cx="2925" cy="1089"/>
          </a:xfrm>
        </p:grpSpPr>
        <p:sp>
          <p:nvSpPr>
            <p:cNvPr id="254983" name="Line 11"/>
            <p:cNvSpPr>
              <a:spLocks noChangeShapeType="1"/>
            </p:cNvSpPr>
            <p:nvPr/>
          </p:nvSpPr>
          <p:spPr bwMode="auto">
            <a:xfrm>
              <a:off x="2597" y="2931"/>
              <a:ext cx="873"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nvGrpSpPr>
            <p:cNvPr id="254984" name="Group 12"/>
            <p:cNvGrpSpPr/>
            <p:nvPr/>
          </p:nvGrpSpPr>
          <p:grpSpPr bwMode="auto">
            <a:xfrm>
              <a:off x="545" y="3339"/>
              <a:ext cx="2223" cy="681"/>
              <a:chOff x="545" y="3339"/>
              <a:chExt cx="2223" cy="681"/>
            </a:xfrm>
          </p:grpSpPr>
          <p:sp>
            <p:nvSpPr>
              <p:cNvPr id="254985" name="AutoShape 13"/>
              <p:cNvSpPr>
                <a:spLocks noChangeArrowheads="1"/>
              </p:cNvSpPr>
              <p:nvPr/>
            </p:nvSpPr>
            <p:spPr bwMode="auto">
              <a:xfrm>
                <a:off x="545" y="3339"/>
                <a:ext cx="2223" cy="681"/>
              </a:xfrm>
              <a:prstGeom prst="wedgeRoundRectCallout">
                <a:avLst>
                  <a:gd name="adj1" fmla="val 63764"/>
                  <a:gd name="adj2" fmla="val -108148"/>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zh-CN" altLang="zh-CN" sz="2800" b="1">
                  <a:solidFill>
                    <a:srgbClr val="000099"/>
                  </a:solidFill>
                </a:endParaRPr>
              </a:p>
            </p:txBody>
          </p:sp>
          <p:sp>
            <p:nvSpPr>
              <p:cNvPr id="254986" name="Text Box 14"/>
              <p:cNvSpPr txBox="1">
                <a:spLocks noChangeArrowheads="1"/>
              </p:cNvSpPr>
              <p:nvPr/>
            </p:nvSpPr>
            <p:spPr bwMode="auto">
              <a:xfrm>
                <a:off x="591" y="3385"/>
                <a:ext cx="209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000099"/>
                    </a:solidFill>
                    <a:latin typeface="黑体" panose="02010609060101010101" pitchFamily="2" charset="-122"/>
                    <a:ea typeface="黑体" panose="02010609060101010101" pitchFamily="2" charset="-122"/>
                  </a:rPr>
                  <a:t>这个用户名在该域名</a:t>
                </a:r>
                <a:endParaRPr lang="zh-CN" altLang="en-US" sz="2800" b="1">
                  <a:solidFill>
                    <a:srgbClr val="000099"/>
                  </a:solidFill>
                  <a:latin typeface="黑体" panose="02010609060101010101" pitchFamily="2" charset="-122"/>
                  <a:ea typeface="黑体" panose="02010609060101010101" pitchFamily="2" charset="-122"/>
                </a:endParaRPr>
              </a:p>
              <a:p>
                <a:pPr eaLnBrk="1" hangingPunct="1"/>
                <a:r>
                  <a:rPr lang="zh-CN" altLang="en-US" sz="2800" b="1">
                    <a:solidFill>
                      <a:srgbClr val="000099"/>
                    </a:solidFill>
                    <a:latin typeface="黑体" panose="02010609060101010101" pitchFamily="2" charset="-122"/>
                    <a:ea typeface="黑体" panose="02010609060101010101" pitchFamily="2" charset="-122"/>
                  </a:rPr>
                  <a:t>的范围内是唯一的。 </a:t>
                </a:r>
                <a:endParaRPr lang="zh-CN" altLang="en-US" sz="2800" b="1">
                  <a:solidFill>
                    <a:srgbClr val="000099"/>
                  </a:solidFill>
                  <a:latin typeface="黑体" panose="02010609060101010101" pitchFamily="2" charset="-122"/>
                  <a:ea typeface="黑体" panose="02010609060101010101" pitchFamily="2" charset="-122"/>
                </a:endParaRPr>
              </a:p>
            </p:txBody>
          </p:sp>
        </p:gr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2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72480" y="44624"/>
            <a:ext cx="7482627" cy="1134611"/>
          </a:xfrm>
        </p:spPr>
        <p:txBody>
          <a:bodyPr/>
          <a:lstStyle/>
          <a:p>
            <a:pP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简单邮件传送协议 </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SMTP </a:t>
            </a:r>
            <a:endParaRPr lang="en-US" altLang="zh-CN"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59171" name="Rectangle 3"/>
          <p:cNvSpPr>
            <a:spLocks noGrp="1" noChangeArrowheads="1"/>
          </p:cNvSpPr>
          <p:nvPr>
            <p:ph idx="1"/>
          </p:nvPr>
        </p:nvSpPr>
        <p:spPr>
          <a:xfrm>
            <a:off x="1031983" y="1680360"/>
            <a:ext cx="8346723" cy="3332816"/>
          </a:xfrm>
        </p:spPr>
        <p:txBody>
          <a:bodyPr/>
          <a:lstStyle/>
          <a:p>
            <a:pPr eaLnBrk="1" hangingPunct="1">
              <a:defRPr/>
            </a:pP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所规定的就是在两个相互通信的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进程之间应如何交换信息。</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由于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使用</a:t>
            </a:r>
            <a:r>
              <a:rPr lang="zh-CN" altLang="en-US" dirty="0">
                <a:solidFill>
                  <a:srgbClr val="FF0000"/>
                </a:solidFill>
                <a:latin typeface="Times New Roman" panose="02020603050405020304" pitchFamily="18" charset="0"/>
                <a:cs typeface="Times New Roman" panose="02020603050405020304" pitchFamily="18" charset="0"/>
              </a:rPr>
              <a:t>客户服务器</a:t>
            </a:r>
            <a:r>
              <a:rPr lang="zh-CN" altLang="en-US" dirty="0">
                <a:latin typeface="Times New Roman" panose="02020603050405020304" pitchFamily="18" charset="0"/>
                <a:cs typeface="Times New Roman" panose="02020603050405020304" pitchFamily="18" charset="0"/>
              </a:rPr>
              <a:t>方式，因此负责发送邮件的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进程就是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客户，而负责接收邮件的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进程就是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服务器。</a:t>
            </a:r>
            <a:endParaRPr lang="zh-CN" altLang="en-US" dirty="0">
              <a:latin typeface="Times New Roman" panose="02020603050405020304" pitchFamily="18" charset="0"/>
              <a:cs typeface="Times New Roman" panose="02020603050405020304" pitchFamily="18" charset="0"/>
            </a:endParaRPr>
          </a:p>
          <a:p>
            <a:pPr eaLnBrk="1" hangingPunct="1">
              <a:defRPr/>
            </a:pP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规定了 </a:t>
            </a:r>
            <a:r>
              <a:rPr lang="en-US" altLang="zh-CN" dirty="0">
                <a:latin typeface="Times New Roman" panose="02020603050405020304" pitchFamily="18" charset="0"/>
                <a:cs typeface="Times New Roman" panose="02020603050405020304" pitchFamily="18" charset="0"/>
              </a:rPr>
              <a:t>14 </a:t>
            </a:r>
            <a:r>
              <a:rPr lang="zh-CN" altLang="en-US" dirty="0">
                <a:latin typeface="Times New Roman" panose="02020603050405020304" pitchFamily="18" charset="0"/>
                <a:cs typeface="Times New Roman" panose="02020603050405020304" pitchFamily="18" charset="0"/>
              </a:rPr>
              <a:t>条命令和 </a:t>
            </a:r>
            <a:r>
              <a:rPr lang="en-US" altLang="zh-CN" dirty="0">
                <a:latin typeface="Times New Roman" panose="02020603050405020304" pitchFamily="18" charset="0"/>
                <a:cs typeface="Times New Roman" panose="02020603050405020304" pitchFamily="18" charset="0"/>
              </a:rPr>
              <a:t>21 </a:t>
            </a:r>
            <a:r>
              <a:rPr lang="zh-CN" altLang="en-US" dirty="0">
                <a:latin typeface="Times New Roman" panose="02020603050405020304" pitchFamily="18" charset="0"/>
                <a:cs typeface="Times New Roman" panose="02020603050405020304" pitchFamily="18" charset="0"/>
              </a:rPr>
              <a:t>种应答信息。每条命令用 </a:t>
            </a: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个字母组成，而每一种应答信息一般只有一行信息，由一个 </a:t>
            </a: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位数字的代码开始，后面附上（也可不附上）很简单的文字说明。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9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9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通信的三个阶段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8836" name="Rectangle 3"/>
          <p:cNvSpPr>
            <a:spLocks noGrp="1" noChangeArrowheads="1"/>
          </p:cNvSpPr>
          <p:nvPr>
            <p:ph idx="1"/>
          </p:nvPr>
        </p:nvSpPr>
        <p:spPr>
          <a:xfrm>
            <a:off x="1031983" y="1824376"/>
            <a:ext cx="8346723" cy="3332816"/>
          </a:xfrm>
        </p:spPr>
        <p:txBody>
          <a:bodyPr/>
          <a:lstStyle/>
          <a:p>
            <a:pPr eaLnBrk="1" hangingPunct="1">
              <a:buFont typeface="Wingdings" panose="05000000000000000000" pitchFamily="2" charset="2"/>
              <a:buNone/>
              <a:defRPr/>
            </a:pPr>
            <a:r>
              <a:rPr lang="en-US" altLang="zh-CN" dirty="0">
                <a:solidFill>
                  <a:srgbClr val="FF0000"/>
                </a:solidFill>
                <a:latin typeface="Times New Roman" panose="02020603050405020304" pitchFamily="18" charset="0"/>
                <a:cs typeface="Times New Roman" panose="02020603050405020304" pitchFamily="18" charset="0"/>
              </a:rPr>
              <a:t>1. </a:t>
            </a:r>
            <a:r>
              <a:rPr lang="zh-CN" altLang="en-US" dirty="0">
                <a:solidFill>
                  <a:srgbClr val="FF0000"/>
                </a:solidFill>
                <a:latin typeface="Times New Roman" panose="02020603050405020304" pitchFamily="18" charset="0"/>
                <a:cs typeface="Times New Roman" panose="02020603050405020304" pitchFamily="18" charset="0"/>
              </a:rPr>
              <a:t>连接建立：</a:t>
            </a:r>
            <a:r>
              <a:rPr lang="zh-CN" altLang="en-US" dirty="0">
                <a:latin typeface="Times New Roman" panose="02020603050405020304" pitchFamily="18" charset="0"/>
                <a:cs typeface="Times New Roman" panose="02020603050405020304" pitchFamily="18" charset="0"/>
              </a:rPr>
              <a:t>连接是在发送主机的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客户和接收主机的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服务器之间建立的。</a:t>
            </a:r>
            <a:r>
              <a:rPr lang="en-US" altLang="zh-CN" dirty="0">
                <a:solidFill>
                  <a:srgbClr val="0000FF"/>
                </a:solidFill>
                <a:latin typeface="Times New Roman" panose="02020603050405020304" pitchFamily="18" charset="0"/>
                <a:cs typeface="Times New Roman" panose="02020603050405020304" pitchFamily="18" charset="0"/>
              </a:rPr>
              <a:t>SMTP</a:t>
            </a:r>
            <a:r>
              <a:rPr lang="zh-CN" altLang="en-US" dirty="0">
                <a:solidFill>
                  <a:srgbClr val="0000FF"/>
                </a:solidFill>
                <a:latin typeface="Times New Roman" panose="02020603050405020304" pitchFamily="18" charset="0"/>
                <a:cs typeface="Times New Roman" panose="02020603050405020304" pitchFamily="18" charset="0"/>
              </a:rPr>
              <a:t>不使用中间的邮件服务器。</a:t>
            </a:r>
            <a:r>
              <a:rPr lang="zh-CN" altLang="en-US" sz="36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r>
              <a:rPr lang="en-US" altLang="zh-CN" dirty="0">
                <a:solidFill>
                  <a:srgbClr val="FF0000"/>
                </a:solidFill>
                <a:latin typeface="Times New Roman" panose="02020603050405020304" pitchFamily="18" charset="0"/>
                <a:cs typeface="Times New Roman" panose="02020603050405020304" pitchFamily="18" charset="0"/>
              </a:rPr>
              <a:t>2. </a:t>
            </a:r>
            <a:r>
              <a:rPr lang="zh-CN" altLang="en-US" dirty="0">
                <a:solidFill>
                  <a:srgbClr val="FF0000"/>
                </a:solidFill>
                <a:latin typeface="Times New Roman" panose="02020603050405020304" pitchFamily="18" charset="0"/>
                <a:cs typeface="Times New Roman" panose="02020603050405020304" pitchFamily="18" charset="0"/>
              </a:rPr>
              <a:t>邮件传送</a:t>
            </a:r>
            <a:endParaRPr lang="zh-CN" altLang="en-US" dirty="0">
              <a:solidFill>
                <a:srgbClr val="FF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r>
              <a:rPr lang="en-US" altLang="zh-CN" dirty="0">
                <a:solidFill>
                  <a:srgbClr val="FF0000"/>
                </a:solidFill>
                <a:latin typeface="Times New Roman" panose="02020603050405020304" pitchFamily="18" charset="0"/>
                <a:cs typeface="Times New Roman" panose="02020603050405020304" pitchFamily="18" charset="0"/>
              </a:rPr>
              <a:t>3. </a:t>
            </a:r>
            <a:r>
              <a:rPr lang="zh-CN" altLang="en-US" dirty="0">
                <a:solidFill>
                  <a:srgbClr val="FF0000"/>
                </a:solidFill>
                <a:latin typeface="Times New Roman" panose="02020603050405020304" pitchFamily="18" charset="0"/>
                <a:cs typeface="Times New Roman" panose="02020603050405020304" pitchFamily="18" charset="0"/>
              </a:rPr>
              <a:t>连接释放：</a:t>
            </a:r>
            <a:r>
              <a:rPr lang="zh-CN" altLang="en-US" dirty="0">
                <a:latin typeface="Times New Roman" panose="02020603050405020304" pitchFamily="18" charset="0"/>
                <a:cs typeface="Times New Roman" panose="02020603050405020304" pitchFamily="18" charset="0"/>
              </a:rPr>
              <a:t>邮件发送完毕后，</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应释放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连接。 </a:t>
            </a:r>
            <a:endParaRPr lang="en-US" altLang="zh-CN"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    这些复杂的过程其实都被电子邮件的用户代理所屏蔽了，使用电子邮件的用户根本不了解以上这些过程。</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marL="838200" indent="-838200"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电子邮件的信息格式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63267" name="Rectangle 3"/>
          <p:cNvSpPr>
            <a:spLocks noGrp="1" noChangeArrowheads="1"/>
          </p:cNvSpPr>
          <p:nvPr>
            <p:ph idx="1"/>
          </p:nvPr>
        </p:nvSpPr>
        <p:spPr/>
        <p:txBody>
          <a:bodyPr/>
          <a:lstStyle/>
          <a:p>
            <a:pPr eaLnBrk="1" hangingPunct="1">
              <a:defRPr/>
            </a:pPr>
            <a:r>
              <a:rPr lang="zh-CN" altLang="en-US" dirty="0">
                <a:latin typeface="Times New Roman" panose="02020603050405020304" pitchFamily="18" charset="0"/>
                <a:cs typeface="Times New Roman" panose="02020603050405020304" pitchFamily="18" charset="0"/>
              </a:rPr>
              <a:t>一个电子邮件分为</a:t>
            </a:r>
            <a:r>
              <a:rPr lang="zh-CN" altLang="en-US" dirty="0">
                <a:solidFill>
                  <a:srgbClr val="FF0000"/>
                </a:solidFill>
                <a:latin typeface="Times New Roman" panose="02020603050405020304" pitchFamily="18" charset="0"/>
                <a:cs typeface="Times New Roman" panose="02020603050405020304" pitchFamily="18" charset="0"/>
              </a:rPr>
              <a:t>信封</a:t>
            </a:r>
            <a:r>
              <a:rPr lang="zh-CN" altLang="en-US" dirty="0">
                <a:latin typeface="Times New Roman" panose="02020603050405020304" pitchFamily="18" charset="0"/>
                <a:cs typeface="Times New Roman" panose="02020603050405020304" pitchFamily="18" charset="0"/>
              </a:rPr>
              <a:t>和</a:t>
            </a:r>
            <a:r>
              <a:rPr lang="zh-CN" altLang="en-US" dirty="0">
                <a:solidFill>
                  <a:srgbClr val="FF0000"/>
                </a:solidFill>
                <a:latin typeface="Times New Roman" panose="02020603050405020304" pitchFamily="18" charset="0"/>
                <a:cs typeface="Times New Roman" panose="02020603050405020304" pitchFamily="18" charset="0"/>
              </a:rPr>
              <a:t>内容</a:t>
            </a:r>
            <a:r>
              <a:rPr lang="zh-CN" altLang="en-US" dirty="0">
                <a:latin typeface="Times New Roman" panose="02020603050405020304" pitchFamily="18" charset="0"/>
                <a:cs typeface="Times New Roman" panose="02020603050405020304" pitchFamily="18" charset="0"/>
              </a:rPr>
              <a:t>两大部分。</a:t>
            </a:r>
            <a:endParaRPr lang="zh-CN" altLang="en-US" dirty="0">
              <a:latin typeface="Times New Roman" panose="02020603050405020304" pitchFamily="18" charset="0"/>
              <a:cs typeface="Times New Roman" panose="02020603050405020304" pitchFamily="18" charset="0"/>
            </a:endParaRPr>
          </a:p>
          <a:p>
            <a:pPr eaLnBrk="1" hangingPunct="1">
              <a:defRPr/>
            </a:pPr>
            <a:r>
              <a:rPr lang="en-US" altLang="zh-CN" dirty="0">
                <a:latin typeface="Times New Roman" panose="02020603050405020304" pitchFamily="18" charset="0"/>
                <a:cs typeface="Times New Roman" panose="02020603050405020304" pitchFamily="18" charset="0"/>
              </a:rPr>
              <a:t>RFC 822 </a:t>
            </a:r>
            <a:r>
              <a:rPr lang="zh-CN" altLang="en-US" dirty="0">
                <a:latin typeface="Times New Roman" panose="02020603050405020304" pitchFamily="18" charset="0"/>
                <a:cs typeface="Times New Roman" panose="02020603050405020304" pitchFamily="18" charset="0"/>
              </a:rPr>
              <a:t>只规定了邮件</a:t>
            </a:r>
            <a:r>
              <a:rPr lang="zh-CN" altLang="en-US" dirty="0">
                <a:solidFill>
                  <a:srgbClr val="FF0000"/>
                </a:solidFill>
                <a:latin typeface="Times New Roman" panose="02020603050405020304" pitchFamily="18" charset="0"/>
                <a:cs typeface="Times New Roman" panose="02020603050405020304" pitchFamily="18" charset="0"/>
              </a:rPr>
              <a:t>内容</a:t>
            </a:r>
            <a:r>
              <a:rPr lang="zh-CN" altLang="en-US" dirty="0">
                <a:latin typeface="Times New Roman" panose="02020603050405020304" pitchFamily="18" charset="0"/>
                <a:cs typeface="Times New Roman" panose="02020603050405020304" pitchFamily="18" charset="0"/>
              </a:rPr>
              <a:t>中的</a:t>
            </a:r>
            <a:r>
              <a:rPr lang="zh-CN" altLang="en-US" dirty="0">
                <a:solidFill>
                  <a:srgbClr val="FF0000"/>
                </a:solidFill>
                <a:latin typeface="Times New Roman" panose="02020603050405020304" pitchFamily="18" charset="0"/>
                <a:cs typeface="Times New Roman" panose="02020603050405020304" pitchFamily="18" charset="0"/>
              </a:rPr>
              <a:t>首部 </a:t>
            </a:r>
            <a:r>
              <a:rPr lang="en-US" altLang="zh-CN" dirty="0">
                <a:latin typeface="Times New Roman" panose="02020603050405020304" pitchFamily="18" charset="0"/>
                <a:cs typeface="Times New Roman" panose="02020603050405020304" pitchFamily="18" charset="0"/>
              </a:rPr>
              <a:t>(header) </a:t>
            </a:r>
            <a:r>
              <a:rPr lang="zh-CN" altLang="en-US" dirty="0">
                <a:latin typeface="Times New Roman" panose="02020603050405020304" pitchFamily="18" charset="0"/>
                <a:cs typeface="Times New Roman" panose="02020603050405020304" pitchFamily="18" charset="0"/>
              </a:rPr>
              <a:t>格式，而对邮件的</a:t>
            </a:r>
            <a:r>
              <a:rPr lang="zh-CN" altLang="en-US" dirty="0">
                <a:solidFill>
                  <a:srgbClr val="FF0000"/>
                </a:solidFill>
                <a:latin typeface="Times New Roman" panose="02020603050405020304" pitchFamily="18" charset="0"/>
                <a:cs typeface="Times New Roman" panose="02020603050405020304" pitchFamily="18" charset="0"/>
              </a:rPr>
              <a:t>主体 </a:t>
            </a:r>
            <a:r>
              <a:rPr lang="en-US" altLang="zh-CN" dirty="0">
                <a:latin typeface="Times New Roman" panose="02020603050405020304" pitchFamily="18" charset="0"/>
                <a:cs typeface="Times New Roman" panose="02020603050405020304" pitchFamily="18" charset="0"/>
              </a:rPr>
              <a:t>(body )</a:t>
            </a:r>
            <a:r>
              <a:rPr lang="zh-CN" altLang="en-US" dirty="0">
                <a:latin typeface="Times New Roman" panose="02020603050405020304" pitchFamily="18" charset="0"/>
                <a:cs typeface="Times New Roman" panose="02020603050405020304" pitchFamily="18" charset="0"/>
              </a:rPr>
              <a:t>部分则让用户自由撰写。</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用户写好首部后，邮件系统将自动地将信封所需的信息提取出来并写在信封上。所以用户不需要填写电子邮件信封上的信息。</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邮件内容首部包括一些关键字，后面加上冒号。最重要的关键字是：</a:t>
            </a:r>
            <a:r>
              <a:rPr lang="en-US" altLang="zh-CN" dirty="0">
                <a:latin typeface="Times New Roman" panose="02020603050405020304" pitchFamily="18" charset="0"/>
                <a:cs typeface="Times New Roman" panose="02020603050405020304" pitchFamily="18" charset="0"/>
              </a:rPr>
              <a:t>To </a:t>
            </a: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Subject</a:t>
            </a:r>
            <a:r>
              <a:rPr lang="zh-CN" altLang="en-US"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3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3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3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algn="ctr" eaLnBrk="1" hangingPunct="1"/>
            <a:r>
              <a:rPr lang="zh-CN" altLang="en-US">
                <a:ea typeface="黑体" panose="02010609060101010101" pitchFamily="2" charset="-122"/>
              </a:rPr>
              <a:t>邮件内容的首部 </a:t>
            </a:r>
            <a:endParaRPr lang="zh-CN" altLang="en-US">
              <a:ea typeface="黑体" panose="02010609060101010101" pitchFamily="2" charset="-122"/>
            </a:endParaRPr>
          </a:p>
        </p:txBody>
      </p:sp>
      <p:sp>
        <p:nvSpPr>
          <p:cNvPr id="1165315" name="Rectangle 3"/>
          <p:cNvSpPr>
            <a:spLocks noGrp="1" noChangeArrowheads="1"/>
          </p:cNvSpPr>
          <p:nvPr>
            <p:ph idx="1"/>
          </p:nvPr>
        </p:nvSpPr>
        <p:spPr>
          <a:xfrm>
            <a:off x="920552" y="1124744"/>
            <a:ext cx="8593537"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600" dirty="0">
                <a:solidFill>
                  <a:srgbClr val="FF0000"/>
                </a:solidFill>
                <a:latin typeface="Times New Roman" panose="02020603050405020304" pitchFamily="18" charset="0"/>
                <a:cs typeface="Times New Roman" panose="02020603050405020304" pitchFamily="18" charset="0"/>
              </a:rPr>
              <a:t>“To:” </a:t>
            </a:r>
            <a:r>
              <a:rPr lang="zh-CN" altLang="en-US" sz="2600" dirty="0">
                <a:latin typeface="Times New Roman" panose="02020603050405020304" pitchFamily="18" charset="0"/>
                <a:cs typeface="Times New Roman" panose="02020603050405020304" pitchFamily="18" charset="0"/>
              </a:rPr>
              <a:t>后面填入一个或多个收件人的电子邮件地址。用户只需打开地址簿，点击收件人名字，收件人的电子邮件地址就会自动地填入到合适的位置上。</a:t>
            </a:r>
            <a:endParaRPr lang="zh-CN" altLang="en-US" sz="2600" dirty="0">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rPr>
              <a:t>“Subject:” </a:t>
            </a:r>
            <a:r>
              <a:rPr lang="zh-CN" altLang="en-US" sz="2600" dirty="0">
                <a:latin typeface="Times New Roman" panose="02020603050405020304" pitchFamily="18" charset="0"/>
                <a:cs typeface="Times New Roman" panose="02020603050405020304" pitchFamily="18" charset="0"/>
              </a:rPr>
              <a:t>是邮件的主题。它反映了邮件的主要内容，便于用户查找邮件。</a:t>
            </a:r>
            <a:endParaRPr lang="zh-CN" altLang="en-US" sz="2600" dirty="0">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rPr>
              <a:t>“Cc:” </a:t>
            </a:r>
            <a:r>
              <a:rPr lang="zh-CN" altLang="en-US" sz="2600" dirty="0">
                <a:solidFill>
                  <a:srgbClr val="FF0000"/>
                </a:solidFill>
                <a:latin typeface="Times New Roman" panose="02020603050405020304" pitchFamily="18" charset="0"/>
                <a:cs typeface="Times New Roman" panose="02020603050405020304" pitchFamily="18" charset="0"/>
              </a:rPr>
              <a:t>抄送</a:t>
            </a:r>
            <a:r>
              <a:rPr lang="en-US" altLang="zh-CN" sz="2600" dirty="0">
                <a:solidFill>
                  <a:srgbClr val="FF0000"/>
                </a:solidFill>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表示应给某某人发送一个邮件副本。“</a:t>
            </a:r>
            <a:r>
              <a:rPr lang="en-US" altLang="zh-CN" sz="2600" dirty="0">
                <a:latin typeface="Times New Roman" panose="02020603050405020304" pitchFamily="18" charset="0"/>
                <a:cs typeface="Times New Roman" panose="02020603050405020304" pitchFamily="18" charset="0"/>
              </a:rPr>
              <a:t>Bcc</a:t>
            </a:r>
            <a:r>
              <a:rPr lang="zh-CN" altLang="en-US" sz="2600" dirty="0">
                <a:latin typeface="Times New Roman" panose="02020603050405020304" pitchFamily="18" charset="0"/>
                <a:cs typeface="Times New Roman" panose="02020603050405020304" pitchFamily="18" charset="0"/>
              </a:rPr>
              <a:t>”暗送，实现盲复写副本。</a:t>
            </a:r>
            <a:endParaRPr lang="zh-CN" altLang="en-US" sz="2600" dirty="0">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rPr>
              <a:t>“From” </a:t>
            </a:r>
            <a:r>
              <a:rPr lang="zh-CN" altLang="en-US" sz="2600" dirty="0">
                <a:latin typeface="Times New Roman" panose="02020603050405020304" pitchFamily="18" charset="0"/>
                <a:cs typeface="Times New Roman" panose="02020603050405020304" pitchFamily="18" charset="0"/>
              </a:rPr>
              <a:t>和 “</a:t>
            </a:r>
            <a:r>
              <a:rPr lang="en-US" altLang="zh-CN" sz="2600" dirty="0">
                <a:latin typeface="Times New Roman" panose="02020603050405020304" pitchFamily="18" charset="0"/>
                <a:cs typeface="Times New Roman" panose="02020603050405020304" pitchFamily="18" charset="0"/>
              </a:rPr>
              <a:t>Date” </a:t>
            </a:r>
            <a:r>
              <a:rPr lang="zh-CN" altLang="en-US" sz="2600" dirty="0">
                <a:latin typeface="Times New Roman" panose="02020603050405020304" pitchFamily="18" charset="0"/>
                <a:cs typeface="Times New Roman" panose="02020603050405020304" pitchFamily="18" charset="0"/>
              </a:rPr>
              <a:t>表示发信人的电子邮件地址和发信日期。</a:t>
            </a:r>
            <a:endParaRPr lang="en-US" altLang="zh-CN" sz="2600" dirty="0">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rPr>
              <a:t>“Reply-To” </a:t>
            </a:r>
            <a:r>
              <a:rPr lang="zh-CN" altLang="en-US" sz="2600" dirty="0">
                <a:latin typeface="Times New Roman" panose="02020603050405020304" pitchFamily="18" charset="0"/>
                <a:cs typeface="Times New Roman" panose="02020603050405020304" pitchFamily="18" charset="0"/>
              </a:rPr>
              <a:t>是对方回信所用的地址。可以和发信地址不同。   </a:t>
            </a:r>
            <a:endParaRPr lang="zh-CN" altLang="en-US" sz="2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5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5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271780" y="133985"/>
            <a:ext cx="8987155" cy="1134745"/>
          </a:xfrm>
        </p:spPr>
        <p:txBody>
          <a:bodyPr/>
          <a:lstStyle/>
          <a:p>
            <a:pPr eaLnBrk="1" hangingPunct="1"/>
            <a:r>
              <a:rPr lang="en-US" altLang="zh-CN" sz="40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4000" dirty="0">
                <a:latin typeface="Times New Roman" panose="02020603050405020304" pitchFamily="18" charset="0"/>
                <a:ea typeface="黑体" panose="02010609060101010101" pitchFamily="2" charset="-122"/>
                <a:cs typeface="Times New Roman" panose="02020603050405020304" pitchFamily="18" charset="0"/>
              </a:rPr>
              <a:t>邮件读取协议</a:t>
            </a:r>
            <a:r>
              <a:rPr lang="en-US" altLang="zh-CN" sz="4000" dirty="0">
                <a:latin typeface="Times New Roman" panose="02020603050405020304" pitchFamily="18" charset="0"/>
                <a:ea typeface="黑体" panose="02010609060101010101" pitchFamily="2" charset="-122"/>
                <a:cs typeface="Times New Roman" panose="02020603050405020304" pitchFamily="18" charset="0"/>
              </a:rPr>
              <a:t>POP3 </a:t>
            </a:r>
            <a:r>
              <a:rPr lang="zh-CN" altLang="en-US" sz="4000" dirty="0">
                <a:latin typeface="Times New Roman" panose="02020603050405020304" pitchFamily="18" charset="0"/>
                <a:ea typeface="黑体" panose="02010609060101010101" pitchFamily="2" charset="-122"/>
                <a:cs typeface="Times New Roman" panose="02020603050405020304" pitchFamily="18" charset="0"/>
              </a:rPr>
              <a:t>和 </a:t>
            </a:r>
            <a:r>
              <a:rPr lang="en-US" altLang="zh-CN" sz="4000" dirty="0">
                <a:latin typeface="Times New Roman" panose="02020603050405020304" pitchFamily="18" charset="0"/>
                <a:ea typeface="黑体" panose="02010609060101010101" pitchFamily="2" charset="-122"/>
                <a:cs typeface="Times New Roman" panose="02020603050405020304" pitchFamily="18" charset="0"/>
              </a:rPr>
              <a:t>IMAP</a:t>
            </a:r>
            <a:endParaRPr lang="en-US" altLang="zh-CN" sz="40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67363" name="Rectangle 3"/>
          <p:cNvSpPr>
            <a:spLocks noGrp="1" noChangeArrowheads="1"/>
          </p:cNvSpPr>
          <p:nvPr>
            <p:ph idx="1"/>
          </p:nvPr>
        </p:nvSpPr>
        <p:spPr>
          <a:xfrm>
            <a:off x="1031983" y="1268760"/>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90000"/>
              </a:lnSpc>
            </a:pPr>
            <a:r>
              <a:rPr lang="zh-CN" altLang="en-US" sz="2600" dirty="0"/>
              <a:t>邮局协议 </a:t>
            </a:r>
            <a:r>
              <a:rPr lang="en-US" altLang="zh-CN" sz="2600" dirty="0"/>
              <a:t>POP </a:t>
            </a:r>
            <a:r>
              <a:rPr lang="zh-CN" altLang="en-US" sz="2600" dirty="0"/>
              <a:t>是一个非常简单、但功能有限的邮件读取协议，现在使用的是它的第三个版本 </a:t>
            </a:r>
            <a:r>
              <a:rPr lang="en-US" altLang="zh-CN" sz="2600" dirty="0">
                <a:solidFill>
                  <a:srgbClr val="FF0000"/>
                </a:solidFill>
              </a:rPr>
              <a:t>POP3</a:t>
            </a:r>
            <a:r>
              <a:rPr lang="zh-CN" altLang="en-US" sz="2600" dirty="0">
                <a:solidFill>
                  <a:srgbClr val="FF0000"/>
                </a:solidFill>
              </a:rPr>
              <a:t>。</a:t>
            </a:r>
            <a:endParaRPr lang="zh-CN" altLang="en-US" sz="2600" dirty="0">
              <a:solidFill>
                <a:srgbClr val="FF0000"/>
              </a:solidFill>
            </a:endParaRPr>
          </a:p>
          <a:p>
            <a:pPr>
              <a:lnSpc>
                <a:spcPct val="90000"/>
              </a:lnSpc>
            </a:pPr>
            <a:r>
              <a:rPr lang="en-US" altLang="zh-CN" sz="2600" dirty="0"/>
              <a:t>POP </a:t>
            </a:r>
            <a:r>
              <a:rPr lang="zh-CN" altLang="en-US" sz="2600" dirty="0"/>
              <a:t>也使用</a:t>
            </a:r>
            <a:r>
              <a:rPr lang="zh-CN" altLang="en-US" sz="2600" dirty="0">
                <a:solidFill>
                  <a:srgbClr val="FF0000"/>
                </a:solidFill>
              </a:rPr>
              <a:t>客户</a:t>
            </a:r>
            <a:r>
              <a:rPr lang="en-US" altLang="zh-CN" sz="2600" dirty="0">
                <a:solidFill>
                  <a:srgbClr val="FF0000"/>
                </a:solidFill>
              </a:rPr>
              <a:t>-</a:t>
            </a:r>
            <a:r>
              <a:rPr lang="zh-CN" altLang="en-US" sz="2600" dirty="0">
                <a:solidFill>
                  <a:srgbClr val="FF0000"/>
                </a:solidFill>
              </a:rPr>
              <a:t>服务器</a:t>
            </a:r>
            <a:r>
              <a:rPr lang="zh-CN" altLang="en-US" sz="2600" dirty="0"/>
              <a:t>的工作方式。</a:t>
            </a:r>
            <a:endParaRPr lang="zh-CN" altLang="en-US" sz="2600" dirty="0"/>
          </a:p>
          <a:p>
            <a:pPr>
              <a:lnSpc>
                <a:spcPct val="90000"/>
              </a:lnSpc>
            </a:pPr>
            <a:r>
              <a:rPr lang="zh-CN" altLang="en-US" sz="2600" dirty="0"/>
              <a:t>在接收邮件的用户 </a:t>
            </a:r>
            <a:r>
              <a:rPr lang="en-US" altLang="zh-CN" sz="2600" dirty="0"/>
              <a:t>PC </a:t>
            </a:r>
            <a:r>
              <a:rPr lang="zh-CN" altLang="en-US" sz="2600" dirty="0"/>
              <a:t>机中必须运行 </a:t>
            </a:r>
            <a:r>
              <a:rPr lang="en-US" altLang="zh-CN" sz="2600" dirty="0"/>
              <a:t>POP </a:t>
            </a:r>
            <a:r>
              <a:rPr lang="zh-CN" altLang="en-US" sz="2600" dirty="0"/>
              <a:t>客户程序，而在用户所连接的 </a:t>
            </a:r>
            <a:r>
              <a:rPr lang="en-US" altLang="zh-CN" sz="2600" dirty="0"/>
              <a:t>ISP </a:t>
            </a:r>
            <a:r>
              <a:rPr lang="zh-CN" altLang="en-US" sz="2600" dirty="0"/>
              <a:t>的邮件服务器中则运行 </a:t>
            </a:r>
            <a:r>
              <a:rPr lang="en-US" altLang="zh-CN" sz="2600" dirty="0"/>
              <a:t>POP </a:t>
            </a:r>
            <a:r>
              <a:rPr lang="zh-CN" altLang="en-US" sz="2600" dirty="0"/>
              <a:t>服务器程序。</a:t>
            </a:r>
            <a:endParaRPr lang="en-US" altLang="zh-CN" sz="2600" dirty="0"/>
          </a:p>
          <a:p>
            <a:pPr>
              <a:lnSpc>
                <a:spcPct val="90000"/>
              </a:lnSpc>
            </a:pPr>
            <a:r>
              <a:rPr lang="en-US" altLang="zh-CN" sz="2600" dirty="0"/>
              <a:t>POP3</a:t>
            </a:r>
            <a:r>
              <a:rPr lang="zh-CN" altLang="en-US" sz="2600" dirty="0"/>
              <a:t>服务器只有在用户输入鉴别信息后，才允许对邮箱进行读取。</a:t>
            </a:r>
            <a:endParaRPr lang="en-US" altLang="zh-CN" sz="2600" dirty="0"/>
          </a:p>
          <a:p>
            <a:pPr>
              <a:lnSpc>
                <a:spcPct val="90000"/>
              </a:lnSpc>
            </a:pPr>
            <a:r>
              <a:rPr lang="en-US" altLang="zh-CN" sz="2600" dirty="0"/>
              <a:t>POP3</a:t>
            </a:r>
            <a:r>
              <a:rPr lang="zh-CN" altLang="en-US" sz="2600" dirty="0"/>
              <a:t>默认用户从</a:t>
            </a:r>
            <a:r>
              <a:rPr lang="en-US" altLang="zh-CN" sz="2600" dirty="0"/>
              <a:t>POP3</a:t>
            </a:r>
            <a:r>
              <a:rPr lang="zh-CN" altLang="en-US" sz="2600" dirty="0"/>
              <a:t>服务器读取邮件后，自动删除</a:t>
            </a:r>
            <a:r>
              <a:rPr lang="en-US" altLang="zh-CN" sz="2600" dirty="0"/>
              <a:t>pop3</a:t>
            </a:r>
            <a:r>
              <a:rPr lang="zh-CN" altLang="en-US" sz="2600" dirty="0"/>
              <a:t>服务器中所保存的邮件。现已进行功能扩充，可以设置邮件读取后在</a:t>
            </a:r>
            <a:r>
              <a:rPr lang="en-US" altLang="zh-CN" sz="2600" dirty="0"/>
              <a:t>POP3</a:t>
            </a:r>
            <a:r>
              <a:rPr lang="zh-CN" altLang="en-US" sz="2600" dirty="0"/>
              <a:t>服务器的存放时间。</a:t>
            </a:r>
            <a:endParaRPr lang="zh-CN" altLang="en-US" sz="26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IMAP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69411" name="Rectangle 3"/>
          <p:cNvSpPr>
            <a:spLocks noGrp="1" noChangeArrowheads="1"/>
          </p:cNvSpPr>
          <p:nvPr>
            <p:ph idx="1"/>
          </p:nvPr>
        </p:nvSpPr>
        <p:spPr/>
        <p:txBody>
          <a:bodyPr/>
          <a:lstStyle/>
          <a:p>
            <a:pPr>
              <a:defRPr/>
            </a:pPr>
            <a:r>
              <a:rPr lang="zh-CN" altLang="en-US" dirty="0">
                <a:latin typeface="Times New Roman" panose="02020603050405020304" pitchFamily="18" charset="0"/>
                <a:cs typeface="Times New Roman" panose="02020603050405020304" pitchFamily="18" charset="0"/>
              </a:rPr>
              <a:t>网际报文存取协议</a:t>
            </a:r>
            <a:r>
              <a:rPr lang="en-US" altLang="zh-CN" sz="2800" dirty="0">
                <a:latin typeface="Times New Roman" panose="02020603050405020304" pitchFamily="18" charset="0"/>
                <a:cs typeface="Times New Roman" panose="02020603050405020304" pitchFamily="18" charset="0"/>
              </a:rPr>
              <a:t>IMAP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(Internet Message Access Protocol) </a:t>
            </a:r>
            <a:r>
              <a:rPr lang="zh-CN" altLang="en-US" sz="2800" dirty="0">
                <a:latin typeface="Times New Roman" panose="02020603050405020304" pitchFamily="18" charset="0"/>
                <a:cs typeface="Times New Roman" panose="02020603050405020304" pitchFamily="18" charset="0"/>
              </a:rPr>
              <a:t>也是按</a:t>
            </a:r>
            <a:r>
              <a:rPr lang="zh-CN" altLang="en-US" sz="2800" dirty="0">
                <a:solidFill>
                  <a:srgbClr val="FF0000"/>
                </a:solidFill>
                <a:latin typeface="Times New Roman" panose="02020603050405020304" pitchFamily="18" charset="0"/>
                <a:cs typeface="Times New Roman" panose="02020603050405020304" pitchFamily="18" charset="0"/>
              </a:rPr>
              <a:t>客户服务器</a:t>
            </a:r>
            <a:r>
              <a:rPr lang="zh-CN" altLang="en-US" sz="2800" dirty="0">
                <a:latin typeface="Times New Roman" panose="02020603050405020304" pitchFamily="18" charset="0"/>
                <a:cs typeface="Times New Roman" panose="02020603050405020304" pitchFamily="18" charset="0"/>
              </a:rPr>
              <a:t>方式工作，现在较新的是版本 </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，即 </a:t>
            </a:r>
            <a:r>
              <a:rPr lang="en-US" altLang="zh-CN" sz="2800" dirty="0">
                <a:latin typeface="Times New Roman" panose="02020603050405020304" pitchFamily="18" charset="0"/>
                <a:cs typeface="Times New Roman" panose="02020603050405020304" pitchFamily="18" charset="0"/>
              </a:rPr>
              <a:t>IMAP4</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eaLnBrk="1" hangingPunct="1">
              <a:defRPr/>
            </a:pPr>
            <a:r>
              <a:rPr lang="zh-CN" altLang="en-US" sz="2800" dirty="0">
                <a:latin typeface="Times New Roman" panose="02020603050405020304" pitchFamily="18" charset="0"/>
                <a:cs typeface="Times New Roman" panose="02020603050405020304" pitchFamily="18" charset="0"/>
              </a:rPr>
              <a:t>用户在自己的 </a:t>
            </a:r>
            <a:r>
              <a:rPr lang="en-US" altLang="zh-CN" sz="2800" dirty="0">
                <a:latin typeface="Times New Roman" panose="02020603050405020304" pitchFamily="18" charset="0"/>
                <a:cs typeface="Times New Roman" panose="02020603050405020304" pitchFamily="18" charset="0"/>
              </a:rPr>
              <a:t>PC </a:t>
            </a:r>
            <a:r>
              <a:rPr lang="zh-CN" altLang="en-US" sz="2800" dirty="0">
                <a:latin typeface="Times New Roman" panose="02020603050405020304" pitchFamily="18" charset="0"/>
                <a:cs typeface="Times New Roman" panose="02020603050405020304" pitchFamily="18" charset="0"/>
              </a:rPr>
              <a:t>机上就可以操纵 </a:t>
            </a:r>
            <a:r>
              <a:rPr lang="en-US" altLang="zh-CN" sz="2800" dirty="0">
                <a:latin typeface="Times New Roman" panose="02020603050405020304" pitchFamily="18" charset="0"/>
                <a:cs typeface="Times New Roman" panose="02020603050405020304" pitchFamily="18" charset="0"/>
              </a:rPr>
              <a:t>ISP </a:t>
            </a:r>
            <a:r>
              <a:rPr lang="zh-CN" altLang="en-US" sz="2800" dirty="0">
                <a:latin typeface="Times New Roman" panose="02020603050405020304" pitchFamily="18" charset="0"/>
                <a:cs typeface="Times New Roman" panose="02020603050405020304" pitchFamily="18" charset="0"/>
              </a:rPr>
              <a:t>的邮件服务器的邮箱，就像在本地操纵一样。</a:t>
            </a:r>
            <a:endParaRPr lang="zh-CN" altLang="en-US" sz="2800" dirty="0">
              <a:latin typeface="Times New Roman" panose="02020603050405020304" pitchFamily="18" charset="0"/>
              <a:cs typeface="Times New Roman" panose="02020603050405020304" pitchFamily="18" charset="0"/>
            </a:endParaRPr>
          </a:p>
          <a:p>
            <a:pPr eaLnBrk="1" hangingPunct="1">
              <a:defRPr/>
            </a:pPr>
            <a:r>
              <a:rPr lang="zh-CN" altLang="en-US" sz="2800" dirty="0">
                <a:latin typeface="Times New Roman" panose="02020603050405020304" pitchFamily="18" charset="0"/>
                <a:cs typeface="Times New Roman" panose="02020603050405020304" pitchFamily="18" charset="0"/>
              </a:rPr>
              <a:t>因此 </a:t>
            </a:r>
            <a:r>
              <a:rPr lang="en-US" altLang="zh-CN" sz="2800" dirty="0">
                <a:solidFill>
                  <a:srgbClr val="FF0000"/>
                </a:solidFill>
                <a:latin typeface="Times New Roman" panose="02020603050405020304" pitchFamily="18" charset="0"/>
                <a:cs typeface="Times New Roman" panose="02020603050405020304" pitchFamily="18" charset="0"/>
              </a:rPr>
              <a:t>IMAP </a:t>
            </a:r>
            <a:r>
              <a:rPr lang="zh-CN" altLang="en-US" sz="2800" dirty="0">
                <a:solidFill>
                  <a:srgbClr val="FF0000"/>
                </a:solidFill>
                <a:latin typeface="Times New Roman" panose="02020603050405020304" pitchFamily="18" charset="0"/>
                <a:cs typeface="Times New Roman" panose="02020603050405020304" pitchFamily="18" charset="0"/>
              </a:rPr>
              <a:t>是一个联机协议。</a:t>
            </a:r>
            <a:r>
              <a:rPr lang="zh-CN" altLang="en-US" sz="2800" dirty="0">
                <a:latin typeface="Times New Roman" panose="02020603050405020304" pitchFamily="18" charset="0"/>
                <a:cs typeface="Times New Roman" panose="02020603050405020304" pitchFamily="18" charset="0"/>
              </a:rPr>
              <a:t>当用户 </a:t>
            </a:r>
            <a:r>
              <a:rPr lang="en-US" altLang="zh-CN" sz="2800" dirty="0">
                <a:latin typeface="Times New Roman" panose="02020603050405020304" pitchFamily="18" charset="0"/>
                <a:cs typeface="Times New Roman" panose="02020603050405020304" pitchFamily="18" charset="0"/>
              </a:rPr>
              <a:t>PC </a:t>
            </a:r>
            <a:r>
              <a:rPr lang="zh-CN" altLang="en-US" sz="2800" dirty="0">
                <a:latin typeface="Times New Roman" panose="02020603050405020304" pitchFamily="18" charset="0"/>
                <a:cs typeface="Times New Roman" panose="02020603050405020304" pitchFamily="18" charset="0"/>
              </a:rPr>
              <a:t>机上的 </a:t>
            </a:r>
            <a:r>
              <a:rPr lang="en-US" altLang="zh-CN" sz="2800" dirty="0">
                <a:latin typeface="Times New Roman" panose="02020603050405020304" pitchFamily="18" charset="0"/>
                <a:cs typeface="Times New Roman" panose="02020603050405020304" pitchFamily="18" charset="0"/>
              </a:rPr>
              <a:t>IMAP </a:t>
            </a:r>
            <a:r>
              <a:rPr lang="zh-CN" altLang="en-US" sz="2800" dirty="0">
                <a:latin typeface="Times New Roman" panose="02020603050405020304" pitchFamily="18" charset="0"/>
                <a:cs typeface="Times New Roman" panose="02020603050405020304" pitchFamily="18" charset="0"/>
              </a:rPr>
              <a:t>客户程序打开 </a:t>
            </a:r>
            <a:r>
              <a:rPr lang="en-US" altLang="zh-CN" sz="2800" dirty="0">
                <a:latin typeface="Times New Roman" panose="02020603050405020304" pitchFamily="18" charset="0"/>
                <a:cs typeface="Times New Roman" panose="02020603050405020304" pitchFamily="18" charset="0"/>
              </a:rPr>
              <a:t>IMAP </a:t>
            </a:r>
            <a:r>
              <a:rPr lang="zh-CN" altLang="en-US" sz="2800" dirty="0">
                <a:latin typeface="Times New Roman" panose="02020603050405020304" pitchFamily="18" charset="0"/>
                <a:cs typeface="Times New Roman" panose="02020603050405020304" pitchFamily="18" charset="0"/>
              </a:rPr>
              <a:t>服务器的邮箱时，用户就可看到邮件的首部。若用户需要打开某个邮件，则该邮件才传到用户的计算机上。</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9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IMAP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的特点</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71459" name="Rectangle 3"/>
          <p:cNvSpPr>
            <a:spLocks noGrp="1" noChangeArrowheads="1"/>
          </p:cNvSpPr>
          <p:nvPr>
            <p:ph idx="1"/>
          </p:nvPr>
        </p:nvSpPr>
        <p:spPr>
          <a:xfrm>
            <a:off x="1031983" y="1340768"/>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a:latin typeface="Times New Roman" panose="02020603050405020304" pitchFamily="18" charset="0"/>
                <a:cs typeface="Times New Roman" panose="02020603050405020304" pitchFamily="18" charset="0"/>
              </a:rPr>
              <a:t>IMAP </a:t>
            </a:r>
            <a:r>
              <a:rPr lang="zh-CN" altLang="en-US" sz="2800" dirty="0">
                <a:latin typeface="Times New Roman" panose="02020603050405020304" pitchFamily="18" charset="0"/>
                <a:cs typeface="Times New Roman" panose="02020603050405020304" pitchFamily="18" charset="0"/>
              </a:rPr>
              <a:t>最大的好处就是用户可以在不同的地方使用不同的计算机随时上网阅读和处理自己的邮件。</a:t>
            </a:r>
            <a:endParaRPr lang="zh-CN" altLang="en-US"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IMAP </a:t>
            </a:r>
            <a:r>
              <a:rPr lang="zh-CN" altLang="en-US" sz="2800" dirty="0">
                <a:latin typeface="Times New Roman" panose="02020603050405020304" pitchFamily="18" charset="0"/>
                <a:cs typeface="Times New Roman" panose="02020603050405020304" pitchFamily="18" charset="0"/>
              </a:rPr>
              <a:t>还允许收件人只读取邮件中的某一个部分。例如，收到了一个带有视像附件（此文件可能很大）的邮件。为了节省时间，可以先下载邮件的正文部分，待以后有时间再读取或下载这个很长的附件。</a:t>
            </a:r>
            <a:endParaRPr lang="zh-CN" altLang="en-US"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IMAP </a:t>
            </a:r>
            <a:r>
              <a:rPr lang="zh-CN" altLang="en-US" sz="2800" dirty="0">
                <a:latin typeface="Times New Roman" panose="02020603050405020304" pitchFamily="18" charset="0"/>
                <a:cs typeface="Times New Roman" panose="02020603050405020304" pitchFamily="18" charset="0"/>
              </a:rPr>
              <a:t>的缺点是如果用户没有将邮件复制到自己的 </a:t>
            </a:r>
            <a:r>
              <a:rPr lang="en-US" altLang="zh-CN" sz="2800" dirty="0">
                <a:latin typeface="Times New Roman" panose="02020603050405020304" pitchFamily="18" charset="0"/>
                <a:cs typeface="Times New Roman" panose="02020603050405020304" pitchFamily="18" charset="0"/>
              </a:rPr>
              <a:t>PC </a:t>
            </a:r>
            <a:r>
              <a:rPr lang="zh-CN" altLang="en-US" sz="2800" dirty="0">
                <a:latin typeface="Times New Roman" panose="02020603050405020304" pitchFamily="18" charset="0"/>
                <a:cs typeface="Times New Roman" panose="02020603050405020304" pitchFamily="18" charset="0"/>
              </a:rPr>
              <a:t>上，则邮件一直是存放在 </a:t>
            </a:r>
            <a:r>
              <a:rPr lang="en-US" altLang="zh-CN" sz="2800" dirty="0">
                <a:latin typeface="Times New Roman" panose="02020603050405020304" pitchFamily="18" charset="0"/>
                <a:cs typeface="Times New Roman" panose="02020603050405020304" pitchFamily="18" charset="0"/>
              </a:rPr>
              <a:t>IMAP </a:t>
            </a:r>
            <a:r>
              <a:rPr lang="zh-CN" altLang="en-US" sz="2800" dirty="0">
                <a:latin typeface="Times New Roman" panose="02020603050405020304" pitchFamily="18" charset="0"/>
                <a:cs typeface="Times New Roman" panose="02020603050405020304" pitchFamily="18" charset="0"/>
              </a:rPr>
              <a:t>服务器上。因此用户需要经常与 </a:t>
            </a:r>
            <a:r>
              <a:rPr lang="en-US" altLang="zh-CN" sz="2800" dirty="0">
                <a:latin typeface="Times New Roman" panose="02020603050405020304" pitchFamily="18" charset="0"/>
                <a:cs typeface="Times New Roman" panose="02020603050405020304" pitchFamily="18" charset="0"/>
              </a:rPr>
              <a:t>IMAP </a:t>
            </a:r>
            <a:r>
              <a:rPr lang="zh-CN" altLang="en-US" sz="2800" dirty="0">
                <a:latin typeface="Times New Roman" panose="02020603050405020304" pitchFamily="18" charset="0"/>
                <a:cs typeface="Times New Roman" panose="02020603050405020304" pitchFamily="18" charset="0"/>
              </a:rPr>
              <a:t>服务器建立连接。  </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1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1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第六章   应用层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94120" cy="3821761"/>
            <a:chOff x="6864" y="4869"/>
            <a:chExt cx="7449"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6.1 DNS</a:t>
              </a:r>
              <a:r>
                <a:rPr lang="zh-CN" altLang="en-US" sz="2400" b="1">
                  <a:solidFill>
                    <a:schemeClr val="bg1"/>
                  </a:solidFill>
                  <a:latin typeface="造字工房言宋体" charset="-122"/>
                  <a:ea typeface="造字工房言宋体" charset="-122"/>
                  <a:cs typeface="造字工房言宋体" charset="-122"/>
                  <a:sym typeface="+mn-ea"/>
                </a:rPr>
                <a:t>、</a:t>
              </a:r>
              <a:r>
                <a:rPr lang="en-US" altLang="zh-CN" sz="2400" b="1">
                  <a:solidFill>
                    <a:schemeClr val="bg1"/>
                  </a:solidFill>
                  <a:latin typeface="造字工房言宋体" charset="-122"/>
                  <a:ea typeface="造字工房言宋体" charset="-122"/>
                  <a:cs typeface="造字工房言宋体" charset="-122"/>
                  <a:sym typeface="+mn-ea"/>
                </a:rPr>
                <a:t>FTP</a:t>
              </a:r>
              <a:r>
                <a:rPr lang="zh-CN" altLang="en-US" sz="2400" b="1">
                  <a:solidFill>
                    <a:schemeClr val="bg1"/>
                  </a:solidFill>
                  <a:latin typeface="造字工房言宋体" charset="-122"/>
                  <a:ea typeface="造字工房言宋体" charset="-122"/>
                  <a:cs typeface="造字工房言宋体" charset="-122"/>
                  <a:sym typeface="+mn-ea"/>
                </a:rPr>
                <a:t>和</a:t>
              </a:r>
              <a:r>
                <a:rPr lang="en-US" altLang="zh-CN" sz="2400" b="1">
                  <a:solidFill>
                    <a:schemeClr val="bg1"/>
                  </a:solidFill>
                  <a:latin typeface="造字工房言宋体" charset="-122"/>
                  <a:ea typeface="造字工房言宋体" charset="-122"/>
                  <a:cs typeface="造字工房言宋体" charset="-122"/>
                  <a:sym typeface="+mn-ea"/>
                </a:rPr>
                <a:t>TELNET</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852" y="657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6.2 WWW</a:t>
              </a:r>
              <a:endParaRPr lang="en-US" altLang="zh-CN" sz="2400" b="1">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50" y="7973"/>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accent4"/>
                  </a:solidFill>
                  <a:latin typeface="造字工房言宋体" charset="-122"/>
                  <a:ea typeface="造字工房言宋体" charset="-122"/>
                  <a:cs typeface="Times New Roman" panose="02020603050405020304" pitchFamily="18" charset="0"/>
                  <a:sym typeface="+mn-ea"/>
                </a:rPr>
                <a:t>6.3</a:t>
              </a:r>
              <a:r>
                <a:rPr lang="zh-CN" altLang="en-US" sz="2400" b="1">
                  <a:solidFill>
                    <a:schemeClr val="accent4"/>
                  </a:solidFill>
                  <a:latin typeface="造字工房言宋体" charset="-122"/>
                  <a:ea typeface="造字工房言宋体" charset="-122"/>
                  <a:cs typeface="Times New Roman" panose="02020603050405020304" pitchFamily="18" charset="0"/>
                  <a:sym typeface="+mn-ea"/>
                </a:rPr>
                <a:t>电子邮件和</a:t>
              </a:r>
              <a:r>
                <a:rPr lang="en-US" altLang="zh-CN" sz="2400" b="1">
                  <a:solidFill>
                    <a:schemeClr val="accent4"/>
                  </a:solidFill>
                  <a:latin typeface="造字工房言宋体" charset="-122"/>
                  <a:ea typeface="造字工房言宋体" charset="-122"/>
                  <a:cs typeface="Times New Roman" panose="02020603050405020304" pitchFamily="18" charset="0"/>
                  <a:sym typeface="+mn-ea"/>
                </a:rPr>
                <a:t>DHCP</a:t>
              </a:r>
              <a:endParaRPr lang="en-US" altLang="zh-CN" sz="2400" b="1">
                <a:solidFill>
                  <a:schemeClr val="accent4"/>
                </a:solidFill>
                <a:latin typeface="造字工房言宋体" charset="-122"/>
                <a:ea typeface="造字工房言宋体" charset="-122"/>
                <a:cs typeface="Times New Roman" panose="02020603050405020304" pitchFamily="18" charset="0"/>
                <a:sym typeface="+mn-ea"/>
              </a:endParaRPr>
            </a:p>
          </p:txBody>
        </p:sp>
        <p:sp>
          <p:nvSpPr>
            <p:cNvPr id="11" name="椭圆 10"/>
            <p:cNvSpPr/>
            <p:nvPr>
              <p:custDataLst>
                <p:tags r:id="rId16"/>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7"/>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18"/>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19"/>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0"/>
            <a:stretch>
              <a:fillRect/>
            </a:stretch>
          </p:blipFill>
          <p:spPr>
            <a:xfrm>
              <a:off x="6864" y="5579"/>
              <a:ext cx="3788" cy="1965"/>
            </a:xfrm>
            <a:prstGeom prst="rect">
              <a:avLst/>
            </a:prstGeom>
          </p:spPr>
        </p:pic>
        <p:sp>
          <p:nvSpPr>
            <p:cNvPr id="3" name="椭圆 2"/>
            <p:cNvSpPr/>
            <p:nvPr>
              <p:custDataLst>
                <p:tags r:id="rId21"/>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lgn="ct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IMAP</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和</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POP3</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的主要功能比较</a:t>
            </a:r>
            <a:endParaRPr lang="zh-CN" altLang="en-US" sz="3600" dirty="0">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3" name="内容占位符 2"/>
          <p:cNvGraphicFramePr>
            <a:graphicFrameLocks noGrp="1"/>
          </p:cNvGraphicFramePr>
          <p:nvPr>
            <p:ph idx="1"/>
          </p:nvPr>
        </p:nvGraphicFramePr>
        <p:xfrm>
          <a:off x="920552" y="1557338"/>
          <a:ext cx="8424936" cy="2987040"/>
        </p:xfrm>
        <a:graphic>
          <a:graphicData uri="http://schemas.openxmlformats.org/drawingml/2006/table">
            <a:tbl>
              <a:tblPr firstRow="1" bandRow="1">
                <a:tableStyleId>{5C22544A-7EE6-4342-B048-85BDC9FD1C3A}</a:tableStyleId>
              </a:tblPr>
              <a:tblGrid>
                <a:gridCol w="1584176"/>
                <a:gridCol w="2700685"/>
                <a:gridCol w="2514918"/>
                <a:gridCol w="1625157"/>
              </a:tblGrid>
              <a:tr h="370840">
                <a:tc>
                  <a:txBody>
                    <a:bodyPr/>
                    <a:lstStyle/>
                    <a:p>
                      <a:r>
                        <a:rPr lang="zh-CN" altLang="en-US" sz="2200" dirty="0">
                          <a:solidFill>
                            <a:schemeClr val="tx1"/>
                          </a:solidFill>
                        </a:rPr>
                        <a:t>操作位置</a:t>
                      </a:r>
                      <a:endParaRPr lang="zh-CN" altLang="en-US" sz="2200" dirty="0">
                        <a:solidFill>
                          <a:schemeClr val="tx1"/>
                        </a:solidFill>
                      </a:endParaRPr>
                    </a:p>
                  </a:txBody>
                  <a:tcPr/>
                </a:tc>
                <a:tc>
                  <a:txBody>
                    <a:bodyPr/>
                    <a:lstStyle/>
                    <a:p>
                      <a:r>
                        <a:rPr lang="zh-CN" altLang="en-US" sz="2200" dirty="0">
                          <a:solidFill>
                            <a:schemeClr val="tx1"/>
                          </a:solidFill>
                        </a:rPr>
                        <a:t>操作内容</a:t>
                      </a:r>
                      <a:endParaRPr lang="zh-CN" altLang="en-US" sz="2200" dirty="0">
                        <a:solidFill>
                          <a:schemeClr val="tx1"/>
                        </a:solidFill>
                      </a:endParaRPr>
                    </a:p>
                  </a:txBody>
                  <a:tcPr/>
                </a:tc>
                <a:tc>
                  <a:txBody>
                    <a:bodyPr/>
                    <a:lstStyle/>
                    <a:p>
                      <a:r>
                        <a:rPr lang="en-US" altLang="zh-CN" sz="2200" dirty="0">
                          <a:solidFill>
                            <a:schemeClr val="tx1"/>
                          </a:solidFill>
                        </a:rPr>
                        <a:t>IMAP</a:t>
                      </a:r>
                      <a:endParaRPr lang="zh-CN" altLang="en-US" sz="2200" dirty="0">
                        <a:solidFill>
                          <a:schemeClr val="tx1"/>
                        </a:solidFill>
                      </a:endParaRPr>
                    </a:p>
                  </a:txBody>
                  <a:tcPr/>
                </a:tc>
                <a:tc>
                  <a:txBody>
                    <a:bodyPr/>
                    <a:lstStyle/>
                    <a:p>
                      <a:r>
                        <a:rPr lang="en-US" altLang="zh-CN" sz="2200" dirty="0">
                          <a:solidFill>
                            <a:schemeClr val="tx1"/>
                          </a:solidFill>
                        </a:rPr>
                        <a:t>POP3</a:t>
                      </a:r>
                      <a:endParaRPr lang="zh-CN" altLang="en-US" sz="2200" dirty="0">
                        <a:solidFill>
                          <a:schemeClr val="tx1"/>
                        </a:solidFill>
                      </a:endParaRPr>
                    </a:p>
                  </a:txBody>
                  <a:tcPr/>
                </a:tc>
              </a:tr>
              <a:tr h="370840">
                <a:tc>
                  <a:txBody>
                    <a:bodyPr/>
                    <a:lstStyle/>
                    <a:p>
                      <a:r>
                        <a:rPr lang="zh-CN" altLang="en-US" sz="2200" dirty="0">
                          <a:solidFill>
                            <a:schemeClr val="tx1"/>
                          </a:solidFill>
                        </a:rPr>
                        <a:t>收件箱</a:t>
                      </a:r>
                      <a:endParaRPr lang="zh-CN" altLang="en-US" sz="2200" dirty="0">
                        <a:solidFill>
                          <a:schemeClr val="tx1"/>
                        </a:solidFill>
                      </a:endParaRPr>
                    </a:p>
                  </a:txBody>
                  <a:tcPr/>
                </a:tc>
                <a:tc>
                  <a:txBody>
                    <a:bodyPr/>
                    <a:lstStyle/>
                    <a:p>
                      <a:r>
                        <a:rPr lang="zh-CN" altLang="en-US" dirty="0">
                          <a:solidFill>
                            <a:schemeClr val="tx1"/>
                          </a:solidFill>
                        </a:rPr>
                        <a:t>阅读、标记、移动、删除</a:t>
                      </a:r>
                      <a:endParaRPr lang="zh-CN" altLang="en-US" dirty="0">
                        <a:solidFill>
                          <a:schemeClr val="tx1"/>
                        </a:solidFill>
                      </a:endParaRPr>
                    </a:p>
                  </a:txBody>
                  <a:tcPr/>
                </a:tc>
                <a:tc>
                  <a:txBody>
                    <a:bodyPr/>
                    <a:lstStyle/>
                    <a:p>
                      <a:r>
                        <a:rPr lang="zh-CN" altLang="en-US" dirty="0">
                          <a:solidFill>
                            <a:schemeClr val="tx1"/>
                          </a:solidFill>
                        </a:rPr>
                        <a:t>客户端与邮箱更新同步</a:t>
                      </a:r>
                      <a:endParaRPr lang="zh-CN" altLang="en-US" dirty="0">
                        <a:solidFill>
                          <a:schemeClr val="tx1"/>
                        </a:solidFill>
                      </a:endParaRPr>
                    </a:p>
                  </a:txBody>
                  <a:tcPr/>
                </a:tc>
                <a:tc>
                  <a:txBody>
                    <a:bodyPr/>
                    <a:lstStyle/>
                    <a:p>
                      <a:r>
                        <a:rPr lang="zh-CN" altLang="en-US" dirty="0">
                          <a:solidFill>
                            <a:schemeClr val="tx1"/>
                          </a:solidFill>
                        </a:rPr>
                        <a:t>仅在客户端内</a:t>
                      </a:r>
                      <a:endParaRPr lang="zh-CN" altLang="en-US" dirty="0">
                        <a:solidFill>
                          <a:schemeClr val="tx1"/>
                        </a:solidFill>
                      </a:endParaRPr>
                    </a:p>
                  </a:txBody>
                  <a:tcPr/>
                </a:tc>
              </a:tr>
              <a:tr h="370840">
                <a:tc>
                  <a:txBody>
                    <a:bodyPr/>
                    <a:lstStyle/>
                    <a:p>
                      <a:r>
                        <a:rPr lang="zh-CN" altLang="en-US" sz="2200" dirty="0">
                          <a:solidFill>
                            <a:schemeClr val="tx1"/>
                          </a:solidFill>
                        </a:rPr>
                        <a:t>发件箱</a:t>
                      </a:r>
                      <a:endParaRPr lang="zh-CN" altLang="en-US" sz="2200" dirty="0">
                        <a:solidFill>
                          <a:schemeClr val="tx1"/>
                        </a:solidFill>
                      </a:endParaRPr>
                    </a:p>
                  </a:txBody>
                  <a:tcPr/>
                </a:tc>
                <a:tc>
                  <a:txBody>
                    <a:bodyPr/>
                    <a:lstStyle/>
                    <a:p>
                      <a:r>
                        <a:rPr lang="zh-CN" altLang="en-US" dirty="0">
                          <a:solidFill>
                            <a:schemeClr val="tx1"/>
                          </a:solidFill>
                        </a:rPr>
                        <a:t>保存到已发送</a:t>
                      </a:r>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olidFill>
                            <a:schemeClr val="tx1"/>
                          </a:solidFill>
                        </a:rPr>
                        <a:t>客户端与邮箱更新同步</a:t>
                      </a:r>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olidFill>
                            <a:schemeClr val="tx1"/>
                          </a:solidFill>
                        </a:rPr>
                        <a:t>仅在客户端内</a:t>
                      </a:r>
                      <a:endParaRPr lang="zh-CN" altLang="en-US" dirty="0">
                        <a:solidFill>
                          <a:schemeClr val="tx1"/>
                        </a:solidFill>
                      </a:endParaRPr>
                    </a:p>
                  </a:txBody>
                  <a:tcPr/>
                </a:tc>
              </a:tr>
              <a:tr h="370840">
                <a:tc>
                  <a:txBody>
                    <a:bodyPr/>
                    <a:lstStyle/>
                    <a:p>
                      <a:r>
                        <a:rPr lang="zh-CN" altLang="en-US" sz="2200" dirty="0">
                          <a:solidFill>
                            <a:schemeClr val="tx1"/>
                          </a:solidFill>
                        </a:rPr>
                        <a:t>创建文件夹</a:t>
                      </a:r>
                      <a:endParaRPr lang="zh-CN" altLang="en-US" sz="2200" dirty="0">
                        <a:solidFill>
                          <a:schemeClr val="tx1"/>
                        </a:solidFill>
                      </a:endParaRPr>
                    </a:p>
                  </a:txBody>
                  <a:tcPr/>
                </a:tc>
                <a:tc>
                  <a:txBody>
                    <a:bodyPr/>
                    <a:lstStyle/>
                    <a:p>
                      <a:r>
                        <a:rPr lang="zh-CN" altLang="en-US" dirty="0">
                          <a:solidFill>
                            <a:schemeClr val="tx1"/>
                          </a:solidFill>
                        </a:rPr>
                        <a:t>新建自定义的文件夹</a:t>
                      </a:r>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olidFill>
                            <a:schemeClr val="tx1"/>
                          </a:solidFill>
                        </a:rPr>
                        <a:t>客户端与邮箱更新同步</a:t>
                      </a:r>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olidFill>
                            <a:schemeClr val="tx1"/>
                          </a:solidFill>
                        </a:rPr>
                        <a:t>仅在客户端内</a:t>
                      </a:r>
                      <a:endParaRPr lang="zh-CN" altLang="en-US" dirty="0">
                        <a:solidFill>
                          <a:schemeClr val="tx1"/>
                        </a:solidFill>
                      </a:endParaRPr>
                    </a:p>
                  </a:txBody>
                  <a:tcPr/>
                </a:tc>
              </a:tr>
              <a:tr h="370840">
                <a:tc>
                  <a:txBody>
                    <a:bodyPr/>
                    <a:lstStyle/>
                    <a:p>
                      <a:r>
                        <a:rPr lang="zh-CN" altLang="en-US" sz="2200" dirty="0">
                          <a:solidFill>
                            <a:schemeClr val="tx1"/>
                          </a:solidFill>
                        </a:rPr>
                        <a:t>草稿</a:t>
                      </a:r>
                      <a:endParaRPr lang="zh-CN" altLang="en-US" sz="2200" dirty="0">
                        <a:solidFill>
                          <a:schemeClr val="tx1"/>
                        </a:solidFill>
                      </a:endParaRPr>
                    </a:p>
                  </a:txBody>
                  <a:tcPr/>
                </a:tc>
                <a:tc>
                  <a:txBody>
                    <a:bodyPr/>
                    <a:lstStyle/>
                    <a:p>
                      <a:r>
                        <a:rPr lang="zh-CN" altLang="en-US" dirty="0">
                          <a:solidFill>
                            <a:schemeClr val="tx1"/>
                          </a:solidFill>
                        </a:rPr>
                        <a:t>保存草稿</a:t>
                      </a:r>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olidFill>
                            <a:schemeClr val="tx1"/>
                          </a:solidFill>
                        </a:rPr>
                        <a:t>客户端与邮箱更新同步</a:t>
                      </a:r>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olidFill>
                            <a:schemeClr val="tx1"/>
                          </a:solidFill>
                        </a:rPr>
                        <a:t>仅在客户端内</a:t>
                      </a:r>
                      <a:endParaRPr lang="zh-CN" altLang="en-US" dirty="0">
                        <a:solidFill>
                          <a:schemeClr val="tx1"/>
                        </a:solidFill>
                      </a:endParaRPr>
                    </a:p>
                  </a:txBody>
                  <a:tcPr/>
                </a:tc>
              </a:tr>
              <a:tr h="370840">
                <a:tc>
                  <a:txBody>
                    <a:bodyPr/>
                    <a:lstStyle/>
                    <a:p>
                      <a:r>
                        <a:rPr lang="zh-CN" altLang="en-US" sz="2200" dirty="0">
                          <a:solidFill>
                            <a:schemeClr val="tx1"/>
                          </a:solidFill>
                        </a:rPr>
                        <a:t>垃圾文件夹</a:t>
                      </a:r>
                      <a:endParaRPr lang="zh-CN" altLang="en-US" sz="2200" dirty="0">
                        <a:solidFill>
                          <a:schemeClr val="tx1"/>
                        </a:solidFill>
                      </a:endParaRPr>
                    </a:p>
                  </a:txBody>
                  <a:tcPr/>
                </a:tc>
                <a:tc>
                  <a:txBody>
                    <a:bodyPr/>
                    <a:lstStyle/>
                    <a:p>
                      <a:r>
                        <a:rPr lang="zh-CN" altLang="en-US" dirty="0">
                          <a:solidFill>
                            <a:schemeClr val="tx1"/>
                          </a:solidFill>
                        </a:rPr>
                        <a:t>接收并移入垃圾文件夹</a:t>
                      </a:r>
                      <a:endParaRPr lang="zh-CN" altLang="en-US" dirty="0">
                        <a:solidFill>
                          <a:schemeClr val="tx1"/>
                        </a:solidFill>
                      </a:endParaRPr>
                    </a:p>
                  </a:txBody>
                  <a:tcPr/>
                </a:tc>
                <a:tc>
                  <a:txBody>
                    <a:bodyPr/>
                    <a:lstStyle/>
                    <a:p>
                      <a:r>
                        <a:rPr lang="zh-CN" altLang="en-US" dirty="0">
                          <a:solidFill>
                            <a:schemeClr val="tx1"/>
                          </a:solidFill>
                        </a:rPr>
                        <a:t>支持</a:t>
                      </a:r>
                      <a:endParaRPr lang="zh-CN" altLang="en-US" dirty="0">
                        <a:solidFill>
                          <a:schemeClr val="tx1"/>
                        </a:solidFill>
                      </a:endParaRPr>
                    </a:p>
                  </a:txBody>
                  <a:tcPr/>
                </a:tc>
                <a:tc>
                  <a:txBody>
                    <a:bodyPr/>
                    <a:lstStyle/>
                    <a:p>
                      <a:r>
                        <a:rPr lang="zh-CN" altLang="en-US" dirty="0">
                          <a:solidFill>
                            <a:schemeClr val="tx1"/>
                          </a:solidFill>
                        </a:rPr>
                        <a:t>不支持</a:t>
                      </a:r>
                      <a:endParaRPr lang="zh-CN" altLang="en-US" dirty="0">
                        <a:solidFill>
                          <a:schemeClr val="tx1"/>
                        </a:solidFill>
                      </a:endParaRPr>
                    </a:p>
                  </a:txBody>
                  <a:tcPr/>
                </a:tc>
              </a:tr>
              <a:tr h="370840">
                <a:tc>
                  <a:txBody>
                    <a:bodyPr/>
                    <a:lstStyle/>
                    <a:p>
                      <a:r>
                        <a:rPr lang="zh-CN" altLang="en-US" sz="2200" dirty="0">
                          <a:solidFill>
                            <a:schemeClr val="tx1"/>
                          </a:solidFill>
                        </a:rPr>
                        <a:t>广告邮件</a:t>
                      </a:r>
                      <a:endParaRPr lang="zh-CN" altLang="en-US" sz="22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olidFill>
                            <a:schemeClr val="tx1"/>
                          </a:solidFill>
                        </a:rPr>
                        <a:t>接收并移入广告文件夹</a:t>
                      </a:r>
                      <a:endParaRPr lang="zh-CN" altLang="en-US" dirty="0">
                        <a:solidFill>
                          <a:schemeClr val="tx1"/>
                        </a:solidFill>
                      </a:endParaRPr>
                    </a:p>
                  </a:txBody>
                  <a:tcPr/>
                </a:tc>
                <a:tc>
                  <a:txBody>
                    <a:bodyPr/>
                    <a:lstStyle/>
                    <a:p>
                      <a:r>
                        <a:rPr lang="zh-CN" altLang="en-US" dirty="0">
                          <a:solidFill>
                            <a:schemeClr val="tx1"/>
                          </a:solidFill>
                        </a:rPr>
                        <a:t>支持</a:t>
                      </a:r>
                      <a:endParaRPr lang="zh-CN" altLang="en-US" dirty="0">
                        <a:solidFill>
                          <a:schemeClr val="tx1"/>
                        </a:solidFill>
                      </a:endParaRPr>
                    </a:p>
                  </a:txBody>
                  <a:tcPr/>
                </a:tc>
                <a:tc>
                  <a:txBody>
                    <a:bodyPr/>
                    <a:lstStyle/>
                    <a:p>
                      <a:r>
                        <a:rPr lang="zh-CN" altLang="en-US" dirty="0">
                          <a:solidFill>
                            <a:schemeClr val="tx1"/>
                          </a:solidFill>
                        </a:rPr>
                        <a:t>不支持</a:t>
                      </a:r>
                      <a:endParaRPr lang="zh-CN" altLang="en-US" dirty="0">
                        <a:solidFill>
                          <a:schemeClr val="tx1"/>
                        </a:solidFill>
                      </a:endParaRPr>
                    </a:p>
                  </a:txBody>
                  <a:tcPr/>
                </a:tc>
              </a:tr>
            </a:tbl>
          </a:graphicData>
        </a:graphic>
      </p:graphicFrame>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lgn="ctr" eaLnBrk="1" hangingPunct="1"/>
            <a:r>
              <a:rPr lang="zh-CN" altLang="en-US">
                <a:ea typeface="黑体" panose="02010609060101010101" pitchFamily="2" charset="-122"/>
              </a:rPr>
              <a:t>必须注意</a:t>
            </a:r>
            <a:endParaRPr lang="zh-CN" altLang="en-US">
              <a:ea typeface="黑体" panose="02010609060101010101" pitchFamily="2" charset="-122"/>
            </a:endParaRPr>
          </a:p>
        </p:txBody>
      </p:sp>
      <p:sp>
        <p:nvSpPr>
          <p:cNvPr id="1173507"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不要将邮件读取协议 </a:t>
            </a:r>
            <a:r>
              <a:rPr lang="en-US" altLang="zh-CN" dirty="0">
                <a:latin typeface="Times New Roman" panose="02020603050405020304" pitchFamily="18" charset="0"/>
                <a:ea typeface="黑体" panose="02010609060101010101" pitchFamily="2" charset="-122"/>
                <a:cs typeface="Times New Roman" panose="02020603050405020304" pitchFamily="18" charset="0"/>
              </a:rPr>
              <a:t>POP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或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IMAP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与邮件传送协议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弄混。</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发信人的用户代理向源邮件服务器发送邮件，以及源邮件服务器向目的邮件服务器发送邮件，都是使用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而 </a:t>
            </a:r>
            <a:r>
              <a:rPr lang="en-US" altLang="zh-CN" dirty="0">
                <a:latin typeface="Times New Roman" panose="02020603050405020304" pitchFamily="18" charset="0"/>
                <a:ea typeface="黑体" panose="02010609060101010101" pitchFamily="2" charset="-122"/>
                <a:cs typeface="Times New Roman" panose="02020603050405020304" pitchFamily="18" charset="0"/>
              </a:rPr>
              <a:t>POP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协议或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IMAP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协议则是用户从目的邮件服务器上读取邮件所使用的协议。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3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3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15"/>
          <p:cNvSpPr txBox="1">
            <a:spLocks noChangeArrowheads="1"/>
          </p:cNvSpPr>
          <p:nvPr/>
        </p:nvSpPr>
        <p:spPr bwMode="auto">
          <a:xfrm>
            <a:off x="7828504" y="5306045"/>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a:solidFill>
                  <a:srgbClr val="000099"/>
                </a:solidFill>
                <a:latin typeface="Arial" panose="020B0604020202020204" pitchFamily="34" charset="0"/>
                <a:ea typeface="黑体" panose="02010609060101010101" pitchFamily="2" charset="-122"/>
              </a:rPr>
              <a:t>HTTP</a:t>
            </a:r>
            <a:endParaRPr lang="en-US" altLang="zh-CN" sz="2400" b="1">
              <a:solidFill>
                <a:srgbClr val="000099"/>
              </a:solidFill>
              <a:latin typeface="Arial" panose="020B0604020202020204" pitchFamily="34" charset="0"/>
              <a:ea typeface="黑体" panose="02010609060101010101" pitchFamily="2" charset="-122"/>
            </a:endParaRPr>
          </a:p>
        </p:txBody>
      </p:sp>
      <p:sp>
        <p:nvSpPr>
          <p:cNvPr id="273411" name="Text Box 14"/>
          <p:cNvSpPr txBox="1">
            <a:spLocks noChangeArrowheads="1"/>
          </p:cNvSpPr>
          <p:nvPr/>
        </p:nvSpPr>
        <p:spPr bwMode="auto">
          <a:xfrm>
            <a:off x="1088642" y="5306045"/>
            <a:ext cx="9877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a:solidFill>
                  <a:srgbClr val="000099"/>
                </a:solidFill>
                <a:latin typeface="Arial" panose="020B0604020202020204" pitchFamily="34" charset="0"/>
                <a:ea typeface="黑体" panose="02010609060101010101" pitchFamily="2" charset="-122"/>
              </a:rPr>
              <a:t>HTTP</a:t>
            </a:r>
            <a:endParaRPr lang="en-US" altLang="zh-CN" sz="2400" b="1">
              <a:solidFill>
                <a:srgbClr val="000099"/>
              </a:solidFill>
              <a:latin typeface="Arial" panose="020B0604020202020204" pitchFamily="34" charset="0"/>
              <a:ea typeface="黑体" panose="02010609060101010101" pitchFamily="2" charset="-122"/>
            </a:endParaRPr>
          </a:p>
        </p:txBody>
      </p:sp>
      <p:sp>
        <p:nvSpPr>
          <p:cNvPr id="261124" name="Rectangle 2"/>
          <p:cNvSpPr>
            <a:spLocks noGrp="1" noChangeArrowheads="1"/>
          </p:cNvSpPr>
          <p:nvPr>
            <p:ph type="title"/>
          </p:nvPr>
        </p:nvSpPr>
        <p:spPr/>
        <p:txBody>
          <a:bodyPr/>
          <a:lstStyle/>
          <a:p>
            <a:pPr eaLnBrk="1" hangingPunct="1">
              <a:defRPr/>
            </a:pPr>
            <a:r>
              <a:rPr lang="en-US" altLang="zh-CN"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基于万维网的电子邮件</a:t>
            </a:r>
            <a:endParaRPr sz="3600" dirty="0">
              <a:latin typeface="Times New Roman" panose="02020603050405020304" pitchFamily="18" charset="0"/>
              <a:cs typeface="Times New Roman" panose="02020603050405020304" pitchFamily="18" charset="0"/>
            </a:endParaRPr>
          </a:p>
        </p:txBody>
      </p:sp>
      <p:sp>
        <p:nvSpPr>
          <p:cNvPr id="263174" name="Rectangle 3"/>
          <p:cNvSpPr>
            <a:spLocks noGrp="1" noChangeArrowheads="1"/>
          </p:cNvSpPr>
          <p:nvPr>
            <p:ph idx="1"/>
          </p:nvPr>
        </p:nvSpPr>
        <p:spPr>
          <a:xfrm>
            <a:off x="1031983" y="332656"/>
            <a:ext cx="8346723" cy="3332816"/>
          </a:xfrm>
        </p:spPr>
        <p:txBody>
          <a:bodyPr/>
          <a:lstStyle/>
          <a:p>
            <a:pPr marL="316230" indent="-316230" eaLnBrk="1" hangingPunct="1">
              <a:lnSpc>
                <a:spcPct val="80000"/>
              </a:lnSpc>
              <a:spcBef>
                <a:spcPts val="555"/>
              </a:spcBef>
              <a:defRPr/>
            </a:pPr>
            <a:r>
              <a:rPr lang="zh-CN" altLang="en-US" dirty="0">
                <a:latin typeface="Times New Roman" panose="02020603050405020304" pitchFamily="18" charset="0"/>
                <a:cs typeface="Times New Roman" panose="02020603050405020304" pitchFamily="18" charset="0"/>
              </a:rPr>
              <a:t>电子邮件从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发送到网易邮件服务器</a:t>
            </a:r>
            <a:r>
              <a:rPr lang="zh-CN" altLang="en-US" dirty="0">
                <a:solidFill>
                  <a:srgbClr val="FF0000"/>
                </a:solidFill>
                <a:latin typeface="Times New Roman" panose="02020603050405020304" pitchFamily="18" charset="0"/>
                <a:cs typeface="Times New Roman" panose="02020603050405020304" pitchFamily="18" charset="0"/>
              </a:rPr>
              <a:t>使用 </a:t>
            </a:r>
            <a:r>
              <a:rPr lang="en-US" altLang="zh-CN" dirty="0">
                <a:solidFill>
                  <a:srgbClr val="FF0000"/>
                </a:solidFill>
                <a:latin typeface="Times New Roman" panose="02020603050405020304" pitchFamily="18" charset="0"/>
                <a:cs typeface="Times New Roman" panose="02020603050405020304" pitchFamily="18" charset="0"/>
              </a:rPr>
              <a:t>HTTP </a:t>
            </a:r>
            <a:r>
              <a:rPr lang="zh-CN" altLang="en-US" dirty="0">
                <a:solidFill>
                  <a:srgbClr val="FF0000"/>
                </a:solidFill>
                <a:latin typeface="Times New Roman" panose="02020603050405020304" pitchFamily="18" charset="0"/>
                <a:cs typeface="Times New Roman" panose="02020603050405020304" pitchFamily="18" charset="0"/>
              </a:rPr>
              <a:t>协议。</a:t>
            </a:r>
            <a:endParaRPr lang="zh-CN" altLang="en-US" dirty="0">
              <a:solidFill>
                <a:srgbClr val="FF0000"/>
              </a:solidFill>
              <a:latin typeface="Times New Roman" panose="02020603050405020304" pitchFamily="18" charset="0"/>
              <a:cs typeface="Times New Roman" panose="02020603050405020304" pitchFamily="18" charset="0"/>
            </a:endParaRPr>
          </a:p>
          <a:p>
            <a:pPr marL="316230" indent="-316230" eaLnBrk="1" hangingPunct="1">
              <a:lnSpc>
                <a:spcPct val="80000"/>
              </a:lnSpc>
              <a:spcBef>
                <a:spcPts val="555"/>
              </a:spcBef>
              <a:defRPr/>
            </a:pPr>
            <a:r>
              <a:rPr lang="zh-CN" altLang="en-US" dirty="0">
                <a:latin typeface="Times New Roman" panose="02020603050405020304" pitchFamily="18" charset="0"/>
                <a:cs typeface="Times New Roman" panose="02020603050405020304" pitchFamily="18" charset="0"/>
              </a:rPr>
              <a:t>两个邮件服务器之间的传送使用 </a:t>
            </a:r>
            <a:r>
              <a:rPr lang="en-US" altLang="zh-CN" dirty="0">
                <a:latin typeface="Times New Roman" panose="02020603050405020304" pitchFamily="18" charset="0"/>
                <a:cs typeface="Times New Roman" panose="02020603050405020304" pitchFamily="18" charset="0"/>
              </a:rPr>
              <a:t>SMTP</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316230" indent="-316230" eaLnBrk="1" hangingPunct="1">
              <a:lnSpc>
                <a:spcPct val="80000"/>
              </a:lnSpc>
              <a:spcBef>
                <a:spcPts val="555"/>
              </a:spcBef>
              <a:defRPr/>
            </a:pPr>
            <a:r>
              <a:rPr lang="zh-CN" altLang="en-US" dirty="0">
                <a:latin typeface="Times New Roman" panose="02020603050405020304" pitchFamily="18" charset="0"/>
                <a:cs typeface="Times New Roman" panose="02020603050405020304" pitchFamily="18" charset="0"/>
              </a:rPr>
              <a:t>邮件从新浪邮件服务器传送到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是使用 </a:t>
            </a:r>
            <a:r>
              <a:rPr lang="en-US" altLang="zh-CN" dirty="0">
                <a:latin typeface="Times New Roman" panose="02020603050405020304" pitchFamily="18" charset="0"/>
                <a:cs typeface="Times New Roman" panose="02020603050405020304" pitchFamily="18" charset="0"/>
              </a:rPr>
              <a:t>HTTP </a:t>
            </a:r>
            <a:r>
              <a:rPr lang="zh-CN" altLang="en-US" dirty="0">
                <a:latin typeface="Times New Roman" panose="02020603050405020304" pitchFamily="18" charset="0"/>
                <a:cs typeface="Times New Roman" panose="02020603050405020304" pitchFamily="18" charset="0"/>
              </a:rPr>
              <a:t>协议。</a:t>
            </a:r>
            <a:endParaRPr lang="zh-CN" altLang="en-US" dirty="0">
              <a:latin typeface="Times New Roman" panose="02020603050405020304" pitchFamily="18" charset="0"/>
              <a:cs typeface="Times New Roman" panose="02020603050405020304" pitchFamily="18" charset="0"/>
            </a:endParaRPr>
          </a:p>
        </p:txBody>
      </p:sp>
      <p:sp>
        <p:nvSpPr>
          <p:cNvPr id="273414" name="Text Box 4"/>
          <p:cNvSpPr txBox="1">
            <a:spLocks noChangeArrowheads="1"/>
          </p:cNvSpPr>
          <p:nvPr/>
        </p:nvSpPr>
        <p:spPr bwMode="auto">
          <a:xfrm>
            <a:off x="600220" y="507744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a:solidFill>
                  <a:srgbClr val="000099"/>
                </a:solidFill>
                <a:latin typeface="Arial" panose="020B0604020202020204" pitchFamily="34" charset="0"/>
                <a:ea typeface="黑体" panose="02010609060101010101" pitchFamily="2" charset="-122"/>
              </a:rPr>
              <a:t>A</a:t>
            </a:r>
            <a:endParaRPr lang="en-US" altLang="zh-CN" sz="2400" b="1">
              <a:solidFill>
                <a:srgbClr val="000099"/>
              </a:solidFill>
              <a:latin typeface="Arial" panose="020B0604020202020204" pitchFamily="34" charset="0"/>
              <a:ea typeface="黑体" panose="02010609060101010101" pitchFamily="2" charset="-122"/>
            </a:endParaRPr>
          </a:p>
        </p:txBody>
      </p:sp>
      <p:pic>
        <p:nvPicPr>
          <p:cNvPr id="273415" name="Picture 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43467" y="5490196"/>
            <a:ext cx="431668"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41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414600" y="5202857"/>
            <a:ext cx="612246"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341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906696" y="5202857"/>
            <a:ext cx="612246"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418" name="Text Box 8"/>
          <p:cNvSpPr txBox="1">
            <a:spLocks noChangeArrowheads="1"/>
          </p:cNvSpPr>
          <p:nvPr/>
        </p:nvSpPr>
        <p:spPr bwMode="auto">
          <a:xfrm>
            <a:off x="9171662" y="5075857"/>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a:solidFill>
                  <a:srgbClr val="000099"/>
                </a:solidFill>
                <a:latin typeface="Arial" panose="020B0604020202020204" pitchFamily="34" charset="0"/>
                <a:ea typeface="黑体" panose="02010609060101010101" pitchFamily="2" charset="-122"/>
              </a:rPr>
              <a:t>B</a:t>
            </a:r>
            <a:endParaRPr lang="en-US" altLang="zh-CN" sz="2400" b="1">
              <a:solidFill>
                <a:srgbClr val="000099"/>
              </a:solidFill>
              <a:latin typeface="Arial" panose="020B0604020202020204" pitchFamily="34" charset="0"/>
              <a:ea typeface="黑体" panose="02010609060101010101" pitchFamily="2" charset="-122"/>
            </a:endParaRPr>
          </a:p>
        </p:txBody>
      </p:sp>
      <p:pic>
        <p:nvPicPr>
          <p:cNvPr id="273419" name="Picture 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9114909" y="5488607"/>
            <a:ext cx="43166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3420" name="Line 10"/>
          <p:cNvSpPr>
            <a:spLocks noChangeShapeType="1"/>
          </p:cNvSpPr>
          <p:nvPr/>
        </p:nvSpPr>
        <p:spPr bwMode="auto">
          <a:xfrm flipV="1">
            <a:off x="883985" y="5779120"/>
            <a:ext cx="1609725" cy="12700"/>
          </a:xfrm>
          <a:prstGeom prst="line">
            <a:avLst/>
          </a:prstGeom>
          <a:noFill/>
          <a:ln w="7620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73421" name="Line 11"/>
          <p:cNvSpPr>
            <a:spLocks noChangeShapeType="1"/>
          </p:cNvSpPr>
          <p:nvPr/>
        </p:nvSpPr>
        <p:spPr bwMode="auto">
          <a:xfrm flipV="1">
            <a:off x="2961494" y="5763246"/>
            <a:ext cx="4056989" cy="15875"/>
          </a:xfrm>
          <a:prstGeom prst="line">
            <a:avLst/>
          </a:prstGeom>
          <a:noFill/>
          <a:ln w="76200">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73422" name="Line 12"/>
          <p:cNvSpPr>
            <a:spLocks noChangeShapeType="1"/>
          </p:cNvSpPr>
          <p:nvPr/>
        </p:nvSpPr>
        <p:spPr bwMode="auto">
          <a:xfrm flipV="1">
            <a:off x="7518942" y="5763246"/>
            <a:ext cx="1683677" cy="15875"/>
          </a:xfrm>
          <a:prstGeom prst="line">
            <a:avLst/>
          </a:prstGeom>
          <a:noFill/>
          <a:ln w="7620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73423" name="Text Box 13"/>
          <p:cNvSpPr txBox="1">
            <a:spLocks noChangeArrowheads="1"/>
          </p:cNvSpPr>
          <p:nvPr/>
        </p:nvSpPr>
        <p:spPr bwMode="auto">
          <a:xfrm>
            <a:off x="4419877" y="5331445"/>
            <a:ext cx="10390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a:solidFill>
                  <a:srgbClr val="000099"/>
                </a:solidFill>
                <a:latin typeface="Arial" panose="020B0604020202020204" pitchFamily="34" charset="0"/>
                <a:ea typeface="黑体" panose="02010609060101010101" pitchFamily="2" charset="-122"/>
              </a:rPr>
              <a:t>SMTP</a:t>
            </a:r>
            <a:endParaRPr lang="en-US" altLang="zh-CN" sz="2400" b="1">
              <a:solidFill>
                <a:srgbClr val="000099"/>
              </a:solidFill>
              <a:latin typeface="Arial" panose="020B0604020202020204" pitchFamily="34" charset="0"/>
              <a:ea typeface="黑体" panose="02010609060101010101" pitchFamily="2" charset="-122"/>
            </a:endParaRPr>
          </a:p>
        </p:txBody>
      </p:sp>
      <p:sp>
        <p:nvSpPr>
          <p:cNvPr id="273424" name="Text Box 16"/>
          <p:cNvSpPr txBox="1">
            <a:spLocks noChangeArrowheads="1"/>
          </p:cNvSpPr>
          <p:nvPr/>
        </p:nvSpPr>
        <p:spPr bwMode="auto">
          <a:xfrm>
            <a:off x="1549453" y="4509120"/>
            <a:ext cx="233910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400" b="1">
                <a:solidFill>
                  <a:srgbClr val="000099"/>
                </a:solidFill>
                <a:latin typeface="Arial" panose="020B0604020202020204" pitchFamily="34" charset="0"/>
                <a:ea typeface="黑体" panose="02010609060101010101" pitchFamily="2" charset="-122"/>
              </a:rPr>
              <a:t>网易邮件服务器</a:t>
            </a:r>
            <a:endParaRPr lang="zh-CN" altLang="en-US" sz="2400" b="1">
              <a:solidFill>
                <a:srgbClr val="000099"/>
              </a:solidFill>
              <a:latin typeface="Arial" panose="020B0604020202020204" pitchFamily="34" charset="0"/>
              <a:ea typeface="黑体" panose="02010609060101010101" pitchFamily="2" charset="-122"/>
            </a:endParaRPr>
          </a:p>
          <a:p>
            <a:pPr algn="ctr" eaLnBrk="1" hangingPunct="1">
              <a:lnSpc>
                <a:spcPct val="90000"/>
              </a:lnSpc>
            </a:pPr>
            <a:r>
              <a:rPr lang="en-US" altLang="zh-CN" sz="2400" b="1">
                <a:solidFill>
                  <a:srgbClr val="000099"/>
                </a:solidFill>
                <a:latin typeface="Arial" panose="020B0604020202020204" pitchFamily="34" charset="0"/>
                <a:ea typeface="黑体" panose="02010609060101010101" pitchFamily="2" charset="-122"/>
              </a:rPr>
              <a:t>mail.163.com</a:t>
            </a:r>
            <a:endParaRPr lang="en-US" altLang="zh-CN" sz="2400" b="1">
              <a:solidFill>
                <a:srgbClr val="000099"/>
              </a:solidFill>
              <a:latin typeface="Arial" panose="020B0604020202020204" pitchFamily="34" charset="0"/>
              <a:ea typeface="黑体" panose="02010609060101010101" pitchFamily="2" charset="-122"/>
            </a:endParaRPr>
          </a:p>
        </p:txBody>
      </p:sp>
      <p:sp>
        <p:nvSpPr>
          <p:cNvPr id="273425" name="Text Box 17"/>
          <p:cNvSpPr txBox="1">
            <a:spLocks noChangeArrowheads="1"/>
          </p:cNvSpPr>
          <p:nvPr/>
        </p:nvSpPr>
        <p:spPr bwMode="auto">
          <a:xfrm>
            <a:off x="5760120" y="4509120"/>
            <a:ext cx="2662908"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400" b="1">
                <a:solidFill>
                  <a:srgbClr val="000099"/>
                </a:solidFill>
                <a:latin typeface="Arial" panose="020B0604020202020204" pitchFamily="34" charset="0"/>
                <a:ea typeface="黑体" panose="02010609060101010101" pitchFamily="2" charset="-122"/>
              </a:rPr>
              <a:t>新浪邮件服务器</a:t>
            </a:r>
            <a:endParaRPr lang="zh-CN" altLang="en-US" sz="2400" b="1">
              <a:solidFill>
                <a:srgbClr val="000099"/>
              </a:solidFill>
              <a:latin typeface="Arial" panose="020B0604020202020204" pitchFamily="34" charset="0"/>
              <a:ea typeface="黑体" panose="02010609060101010101" pitchFamily="2" charset="-122"/>
            </a:endParaRPr>
          </a:p>
          <a:p>
            <a:pPr algn="ctr" eaLnBrk="1" hangingPunct="1">
              <a:lnSpc>
                <a:spcPct val="90000"/>
              </a:lnSpc>
            </a:pPr>
            <a:r>
              <a:rPr lang="en-US" altLang="zh-CN" sz="2400" b="1">
                <a:solidFill>
                  <a:srgbClr val="000099"/>
                </a:solidFill>
                <a:latin typeface="Arial" panose="020B0604020202020204" pitchFamily="34" charset="0"/>
                <a:ea typeface="黑体" panose="02010609060101010101" pitchFamily="2" charset="-122"/>
              </a:rPr>
              <a:t>mail.sina.com.cn</a:t>
            </a:r>
            <a:endParaRPr lang="en-US" altLang="zh-CN" sz="2400" b="1">
              <a:solidFill>
                <a:srgbClr val="000099"/>
              </a:solidFill>
              <a:latin typeface="Arial" panose="020B0604020202020204" pitchFamily="34" charset="0"/>
              <a:ea typeface="黑体" panose="02010609060101010101" pitchFamily="2" charset="-122"/>
            </a:endParaRPr>
          </a:p>
        </p:txBody>
      </p:sp>
      <p:sp>
        <p:nvSpPr>
          <p:cNvPr id="2" name="矩形 1"/>
          <p:cNvSpPr/>
          <p:nvPr/>
        </p:nvSpPr>
        <p:spPr>
          <a:xfrm>
            <a:off x="1151131" y="2980109"/>
            <a:ext cx="8194357" cy="1384995"/>
          </a:xfrm>
          <a:prstGeom prst="rect">
            <a:avLst/>
          </a:prstGeom>
          <a:solidFill>
            <a:srgbClr val="FFFF66"/>
          </a:solidFill>
          <a:ln>
            <a:solidFill>
              <a:srgbClr val="000066"/>
            </a:solidFill>
          </a:ln>
        </p:spPr>
        <p:txBody>
          <a:bodyPr wrap="square">
            <a:spAutoFit/>
          </a:bodyPr>
          <a:lstStyle/>
          <a:p>
            <a:r>
              <a:rPr lang="zh-CN" altLang="zh-CN" sz="2800" b="1" dirty="0">
                <a:solidFill>
                  <a:srgbClr val="FF0000"/>
                </a:solidFill>
                <a:latin typeface="+mn-lt"/>
                <a:ea typeface="+mn-ea"/>
              </a:rPr>
              <a:t>万维网电子邮件的好处：</a:t>
            </a:r>
            <a:r>
              <a:rPr lang="zh-CN" altLang="zh-CN" sz="2800" b="1" dirty="0">
                <a:solidFill>
                  <a:srgbClr val="000066"/>
                </a:solidFill>
                <a:latin typeface="+mn-lt"/>
                <a:ea typeface="+mn-ea"/>
              </a:rPr>
              <a:t>只要能够找到上网的计算机，打开任何一种浏览器就可以非常方便地收发电子邮件。</a:t>
            </a:r>
            <a:endParaRPr lang="zh-CN" altLang="en-US" sz="2800" b="1" dirty="0">
              <a:solidFill>
                <a:srgbClr val="000066"/>
              </a:solidFill>
              <a:latin typeface="+mn-lt"/>
              <a:ea typeface="+mn-ea"/>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通用互联网邮件扩充 </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MIME</a:t>
            </a:r>
            <a:endParaRPr lang="zh-CN" altLang="en-US"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75555" name="Rectangle 3"/>
          <p:cNvSpPr>
            <a:spLocks noGrp="1" noChangeArrowheads="1"/>
          </p:cNvSpPr>
          <p:nvPr>
            <p:ph idx="1"/>
          </p:nvPr>
        </p:nvSpPr>
        <p:spPr>
          <a:xfrm>
            <a:off x="1031983" y="1896384"/>
            <a:ext cx="8346723" cy="3332816"/>
          </a:xfrm>
        </p:spPr>
        <p:txBody>
          <a:bodyPr/>
          <a:lstStyle/>
          <a:p>
            <a:pPr algn="just" eaLnBrk="1" hangingPunct="1">
              <a:buFont typeface="Wingdings" panose="05000000000000000000" pitchFamily="2" charset="2"/>
              <a:buNone/>
              <a:defRPr/>
            </a:pPr>
            <a:r>
              <a:rPr lang="en-US" altLang="zh-CN" sz="3000" dirty="0">
                <a:latin typeface="Times New Roman" panose="02020603050405020304" pitchFamily="18" charset="0"/>
                <a:cs typeface="Times New Roman" panose="02020603050405020304" pitchFamily="18" charset="0"/>
              </a:rPr>
              <a:t>SMTP </a:t>
            </a:r>
            <a:r>
              <a:rPr lang="zh-CN" altLang="en-US" sz="3000" dirty="0">
                <a:latin typeface="Times New Roman" panose="02020603050405020304" pitchFamily="18" charset="0"/>
                <a:cs typeface="Times New Roman" panose="02020603050405020304" pitchFamily="18" charset="0"/>
              </a:rPr>
              <a:t>有以下</a:t>
            </a:r>
            <a:r>
              <a:rPr lang="zh-CN" altLang="en-US" sz="3000" dirty="0">
                <a:solidFill>
                  <a:srgbClr val="FF0000"/>
                </a:solidFill>
                <a:latin typeface="Times New Roman" panose="02020603050405020304" pitchFamily="18" charset="0"/>
                <a:cs typeface="Times New Roman" panose="02020603050405020304" pitchFamily="18" charset="0"/>
              </a:rPr>
              <a:t>缺点：</a:t>
            </a:r>
            <a:endParaRPr lang="zh-CN" altLang="en-US" sz="3000" dirty="0">
              <a:solidFill>
                <a:srgbClr val="FF0000"/>
              </a:solidFill>
              <a:latin typeface="Times New Roman" panose="02020603050405020304" pitchFamily="18" charset="0"/>
              <a:cs typeface="Times New Roman" panose="02020603050405020304" pitchFamily="18" charset="0"/>
            </a:endParaRPr>
          </a:p>
          <a:p>
            <a:pPr algn="just" eaLnBrk="1" hangingPunct="1">
              <a:defRPr/>
            </a:pPr>
            <a:r>
              <a:rPr lang="en-US" altLang="zh-CN" sz="3000" dirty="0">
                <a:latin typeface="Times New Roman" panose="02020603050405020304" pitchFamily="18" charset="0"/>
                <a:cs typeface="Times New Roman" panose="02020603050405020304" pitchFamily="18" charset="0"/>
              </a:rPr>
              <a:t>SMTP </a:t>
            </a:r>
            <a:r>
              <a:rPr lang="zh-CN" altLang="en-US" sz="3000" dirty="0">
                <a:latin typeface="Times New Roman" panose="02020603050405020304" pitchFamily="18" charset="0"/>
                <a:cs typeface="Times New Roman" panose="02020603050405020304" pitchFamily="18" charset="0"/>
              </a:rPr>
              <a:t>不能传送可执行文件或其他的二进制对象。</a:t>
            </a:r>
            <a:endParaRPr lang="zh-CN" altLang="en-US" sz="3000" dirty="0">
              <a:latin typeface="Times New Roman" panose="02020603050405020304" pitchFamily="18" charset="0"/>
              <a:cs typeface="Times New Roman" panose="02020603050405020304" pitchFamily="18" charset="0"/>
            </a:endParaRPr>
          </a:p>
          <a:p>
            <a:pPr algn="just" eaLnBrk="1" hangingPunct="1">
              <a:defRPr/>
            </a:pPr>
            <a:r>
              <a:rPr lang="en-US" altLang="zh-CN" sz="3000" dirty="0">
                <a:latin typeface="Times New Roman" panose="02020603050405020304" pitchFamily="18" charset="0"/>
                <a:cs typeface="Times New Roman" panose="02020603050405020304" pitchFamily="18" charset="0"/>
              </a:rPr>
              <a:t>SMTP </a:t>
            </a:r>
            <a:r>
              <a:rPr lang="zh-CN" altLang="en-US" sz="3000" dirty="0">
                <a:latin typeface="Times New Roman" panose="02020603050405020304" pitchFamily="18" charset="0"/>
                <a:cs typeface="Times New Roman" panose="02020603050405020304" pitchFamily="18" charset="0"/>
              </a:rPr>
              <a:t>限于传送 </a:t>
            </a:r>
            <a:r>
              <a:rPr lang="en-US" altLang="zh-CN" sz="3000" dirty="0">
                <a:latin typeface="Times New Roman" panose="02020603050405020304" pitchFamily="18" charset="0"/>
                <a:cs typeface="Times New Roman" panose="02020603050405020304" pitchFamily="18" charset="0"/>
              </a:rPr>
              <a:t>7 </a:t>
            </a:r>
            <a:r>
              <a:rPr lang="zh-CN" altLang="en-US" sz="3000" dirty="0">
                <a:latin typeface="Times New Roman" panose="02020603050405020304" pitchFamily="18" charset="0"/>
                <a:cs typeface="Times New Roman" panose="02020603050405020304" pitchFamily="18" charset="0"/>
              </a:rPr>
              <a:t>位的 </a:t>
            </a:r>
            <a:r>
              <a:rPr lang="en-US" altLang="zh-CN" sz="3000" dirty="0">
                <a:latin typeface="Times New Roman" panose="02020603050405020304" pitchFamily="18" charset="0"/>
                <a:cs typeface="Times New Roman" panose="02020603050405020304" pitchFamily="18" charset="0"/>
              </a:rPr>
              <a:t>ASCII </a:t>
            </a:r>
            <a:r>
              <a:rPr lang="zh-CN" altLang="en-US" sz="3000" dirty="0">
                <a:latin typeface="Times New Roman" panose="02020603050405020304" pitchFamily="18" charset="0"/>
                <a:cs typeface="Times New Roman" panose="02020603050405020304" pitchFamily="18" charset="0"/>
              </a:rPr>
              <a:t>码。许多其他非英语国家的文字（如中文、俄文，甚至带重音符号的法文或德文）就无法传送。</a:t>
            </a:r>
            <a:endParaRPr lang="zh-CN" altLang="en-US" sz="3000" dirty="0">
              <a:latin typeface="Times New Roman" panose="02020603050405020304" pitchFamily="18" charset="0"/>
              <a:cs typeface="Times New Roman" panose="02020603050405020304" pitchFamily="18" charset="0"/>
            </a:endParaRPr>
          </a:p>
          <a:p>
            <a:pPr algn="just" eaLnBrk="1" hangingPunct="1">
              <a:defRPr/>
            </a:pPr>
            <a:r>
              <a:rPr lang="en-US" altLang="zh-CN" sz="3000" dirty="0">
                <a:latin typeface="Times New Roman" panose="02020603050405020304" pitchFamily="18" charset="0"/>
                <a:cs typeface="Times New Roman" panose="02020603050405020304" pitchFamily="18" charset="0"/>
              </a:rPr>
              <a:t>SMTP </a:t>
            </a:r>
            <a:r>
              <a:rPr lang="zh-CN" altLang="en-US" sz="3000" dirty="0">
                <a:latin typeface="Times New Roman" panose="02020603050405020304" pitchFamily="18" charset="0"/>
                <a:cs typeface="Times New Roman" panose="02020603050405020304" pitchFamily="18" charset="0"/>
              </a:rPr>
              <a:t>服务器会拒绝超过一定长度的邮件。</a:t>
            </a:r>
            <a:endParaRPr lang="zh-CN" altLang="en-US" sz="3000" dirty="0">
              <a:latin typeface="Times New Roman" panose="02020603050405020304" pitchFamily="18" charset="0"/>
              <a:cs typeface="Times New Roman" panose="02020603050405020304" pitchFamily="18" charset="0"/>
            </a:endParaRPr>
          </a:p>
          <a:p>
            <a:pPr algn="just" eaLnBrk="1" hangingPunct="1">
              <a:defRPr/>
            </a:pPr>
            <a:r>
              <a:rPr lang="zh-CN" altLang="en-US" sz="3000" dirty="0">
                <a:latin typeface="Times New Roman" panose="02020603050405020304" pitchFamily="18" charset="0"/>
                <a:cs typeface="Times New Roman" panose="02020603050405020304" pitchFamily="18" charset="0"/>
              </a:rPr>
              <a:t>某些 </a:t>
            </a:r>
            <a:r>
              <a:rPr lang="en-US" altLang="zh-CN" sz="3000" dirty="0">
                <a:latin typeface="Times New Roman" panose="02020603050405020304" pitchFamily="18" charset="0"/>
                <a:cs typeface="Times New Roman" panose="02020603050405020304" pitchFamily="18" charset="0"/>
              </a:rPr>
              <a:t>SMTP </a:t>
            </a:r>
            <a:r>
              <a:rPr lang="zh-CN" altLang="en-US" sz="3000" dirty="0">
                <a:latin typeface="Times New Roman" panose="02020603050405020304" pitchFamily="18" charset="0"/>
                <a:cs typeface="Times New Roman" panose="02020603050405020304" pitchFamily="18" charset="0"/>
              </a:rPr>
              <a:t>的实现并没有完全按照</a:t>
            </a:r>
            <a:r>
              <a:rPr lang="en-US" altLang="zh-CN" sz="3000" dirty="0">
                <a:latin typeface="Times New Roman" panose="02020603050405020304" pitchFamily="18" charset="0"/>
                <a:cs typeface="Times New Roman" panose="02020603050405020304" pitchFamily="18" charset="0"/>
              </a:rPr>
              <a:t>[RFC 821]</a:t>
            </a:r>
            <a:r>
              <a:rPr lang="zh-CN" altLang="en-US" sz="3000" dirty="0">
                <a:latin typeface="Times New Roman" panose="02020603050405020304" pitchFamily="18" charset="0"/>
                <a:cs typeface="Times New Roman" panose="02020603050405020304" pitchFamily="18" charset="0"/>
              </a:rPr>
              <a:t>的 </a:t>
            </a:r>
            <a:r>
              <a:rPr lang="en-US" altLang="zh-CN" sz="3000" dirty="0">
                <a:latin typeface="Times New Roman" panose="02020603050405020304" pitchFamily="18" charset="0"/>
                <a:cs typeface="Times New Roman" panose="02020603050405020304" pitchFamily="18" charset="0"/>
              </a:rPr>
              <a:t>SMTP </a:t>
            </a:r>
            <a:r>
              <a:rPr lang="zh-CN" altLang="en-US" sz="3000" dirty="0">
                <a:latin typeface="Times New Roman" panose="02020603050405020304" pitchFamily="18" charset="0"/>
                <a:cs typeface="Times New Roman" panose="02020603050405020304" pitchFamily="18" charset="0"/>
              </a:rPr>
              <a:t>标准。  </a:t>
            </a:r>
            <a:endParaRPr lang="zh-CN" altLang="en-US" sz="30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5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5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5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5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95300" y="188913"/>
            <a:ext cx="6041876" cy="792162"/>
          </a:xfrm>
        </p:spPr>
        <p:txBody>
          <a:bodyPr/>
          <a:lstStyle/>
          <a:p>
            <a:r>
              <a:rPr lang="en-US" altLang="zh-CN" dirty="0">
                <a:latin typeface="Times New Roman" panose="02020603050405020304" pitchFamily="18" charset="0"/>
                <a:ea typeface="黑体" panose="02010609060101010101" pitchFamily="2" charset="-122"/>
                <a:cs typeface="Times New Roman" panose="02020603050405020304" pitchFamily="18" charset="0"/>
              </a:rPr>
              <a:t>1.  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概述</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6483" name="Rectangle 3"/>
          <p:cNvSpPr>
            <a:spLocks noGrp="1" noChangeArrowheads="1"/>
          </p:cNvSpPr>
          <p:nvPr>
            <p:ph idx="1"/>
          </p:nvPr>
        </p:nvSpPr>
        <p:spPr>
          <a:xfrm>
            <a:off x="920552" y="1196975"/>
            <a:ext cx="8641490" cy="3456161"/>
          </a:xfrm>
        </p:spPr>
        <p:txBody>
          <a:bodyPr/>
          <a:lstStyle/>
          <a:p>
            <a:r>
              <a:rPr lang="zh-CN" altLang="zh-CN" dirty="0">
                <a:solidFill>
                  <a:srgbClr val="FF0000"/>
                </a:solidFill>
                <a:latin typeface="Times New Roman" panose="02020603050405020304" pitchFamily="18" charset="0"/>
                <a:cs typeface="Times New Roman" panose="02020603050405020304" pitchFamily="18" charset="0"/>
              </a:rPr>
              <a:t>通用互联网邮件扩充</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并没有改动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或取代它。</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的意图是继续使用目前的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[RFC 822]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格式，但增加了邮件主体的</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结构，</a:t>
            </a:r>
            <a:r>
              <a:rPr lang="zh-CN" altLang="en-US" dirty="0">
                <a:latin typeface="Times New Roman" panose="02020603050405020304" pitchFamily="18" charset="0"/>
                <a:ea typeface="黑体" panose="02010609060101010101" pitchFamily="2" charset="-122"/>
                <a:cs typeface="Times New Roman" panose="02020603050405020304" pitchFamily="18" charset="0"/>
              </a:rPr>
              <a:t>并定义了传送非 </a:t>
            </a:r>
            <a:r>
              <a:rPr lang="en-US" altLang="zh-CN" dirty="0">
                <a:latin typeface="Times New Roman" panose="02020603050405020304" pitchFamily="18" charset="0"/>
                <a:ea typeface="黑体" panose="02010609060101010101" pitchFamily="2" charset="-122"/>
                <a:cs typeface="Times New Roman" panose="02020603050405020304" pitchFamily="18" charset="0"/>
              </a:rPr>
              <a:t>ASCII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码的</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编码规则。</a:t>
            </a:r>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和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的关系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8531" name="Text Box 3"/>
          <p:cNvSpPr txBox="1">
            <a:spLocks noChangeArrowheads="1"/>
          </p:cNvSpPr>
          <p:nvPr/>
        </p:nvSpPr>
        <p:spPr bwMode="auto">
          <a:xfrm>
            <a:off x="1839713" y="2214017"/>
            <a:ext cx="1782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000099"/>
                </a:solidFill>
                <a:latin typeface="Arial" panose="020B0604020202020204" pitchFamily="34" charset="0"/>
                <a:ea typeface="黑体" panose="02010609060101010101" pitchFamily="2" charset="-122"/>
              </a:rPr>
              <a:t>非 </a:t>
            </a:r>
            <a:r>
              <a:rPr kumimoji="1" lang="en-US" altLang="zh-CN" sz="2400" b="1">
                <a:solidFill>
                  <a:srgbClr val="000099"/>
                </a:solidFill>
                <a:latin typeface="Arial" panose="020B0604020202020204" pitchFamily="34" charset="0"/>
                <a:ea typeface="黑体" panose="02010609060101010101" pitchFamily="2" charset="-122"/>
              </a:rPr>
              <a:t>ASCII </a:t>
            </a:r>
            <a:r>
              <a:rPr kumimoji="1" lang="zh-CN" altLang="en-US" sz="2400" b="1">
                <a:solidFill>
                  <a:srgbClr val="000099"/>
                </a:solidFill>
                <a:latin typeface="Arial" panose="020B0604020202020204" pitchFamily="34" charset="0"/>
                <a:ea typeface="黑体" panose="02010609060101010101" pitchFamily="2" charset="-122"/>
              </a:rPr>
              <a:t>码</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278532" name="Text Box 4"/>
          <p:cNvSpPr txBox="1">
            <a:spLocks noChangeArrowheads="1"/>
          </p:cNvSpPr>
          <p:nvPr/>
        </p:nvSpPr>
        <p:spPr bwMode="auto">
          <a:xfrm>
            <a:off x="1855191" y="3726904"/>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7 </a:t>
            </a:r>
            <a:r>
              <a:rPr kumimoji="1" lang="zh-CN" altLang="en-US" sz="2400" b="1">
                <a:solidFill>
                  <a:srgbClr val="000099"/>
                </a:solidFill>
                <a:latin typeface="Arial" panose="020B0604020202020204" pitchFamily="34" charset="0"/>
                <a:ea typeface="黑体" panose="02010609060101010101" pitchFamily="2" charset="-122"/>
              </a:rPr>
              <a:t>位 </a:t>
            </a:r>
            <a:r>
              <a:rPr kumimoji="1" lang="en-US" altLang="zh-CN" sz="2400" b="1">
                <a:solidFill>
                  <a:srgbClr val="000099"/>
                </a:solidFill>
                <a:latin typeface="Arial" panose="020B0604020202020204" pitchFamily="34" charset="0"/>
                <a:ea typeface="黑体" panose="02010609060101010101" pitchFamily="2" charset="-122"/>
              </a:rPr>
              <a:t>ASCII </a:t>
            </a:r>
            <a:r>
              <a:rPr kumimoji="1" lang="zh-CN" altLang="en-US" sz="2400" b="1">
                <a:solidFill>
                  <a:srgbClr val="000099"/>
                </a:solidFill>
                <a:latin typeface="Arial" panose="020B0604020202020204" pitchFamily="34" charset="0"/>
                <a:ea typeface="黑体" panose="02010609060101010101" pitchFamily="2" charset="-122"/>
              </a:rPr>
              <a:t>码</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278533" name="Rectangle 5"/>
          <p:cNvSpPr>
            <a:spLocks noChangeArrowheads="1"/>
          </p:cNvSpPr>
          <p:nvPr/>
        </p:nvSpPr>
        <p:spPr bwMode="auto">
          <a:xfrm>
            <a:off x="1184473" y="2791866"/>
            <a:ext cx="1281244" cy="596900"/>
          </a:xfrm>
          <a:prstGeom prst="rect">
            <a:avLst/>
          </a:prstGeom>
          <a:solidFill>
            <a:srgbClr val="FFCCFF"/>
          </a:solidFill>
          <a:ln w="9525">
            <a:solidFill>
              <a:srgbClr val="333399"/>
            </a:solidFill>
            <a:miter lim="800000"/>
          </a:ln>
          <a:effectLst>
            <a:outerShdw dist="53882" dir="2700000" algn="ctr" rotWithShape="0">
              <a:schemeClr val="bg2"/>
            </a:outerShdw>
          </a:effectLst>
        </p:spPr>
        <p:txBody>
          <a:bodyPr wrap="none" anchor="ctr"/>
          <a:lstStyle/>
          <a:p>
            <a:pPr algn="ctr" eaLnBrk="1" hangingPunct="1"/>
            <a:r>
              <a:rPr kumimoji="1" lang="en-US" altLang="zh-CN" b="1">
                <a:solidFill>
                  <a:srgbClr val="000099"/>
                </a:solidFill>
                <a:latin typeface="Arial" panose="020B0604020202020204" pitchFamily="34" charset="0"/>
                <a:ea typeface="黑体" panose="02010609060101010101" pitchFamily="2" charset="-122"/>
              </a:rPr>
              <a:t>MIME</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278534" name="Rectangle 6"/>
          <p:cNvSpPr>
            <a:spLocks noChangeArrowheads="1"/>
          </p:cNvSpPr>
          <p:nvPr/>
        </p:nvSpPr>
        <p:spPr bwMode="auto">
          <a:xfrm>
            <a:off x="1184473" y="4463503"/>
            <a:ext cx="1281244" cy="596900"/>
          </a:xfrm>
          <a:prstGeom prst="rect">
            <a:avLst/>
          </a:prstGeom>
          <a:solidFill>
            <a:srgbClr val="CCECFF"/>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en-US" altLang="zh-CN" b="1">
                <a:solidFill>
                  <a:srgbClr val="000099"/>
                </a:solidFill>
                <a:latin typeface="Arial" panose="020B0604020202020204" pitchFamily="34" charset="0"/>
                <a:ea typeface="黑体" panose="02010609060101010101" pitchFamily="2" charset="-122"/>
              </a:rPr>
              <a:t>SMTP</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278535" name="Rectangle 7"/>
          <p:cNvSpPr>
            <a:spLocks noChangeArrowheads="1"/>
          </p:cNvSpPr>
          <p:nvPr/>
        </p:nvSpPr>
        <p:spPr bwMode="auto">
          <a:xfrm>
            <a:off x="7704203" y="2791866"/>
            <a:ext cx="1281245" cy="596900"/>
          </a:xfrm>
          <a:prstGeom prst="rect">
            <a:avLst/>
          </a:prstGeom>
          <a:solidFill>
            <a:srgbClr val="FFCCFF"/>
          </a:solidFill>
          <a:ln w="9525">
            <a:solidFill>
              <a:srgbClr val="333399"/>
            </a:solidFill>
            <a:miter lim="800000"/>
          </a:ln>
          <a:effectLst>
            <a:outerShdw dist="53882" dir="2700000" algn="ctr" rotWithShape="0">
              <a:schemeClr val="bg2"/>
            </a:outerShdw>
          </a:effectLst>
        </p:spPr>
        <p:txBody>
          <a:bodyPr wrap="none" anchor="ctr"/>
          <a:lstStyle/>
          <a:p>
            <a:pPr algn="ctr" eaLnBrk="1" hangingPunct="1"/>
            <a:r>
              <a:rPr kumimoji="1" lang="en-US" altLang="zh-CN" b="1">
                <a:solidFill>
                  <a:srgbClr val="000099"/>
                </a:solidFill>
                <a:latin typeface="Arial" panose="020B0604020202020204" pitchFamily="34" charset="0"/>
                <a:ea typeface="黑体" panose="02010609060101010101" pitchFamily="2" charset="-122"/>
              </a:rPr>
              <a:t>MIME</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278536" name="Rectangle 8"/>
          <p:cNvSpPr>
            <a:spLocks noChangeArrowheads="1"/>
          </p:cNvSpPr>
          <p:nvPr/>
        </p:nvSpPr>
        <p:spPr bwMode="auto">
          <a:xfrm>
            <a:off x="7704203" y="4463503"/>
            <a:ext cx="1281245" cy="596900"/>
          </a:xfrm>
          <a:prstGeom prst="rect">
            <a:avLst/>
          </a:prstGeom>
          <a:solidFill>
            <a:srgbClr val="CCECFF"/>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en-US" altLang="zh-CN" b="1">
                <a:solidFill>
                  <a:srgbClr val="000099"/>
                </a:solidFill>
                <a:latin typeface="Arial" panose="020B0604020202020204" pitchFamily="34" charset="0"/>
                <a:ea typeface="黑体" panose="02010609060101010101" pitchFamily="2" charset="-122"/>
              </a:rPr>
              <a:t>SMTP</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278537" name="Line 9"/>
          <p:cNvSpPr>
            <a:spLocks noChangeShapeType="1"/>
          </p:cNvSpPr>
          <p:nvPr/>
        </p:nvSpPr>
        <p:spPr bwMode="auto">
          <a:xfrm>
            <a:off x="2484635" y="4761953"/>
            <a:ext cx="524020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38" name="Line 10"/>
          <p:cNvSpPr>
            <a:spLocks noChangeShapeType="1"/>
          </p:cNvSpPr>
          <p:nvPr/>
        </p:nvSpPr>
        <p:spPr bwMode="auto">
          <a:xfrm rot="5400000" flipH="1" flipV="1">
            <a:off x="1286867" y="3926135"/>
            <a:ext cx="10747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39" name="Line 11"/>
          <p:cNvSpPr>
            <a:spLocks noChangeShapeType="1"/>
          </p:cNvSpPr>
          <p:nvPr/>
        </p:nvSpPr>
        <p:spPr bwMode="auto">
          <a:xfrm rot="5400000" flipH="1" flipV="1">
            <a:off x="7808317" y="3926135"/>
            <a:ext cx="10747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40" name="Line 12"/>
          <p:cNvSpPr>
            <a:spLocks noChangeShapeType="1"/>
          </p:cNvSpPr>
          <p:nvPr/>
        </p:nvSpPr>
        <p:spPr bwMode="auto">
          <a:xfrm rot="16200000" flipV="1">
            <a:off x="1439266" y="2406897"/>
            <a:ext cx="7699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41" name="Line 13"/>
          <p:cNvSpPr>
            <a:spLocks noChangeShapeType="1"/>
          </p:cNvSpPr>
          <p:nvPr/>
        </p:nvSpPr>
        <p:spPr bwMode="auto">
          <a:xfrm rot="16200000" flipV="1">
            <a:off x="7960716" y="2406897"/>
            <a:ext cx="7699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endParaRPr>
          </a:p>
        </p:txBody>
      </p:sp>
      <p:sp>
        <p:nvSpPr>
          <p:cNvPr id="278542" name="Text Box 14"/>
          <p:cNvSpPr txBox="1">
            <a:spLocks noChangeArrowheads="1"/>
          </p:cNvSpPr>
          <p:nvPr/>
        </p:nvSpPr>
        <p:spPr bwMode="auto">
          <a:xfrm>
            <a:off x="6490030" y="3698328"/>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7 </a:t>
            </a:r>
            <a:r>
              <a:rPr kumimoji="1" lang="zh-CN" altLang="en-US" sz="2400" b="1">
                <a:solidFill>
                  <a:srgbClr val="000099"/>
                </a:solidFill>
                <a:latin typeface="Arial" panose="020B0604020202020204" pitchFamily="34" charset="0"/>
                <a:ea typeface="黑体" panose="02010609060101010101" pitchFamily="2" charset="-122"/>
              </a:rPr>
              <a:t>位 </a:t>
            </a:r>
            <a:r>
              <a:rPr kumimoji="1" lang="en-US" altLang="zh-CN" sz="2400" b="1">
                <a:solidFill>
                  <a:srgbClr val="000099"/>
                </a:solidFill>
                <a:latin typeface="Arial" panose="020B0604020202020204" pitchFamily="34" charset="0"/>
                <a:ea typeface="黑体" panose="02010609060101010101" pitchFamily="2" charset="-122"/>
              </a:rPr>
              <a:t>ASCII </a:t>
            </a:r>
            <a:r>
              <a:rPr kumimoji="1" lang="zh-CN" altLang="en-US" sz="2400" b="1">
                <a:solidFill>
                  <a:srgbClr val="000099"/>
                </a:solidFill>
                <a:latin typeface="Arial" panose="020B0604020202020204" pitchFamily="34" charset="0"/>
                <a:ea typeface="黑体" panose="02010609060101010101" pitchFamily="2" charset="-122"/>
              </a:rPr>
              <a:t>码</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278543" name="Text Box 15"/>
          <p:cNvSpPr txBox="1">
            <a:spLocks noChangeArrowheads="1"/>
          </p:cNvSpPr>
          <p:nvPr/>
        </p:nvSpPr>
        <p:spPr bwMode="auto">
          <a:xfrm>
            <a:off x="3955057" y="4339678"/>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000099"/>
                </a:solidFill>
                <a:latin typeface="Arial" panose="020B0604020202020204" pitchFamily="34" charset="0"/>
                <a:ea typeface="黑体" panose="02010609060101010101" pitchFamily="2" charset="-122"/>
              </a:rPr>
              <a:t>7 </a:t>
            </a:r>
            <a:r>
              <a:rPr kumimoji="1" lang="zh-CN" altLang="en-US" sz="2400" b="1">
                <a:solidFill>
                  <a:srgbClr val="000099"/>
                </a:solidFill>
                <a:latin typeface="Arial" panose="020B0604020202020204" pitchFamily="34" charset="0"/>
                <a:ea typeface="黑体" panose="02010609060101010101" pitchFamily="2" charset="-122"/>
              </a:rPr>
              <a:t>位 </a:t>
            </a:r>
            <a:r>
              <a:rPr kumimoji="1" lang="en-US" altLang="zh-CN" sz="2400" b="1">
                <a:solidFill>
                  <a:srgbClr val="000099"/>
                </a:solidFill>
                <a:latin typeface="Arial" panose="020B0604020202020204" pitchFamily="34" charset="0"/>
                <a:ea typeface="黑体" panose="02010609060101010101" pitchFamily="2" charset="-122"/>
              </a:rPr>
              <a:t>ASCII </a:t>
            </a:r>
            <a:r>
              <a:rPr kumimoji="1" lang="zh-CN" altLang="en-US" sz="2400" b="1">
                <a:solidFill>
                  <a:srgbClr val="000099"/>
                </a:solidFill>
                <a:latin typeface="Arial" panose="020B0604020202020204" pitchFamily="34" charset="0"/>
                <a:ea typeface="黑体" panose="02010609060101010101" pitchFamily="2" charset="-122"/>
              </a:rPr>
              <a:t>码</a:t>
            </a:r>
            <a:endParaRPr kumimoji="1" lang="zh-CN" altLang="en-US" sz="2400" b="1">
              <a:solidFill>
                <a:srgbClr val="000099"/>
              </a:solidFill>
              <a:latin typeface="Arial" panose="020B0604020202020204" pitchFamily="34" charset="0"/>
              <a:ea typeface="黑体" panose="02010609060101010101" pitchFamily="2" charset="-122"/>
            </a:endParaRPr>
          </a:p>
        </p:txBody>
      </p:sp>
      <p:sp>
        <p:nvSpPr>
          <p:cNvPr id="278544" name="Text Box 16"/>
          <p:cNvSpPr txBox="1">
            <a:spLocks noChangeArrowheads="1"/>
          </p:cNvSpPr>
          <p:nvPr/>
        </p:nvSpPr>
        <p:spPr bwMode="auto">
          <a:xfrm>
            <a:off x="6537176" y="2214017"/>
            <a:ext cx="1782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dirty="0">
                <a:solidFill>
                  <a:srgbClr val="000099"/>
                </a:solidFill>
                <a:latin typeface="Arial" panose="020B0604020202020204" pitchFamily="34" charset="0"/>
                <a:ea typeface="黑体" panose="02010609060101010101" pitchFamily="2" charset="-122"/>
              </a:rPr>
              <a:t>非 </a:t>
            </a:r>
            <a:r>
              <a:rPr kumimoji="1" lang="en-US" altLang="zh-CN" sz="2400" b="1" dirty="0">
                <a:solidFill>
                  <a:srgbClr val="000099"/>
                </a:solidFill>
                <a:latin typeface="Arial" panose="020B0604020202020204" pitchFamily="34" charset="0"/>
                <a:ea typeface="黑体" panose="02010609060101010101" pitchFamily="2" charset="-122"/>
              </a:rPr>
              <a:t>ASCII </a:t>
            </a:r>
            <a:r>
              <a:rPr kumimoji="1" lang="zh-CN" altLang="en-US" sz="2400" b="1" dirty="0">
                <a:solidFill>
                  <a:srgbClr val="000099"/>
                </a:solidFill>
                <a:latin typeface="Arial" panose="020B0604020202020204" pitchFamily="34" charset="0"/>
                <a:ea typeface="黑体" panose="02010609060101010101" pitchFamily="2" charset="-122"/>
              </a:rPr>
              <a:t>码</a:t>
            </a:r>
            <a:endParaRPr kumimoji="1" lang="zh-CN" altLang="en-US" sz="2400" b="1" dirty="0">
              <a:solidFill>
                <a:srgbClr val="000099"/>
              </a:solidFill>
              <a:latin typeface="Arial" panose="020B0604020202020204" pitchFamily="34" charset="0"/>
              <a:ea typeface="黑体" panose="02010609060101010101" pitchFamily="2" charset="-122"/>
            </a:endParaRPr>
          </a:p>
        </p:txBody>
      </p:sp>
      <p:sp>
        <p:nvSpPr>
          <p:cNvPr id="278545" name="Rectangle 17"/>
          <p:cNvSpPr>
            <a:spLocks noChangeArrowheads="1"/>
          </p:cNvSpPr>
          <p:nvPr/>
        </p:nvSpPr>
        <p:spPr bwMode="auto">
          <a:xfrm>
            <a:off x="1301419" y="1556792"/>
            <a:ext cx="1047353" cy="477837"/>
          </a:xfrm>
          <a:prstGeom prst="rect">
            <a:avLst/>
          </a:prstGeom>
          <a:solidFill>
            <a:srgbClr val="FFFF99"/>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zh-CN" altLang="en-US" b="1">
                <a:solidFill>
                  <a:srgbClr val="000099"/>
                </a:solidFill>
                <a:latin typeface="Arial" panose="020B0604020202020204" pitchFamily="34" charset="0"/>
                <a:ea typeface="黑体" panose="02010609060101010101" pitchFamily="2" charset="-122"/>
              </a:rPr>
              <a:t>用户</a:t>
            </a:r>
            <a:endParaRPr kumimoji="1" lang="zh-CN" altLang="en-US" b="1">
              <a:solidFill>
                <a:srgbClr val="000099"/>
              </a:solidFill>
              <a:latin typeface="Arial" panose="020B0604020202020204" pitchFamily="34" charset="0"/>
              <a:ea typeface="黑体" panose="02010609060101010101" pitchFamily="2" charset="-122"/>
            </a:endParaRPr>
          </a:p>
        </p:txBody>
      </p:sp>
      <p:sp>
        <p:nvSpPr>
          <p:cNvPr id="278546" name="Rectangle 18"/>
          <p:cNvSpPr>
            <a:spLocks noChangeArrowheads="1"/>
          </p:cNvSpPr>
          <p:nvPr/>
        </p:nvSpPr>
        <p:spPr bwMode="auto">
          <a:xfrm>
            <a:off x="7821148" y="1556792"/>
            <a:ext cx="1047354" cy="477837"/>
          </a:xfrm>
          <a:prstGeom prst="rect">
            <a:avLst/>
          </a:prstGeom>
          <a:solidFill>
            <a:srgbClr val="FFFF99"/>
          </a:solidFill>
          <a:ln w="9525">
            <a:solidFill>
              <a:srgbClr val="333399"/>
            </a:solidFill>
            <a:miter lim="800000"/>
          </a:ln>
          <a:effectLst>
            <a:outerShdw dist="45791" dir="2021404" algn="ctr" rotWithShape="0">
              <a:schemeClr val="bg2"/>
            </a:outerShdw>
          </a:effectLst>
        </p:spPr>
        <p:txBody>
          <a:bodyPr wrap="none" anchor="ctr"/>
          <a:lstStyle/>
          <a:p>
            <a:pPr algn="ctr" eaLnBrk="1" hangingPunct="1"/>
            <a:r>
              <a:rPr kumimoji="1" lang="zh-CN" altLang="en-US" b="1">
                <a:solidFill>
                  <a:srgbClr val="000099"/>
                </a:solidFill>
                <a:latin typeface="Arial" panose="020B0604020202020204" pitchFamily="34" charset="0"/>
                <a:ea typeface="黑体" panose="02010609060101010101" pitchFamily="2" charset="-122"/>
              </a:rPr>
              <a:t>用户</a:t>
            </a:r>
            <a:endParaRPr kumimoji="1" lang="zh-CN" altLang="en-US" b="1">
              <a:solidFill>
                <a:srgbClr val="000099"/>
              </a:solidFill>
              <a:latin typeface="Arial" panose="020B0604020202020204" pitchFamily="34"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2" name="文本框 1"/>
          <p:cNvSpPr txBox="1"/>
          <p:nvPr/>
        </p:nvSpPr>
        <p:spPr>
          <a:xfrm>
            <a:off x="1712640" y="5373216"/>
            <a:ext cx="7023787" cy="82994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MIME</a:t>
            </a:r>
            <a:r>
              <a:rPr lang="zh-CN" altLang="en-US" sz="2400" dirty="0">
                <a:latin typeface="Times New Roman" panose="02020603050405020304" pitchFamily="18" charset="0"/>
                <a:cs typeface="Times New Roman" panose="02020603050405020304" pitchFamily="18" charset="0"/>
              </a:rPr>
              <a:t>邮</a:t>
            </a:r>
            <a:r>
              <a:rPr lang="zh-CN" altLang="en-US" sz="2400" dirty="0"/>
              <a:t>件可在现有的电子邮件程序和协议下传送。</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主要包括三个部分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8169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latin typeface="Times New Roman" panose="02020603050405020304" pitchFamily="18" charset="0"/>
                <a:ea typeface="黑体" panose="02010609060101010101" pitchFamily="2" charset="-122"/>
                <a:cs typeface="Times New Roman" panose="02020603050405020304" pitchFamily="18" charset="0"/>
              </a:rPr>
              <a:t>5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个新的邮件</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首部字段，</a:t>
            </a:r>
            <a:r>
              <a:rPr lang="zh-CN" altLang="en-US" dirty="0">
                <a:latin typeface="Times New Roman" panose="02020603050405020304" pitchFamily="18" charset="0"/>
                <a:ea typeface="黑体" panose="02010609060101010101" pitchFamily="2" charset="-122"/>
                <a:cs typeface="Times New Roman" panose="02020603050405020304" pitchFamily="18" charset="0"/>
              </a:rPr>
              <a:t>它们可包含在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[RFC 822]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首部中。这些字段提供了有关邮件主体的信息。</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2" charset="-122"/>
                <a:cs typeface="Times New Roman" panose="02020603050405020304" pitchFamily="18" charset="0"/>
              </a:rPr>
              <a:t>定义了许多邮件内容的</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格式，</a:t>
            </a:r>
            <a:r>
              <a:rPr lang="zh-CN" altLang="en-US" dirty="0">
                <a:latin typeface="Times New Roman" panose="02020603050405020304" pitchFamily="18" charset="0"/>
                <a:ea typeface="黑体" panose="02010609060101010101" pitchFamily="2" charset="-122"/>
                <a:cs typeface="Times New Roman" panose="02020603050405020304" pitchFamily="18" charset="0"/>
              </a:rPr>
              <a:t>对多媒体电子邮件的表示方法进行了标准化。</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2" charset="-122"/>
                <a:cs typeface="Times New Roman" panose="02020603050405020304" pitchFamily="18" charset="0"/>
              </a:rPr>
              <a:t>定义了</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传送编码，</a:t>
            </a:r>
            <a:r>
              <a:rPr lang="zh-CN" altLang="en-US" dirty="0">
                <a:latin typeface="Times New Roman" panose="02020603050405020304" pitchFamily="18" charset="0"/>
                <a:ea typeface="黑体" panose="02010609060101010101" pitchFamily="2" charset="-122"/>
                <a:cs typeface="Times New Roman" panose="02020603050405020304" pitchFamily="18" charset="0"/>
              </a:rPr>
              <a:t>可对任何内容格式进行转换，而不会被邮件系统改变。</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1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1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2627" name="Rectangle 3"/>
          <p:cNvSpPr>
            <a:spLocks noChangeArrowheads="1"/>
          </p:cNvSpPr>
          <p:nvPr/>
        </p:nvSpPr>
        <p:spPr bwMode="auto">
          <a:xfrm>
            <a:off x="0" y="30076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2628"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2629" name="Rectangle 5"/>
          <p:cNvSpPr>
            <a:spLocks noChangeArrowheads="1"/>
          </p:cNvSpPr>
          <p:nvPr/>
        </p:nvSpPr>
        <p:spPr bwMode="auto">
          <a:xfrm>
            <a:off x="0" y="30124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2630" name="Rectangle 6"/>
          <p:cNvSpPr>
            <a:spLocks noGrp="1" noChangeArrowheads="1"/>
          </p:cNvSpPr>
          <p:nvPr>
            <p:ph type="title"/>
          </p:nvPr>
        </p:nvSpPr>
        <p:spPr/>
        <p:txBody>
          <a:bodyPr/>
          <a:lstStyle/>
          <a:p>
            <a:pPr algn="ct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MIME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增加 </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5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个新的邮件首部 </a:t>
            </a:r>
            <a:endParaRPr lang="zh-CN" altLang="en-US"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2631" name="Rectangle 7"/>
          <p:cNvSpPr>
            <a:spLocks noGrp="1" noChangeArrowheads="1"/>
          </p:cNvSpPr>
          <p:nvPr>
            <p:ph idx="1"/>
          </p:nvPr>
        </p:nvSpPr>
        <p:spPr>
          <a:xfrm>
            <a:off x="1031983" y="1680360"/>
            <a:ext cx="8346723" cy="3332816"/>
          </a:xfrm>
        </p:spPr>
        <p:txBody>
          <a:bodyPr/>
          <a:lstStyle/>
          <a:p>
            <a:pPr algn="just" eaLnBrk="1" hangingPunct="1"/>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MIME-Version</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标志 </a:t>
            </a:r>
            <a:r>
              <a:rPr lang="en-US" altLang="zh-CN" dirty="0">
                <a:latin typeface="Times New Roman" panose="02020603050405020304" pitchFamily="18" charset="0"/>
                <a:ea typeface="黑体" panose="02010609060101010101" pitchFamily="2" charset="-122"/>
                <a:cs typeface="Times New Roman" panose="02020603050405020304" pitchFamily="18" charset="0"/>
              </a:rPr>
              <a:t>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的版本。现在的版本号是 </a:t>
            </a:r>
            <a:r>
              <a:rPr lang="en-US" altLang="zh-CN" dirty="0">
                <a:latin typeface="Times New Roman" panose="02020603050405020304" pitchFamily="18" charset="0"/>
                <a:ea typeface="黑体" panose="02010609060101010101" pitchFamily="2" charset="-122"/>
                <a:cs typeface="Times New Roman" panose="02020603050405020304" pitchFamily="18" charset="0"/>
              </a:rPr>
              <a:t>1.0</a:t>
            </a:r>
            <a:r>
              <a:rPr lang="zh-CN" altLang="en-US" dirty="0">
                <a:latin typeface="Times New Roman" panose="02020603050405020304" pitchFamily="18" charset="0"/>
                <a:ea typeface="黑体" panose="02010609060101010101" pitchFamily="2" charset="-122"/>
                <a:cs typeface="Times New Roman" panose="02020603050405020304" pitchFamily="18" charset="0"/>
              </a:rPr>
              <a:t>。若无此行，则为英文文本。</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Content-Description</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这是可读字符串，说明此邮件是什么。和邮件的主题差不多。</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Content-Id</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邮件的唯一标识符。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Content-Transfer-Encoding</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在传送时邮件的主体是如何编码的。</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Content-Type</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说明邮件主体的数据类型和子类型。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2632" name="Rectangle 8"/>
          <p:cNvSpPr>
            <a:spLocks noChangeArrowheads="1"/>
          </p:cNvSpPr>
          <p:nvPr/>
        </p:nvSpPr>
        <p:spPr bwMode="auto">
          <a:xfrm>
            <a:off x="0" y="303148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2633" name="Rectangle 9"/>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4675" name="Rectangle 3"/>
          <p:cNvSpPr>
            <a:spLocks noChangeArrowheads="1"/>
          </p:cNvSpPr>
          <p:nvPr/>
        </p:nvSpPr>
        <p:spPr bwMode="auto">
          <a:xfrm>
            <a:off x="0" y="30076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4676"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4677" name="Rectangle 5"/>
          <p:cNvSpPr>
            <a:spLocks noChangeArrowheads="1"/>
          </p:cNvSpPr>
          <p:nvPr/>
        </p:nvSpPr>
        <p:spPr bwMode="auto">
          <a:xfrm>
            <a:off x="0" y="30124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4678" name="Rectangle 6"/>
          <p:cNvSpPr>
            <a:spLocks noGrp="1" noChangeArrowheads="1"/>
          </p:cNvSpPr>
          <p:nvPr>
            <p:ph type="title"/>
          </p:nvPr>
        </p:nvSpPr>
        <p:spPr>
          <a:xfrm>
            <a:off x="496800" y="-171400"/>
            <a:ext cx="7120496" cy="1512168"/>
          </a:xfrm>
        </p:spPr>
        <p:txBody>
          <a:bodyPr/>
          <a:lstStyle/>
          <a:p>
            <a:pP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内容传送编码</a:t>
            </a:r>
            <a:endParaRPr lang="en-US" altLang="zh-CN"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85799" name="Rectangle 7"/>
          <p:cNvSpPr>
            <a:spLocks noGrp="1" noChangeArrowheads="1"/>
          </p:cNvSpPr>
          <p:nvPr>
            <p:ph idx="1"/>
          </p:nvPr>
        </p:nvSpPr>
        <p:spPr>
          <a:xfrm>
            <a:off x="920552" y="1231256"/>
            <a:ext cx="8641048" cy="4718024"/>
          </a:xfrm>
        </p:spPr>
        <p:txBody>
          <a:bodyPr/>
          <a:lstStyle/>
          <a:p>
            <a:pPr algn="just" eaLnBrk="1" hangingPunct="1">
              <a:lnSpc>
                <a:spcPct val="90000"/>
              </a:lnSpc>
              <a:defRPr/>
            </a:pPr>
            <a:r>
              <a:rPr lang="zh-CN" altLang="en-US" dirty="0">
                <a:latin typeface="Times New Roman" panose="02020603050405020304" pitchFamily="18" charset="0"/>
                <a:cs typeface="Times New Roman" panose="02020603050405020304" pitchFamily="18" charset="0"/>
              </a:rPr>
              <a:t>最简单的编码就是 </a:t>
            </a: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位 </a:t>
            </a:r>
            <a:r>
              <a:rPr lang="en-US" altLang="zh-CN" dirty="0">
                <a:latin typeface="Times New Roman" panose="02020603050405020304" pitchFamily="18" charset="0"/>
                <a:cs typeface="Times New Roman" panose="02020603050405020304" pitchFamily="18" charset="0"/>
              </a:rPr>
              <a:t>ASCII </a:t>
            </a:r>
            <a:r>
              <a:rPr lang="zh-CN" altLang="en-US" dirty="0">
                <a:latin typeface="Times New Roman" panose="02020603050405020304" pitchFamily="18" charset="0"/>
                <a:cs typeface="Times New Roman" panose="02020603050405020304" pitchFamily="18" charset="0"/>
              </a:rPr>
              <a:t>码，而每行不能超过 </a:t>
            </a:r>
            <a:r>
              <a:rPr lang="en-US" altLang="zh-CN" dirty="0">
                <a:latin typeface="Times New Roman" panose="02020603050405020304" pitchFamily="18" charset="0"/>
                <a:cs typeface="Times New Roman" panose="02020603050405020304" pitchFamily="18" charset="0"/>
              </a:rPr>
              <a:t>1000 </a:t>
            </a:r>
            <a:r>
              <a:rPr lang="zh-CN" altLang="en-US" dirty="0">
                <a:latin typeface="Times New Roman" panose="02020603050405020304" pitchFamily="18" charset="0"/>
                <a:cs typeface="Times New Roman" panose="02020603050405020304" pitchFamily="18" charset="0"/>
              </a:rPr>
              <a:t>个字符。</a:t>
            </a:r>
            <a:r>
              <a:rPr lang="en-US" altLang="zh-CN" dirty="0">
                <a:latin typeface="Times New Roman" panose="02020603050405020304" pitchFamily="18" charset="0"/>
                <a:cs typeface="Times New Roman" panose="02020603050405020304" pitchFamily="18" charset="0"/>
              </a:rPr>
              <a:t>MIME </a:t>
            </a:r>
            <a:r>
              <a:rPr lang="zh-CN" altLang="en-US" dirty="0">
                <a:latin typeface="Times New Roman" panose="02020603050405020304" pitchFamily="18" charset="0"/>
                <a:cs typeface="Times New Roman" panose="02020603050405020304" pitchFamily="18" charset="0"/>
              </a:rPr>
              <a:t>对这种由 </a:t>
            </a:r>
            <a:r>
              <a:rPr lang="en-US" altLang="zh-CN" dirty="0">
                <a:latin typeface="Times New Roman" panose="02020603050405020304" pitchFamily="18" charset="0"/>
                <a:cs typeface="Times New Roman" panose="02020603050405020304" pitchFamily="18" charset="0"/>
              </a:rPr>
              <a:t>ASCII </a:t>
            </a:r>
            <a:r>
              <a:rPr lang="zh-CN" altLang="en-US" dirty="0">
                <a:latin typeface="Times New Roman" panose="02020603050405020304" pitchFamily="18" charset="0"/>
                <a:cs typeface="Times New Roman" panose="02020603050405020304" pitchFamily="18" charset="0"/>
              </a:rPr>
              <a:t>码构成的邮件主体不进行任何转换。 </a:t>
            </a:r>
            <a:endParaRPr lang="zh-CN" altLang="en-US" dirty="0">
              <a:latin typeface="Times New Roman" panose="02020603050405020304" pitchFamily="18" charset="0"/>
              <a:cs typeface="Times New Roman" panose="02020603050405020304" pitchFamily="18" charset="0"/>
            </a:endParaRPr>
          </a:p>
          <a:p>
            <a:pPr algn="just" eaLnBrk="1" hangingPunct="1">
              <a:lnSpc>
                <a:spcPct val="90000"/>
              </a:lnSpc>
              <a:defRPr/>
            </a:pPr>
            <a:r>
              <a:rPr lang="zh-CN" altLang="en-US" dirty="0">
                <a:latin typeface="Times New Roman" panose="02020603050405020304" pitchFamily="18" charset="0"/>
                <a:cs typeface="Times New Roman" panose="02020603050405020304" pitchFamily="18" charset="0"/>
              </a:rPr>
              <a:t>另一种编码称为 </a:t>
            </a:r>
            <a:r>
              <a:rPr lang="en-US" altLang="zh-CN" dirty="0">
                <a:latin typeface="Times New Roman" panose="02020603050405020304" pitchFamily="18" charset="0"/>
                <a:cs typeface="Times New Roman" panose="02020603050405020304" pitchFamily="18" charset="0"/>
              </a:rPr>
              <a:t>quoted-printable</a:t>
            </a:r>
            <a:r>
              <a:rPr lang="zh-CN" altLang="en-US" dirty="0">
                <a:latin typeface="Times New Roman" panose="02020603050405020304" pitchFamily="18" charset="0"/>
                <a:cs typeface="Times New Roman" panose="02020603050405020304" pitchFamily="18" charset="0"/>
              </a:rPr>
              <a:t>，这种编码方法适用于当所传送的数据中只有少量的非 </a:t>
            </a:r>
            <a:r>
              <a:rPr lang="en-US" altLang="zh-CN" dirty="0">
                <a:latin typeface="Times New Roman" panose="02020603050405020304" pitchFamily="18" charset="0"/>
                <a:cs typeface="Times New Roman" panose="02020603050405020304" pitchFamily="18" charset="0"/>
              </a:rPr>
              <a:t>ASCII </a:t>
            </a:r>
            <a:r>
              <a:rPr lang="zh-CN" altLang="en-US" dirty="0">
                <a:latin typeface="Times New Roman" panose="02020603050405020304" pitchFamily="18" charset="0"/>
                <a:cs typeface="Times New Roman" panose="02020603050405020304" pitchFamily="18" charset="0"/>
              </a:rPr>
              <a:t>码。</a:t>
            </a:r>
            <a:endParaRPr lang="en-US" altLang="zh-CN" dirty="0">
              <a:latin typeface="Times New Roman" panose="02020603050405020304" pitchFamily="18" charset="0"/>
              <a:cs typeface="Times New Roman" panose="02020603050405020304" pitchFamily="18" charset="0"/>
            </a:endParaRPr>
          </a:p>
          <a:p>
            <a:pPr lvl="1" algn="just">
              <a:lnSpc>
                <a:spcPct val="90000"/>
              </a:lnSpc>
              <a:defRPr/>
            </a:pPr>
            <a:r>
              <a:rPr lang="zh-CN" altLang="en-US" dirty="0">
                <a:latin typeface="Times New Roman" panose="02020603050405020304" pitchFamily="18" charset="0"/>
                <a:cs typeface="Times New Roman" panose="02020603050405020304" pitchFamily="18" charset="0"/>
              </a:rPr>
              <a:t>先将每个字节的二进制代码用两个十六进制数字表示，然后在前面再加上一个等号“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”，编码是原数据的</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倍。。</a:t>
            </a:r>
            <a:endParaRPr lang="zh-CN" altLang="en-US" dirty="0">
              <a:latin typeface="Times New Roman" panose="02020603050405020304" pitchFamily="18" charset="0"/>
              <a:cs typeface="Times New Roman" panose="02020603050405020304" pitchFamily="18" charset="0"/>
            </a:endParaRPr>
          </a:p>
          <a:p>
            <a:pPr algn="just" eaLnBrk="1" hangingPunct="1">
              <a:lnSpc>
                <a:spcPct val="90000"/>
              </a:lnSpc>
              <a:defRPr/>
            </a:pPr>
            <a:r>
              <a:rPr lang="zh-CN" altLang="en-US" dirty="0">
                <a:latin typeface="Times New Roman" panose="02020603050405020304" pitchFamily="18" charset="0"/>
                <a:cs typeface="Times New Roman" panose="02020603050405020304" pitchFamily="18" charset="0"/>
              </a:rPr>
              <a:t>对于任意的二进制文件，可用 </a:t>
            </a:r>
            <a:r>
              <a:rPr lang="en-US" altLang="zh-CN" dirty="0">
                <a:latin typeface="Times New Roman" panose="02020603050405020304" pitchFamily="18" charset="0"/>
                <a:cs typeface="Times New Roman" panose="02020603050405020304" pitchFamily="18" charset="0"/>
              </a:rPr>
              <a:t>base64 </a:t>
            </a:r>
            <a:r>
              <a:rPr lang="zh-CN" altLang="en-US" dirty="0">
                <a:latin typeface="Times New Roman" panose="02020603050405020304" pitchFamily="18" charset="0"/>
                <a:cs typeface="Times New Roman" panose="02020603050405020304" pitchFamily="18" charset="0"/>
              </a:rPr>
              <a:t>编码。</a:t>
            </a:r>
            <a:endParaRPr lang="en-US" altLang="zh-CN" dirty="0">
              <a:latin typeface="Times New Roman" panose="02020603050405020304" pitchFamily="18" charset="0"/>
              <a:cs typeface="Times New Roman" panose="02020603050405020304" pitchFamily="18" charset="0"/>
            </a:endParaRPr>
          </a:p>
          <a:p>
            <a:pPr lvl="1" algn="just">
              <a:lnSpc>
                <a:spcPct val="90000"/>
              </a:lnSpc>
              <a:defRPr/>
            </a:pPr>
            <a:r>
              <a:rPr lang="zh-CN" altLang="en-US" dirty="0">
                <a:latin typeface="Times New Roman" panose="02020603050405020304" pitchFamily="18" charset="0"/>
                <a:cs typeface="Times New Roman" panose="02020603050405020304" pitchFamily="18" charset="0"/>
              </a:rPr>
              <a:t>先把二进制代码划分为一个个</a:t>
            </a: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位长的单元，然后把每一个</a:t>
            </a: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位单元划分为</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位组。每个</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位组以特定方法转换成</a:t>
            </a: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码。</a:t>
            </a:r>
            <a:endParaRPr lang="zh-CN" altLang="en-US" dirty="0">
              <a:latin typeface="Times New Roman" panose="02020603050405020304" pitchFamily="18" charset="0"/>
              <a:cs typeface="Times New Roman" panose="02020603050405020304" pitchFamily="18" charset="0"/>
            </a:endParaRPr>
          </a:p>
        </p:txBody>
      </p:sp>
      <p:sp>
        <p:nvSpPr>
          <p:cNvPr id="284680" name="Rectangle 8"/>
          <p:cNvSpPr>
            <a:spLocks noChangeArrowheads="1"/>
          </p:cNvSpPr>
          <p:nvPr/>
        </p:nvSpPr>
        <p:spPr bwMode="auto">
          <a:xfrm>
            <a:off x="0" y="303148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84681" name="Rectangle 9"/>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57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57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57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57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内容类型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87843" name="Rectangle 3"/>
          <p:cNvSpPr>
            <a:spLocks noGrp="1" noChangeArrowheads="1"/>
          </p:cNvSpPr>
          <p:nvPr>
            <p:ph idx="1"/>
          </p:nvPr>
        </p:nvSpPr>
        <p:spPr>
          <a:xfrm>
            <a:off x="1064368" y="1549172"/>
            <a:ext cx="8346723" cy="3332816"/>
          </a:xfrm>
        </p:spPr>
        <p:txBody>
          <a:bodyPr/>
          <a:lstStyle/>
          <a:p>
            <a:pPr algn="just"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标准规定 </a:t>
            </a:r>
            <a:r>
              <a:rPr lang="en-US" altLang="zh-CN" dirty="0">
                <a:latin typeface="Times New Roman" panose="02020603050405020304" pitchFamily="18" charset="0"/>
                <a:ea typeface="黑体" panose="02010609060101010101" pitchFamily="2" charset="-122"/>
                <a:cs typeface="Times New Roman" panose="02020603050405020304" pitchFamily="18" charset="0"/>
              </a:rPr>
              <a:t>Content-Type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说明必须含有两个标识符，即内容类型</a:t>
            </a:r>
            <a:r>
              <a:rPr lang="en-US" altLang="zh-CN" dirty="0">
                <a:latin typeface="Times New Roman" panose="02020603050405020304" pitchFamily="18" charset="0"/>
                <a:ea typeface="黑体" panose="02010609060101010101" pitchFamily="2" charset="-122"/>
                <a:cs typeface="Times New Roman" panose="02020603050405020304" pitchFamily="18" charset="0"/>
              </a:rPr>
              <a:t>(type)</a:t>
            </a:r>
            <a:r>
              <a:rPr lang="zh-CN" altLang="en-US" dirty="0">
                <a:latin typeface="Times New Roman" panose="02020603050405020304" pitchFamily="18" charset="0"/>
                <a:ea typeface="黑体" panose="02010609060101010101" pitchFamily="2" charset="-122"/>
                <a:cs typeface="Times New Roman" panose="02020603050405020304" pitchFamily="18" charset="0"/>
              </a:rPr>
              <a:t>和子类型</a:t>
            </a:r>
            <a:r>
              <a:rPr lang="en-US" altLang="zh-CN" dirty="0">
                <a:latin typeface="Times New Roman" panose="02020603050405020304" pitchFamily="18" charset="0"/>
                <a:ea typeface="黑体" panose="02010609060101010101" pitchFamily="2" charset="-122"/>
                <a:cs typeface="Times New Roman" panose="02020603050405020304" pitchFamily="18" charset="0"/>
              </a:rPr>
              <a:t>(subtype)</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，中间用“</a:t>
            </a:r>
            <a:r>
              <a:rPr lang="en-US" altLang="zh-CN" dirty="0">
                <a:latin typeface="Times New Roman" panose="02020603050405020304" pitchFamily="18" charset="0"/>
                <a:ea typeface="黑体" panose="02010609060101010101" pitchFamily="2" charset="-122"/>
                <a:cs typeface="Times New Roman" panose="02020603050405020304" pitchFamily="18" charset="0"/>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分开。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MIME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标准定义了 </a:t>
            </a:r>
            <a:r>
              <a:rPr lang="en-US" altLang="zh-CN" dirty="0">
                <a:latin typeface="Times New Roman" panose="02020603050405020304" pitchFamily="18" charset="0"/>
                <a:ea typeface="黑体" panose="02010609060101010101" pitchFamily="2" charset="-122"/>
                <a:cs typeface="Times New Roman" panose="02020603050405020304" pitchFamily="18" charset="0"/>
              </a:rPr>
              <a:t>7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个基本内容类型和 </a:t>
            </a:r>
            <a:r>
              <a:rPr lang="en-US" altLang="zh-CN" dirty="0">
                <a:latin typeface="Times New Roman" panose="02020603050405020304" pitchFamily="18" charset="0"/>
                <a:ea typeface="黑体" panose="02010609060101010101" pitchFamily="2" charset="-122"/>
                <a:cs typeface="Times New Roman" panose="02020603050405020304" pitchFamily="18" charset="0"/>
              </a:rPr>
              <a:t>15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种子类型。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标题 1"/>
          <p:cNvSpPr>
            <a:spLocks noGrp="1"/>
          </p:cNvSpPr>
          <p:nvPr>
            <p:ph type="title"/>
          </p:nvPr>
        </p:nvSpPr>
        <p:spPr>
          <a:xfrm>
            <a:off x="495300" y="188913"/>
            <a:ext cx="9066742" cy="792162"/>
          </a:xfrm>
        </p:spPr>
        <p:txBody>
          <a:bodyPr/>
          <a:lstStyle/>
          <a:p>
            <a:pPr eaLnBrk="1" hangingPunct="1"/>
            <a:r>
              <a:rPr lang="en-US" altLang="zh-CN">
                <a:latin typeface="Times New Roman" panose="02020603050405020304" pitchFamily="18" charset="0"/>
                <a:ea typeface="黑体" panose="02010609060101010101" pitchFamily="2" charset="-122"/>
                <a:cs typeface="Times New Roman" panose="02020603050405020304" pitchFamily="18" charset="0"/>
              </a:rPr>
              <a:t>6.3.1  </a:t>
            </a:r>
            <a:r>
              <a:rPr lang="zh-CN" altLang="en-US">
                <a:latin typeface="Times New Roman" panose="02020603050405020304" pitchFamily="18" charset="0"/>
                <a:ea typeface="黑体" panose="02010609060101010101" pitchFamily="2" charset="-122"/>
                <a:cs typeface="Times New Roman" panose="02020603050405020304" pitchFamily="18" charset="0"/>
              </a:rPr>
              <a:t>电子邮件</a:t>
            </a:r>
            <a:endParaRPr lang="zh-CN" altLang="en-US">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内容占位符 2"/>
          <p:cNvSpPr>
            <a:spLocks noGrp="1"/>
          </p:cNvSpPr>
          <p:nvPr>
            <p:ph idx="1"/>
          </p:nvPr>
        </p:nvSpPr>
        <p:spPr>
          <a:xfrm>
            <a:off x="992560" y="1196975"/>
            <a:ext cx="8569482" cy="4933950"/>
          </a:xfrm>
        </p:spPr>
        <p:txBody>
          <a:bodyPr/>
          <a:lstStyle/>
          <a:p>
            <a:pPr eaLnBrk="1" hangingPunct="1">
              <a:defRPr/>
            </a:pPr>
            <a:r>
              <a:rPr lang="en-US" altLang="zh-CN"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电子邮件概述</a:t>
            </a:r>
            <a:endParaRPr lang="en-US" altLang="zh-CN" sz="3200" dirty="0">
              <a:latin typeface="Times New Roman" panose="02020603050405020304" pitchFamily="18" charset="0"/>
              <a:cs typeface="Times New Roman" panose="02020603050405020304" pitchFamily="18" charset="0"/>
            </a:endParaRPr>
          </a:p>
          <a:p>
            <a:pPr eaLnBrk="1" hangingPunct="1">
              <a:defRPr/>
            </a:pPr>
            <a:r>
              <a:rPr lang="en-US" altLang="zh-CN" sz="3200" dirty="0">
                <a:latin typeface="Times New Roman" panose="02020603050405020304" pitchFamily="18" charset="0"/>
                <a:cs typeface="Times New Roman" panose="02020603050405020304" pitchFamily="18" charset="0"/>
              </a:rPr>
              <a:t>2  </a:t>
            </a:r>
            <a:r>
              <a:rPr lang="zh-CN" altLang="en-US" sz="3200" dirty="0">
                <a:latin typeface="Times New Roman" panose="02020603050405020304" pitchFamily="18" charset="0"/>
                <a:cs typeface="Times New Roman" panose="02020603050405020304" pitchFamily="18" charset="0"/>
              </a:rPr>
              <a:t>简单邮件传送协议 </a:t>
            </a:r>
            <a:r>
              <a:rPr lang="en-US" altLang="zh-CN" sz="3200" dirty="0">
                <a:latin typeface="Times New Roman" panose="02020603050405020304" pitchFamily="18" charset="0"/>
                <a:cs typeface="Times New Roman" panose="02020603050405020304" pitchFamily="18" charset="0"/>
              </a:rPr>
              <a:t>SMTP</a:t>
            </a:r>
            <a:endParaRPr lang="en-US" altLang="zh-CN" sz="3200" dirty="0">
              <a:latin typeface="Times New Roman" panose="02020603050405020304" pitchFamily="18" charset="0"/>
              <a:cs typeface="Times New Roman" panose="02020603050405020304" pitchFamily="18" charset="0"/>
            </a:endParaRPr>
          </a:p>
          <a:p>
            <a:pPr eaLnBrk="1" hangingPunct="1">
              <a:defRPr/>
            </a:pPr>
            <a:r>
              <a:rPr lang="en-US" altLang="zh-CN" sz="3200" dirty="0">
                <a:latin typeface="Times New Roman" panose="02020603050405020304" pitchFamily="18" charset="0"/>
                <a:cs typeface="Times New Roman" panose="02020603050405020304" pitchFamily="18" charset="0"/>
              </a:rPr>
              <a:t>3  </a:t>
            </a:r>
            <a:r>
              <a:rPr lang="zh-CN" altLang="en-US" sz="3200" dirty="0">
                <a:latin typeface="Times New Roman" panose="02020603050405020304" pitchFamily="18" charset="0"/>
                <a:cs typeface="Times New Roman" panose="02020603050405020304" pitchFamily="18" charset="0"/>
              </a:rPr>
              <a:t>电子邮件的信息格式</a:t>
            </a:r>
            <a:endParaRPr lang="en-US" altLang="zh-CN" sz="3200" dirty="0">
              <a:latin typeface="Times New Roman" panose="02020603050405020304" pitchFamily="18" charset="0"/>
              <a:cs typeface="Times New Roman" panose="02020603050405020304" pitchFamily="18" charset="0"/>
            </a:endParaRPr>
          </a:p>
          <a:p>
            <a:pPr eaLnBrk="1" hangingPunct="1">
              <a:defRPr/>
            </a:pPr>
            <a:r>
              <a:rPr lang="en-US" altLang="zh-CN" sz="3200" dirty="0">
                <a:latin typeface="Times New Roman" panose="02020603050405020304" pitchFamily="18" charset="0"/>
                <a:cs typeface="Times New Roman" panose="02020603050405020304" pitchFamily="18" charset="0"/>
              </a:rPr>
              <a:t>4  </a:t>
            </a:r>
            <a:r>
              <a:rPr lang="zh-CN" altLang="en-US" sz="3200" dirty="0">
                <a:latin typeface="Times New Roman" panose="02020603050405020304" pitchFamily="18" charset="0"/>
                <a:cs typeface="Times New Roman" panose="02020603050405020304" pitchFamily="18" charset="0"/>
              </a:rPr>
              <a:t>邮件读取协议 </a:t>
            </a:r>
            <a:r>
              <a:rPr lang="en-US" altLang="zh-CN" sz="3200" dirty="0">
                <a:latin typeface="Times New Roman" panose="02020603050405020304" pitchFamily="18" charset="0"/>
                <a:cs typeface="Times New Roman" panose="02020603050405020304" pitchFamily="18" charset="0"/>
              </a:rPr>
              <a:t>POP3 </a:t>
            </a:r>
            <a:r>
              <a:rPr lang="zh-CN" altLang="en-US" sz="3200" dirty="0">
                <a:latin typeface="Times New Roman" panose="02020603050405020304" pitchFamily="18" charset="0"/>
                <a:cs typeface="Times New Roman" panose="02020603050405020304" pitchFamily="18" charset="0"/>
              </a:rPr>
              <a:t>和 </a:t>
            </a:r>
            <a:r>
              <a:rPr lang="en-US" altLang="zh-CN" sz="3200" dirty="0">
                <a:latin typeface="Times New Roman" panose="02020603050405020304" pitchFamily="18" charset="0"/>
                <a:cs typeface="Times New Roman" panose="02020603050405020304" pitchFamily="18" charset="0"/>
              </a:rPr>
              <a:t>IMAP</a:t>
            </a:r>
            <a:endParaRPr lang="en-US" altLang="zh-CN" sz="3200" dirty="0">
              <a:latin typeface="Times New Roman" panose="02020603050405020304" pitchFamily="18" charset="0"/>
              <a:cs typeface="Times New Roman" panose="02020603050405020304" pitchFamily="18" charset="0"/>
            </a:endParaRPr>
          </a:p>
          <a:p>
            <a:pPr eaLnBrk="1" hangingPunct="1">
              <a:defRPr/>
            </a:pPr>
            <a:r>
              <a:rPr lang="en-US" altLang="zh-CN" sz="3200" dirty="0">
                <a:latin typeface="Times New Roman" panose="02020603050405020304" pitchFamily="18" charset="0"/>
                <a:cs typeface="Times New Roman" panose="02020603050405020304" pitchFamily="18" charset="0"/>
              </a:rPr>
              <a:t>5  </a:t>
            </a:r>
            <a:r>
              <a:rPr lang="zh-CN" altLang="en-US" sz="3200" dirty="0">
                <a:latin typeface="Times New Roman" panose="02020603050405020304" pitchFamily="18" charset="0"/>
                <a:cs typeface="Times New Roman" panose="02020603050405020304" pitchFamily="18" charset="0"/>
              </a:rPr>
              <a:t>基于万维网的电子邮件</a:t>
            </a:r>
            <a:endParaRPr lang="en-US" altLang="zh-CN" sz="3200" dirty="0">
              <a:latin typeface="Times New Roman" panose="02020603050405020304" pitchFamily="18" charset="0"/>
              <a:cs typeface="Times New Roman" panose="02020603050405020304" pitchFamily="18" charset="0"/>
            </a:endParaRPr>
          </a:p>
          <a:p>
            <a:pPr eaLnBrk="1" hangingPunct="1">
              <a:defRPr/>
            </a:pPr>
            <a:r>
              <a:rPr lang="en-US" altLang="zh-CN" sz="3200" dirty="0">
                <a:latin typeface="Times New Roman" panose="02020603050405020304" pitchFamily="18" charset="0"/>
                <a:cs typeface="Times New Roman" panose="02020603050405020304" pitchFamily="18" charset="0"/>
              </a:rPr>
              <a:t>6  </a:t>
            </a:r>
            <a:r>
              <a:rPr lang="zh-CN" altLang="en-US" sz="3200" dirty="0">
                <a:latin typeface="Times New Roman" panose="02020603050405020304" pitchFamily="18" charset="0"/>
                <a:cs typeface="Times New Roman" panose="02020603050405020304" pitchFamily="18" charset="0"/>
              </a:rPr>
              <a:t>通用互联网邮件扩充 </a:t>
            </a:r>
            <a:r>
              <a:rPr lang="en-US" altLang="zh-CN" sz="3200" dirty="0">
                <a:latin typeface="Times New Roman" panose="02020603050405020304" pitchFamily="18" charset="0"/>
                <a:cs typeface="Times New Roman" panose="02020603050405020304" pitchFamily="18" charset="0"/>
              </a:rPr>
              <a:t>MIME</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6.3.2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动态主机配置协议 </a:t>
            </a:r>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DHCP</a:t>
            </a:r>
            <a:endParaRPr lang="en-US" altLang="zh-CN"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5779" name="Rectangle 3"/>
          <p:cNvSpPr>
            <a:spLocks noGrp="1" noChangeArrowheads="1"/>
          </p:cNvSpPr>
          <p:nvPr>
            <p:ph idx="1"/>
          </p:nvPr>
        </p:nvSpPr>
        <p:spPr/>
        <p:txBody>
          <a:bodyPr/>
          <a:lstStyle/>
          <a:p>
            <a:pPr eaLnBrk="1" hangingPunct="1">
              <a:defRPr/>
            </a:pPr>
            <a:r>
              <a:rPr lang="zh-CN" altLang="en-US" dirty="0"/>
              <a:t>为了将软件协议做成通用的和便于移植，协议软件的编写者把协议软件参数化。这就使得在很多台计算机上使用同一个经过编译的二进制代码成为可能。</a:t>
            </a:r>
            <a:endParaRPr lang="zh-CN" altLang="en-US" dirty="0"/>
          </a:p>
          <a:p>
            <a:pPr eaLnBrk="1" hangingPunct="1">
              <a:defRPr/>
            </a:pPr>
            <a:r>
              <a:rPr lang="zh-CN" altLang="en-US" dirty="0"/>
              <a:t>一台计算机和另一台计算机的区别，都可通过一些不同的参数来体现。</a:t>
            </a:r>
            <a:endParaRPr lang="zh-CN" altLang="en-US" dirty="0"/>
          </a:p>
          <a:p>
            <a:pPr eaLnBrk="1" hangingPunct="1">
              <a:defRPr/>
            </a:pPr>
            <a:r>
              <a:rPr lang="zh-CN" altLang="en-US" dirty="0"/>
              <a:t>在软件协议运行之前，必须给每一个参数赋值。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协议配置</a:t>
            </a:r>
            <a:endParaRPr lang="zh-CN" altLang="en-US" dirty="0">
              <a:ea typeface="黑体" panose="02010609060101010101" pitchFamily="2" charset="-122"/>
            </a:endParaRPr>
          </a:p>
        </p:txBody>
      </p:sp>
      <p:sp>
        <p:nvSpPr>
          <p:cNvPr id="716803" name="Rectangle 3"/>
          <p:cNvSpPr>
            <a:spLocks noGrp="1" noChangeArrowheads="1"/>
          </p:cNvSpPr>
          <p:nvPr>
            <p:ph idx="1"/>
          </p:nvPr>
        </p:nvSpPr>
        <p:spPr/>
        <p:txBody>
          <a:bodyPr/>
          <a:lstStyle/>
          <a:p>
            <a:pPr eaLnBrk="1" hangingPunct="1">
              <a:defRPr/>
            </a:pPr>
            <a:r>
              <a:rPr lang="zh-CN" altLang="en-US" dirty="0"/>
              <a:t>在协议软件中给这些参数赋值的动作叫做</a:t>
            </a:r>
            <a:r>
              <a:rPr lang="zh-CN" altLang="en-US" dirty="0">
                <a:solidFill>
                  <a:srgbClr val="FF0000"/>
                </a:solidFill>
              </a:rPr>
              <a:t>协议配置</a:t>
            </a:r>
            <a:r>
              <a:rPr lang="zh-CN" altLang="en-US" dirty="0"/>
              <a:t>。</a:t>
            </a:r>
            <a:endParaRPr lang="zh-CN" altLang="en-US" dirty="0"/>
          </a:p>
          <a:p>
            <a:pPr eaLnBrk="1" hangingPunct="1">
              <a:defRPr/>
            </a:pPr>
            <a:r>
              <a:rPr lang="zh-CN" altLang="en-US" dirty="0"/>
              <a:t>一个软件协议在使用之前必须是已正确配置的。</a:t>
            </a:r>
            <a:endParaRPr lang="zh-CN" altLang="en-US" dirty="0"/>
          </a:p>
          <a:p>
            <a:pPr eaLnBrk="1" hangingPunct="1">
              <a:defRPr/>
            </a:pPr>
            <a:r>
              <a:rPr lang="zh-CN" altLang="en-US" dirty="0"/>
              <a:t>具体的配置信息有哪些则取决于协议栈。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lgn="ctr" eaLnBrk="1" hangingPunct="1"/>
            <a:r>
              <a:rPr lang="zh-CN" altLang="en-US" dirty="0">
                <a:ea typeface="黑体" panose="02010609060101010101" pitchFamily="2" charset="-122"/>
              </a:rPr>
              <a:t>协议配置（续）</a:t>
            </a:r>
            <a:endParaRPr lang="zh-CN" altLang="en-US" dirty="0">
              <a:ea typeface="黑体" panose="02010609060101010101" pitchFamily="2" charset="-122"/>
            </a:endParaRPr>
          </a:p>
        </p:txBody>
      </p:sp>
      <p:sp>
        <p:nvSpPr>
          <p:cNvPr id="282628"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latin typeface="Times New Roman" panose="02020603050405020304" pitchFamily="18" charset="0"/>
                <a:cs typeface="Times New Roman" panose="02020603050405020304" pitchFamily="18" charset="0"/>
              </a:rPr>
              <a:t>需要配置的项目</a:t>
            </a:r>
            <a:endParaRPr lang="zh-CN" altLang="en-US" dirty="0">
              <a:latin typeface="Times New Roman" panose="02020603050405020304" pitchFamily="18" charset="0"/>
              <a:cs typeface="Times New Roman" panose="02020603050405020304" pitchFamily="18" charset="0"/>
            </a:endParaRPr>
          </a:p>
          <a:p>
            <a:pPr marL="352425" indent="-352425">
              <a:buNone/>
              <a:tabLst>
                <a:tab pos="352425" algn="l"/>
                <a:tab pos="448945" algn="l"/>
              </a:tabLst>
            </a:pPr>
            <a:r>
              <a:rPr lang="en-US" altLang="zh-CN" dirty="0">
                <a:latin typeface="Times New Roman" panose="02020603050405020304" pitchFamily="18" charset="0"/>
                <a:cs typeface="Times New Roman" panose="02020603050405020304" pitchFamily="18" charset="0"/>
              </a:rPr>
              <a:t>	(1) IP </a:t>
            </a:r>
            <a:r>
              <a:rPr lang="zh-CN" altLang="en-US" dirty="0">
                <a:latin typeface="Times New Roman" panose="02020603050405020304" pitchFamily="18" charset="0"/>
                <a:cs typeface="Times New Roman" panose="02020603050405020304" pitchFamily="18" charset="0"/>
              </a:rPr>
              <a:t>地址</a:t>
            </a:r>
            <a:endParaRPr lang="zh-CN" altLang="en-US" dirty="0">
              <a:latin typeface="Times New Roman" panose="02020603050405020304" pitchFamily="18" charset="0"/>
              <a:cs typeface="Times New Roman" panose="02020603050405020304" pitchFamily="18" charset="0"/>
            </a:endParaRPr>
          </a:p>
          <a:p>
            <a:pPr marL="352425" indent="-352425">
              <a:buNone/>
              <a:tabLst>
                <a:tab pos="352425" algn="l"/>
                <a:tab pos="448945" algn="l"/>
              </a:tabLst>
            </a:pPr>
            <a:r>
              <a:rPr lang="en-US" altLang="zh-CN" dirty="0">
                <a:latin typeface="Times New Roman" panose="02020603050405020304" pitchFamily="18" charset="0"/>
                <a:cs typeface="Times New Roman" panose="02020603050405020304" pitchFamily="18" charset="0"/>
              </a:rPr>
              <a:t>	(2) </a:t>
            </a:r>
            <a:r>
              <a:rPr lang="zh-CN" altLang="en-US" dirty="0">
                <a:latin typeface="Times New Roman" panose="02020603050405020304" pitchFamily="18" charset="0"/>
                <a:cs typeface="Times New Roman" panose="02020603050405020304" pitchFamily="18" charset="0"/>
              </a:rPr>
              <a:t>子网掩码</a:t>
            </a:r>
            <a:endParaRPr lang="zh-CN" altLang="en-US" dirty="0">
              <a:latin typeface="Times New Roman" panose="02020603050405020304" pitchFamily="18" charset="0"/>
              <a:cs typeface="Times New Roman" panose="02020603050405020304" pitchFamily="18" charset="0"/>
            </a:endParaRPr>
          </a:p>
          <a:p>
            <a:pPr marL="352425" indent="-352425">
              <a:buNone/>
              <a:tabLst>
                <a:tab pos="352425" algn="l"/>
                <a:tab pos="448945" algn="l"/>
              </a:tabLst>
            </a:pPr>
            <a:r>
              <a:rPr lang="en-US" altLang="zh-CN" dirty="0">
                <a:latin typeface="Times New Roman" panose="02020603050405020304" pitchFamily="18" charset="0"/>
                <a:cs typeface="Times New Roman" panose="02020603050405020304" pitchFamily="18" charset="0"/>
              </a:rPr>
              <a:t>	(3) </a:t>
            </a:r>
            <a:r>
              <a:rPr lang="zh-CN" altLang="en-US" dirty="0">
                <a:latin typeface="Times New Roman" panose="02020603050405020304" pitchFamily="18" charset="0"/>
                <a:cs typeface="Times New Roman" panose="02020603050405020304" pitchFamily="18" charset="0"/>
              </a:rPr>
              <a:t>默认路由器的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a:t>
            </a:r>
            <a:endParaRPr lang="zh-CN" altLang="en-US" dirty="0">
              <a:latin typeface="Times New Roman" panose="02020603050405020304" pitchFamily="18" charset="0"/>
              <a:cs typeface="Times New Roman" panose="02020603050405020304" pitchFamily="18" charset="0"/>
            </a:endParaRPr>
          </a:p>
          <a:p>
            <a:pPr marL="352425" indent="-352425">
              <a:buNone/>
              <a:tabLst>
                <a:tab pos="352425" algn="l"/>
                <a:tab pos="448945" algn="l"/>
              </a:tabLst>
            </a:pPr>
            <a:r>
              <a:rPr lang="en-US" altLang="zh-CN" dirty="0">
                <a:latin typeface="Times New Roman" panose="02020603050405020304" pitchFamily="18" charset="0"/>
                <a:cs typeface="Times New Roman" panose="02020603050405020304" pitchFamily="18" charset="0"/>
              </a:rPr>
              <a:t>	(4) </a:t>
            </a:r>
            <a:r>
              <a:rPr lang="zh-CN" altLang="en-US" dirty="0">
                <a:latin typeface="Times New Roman" panose="02020603050405020304" pitchFamily="18" charset="0"/>
                <a:cs typeface="Times New Roman" panose="02020603050405020304" pitchFamily="18" charset="0"/>
              </a:rPr>
              <a:t>域名服务器的 </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这些信息通常存储在一个配置文件中，计算机在引导过程中可以对这个文件进行存取。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动态主机配置协议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0899" name="Rectangle 3"/>
          <p:cNvSpPr>
            <a:spLocks noGrp="1" noChangeArrowheads="1"/>
          </p:cNvSpPr>
          <p:nvPr>
            <p:ph idx="1"/>
          </p:nvPr>
        </p:nvSpPr>
        <p:spPr/>
        <p:txBody>
          <a:bodyPr/>
          <a:lstStyle/>
          <a:p>
            <a:pPr>
              <a:defRPr/>
            </a:pPr>
            <a:r>
              <a:rPr lang="zh-CN" altLang="en-US" dirty="0">
                <a:solidFill>
                  <a:schemeClr val="tx1"/>
                </a:solidFill>
                <a:latin typeface="Times New Roman" panose="02020603050405020304" pitchFamily="18" charset="0"/>
                <a:cs typeface="Times New Roman" panose="02020603050405020304" pitchFamily="18" charset="0"/>
              </a:rPr>
              <a:t>互联网广泛使用的</a:t>
            </a:r>
            <a:r>
              <a:rPr lang="zh-CN" altLang="en-US" dirty="0">
                <a:solidFill>
                  <a:srgbClr val="FF0000"/>
                </a:solidFill>
                <a:latin typeface="Times New Roman" panose="02020603050405020304" pitchFamily="18" charset="0"/>
                <a:cs typeface="Times New Roman" panose="02020603050405020304" pitchFamily="18" charset="0"/>
              </a:rPr>
              <a:t>动态主机配置协议</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DHCP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(Dynamic Host Configuration Protocol) </a:t>
            </a:r>
            <a:r>
              <a:rPr lang="zh-CN" altLang="en-US" dirty="0">
                <a:latin typeface="Times New Roman" panose="02020603050405020304" pitchFamily="18" charset="0"/>
                <a:cs typeface="Times New Roman" panose="02020603050405020304" pitchFamily="18" charset="0"/>
              </a:rPr>
              <a:t>提供了</a:t>
            </a:r>
            <a:r>
              <a:rPr lang="zh-CN" altLang="en-US" dirty="0">
                <a:solidFill>
                  <a:srgbClr val="FF0000"/>
                </a:solidFill>
                <a:latin typeface="Times New Roman" panose="02020603050405020304" pitchFamily="18" charset="0"/>
                <a:cs typeface="Times New Roman" panose="02020603050405020304" pitchFamily="18" charset="0"/>
              </a:rPr>
              <a:t>即插即用连网 </a:t>
            </a:r>
            <a:r>
              <a:rPr lang="en-US" altLang="zh-CN" dirty="0">
                <a:latin typeface="Times New Roman" panose="02020603050405020304" pitchFamily="18" charset="0"/>
                <a:cs typeface="Times New Roman" panose="02020603050405020304" pitchFamily="18" charset="0"/>
              </a:rPr>
              <a:t>(plug-and-play networking) </a:t>
            </a:r>
            <a:r>
              <a:rPr lang="zh-CN" altLang="en-US" dirty="0">
                <a:latin typeface="Times New Roman" panose="02020603050405020304" pitchFamily="18" charset="0"/>
                <a:cs typeface="Times New Roman" panose="02020603050405020304" pitchFamily="18" charset="0"/>
              </a:rPr>
              <a:t>的机制。</a:t>
            </a:r>
            <a:endParaRPr lang="zh-CN" altLang="en-US"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这种机制允许一台计算机加入新的网络和获取</a:t>
            </a:r>
            <a:r>
              <a:rPr lang="en-US" altLang="zh-CN" dirty="0">
                <a:latin typeface="Times New Roman" panose="02020603050405020304" pitchFamily="18" charset="0"/>
                <a:cs typeface="Times New Roman" panose="02020603050405020304" pitchFamily="18" charset="0"/>
              </a:rPr>
              <a:t>IP </a:t>
            </a:r>
            <a:r>
              <a:rPr lang="zh-CN" altLang="en-US" dirty="0">
                <a:latin typeface="Times New Roman" panose="02020603050405020304" pitchFamily="18" charset="0"/>
                <a:cs typeface="Times New Roman" panose="02020603050405020304" pitchFamily="18" charset="0"/>
              </a:rPr>
              <a:t>地址而不用手工参与。</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08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algn="ctr" eaLnBrk="1" hangingPunct="1"/>
            <a:r>
              <a:rPr lang="en-US" altLang="zh-CN" sz="3600"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使用客户</a:t>
            </a:r>
            <a:r>
              <a:rPr lang="zh-CN" altLang="en-US" sz="3600" dirty="0">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zh-CN" altLang="en-US" sz="3600" dirty="0">
                <a:latin typeface="Times New Roman" panose="02020603050405020304" pitchFamily="18" charset="0"/>
                <a:ea typeface="黑体" panose="02010609060101010101" pitchFamily="2" charset="-122"/>
                <a:cs typeface="Times New Roman" panose="02020603050405020304" pitchFamily="18" charset="0"/>
              </a:rPr>
              <a:t>服务器方式</a:t>
            </a:r>
            <a:endParaRPr lang="zh-CN" altLang="en-US" sz="36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1923" name="Rectangle 3"/>
          <p:cNvSpPr>
            <a:spLocks noGrp="1" noChangeArrowheads="1"/>
          </p:cNvSpPr>
          <p:nvPr>
            <p:ph idx="1"/>
          </p:nvPr>
        </p:nvSpPr>
        <p:spPr>
          <a:xfrm>
            <a:off x="1031983" y="1824376"/>
            <a:ext cx="8346723" cy="3332816"/>
          </a:xfrm>
        </p:spPr>
        <p:txBody>
          <a:bodyPr/>
          <a:lstStyle/>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需要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地址的主机在启动时就向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服务器</a:t>
            </a:r>
            <a:r>
              <a:rPr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广播发送</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发现报文（</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DHCPDISCOVER</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），这时该主机就成为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客户。</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本地网络上所有主机都能收到此广播报文，但只有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服务器才回答此广播报文。</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服务器先在其数据库中查找该计算机的配置信息。若找到，则返回找到的信息。若找不到，则从服务器的 </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地址池</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(address pool)</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中取一个地址分配给该计算机。</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服务器的回答报文叫做提供报文（</a:t>
            </a:r>
            <a:r>
              <a:rPr lang="en-US" altLang="zh-CN" sz="2800" dirty="0">
                <a:latin typeface="Times New Roman" panose="02020603050405020304" pitchFamily="18" charset="0"/>
                <a:ea typeface="黑体" panose="02010609060101010101" pitchFamily="2" charset="-122"/>
                <a:cs typeface="Times New Roman" panose="02020603050405020304" pitchFamily="18" charset="0"/>
              </a:rPr>
              <a:t>DHCPOFFER</a:t>
            </a:r>
            <a:r>
              <a:rPr lang="zh-CN" altLang="en-US" sz="2800" dirty="0">
                <a:latin typeface="Times New Roman" panose="02020603050405020304" pitchFamily="18" charset="0"/>
                <a:ea typeface="黑体" panose="02010609060101010101" pitchFamily="2" charset="-122"/>
                <a:cs typeface="Times New Roman" panose="02020603050405020304" pitchFamily="18" charset="0"/>
              </a:rPr>
              <a:t>）。 </a:t>
            </a:r>
            <a:endParaRPr lang="zh-CN" altLang="en-US" sz="2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1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algn="ctr" eaLnBrk="1" hangingPunct="1"/>
            <a:r>
              <a:rPr lang="en-US" altLang="zh-CN">
                <a:latin typeface="Times New Roman" panose="02020603050405020304" pitchFamily="18" charset="0"/>
                <a:ea typeface="黑体" panose="02010609060101010101" pitchFamily="2" charset="-122"/>
                <a:cs typeface="Times New Roman" panose="02020603050405020304" pitchFamily="18" charset="0"/>
              </a:rPr>
              <a:t>DHCP </a:t>
            </a:r>
            <a:r>
              <a:rPr lang="zh-CN" altLang="en-US">
                <a:latin typeface="Times New Roman" panose="02020603050405020304" pitchFamily="18" charset="0"/>
                <a:ea typeface="黑体" panose="02010609060101010101" pitchFamily="2" charset="-122"/>
                <a:cs typeface="Times New Roman" panose="02020603050405020304" pitchFamily="18" charset="0"/>
              </a:rPr>
              <a:t>中继代理</a:t>
            </a:r>
            <a:r>
              <a:rPr lang="en-US" altLang="zh-CN">
                <a:latin typeface="Times New Roman" panose="02020603050405020304" pitchFamily="18" charset="0"/>
                <a:ea typeface="黑体" panose="02010609060101010101" pitchFamily="2" charset="-122"/>
                <a:cs typeface="Times New Roman" panose="02020603050405020304" pitchFamily="18" charset="0"/>
              </a:rPr>
              <a:t>(relay agent) </a:t>
            </a:r>
            <a:endParaRPr lang="en-US" altLang="zh-CN">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2947" name="Rectangle 3"/>
          <p:cNvSpPr>
            <a:spLocks noGrp="1" noChangeArrowheads="1"/>
          </p:cNvSpPr>
          <p:nvPr>
            <p:ph idx="1"/>
          </p:nvPr>
        </p:nvSpPr>
        <p:spPr/>
        <p:txBody>
          <a:bodyPr/>
          <a:lstStyle/>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并不是每个网络上都有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服务器，这样会使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服务器的数量太多。现在是每一个网络至少有一个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中继代理</a:t>
            </a:r>
            <a:r>
              <a:rPr lang="zh-CN" altLang="en-US" dirty="0">
                <a:latin typeface="Times New Roman" panose="02020603050405020304" pitchFamily="18" charset="0"/>
                <a:ea typeface="黑体" panose="02010609060101010101" pitchFamily="2" charset="-122"/>
                <a:cs typeface="Times New Roman" panose="02020603050405020304" pitchFamily="18" charset="0"/>
              </a:rPr>
              <a:t>，它配置了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地址信息。</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当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中继代理收到主机发送的发现报文后，就以单播方式向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服务器转发此报文，并等待其回答。收到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服务器回答的提供报文后，</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中继代理再将此提供报文发回给主机。</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4"/>
          <p:cNvSpPr>
            <a:spLocks noGrp="1" noChangeArrowheads="1"/>
          </p:cNvSpPr>
          <p:nvPr>
            <p:ph type="title" idx="4294967295"/>
          </p:nvPr>
        </p:nvSpPr>
        <p:spPr>
          <a:xfrm>
            <a:off x="0" y="671513"/>
            <a:ext cx="9048750" cy="812800"/>
          </a:xfrm>
        </p:spPr>
        <p:txBody>
          <a:bodyPr/>
          <a:lstStyle/>
          <a:p>
            <a:pPr algn="ctr" eaLnBrk="1" hangingPunct="1">
              <a:defRPr/>
            </a:pPr>
            <a:r>
              <a:rPr lang="en-US" altLang="zh-CN" sz="4060" dirty="0">
                <a:latin typeface="Times New Roman" panose="02020603050405020304" pitchFamily="18" charset="0"/>
                <a:cs typeface="Times New Roman" panose="02020603050405020304" pitchFamily="18" charset="0"/>
              </a:rPr>
              <a:t>DHCP </a:t>
            </a:r>
            <a:r>
              <a:rPr sz="4060" dirty="0">
                <a:latin typeface="Times New Roman" panose="02020603050405020304" pitchFamily="18" charset="0"/>
                <a:cs typeface="Times New Roman" panose="02020603050405020304" pitchFamily="18" charset="0"/>
              </a:rPr>
              <a:t>中继代理</a:t>
            </a:r>
            <a:br>
              <a:rPr sz="4060" dirty="0">
                <a:latin typeface="Times New Roman" panose="02020603050405020304" pitchFamily="18" charset="0"/>
                <a:cs typeface="Times New Roman" panose="02020603050405020304" pitchFamily="18" charset="0"/>
              </a:rPr>
            </a:br>
            <a:r>
              <a:rPr sz="4060" dirty="0">
                <a:latin typeface="Times New Roman" panose="02020603050405020304" pitchFamily="18" charset="0"/>
                <a:cs typeface="Times New Roman" panose="02020603050405020304" pitchFamily="18" charset="0"/>
              </a:rPr>
              <a:t>以单播方式转发发现报文 </a:t>
            </a:r>
            <a:endParaRPr sz="4060" dirty="0">
              <a:latin typeface="Times New Roman" panose="02020603050405020304" pitchFamily="18" charset="0"/>
              <a:cs typeface="Times New Roman" panose="02020603050405020304" pitchFamily="18" charset="0"/>
            </a:endParaRPr>
          </a:p>
        </p:txBody>
      </p:sp>
      <p:sp>
        <p:nvSpPr>
          <p:cNvPr id="301059" name="Line 5"/>
          <p:cNvSpPr>
            <a:spLocks noChangeShapeType="1"/>
          </p:cNvSpPr>
          <p:nvPr/>
        </p:nvSpPr>
        <p:spPr bwMode="auto">
          <a:xfrm>
            <a:off x="1391385" y="3203723"/>
            <a:ext cx="0" cy="4222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1060" name="Line 6"/>
          <p:cNvSpPr>
            <a:spLocks noChangeShapeType="1"/>
          </p:cNvSpPr>
          <p:nvPr/>
        </p:nvSpPr>
        <p:spPr bwMode="auto">
          <a:xfrm flipV="1">
            <a:off x="3873046" y="4048273"/>
            <a:ext cx="527116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pic>
        <p:nvPicPr>
          <p:cNvPr id="301061" name="Picture 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77387" y="2887811"/>
            <a:ext cx="944165"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1062" name="Text Box 8"/>
          <p:cNvSpPr txBox="1">
            <a:spLocks noChangeArrowheads="1"/>
          </p:cNvSpPr>
          <p:nvPr/>
        </p:nvSpPr>
        <p:spPr bwMode="auto">
          <a:xfrm>
            <a:off x="63706" y="1844824"/>
            <a:ext cx="697627" cy="400110"/>
          </a:xfrm>
          <a:prstGeom prst="rect">
            <a:avLst/>
          </a:prstGeom>
          <a:solidFill>
            <a:srgbClr val="FFFF00"/>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dirty="0">
                <a:solidFill>
                  <a:srgbClr val="000099"/>
                </a:solidFill>
                <a:latin typeface="Arial" panose="020B0604020202020204" pitchFamily="34" charset="0"/>
                <a:ea typeface="黑体" panose="02010609060101010101" pitchFamily="2" charset="-122"/>
              </a:rPr>
              <a:t>主机</a:t>
            </a:r>
            <a:endParaRPr kumimoji="1" lang="zh-CN" altLang="en-US" sz="2000" b="1" dirty="0">
              <a:solidFill>
                <a:srgbClr val="000099"/>
              </a:solidFill>
              <a:latin typeface="Arial" panose="020B0604020202020204" pitchFamily="34" charset="0"/>
              <a:ea typeface="黑体" panose="02010609060101010101" pitchFamily="2" charset="-122"/>
            </a:endParaRPr>
          </a:p>
        </p:txBody>
      </p:sp>
      <p:sp>
        <p:nvSpPr>
          <p:cNvPr id="301063" name="Text Box 9"/>
          <p:cNvSpPr txBox="1">
            <a:spLocks noChangeArrowheads="1"/>
          </p:cNvSpPr>
          <p:nvPr/>
        </p:nvSpPr>
        <p:spPr bwMode="auto">
          <a:xfrm>
            <a:off x="8942319" y="2260749"/>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t>
            </a:r>
            <a:endParaRPr kumimoji="1" lang="en-US" altLang="zh-CN"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grpSp>
        <p:nvGrpSpPr>
          <p:cNvPr id="301064" name="Group 10"/>
          <p:cNvGrpSpPr/>
          <p:nvPr/>
        </p:nvGrpSpPr>
        <p:grpSpPr bwMode="auto">
          <a:xfrm>
            <a:off x="6870642" y="3308498"/>
            <a:ext cx="1587368" cy="1411288"/>
            <a:chOff x="3204" y="2684"/>
            <a:chExt cx="1080" cy="854"/>
          </a:xfrm>
        </p:grpSpPr>
        <p:sp>
          <p:nvSpPr>
            <p:cNvPr id="301084" name="Oval 11"/>
            <p:cNvSpPr>
              <a:spLocks noChangeArrowheads="1"/>
            </p:cNvSpPr>
            <p:nvPr/>
          </p:nvSpPr>
          <p:spPr bwMode="auto">
            <a:xfrm>
              <a:off x="3457" y="2684"/>
              <a:ext cx="464" cy="228"/>
            </a:xfrm>
            <a:prstGeom prst="ellipse">
              <a:avLst/>
            </a:prstGeom>
            <a:solidFill>
              <a:srgbClr val="EAEAEA"/>
            </a:solidFill>
            <a:ln w="12700">
              <a:solidFill>
                <a:srgbClr val="000000"/>
              </a:solidFill>
              <a:round/>
            </a:ln>
          </p:spPr>
          <p:txBody>
            <a:bodyPr/>
            <a:lstStyle/>
            <a:p>
              <a:pPr eaLnBrk="1" hangingPunct="1"/>
              <a:endParaRPr lang="zh-CN" altLang="en-US" b="1">
                <a:solidFill>
                  <a:srgbClr val="000099"/>
                </a:solidFill>
              </a:endParaRPr>
            </a:p>
          </p:txBody>
        </p:sp>
        <p:sp>
          <p:nvSpPr>
            <p:cNvPr id="301085" name="Freeform 12"/>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ln>
          </p:spPr>
          <p:txBody>
            <a:bodyPr/>
            <a:lstStyle/>
            <a:p>
              <a:endParaRPr lang="zh-CN" altLang="en-US" b="1">
                <a:solidFill>
                  <a:srgbClr val="000099"/>
                </a:solidFill>
              </a:endParaRPr>
            </a:p>
          </p:txBody>
        </p:sp>
        <p:sp>
          <p:nvSpPr>
            <p:cNvPr id="301086" name="Freeform 13"/>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ln>
          </p:spPr>
          <p:txBody>
            <a:bodyPr/>
            <a:lstStyle/>
            <a:p>
              <a:endParaRPr lang="zh-CN" altLang="en-US" b="1">
                <a:solidFill>
                  <a:srgbClr val="000099"/>
                </a:solidFill>
              </a:endParaRPr>
            </a:p>
          </p:txBody>
        </p:sp>
        <p:sp>
          <p:nvSpPr>
            <p:cNvPr id="301087" name="Freeform 14"/>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ln>
          </p:spPr>
          <p:txBody>
            <a:bodyPr/>
            <a:lstStyle/>
            <a:p>
              <a:endParaRPr lang="zh-CN" altLang="en-US" b="1">
                <a:solidFill>
                  <a:srgbClr val="000099"/>
                </a:solidFill>
              </a:endParaRPr>
            </a:p>
          </p:txBody>
        </p:sp>
        <p:sp>
          <p:nvSpPr>
            <p:cNvPr id="301088" name="Oval 15"/>
            <p:cNvSpPr>
              <a:spLocks noChangeArrowheads="1"/>
            </p:cNvSpPr>
            <p:nvPr/>
          </p:nvSpPr>
          <p:spPr bwMode="auto">
            <a:xfrm>
              <a:off x="3514" y="3201"/>
              <a:ext cx="538" cy="337"/>
            </a:xfrm>
            <a:prstGeom prst="ellipse">
              <a:avLst/>
            </a:prstGeom>
            <a:solidFill>
              <a:srgbClr val="EAEAEA"/>
            </a:solidFill>
            <a:ln w="12700">
              <a:solidFill>
                <a:srgbClr val="000000"/>
              </a:solidFill>
              <a:round/>
            </a:ln>
          </p:spPr>
          <p:txBody>
            <a:bodyPr/>
            <a:lstStyle/>
            <a:p>
              <a:pPr eaLnBrk="1" hangingPunct="1"/>
              <a:endParaRPr lang="zh-CN" altLang="en-US" b="1">
                <a:solidFill>
                  <a:srgbClr val="000099"/>
                </a:solidFill>
              </a:endParaRPr>
            </a:p>
          </p:txBody>
        </p:sp>
        <p:sp>
          <p:nvSpPr>
            <p:cNvPr id="301089" name="Freeform 16"/>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ln>
          </p:spPr>
          <p:txBody>
            <a:bodyPr/>
            <a:lstStyle/>
            <a:p>
              <a:endParaRPr lang="zh-CN" altLang="en-US" b="1">
                <a:solidFill>
                  <a:srgbClr val="000099"/>
                </a:solidFill>
              </a:endParaRPr>
            </a:p>
          </p:txBody>
        </p:sp>
        <p:sp>
          <p:nvSpPr>
            <p:cNvPr id="301090" name="Oval 17"/>
            <p:cNvSpPr>
              <a:spLocks noChangeArrowheads="1"/>
            </p:cNvSpPr>
            <p:nvPr/>
          </p:nvSpPr>
          <p:spPr bwMode="auto">
            <a:xfrm>
              <a:off x="3204" y="3023"/>
              <a:ext cx="245" cy="219"/>
            </a:xfrm>
            <a:prstGeom prst="ellipse">
              <a:avLst/>
            </a:prstGeom>
            <a:solidFill>
              <a:srgbClr val="EAEAEA"/>
            </a:solidFill>
            <a:ln w="12700">
              <a:solidFill>
                <a:srgbClr val="000000"/>
              </a:solidFill>
              <a:round/>
            </a:ln>
          </p:spPr>
          <p:txBody>
            <a:bodyPr/>
            <a:lstStyle/>
            <a:p>
              <a:pPr eaLnBrk="1" hangingPunct="1"/>
              <a:endParaRPr lang="zh-CN" altLang="en-US" b="1">
                <a:solidFill>
                  <a:srgbClr val="000099"/>
                </a:solidFill>
              </a:endParaRPr>
            </a:p>
          </p:txBody>
        </p:sp>
        <p:sp>
          <p:nvSpPr>
            <p:cNvPr id="301091" name="Freeform 18"/>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ln>
          </p:spPr>
          <p:txBody>
            <a:bodyPr/>
            <a:lstStyle/>
            <a:p>
              <a:endParaRPr lang="zh-CN" altLang="en-US" b="1">
                <a:solidFill>
                  <a:srgbClr val="000099"/>
                </a:solidFill>
              </a:endParaRPr>
            </a:p>
          </p:txBody>
        </p:sp>
        <p:sp>
          <p:nvSpPr>
            <p:cNvPr id="301092" name="Freeform 19"/>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301093" name="Freeform 20"/>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301094" name="Freeform 21"/>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sp>
        <p:nvSpPr>
          <p:cNvPr id="301065" name="Line 22"/>
          <p:cNvSpPr>
            <a:spLocks noChangeShapeType="1"/>
          </p:cNvSpPr>
          <p:nvPr/>
        </p:nvSpPr>
        <p:spPr bwMode="auto">
          <a:xfrm>
            <a:off x="209889" y="3181499"/>
            <a:ext cx="3867811" cy="222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1066" name="Line 23"/>
          <p:cNvSpPr>
            <a:spLocks noChangeShapeType="1"/>
          </p:cNvSpPr>
          <p:nvPr/>
        </p:nvSpPr>
        <p:spPr bwMode="auto">
          <a:xfrm>
            <a:off x="460978" y="2779861"/>
            <a:ext cx="0" cy="4238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1067" name="Line 24"/>
          <p:cNvSpPr>
            <a:spLocks noChangeShapeType="1"/>
          </p:cNvSpPr>
          <p:nvPr/>
        </p:nvSpPr>
        <p:spPr bwMode="auto">
          <a:xfrm>
            <a:off x="3664950" y="3203723"/>
            <a:ext cx="0" cy="42227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pic>
        <p:nvPicPr>
          <p:cNvPr id="301068"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99" y="2284561"/>
            <a:ext cx="672438"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1069" name="Text Box 26"/>
          <p:cNvSpPr txBox="1">
            <a:spLocks noChangeArrowheads="1"/>
          </p:cNvSpPr>
          <p:nvPr/>
        </p:nvSpPr>
        <p:spPr bwMode="auto">
          <a:xfrm>
            <a:off x="7292295" y="3586311"/>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其他</a:t>
            </a:r>
            <a:endParaRPr kumimoji="1" lang="zh-CN" altLang="en-US" sz="20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2000" b="1">
                <a:solidFill>
                  <a:srgbClr val="000099"/>
                </a:solidFill>
                <a:latin typeface="Arial" panose="020B0604020202020204" pitchFamily="34" charset="0"/>
                <a:ea typeface="黑体" panose="02010609060101010101" pitchFamily="2" charset="-122"/>
              </a:rPr>
              <a:t>网络</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1070" name="Text Box 27"/>
          <p:cNvSpPr txBox="1">
            <a:spLocks noChangeArrowheads="1"/>
          </p:cNvSpPr>
          <p:nvPr/>
        </p:nvSpPr>
        <p:spPr bwMode="auto">
          <a:xfrm>
            <a:off x="3100930" y="4189562"/>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b="1" dirty="0">
                <a:solidFill>
                  <a:srgbClr val="660033"/>
                </a:solidFill>
                <a:latin typeface="Arial" panose="020B0604020202020204" pitchFamily="34" charset="0"/>
                <a:ea typeface="黑体" panose="02010609060101010101" pitchFamily="2" charset="-122"/>
              </a:rPr>
              <a:t>DHCP</a:t>
            </a:r>
            <a:endParaRPr kumimoji="1" lang="en-US" altLang="zh-CN" sz="2000" b="1" dirty="0">
              <a:solidFill>
                <a:srgbClr val="660033"/>
              </a:solidFill>
              <a:latin typeface="Arial" panose="020B0604020202020204" pitchFamily="34" charset="0"/>
              <a:ea typeface="黑体" panose="02010609060101010101" pitchFamily="2" charset="-122"/>
            </a:endParaRPr>
          </a:p>
          <a:p>
            <a:pPr algn="ctr" eaLnBrk="1" hangingPunct="1"/>
            <a:r>
              <a:rPr kumimoji="1" lang="zh-CN" altLang="en-US" sz="2000" b="1" dirty="0">
                <a:solidFill>
                  <a:srgbClr val="660033"/>
                </a:solidFill>
                <a:latin typeface="Arial" panose="020B0604020202020204" pitchFamily="34" charset="0"/>
                <a:ea typeface="黑体" panose="02010609060101010101" pitchFamily="2" charset="-122"/>
              </a:rPr>
              <a:t>中继代理</a:t>
            </a:r>
            <a:endParaRPr kumimoji="1" lang="zh-CN" altLang="en-US" sz="2000" b="1" dirty="0">
              <a:solidFill>
                <a:srgbClr val="660033"/>
              </a:solidFill>
              <a:latin typeface="Arial" panose="020B0604020202020204" pitchFamily="34" charset="0"/>
              <a:ea typeface="黑体" panose="02010609060101010101" pitchFamily="2" charset="-122"/>
            </a:endParaRPr>
          </a:p>
        </p:txBody>
      </p:sp>
      <p:grpSp>
        <p:nvGrpSpPr>
          <p:cNvPr id="724009" name="Group 41"/>
          <p:cNvGrpSpPr/>
          <p:nvPr/>
        </p:nvGrpSpPr>
        <p:grpSpPr bwMode="auto">
          <a:xfrm>
            <a:off x="1045708" y="2133748"/>
            <a:ext cx="2791221" cy="858838"/>
            <a:chOff x="571" y="1480"/>
            <a:chExt cx="1623" cy="541"/>
          </a:xfrm>
        </p:grpSpPr>
        <p:grpSp>
          <p:nvGrpSpPr>
            <p:cNvPr id="301080" name="Group 31"/>
            <p:cNvGrpSpPr/>
            <p:nvPr/>
          </p:nvGrpSpPr>
          <p:grpSpPr bwMode="auto">
            <a:xfrm>
              <a:off x="571" y="1754"/>
              <a:ext cx="1623" cy="267"/>
              <a:chOff x="1008" y="2400"/>
              <a:chExt cx="1296" cy="192"/>
            </a:xfrm>
          </p:grpSpPr>
          <p:sp>
            <p:nvSpPr>
              <p:cNvPr id="301082" name="AutoShape 32"/>
              <p:cNvSpPr>
                <a:spLocks noChangeArrowheads="1"/>
              </p:cNvSpPr>
              <p:nvPr/>
            </p:nvSpPr>
            <p:spPr bwMode="auto">
              <a:xfrm>
                <a:off x="2064" y="2448"/>
                <a:ext cx="240" cy="96"/>
              </a:xfrm>
              <a:prstGeom prst="rightArrow">
                <a:avLst>
                  <a:gd name="adj1" fmla="val 50000"/>
                  <a:gd name="adj2" fmla="val 62500"/>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301083" name="Rectangle 33"/>
              <p:cNvSpPr>
                <a:spLocks noChangeArrowheads="1"/>
              </p:cNvSpPr>
              <p:nvPr/>
            </p:nvSpPr>
            <p:spPr bwMode="auto">
              <a:xfrm>
                <a:off x="1008" y="2400"/>
                <a:ext cx="1056" cy="192"/>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grpSp>
        <p:sp>
          <p:nvSpPr>
            <p:cNvPr id="301081" name="Text Box 34"/>
            <p:cNvSpPr txBox="1">
              <a:spLocks noChangeArrowheads="1"/>
            </p:cNvSpPr>
            <p:nvPr/>
          </p:nvSpPr>
          <p:spPr bwMode="auto">
            <a:xfrm>
              <a:off x="967" y="1480"/>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dirty="0">
                  <a:solidFill>
                    <a:srgbClr val="FF0000"/>
                  </a:solidFill>
                  <a:latin typeface="Arial" panose="020B0604020202020204" pitchFamily="34" charset="0"/>
                  <a:ea typeface="黑体" panose="02010609060101010101" pitchFamily="2" charset="-122"/>
                </a:rPr>
                <a:t>广播</a:t>
              </a:r>
              <a:endParaRPr kumimoji="1" lang="zh-CN" altLang="en-US" sz="2000" b="1" dirty="0">
                <a:solidFill>
                  <a:srgbClr val="FF0000"/>
                </a:solidFill>
                <a:latin typeface="Arial" panose="020B0604020202020204" pitchFamily="34" charset="0"/>
                <a:ea typeface="黑体" panose="02010609060101010101" pitchFamily="2" charset="-122"/>
              </a:endParaRPr>
            </a:p>
          </p:txBody>
        </p:sp>
      </p:grpSp>
      <p:grpSp>
        <p:nvGrpSpPr>
          <p:cNvPr id="724010" name="Group 42"/>
          <p:cNvGrpSpPr/>
          <p:nvPr/>
        </p:nvGrpSpPr>
        <p:grpSpPr bwMode="auto">
          <a:xfrm>
            <a:off x="4077700" y="2998936"/>
            <a:ext cx="2792942" cy="838200"/>
            <a:chOff x="2334" y="2025"/>
            <a:chExt cx="1624" cy="528"/>
          </a:xfrm>
        </p:grpSpPr>
        <p:grpSp>
          <p:nvGrpSpPr>
            <p:cNvPr id="301076" name="Group 28"/>
            <p:cNvGrpSpPr/>
            <p:nvPr/>
          </p:nvGrpSpPr>
          <p:grpSpPr bwMode="auto">
            <a:xfrm>
              <a:off x="2334" y="2287"/>
              <a:ext cx="1624" cy="266"/>
              <a:chOff x="1008" y="2400"/>
              <a:chExt cx="1296" cy="192"/>
            </a:xfrm>
          </p:grpSpPr>
          <p:sp>
            <p:nvSpPr>
              <p:cNvPr id="301078" name="AutoShape 29"/>
              <p:cNvSpPr>
                <a:spLocks noChangeArrowheads="1"/>
              </p:cNvSpPr>
              <p:nvPr/>
            </p:nvSpPr>
            <p:spPr bwMode="auto">
              <a:xfrm>
                <a:off x="2064" y="2448"/>
                <a:ext cx="240" cy="96"/>
              </a:xfrm>
              <a:prstGeom prst="rightArrow">
                <a:avLst>
                  <a:gd name="adj1" fmla="val 50000"/>
                  <a:gd name="adj2" fmla="val 62500"/>
                </a:avLst>
              </a:prstGeom>
              <a:solidFill>
                <a:srgbClr val="FFCCFF"/>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301079" name="Rectangle 30"/>
              <p:cNvSpPr>
                <a:spLocks noChangeArrowheads="1"/>
              </p:cNvSpPr>
              <p:nvPr/>
            </p:nvSpPr>
            <p:spPr bwMode="auto">
              <a:xfrm>
                <a:off x="1008" y="2400"/>
                <a:ext cx="1056" cy="192"/>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grpSp>
        <p:sp>
          <p:nvSpPr>
            <p:cNvPr id="301077" name="Text Box 35"/>
            <p:cNvSpPr txBox="1">
              <a:spLocks noChangeArrowheads="1"/>
            </p:cNvSpPr>
            <p:nvPr/>
          </p:nvSpPr>
          <p:spPr bwMode="auto">
            <a:xfrm>
              <a:off x="2764" y="2025"/>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dirty="0">
                  <a:solidFill>
                    <a:srgbClr val="FF0000"/>
                  </a:solidFill>
                  <a:latin typeface="Arial" panose="020B0604020202020204" pitchFamily="34" charset="0"/>
                  <a:ea typeface="黑体" panose="02010609060101010101" pitchFamily="2" charset="-122"/>
                </a:rPr>
                <a:t>单播</a:t>
              </a:r>
              <a:endParaRPr kumimoji="1" lang="zh-CN" altLang="en-US" sz="2000" b="1" dirty="0">
                <a:solidFill>
                  <a:srgbClr val="FF0000"/>
                </a:solidFill>
                <a:latin typeface="Arial" panose="020B0604020202020204" pitchFamily="34" charset="0"/>
                <a:ea typeface="黑体" panose="02010609060101010101" pitchFamily="2" charset="-122"/>
              </a:endParaRPr>
            </a:p>
          </p:txBody>
        </p:sp>
      </p:grpSp>
      <p:pic>
        <p:nvPicPr>
          <p:cNvPr id="301073"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988" y="3510111"/>
            <a:ext cx="672439"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074"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7871" y="3546623"/>
            <a:ext cx="674158"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4008" name="Text Box 40"/>
          <p:cNvSpPr txBox="1">
            <a:spLocks noChangeArrowheads="1"/>
          </p:cNvSpPr>
          <p:nvPr/>
        </p:nvSpPr>
        <p:spPr bwMode="auto">
          <a:xfrm>
            <a:off x="450660" y="5197623"/>
            <a:ext cx="9254868" cy="521970"/>
          </a:xfrm>
          <a:prstGeom prst="rect">
            <a:avLst/>
          </a:prstGeom>
          <a:solidFill>
            <a:srgbClr val="FFFF66"/>
          </a:solidFill>
          <a:ln w="9525">
            <a:solidFill>
              <a:srgbClr val="333399"/>
            </a:solidFill>
            <a:miter lim="800000"/>
          </a:ln>
          <a:effectLst/>
        </p:spPr>
        <p:txBody>
          <a:bodyPr wrap="squar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注意：</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报文只是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UDP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用户数据报中的数据。 </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724009"/>
                                        </p:tgtEl>
                                        <p:attrNameLst>
                                          <p:attrName>style.visibility</p:attrName>
                                        </p:attrNameLst>
                                      </p:cBhvr>
                                      <p:to>
                                        <p:strVal val="visible"/>
                                      </p:to>
                                    </p:set>
                                    <p:animEffect transition="in" filter="wipe(left)">
                                      <p:cBhvr>
                                        <p:cTn id="7" dur="1000"/>
                                        <p:tgtEl>
                                          <p:spTgt spid="724009"/>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724010"/>
                                        </p:tgtEl>
                                        <p:attrNameLst>
                                          <p:attrName>style.visibility</p:attrName>
                                        </p:attrNameLst>
                                      </p:cBhvr>
                                      <p:to>
                                        <p:strVal val="visible"/>
                                      </p:to>
                                    </p:set>
                                    <p:animEffect transition="in" filter="wipe(left)">
                                      <p:cBhvr>
                                        <p:cTn id="11" dur="1000"/>
                                        <p:tgtEl>
                                          <p:spTgt spid="724010"/>
                                        </p:tgtEl>
                                      </p:cBhvr>
                                    </p:animEffect>
                                  </p:childTnLst>
                                </p:cTn>
                              </p:par>
                            </p:childTnLst>
                          </p:cTn>
                        </p:par>
                        <p:par>
                          <p:cTn id="12" fill="hold">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724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00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租用期 </a:t>
            </a:r>
            <a:r>
              <a:rPr lang="en-US" altLang="zh-CN" dirty="0">
                <a:latin typeface="Times New Roman" panose="02020603050405020304" pitchFamily="18" charset="0"/>
                <a:ea typeface="黑体" panose="02010609060101010101" pitchFamily="2" charset="-122"/>
                <a:cs typeface="Times New Roman" panose="02020603050405020304" pitchFamily="18" charset="0"/>
              </a:rPr>
              <a:t>(lease period) </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3107" name="Rectangle 3"/>
          <p:cNvSpPr>
            <a:spLocks noGrp="1" noChangeArrowheads="1"/>
          </p:cNvSpPr>
          <p:nvPr>
            <p:ph idx="1"/>
          </p:nvPr>
        </p:nvSpPr>
        <p:spPr/>
        <p:txBody>
          <a:bodyPr/>
          <a:lstStyle/>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服务器分配给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客户的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地址是</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临时的，</a:t>
            </a:r>
            <a:r>
              <a:rPr lang="zh-CN" altLang="en-US" dirty="0">
                <a:latin typeface="Times New Roman" panose="02020603050405020304" pitchFamily="18" charset="0"/>
                <a:ea typeface="黑体" panose="02010609060101010101" pitchFamily="2" charset="-122"/>
                <a:cs typeface="Times New Roman" panose="02020603050405020304" pitchFamily="18" charset="0"/>
              </a:rPr>
              <a:t>因此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客户只能在一段有限的时间内使用这个分配到的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地址。</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协议称这段时间为</a:t>
            </a:r>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租用期</a:t>
            </a:r>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租用期的数值应由 </a:t>
            </a:r>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服务器自己决定。</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a:p>
            <a:pPr lvl="1"/>
            <a:r>
              <a:rPr lang="en-US" altLang="zh-CN" dirty="0">
                <a:latin typeface="Times New Roman" panose="02020603050405020304" pitchFamily="18" charset="0"/>
                <a:ea typeface="黑体" panose="02010609060101010101" pitchFamily="2" charset="-122"/>
                <a:cs typeface="Times New Roman" panose="02020603050405020304" pitchFamily="18" charset="0"/>
              </a:rPr>
              <a:t>4</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个字节的二进制数字表示，单位是秒。范围是</a:t>
            </a:r>
            <a:r>
              <a:rPr lang="en-US" altLang="zh-CN" dirty="0">
                <a:latin typeface="Times New Roman" panose="02020603050405020304" pitchFamily="18" charset="0"/>
                <a:ea typeface="黑体" panose="02010609060101010101" pitchFamily="2" charset="-122"/>
                <a:cs typeface="Times New Roman" panose="02020603050405020304" pitchFamily="18" charset="0"/>
              </a:rPr>
              <a:t>1</a:t>
            </a:r>
            <a:r>
              <a:rPr lang="zh-CN" altLang="en-US" dirty="0">
                <a:latin typeface="Times New Roman" panose="02020603050405020304" pitchFamily="18" charset="0"/>
                <a:ea typeface="黑体" panose="02010609060101010101" pitchFamily="2" charset="-122"/>
                <a:cs typeface="Times New Roman" panose="02020603050405020304" pitchFamily="18" charset="0"/>
              </a:rPr>
              <a:t>秒到</a:t>
            </a:r>
            <a:r>
              <a:rPr lang="en-US" altLang="zh-CN" dirty="0">
                <a:latin typeface="Times New Roman" panose="02020603050405020304" pitchFamily="18" charset="0"/>
                <a:ea typeface="黑体" panose="02010609060101010101" pitchFamily="2" charset="-122"/>
                <a:cs typeface="Times New Roman" panose="02020603050405020304" pitchFamily="18" charset="0"/>
              </a:rPr>
              <a:t>136</a:t>
            </a:r>
            <a:r>
              <a:rPr lang="zh-CN" altLang="en-US" dirty="0">
                <a:latin typeface="Times New Roman" panose="02020603050405020304" pitchFamily="18" charset="0"/>
                <a:ea typeface="黑体" panose="02010609060101010101" pitchFamily="2" charset="-122"/>
                <a:cs typeface="Times New Roman" panose="02020603050405020304" pitchFamily="18" charset="0"/>
              </a:rPr>
              <a:t>年。</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en-US" altLang="zh-CN" dirty="0">
                <a:latin typeface="Times New Roman" panose="02020603050405020304" pitchFamily="18" charset="0"/>
                <a:ea typeface="黑体" panose="02010609060101010101" pitchFamily="2" charset="-122"/>
                <a:cs typeface="Times New Roman" panose="02020603050405020304" pitchFamily="18" charset="0"/>
              </a:rPr>
              <a:t>DHCP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客户也可在自己发送的报文中（例如，发现报文）提出对租用期的要求。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Line 4"/>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56" name="Line 6"/>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57" name="Rectangle 7"/>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58" name="Rectangle 8"/>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59" name="Rectangle 9"/>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60" name="Rectangle 10"/>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61"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62" name="Text Box 12"/>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63" name="Text Box 13"/>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64" name="Line 14"/>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65" name="Rectangle 15"/>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66" name="Rectangle 16"/>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67" name="Rectangle 17"/>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68" name="Rectangle 18"/>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69"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70" name="Text Box 20"/>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71" name="Text Box 21"/>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72" name="Line 23"/>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73" name="Rectangle 24"/>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74" name="Rectangle 25"/>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75" name="Rectangle 26"/>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76" name="Rectangle 27"/>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77"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78" name="Text Box 29"/>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79" name="Text Box 30"/>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80" name="Line 31"/>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81" name="Rectangle 32"/>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82" name="Rectangle 33"/>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83" name="Rectangle 34"/>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84" name="Rectangle 35"/>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85"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86" name="Text Box 37"/>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87" name="Text Box 38"/>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88" name="Line 40"/>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89" name="Rectangle 41"/>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90" name="Rectangle 42"/>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91" name="Rectangle 43"/>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92" name="Rectangle 44"/>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93"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94" name="Text Box 46"/>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95" name="Text Box 47"/>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96" name="Line 48"/>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97" name="Rectangle 49"/>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198" name="Rectangle 50"/>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199" name="Rectangle 51"/>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200" name="Rectangle 52"/>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01"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02" name="Text Box 54"/>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03" name="Text Box 55"/>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04" name="Line 56"/>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205" name="Rectangle 57"/>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206" name="Rectangle 58"/>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07" name="Rectangle 59"/>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208" name="Rectangle 60"/>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09" name="Rectangle 61"/>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10" name="Text Box 62"/>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11" name="Text Box 63"/>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12" name="Line 65"/>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213" name="Rectangle 66"/>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214" name="Rectangle 67"/>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15" name="Rectangle 68"/>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216" name="Rectangle 69"/>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17"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18" name="Text Box 71"/>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19" name="Text Box 72"/>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20" name="Rectangle 73"/>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5221" name="Rectangle 74"/>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dirty="0">
                <a:solidFill>
                  <a:srgbClr val="000099"/>
                </a:solidFill>
                <a:latin typeface="Arial" panose="020B0604020202020204" pitchFamily="34" charset="0"/>
                <a:ea typeface="黑体" panose="02010609060101010101" pitchFamily="2" charset="-122"/>
              </a:rPr>
              <a:t>67</a:t>
            </a:r>
            <a:endParaRPr kumimoji="1" lang="en-US" altLang="zh-CN" sz="2000" b="1" dirty="0">
              <a:solidFill>
                <a:srgbClr val="000099"/>
              </a:solidFill>
              <a:latin typeface="Arial" panose="020B0604020202020204" pitchFamily="34" charset="0"/>
              <a:ea typeface="黑体" panose="02010609060101010101" pitchFamily="2" charset="-122"/>
            </a:endParaRPr>
          </a:p>
        </p:txBody>
      </p:sp>
      <p:sp>
        <p:nvSpPr>
          <p:cNvPr id="305222" name="Text Box 75"/>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5223" name="Text Box 76"/>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dirty="0">
                <a:solidFill>
                  <a:srgbClr val="000099"/>
                </a:solidFill>
                <a:latin typeface="Arial" panose="020B0604020202020204" pitchFamily="34" charset="0"/>
                <a:ea typeface="黑体" panose="02010609060101010101" pitchFamily="2" charset="-122"/>
              </a:rPr>
              <a:t>被动打开</a:t>
            </a:r>
            <a:endParaRPr kumimoji="1" lang="zh-CN" altLang="en-US" sz="2000" b="1" dirty="0">
              <a:solidFill>
                <a:srgbClr val="000099"/>
              </a:solidFill>
              <a:latin typeface="Arial" panose="020B0604020202020204" pitchFamily="34" charset="0"/>
              <a:ea typeface="黑体" panose="02010609060101010101" pitchFamily="2" charset="-122"/>
            </a:endParaRPr>
          </a:p>
        </p:txBody>
      </p:sp>
      <p:sp>
        <p:nvSpPr>
          <p:cNvPr id="305224" name="Text Box 77"/>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25" name="Text Box 78"/>
          <p:cNvSpPr txBox="1">
            <a:spLocks noChangeArrowheads="1"/>
          </p:cNvSpPr>
          <p:nvPr/>
        </p:nvSpPr>
        <p:spPr bwMode="auto">
          <a:xfrm>
            <a:off x="85990" y="14351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26" name="Text Box 79"/>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27" name="Text Box 80"/>
          <p:cNvSpPr txBox="1">
            <a:spLocks noChangeArrowheads="1"/>
          </p:cNvSpPr>
          <p:nvPr/>
        </p:nvSpPr>
        <p:spPr bwMode="auto">
          <a:xfrm>
            <a:off x="85990" y="26543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28" name="Text Box 81"/>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29" name="Text Box 82"/>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30" name="Text Box 83"/>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31" name="Text Box 84"/>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5232" name="Text Box 85"/>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05233" name="Text Box 86"/>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727131" name="Group 91"/>
          <p:cNvGrpSpPr/>
          <p:nvPr/>
        </p:nvGrpSpPr>
        <p:grpSpPr bwMode="auto">
          <a:xfrm>
            <a:off x="0" y="4622800"/>
            <a:ext cx="9906000" cy="2235200"/>
            <a:chOff x="0" y="2840"/>
            <a:chExt cx="5760" cy="1480"/>
          </a:xfrm>
        </p:grpSpPr>
        <p:sp>
          <p:nvSpPr>
            <p:cNvPr id="305235" name="Rectangle 88"/>
            <p:cNvSpPr>
              <a:spLocks noChangeArrowheads="1"/>
            </p:cNvSpPr>
            <p:nvPr/>
          </p:nvSpPr>
          <p:spPr bwMode="auto">
            <a:xfrm>
              <a:off x="0" y="2840"/>
              <a:ext cx="5760" cy="148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05236" name="Text Box 90"/>
            <p:cNvSpPr txBox="1">
              <a:spLocks noChangeArrowheads="1"/>
            </p:cNvSpPr>
            <p:nvPr/>
          </p:nvSpPr>
          <p:spPr bwMode="auto">
            <a:xfrm>
              <a:off x="781" y="3176"/>
              <a:ext cx="4031" cy="71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服务器被动打开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UDP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端口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67</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等待客户端发来的报文。</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5"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05"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06"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07"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08"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09"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10"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11"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12"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13"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14"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15"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16"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17"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18"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19"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20"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21"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22"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23"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24"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25"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26"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27"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28"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29"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30"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31"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32"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33"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34"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35"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36"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37"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38"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39"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40"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41"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42"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43"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44"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45"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46"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47"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48"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49"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50"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51"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52"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53"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54"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55"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56"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57"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58"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59"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60"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61"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62"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63"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64"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7265"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66"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67"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68"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7271"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333399"/>
                </a:solidFill>
                <a:latin typeface="Arial" panose="020B0604020202020204" pitchFamily="34" charset="0"/>
                <a:ea typeface="黑体" panose="02010609060101010101" pitchFamily="2" charset="-122"/>
              </a:rPr>
              <a:t>UDP</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307273"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07275"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7277"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7279"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7280"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07281"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07282"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4622800"/>
            <a:ext cx="9906000" cy="2235200"/>
            <a:chOff x="0" y="7280"/>
            <a:chExt cx="15600" cy="3520"/>
          </a:xfrm>
        </p:grpSpPr>
        <p:sp>
          <p:nvSpPr>
            <p:cNvPr id="307283" name="Rectangle 83"/>
            <p:cNvSpPr>
              <a:spLocks noChangeArrowheads="1"/>
            </p:cNvSpPr>
            <p:nvPr/>
          </p:nvSpPr>
          <p:spPr bwMode="auto">
            <a:xfrm>
              <a:off x="0" y="7280"/>
              <a:ext cx="15600" cy="35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07284" name="Text Box 85"/>
            <p:cNvSpPr txBox="1">
              <a:spLocks noChangeArrowheads="1"/>
            </p:cNvSpPr>
            <p:nvPr/>
          </p:nvSpPr>
          <p:spPr bwMode="auto">
            <a:xfrm>
              <a:off x="2115" y="8093"/>
              <a:ext cx="9861" cy="1695"/>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sz="2800" b="1">
                  <a:solidFill>
                    <a:srgbClr val="000099"/>
                  </a:solidFill>
                  <a:latin typeface="Times New Roman" panose="02020603050405020304" pitchFamily="18" charset="0"/>
                  <a:cs typeface="Times New Roman" panose="02020603050405020304" pitchFamily="18" charset="0"/>
                </a:rPr>
                <a:t>：</a:t>
              </a:r>
              <a:r>
                <a:rPr lang="en-US" altLang="zh-CN" sz="2800" b="1">
                  <a:solidFill>
                    <a:srgbClr val="000099"/>
                  </a:solidFill>
                  <a:latin typeface="Times New Roman" panose="02020603050405020304" pitchFamily="18" charset="0"/>
                  <a:cs typeface="Times New Roman" panose="02020603050405020304" pitchFamily="18" charset="0"/>
                </a:rPr>
                <a:t>DHCP </a:t>
              </a:r>
              <a:r>
                <a:rPr lang="zh-CN" altLang="en-US" sz="2800" b="1">
                  <a:solidFill>
                    <a:srgbClr val="000099"/>
                  </a:solidFill>
                  <a:latin typeface="Times New Roman" panose="02020603050405020304" pitchFamily="18" charset="0"/>
                  <a:cs typeface="Times New Roman" panose="02020603050405020304" pitchFamily="18" charset="0"/>
                </a:rPr>
                <a:t>客户从 </a:t>
              </a:r>
              <a:r>
                <a:rPr lang="en-US" altLang="zh-CN" sz="2800" b="1">
                  <a:solidFill>
                    <a:srgbClr val="000099"/>
                  </a:solidFill>
                  <a:latin typeface="Times New Roman" panose="02020603050405020304" pitchFamily="18" charset="0"/>
                  <a:cs typeface="Times New Roman" panose="02020603050405020304" pitchFamily="18" charset="0"/>
                </a:rPr>
                <a:t>UDP </a:t>
              </a:r>
              <a:r>
                <a:rPr lang="zh-CN" altLang="en-US" sz="2800" b="1">
                  <a:solidFill>
                    <a:srgbClr val="000099"/>
                  </a:solidFill>
                  <a:latin typeface="Times New Roman" panose="02020603050405020304" pitchFamily="18" charset="0"/>
                  <a:cs typeface="Times New Roman" panose="02020603050405020304" pitchFamily="18" charset="0"/>
                </a:rPr>
                <a:t>端口 </a:t>
              </a:r>
              <a:r>
                <a:rPr lang="en-US" altLang="zh-CN" sz="2800" b="1">
                  <a:solidFill>
                    <a:srgbClr val="000099"/>
                  </a:solidFill>
                  <a:latin typeface="Times New Roman" panose="02020603050405020304" pitchFamily="18" charset="0"/>
                  <a:cs typeface="Times New Roman" panose="02020603050405020304" pitchFamily="18" charset="0"/>
                </a:rPr>
                <a:t>68</a:t>
              </a:r>
              <a:endParaRPr lang="en-US" altLang="zh-CN" sz="2800" b="1">
                <a:solidFill>
                  <a:srgbClr val="000099"/>
                </a:solidFill>
                <a:latin typeface="Times New Roman" panose="02020603050405020304" pitchFamily="18" charset="0"/>
                <a:cs typeface="Times New Roman" panose="02020603050405020304" pitchFamily="18" charset="0"/>
              </a:endParaRPr>
            </a:p>
            <a:p>
              <a:pPr eaLnBrk="1" hangingPunct="1"/>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发送 </a:t>
              </a:r>
              <a:r>
                <a:rPr lang="en-US" altLang="zh-CN" sz="2800" b="1">
                  <a:solidFill>
                    <a:srgbClr val="000099"/>
                  </a:solidFill>
                  <a:latin typeface="Times New Roman" panose="02020603050405020304" pitchFamily="18" charset="0"/>
                  <a:cs typeface="Times New Roman" panose="02020603050405020304" pitchFamily="18" charset="0"/>
                </a:rPr>
                <a:t>DHCP </a:t>
              </a:r>
              <a:r>
                <a:rPr lang="zh-CN" altLang="en-US" sz="2800" b="1">
                  <a:solidFill>
                    <a:srgbClr val="000099"/>
                  </a:solidFill>
                  <a:latin typeface="Times New Roman" panose="02020603050405020304" pitchFamily="18" charset="0"/>
                  <a:cs typeface="Times New Roman" panose="02020603050405020304" pitchFamily="18" charset="0"/>
                </a:rPr>
                <a:t>发现报文。</a:t>
              </a:r>
              <a:endParaRPr lang="zh-CN" altLang="en-US" sz="2800" b="1">
                <a:solidFill>
                  <a:srgbClr val="000099"/>
                </a:solidFill>
                <a:latin typeface="Times New Roman" panose="02020603050405020304" pitchFamily="18" charset="0"/>
                <a:cs typeface="Times New Roman" panose="02020603050405020304" pitchFamily="18" charset="0"/>
              </a:endParaRPr>
            </a:p>
          </p:txBody>
        </p:sp>
      </p:grpSp>
      <p:sp>
        <p:nvSpPr>
          <p:cNvPr id="85" name="Rectangle 2"/>
          <p:cNvSpPr txBox="1">
            <a:spLocks noChangeArrowheads="1"/>
          </p:cNvSpPr>
          <p:nvPr/>
        </p:nvSpPr>
        <p:spPr bwMode="auto">
          <a:xfrm>
            <a:off x="-511353" y="180658"/>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000099"/>
                </a:solidFill>
                <a:latin typeface="Times New Roman" panose="02020603050405020304" pitchFamily="18" charset="0"/>
                <a:cs typeface="Times New Roman" panose="02020603050405020304" pitchFamily="18" charset="0"/>
              </a:rPr>
              <a:t>DHCP </a:t>
            </a:r>
            <a:r>
              <a:rPr lang="zh-CN" altLang="en-US" dirty="0">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6" name="Text Box 78"/>
          <p:cNvSpPr txBox="1">
            <a:spLocks noChangeArrowheads="1"/>
          </p:cNvSpPr>
          <p:nvPr/>
        </p:nvSpPr>
        <p:spPr bwMode="auto">
          <a:xfrm>
            <a:off x="85990" y="14351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7" name="Text Box 80"/>
          <p:cNvSpPr txBox="1">
            <a:spLocks noChangeArrowheads="1"/>
          </p:cNvSpPr>
          <p:nvPr/>
        </p:nvSpPr>
        <p:spPr bwMode="auto">
          <a:xfrm>
            <a:off x="85990" y="26543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8" name="Text Box 82"/>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9" name="Rectangle 73"/>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90" name="Rectangle 74"/>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dirty="0">
                <a:solidFill>
                  <a:srgbClr val="000099"/>
                </a:solidFill>
                <a:latin typeface="Arial" panose="020B0604020202020204" pitchFamily="34" charset="0"/>
                <a:ea typeface="黑体" panose="02010609060101010101" pitchFamily="2" charset="-122"/>
              </a:rPr>
              <a:t>67</a:t>
            </a:r>
            <a:endParaRPr kumimoji="1" lang="en-US" altLang="zh-CN" sz="2000" b="1" dirty="0">
              <a:solidFill>
                <a:srgbClr val="000099"/>
              </a:solidFill>
              <a:latin typeface="Arial" panose="020B0604020202020204" pitchFamily="34" charset="0"/>
              <a:ea typeface="黑体" panose="02010609060101010101" pitchFamily="2" charset="-122"/>
            </a:endParaRPr>
          </a:p>
        </p:txBody>
      </p:sp>
      <p:sp>
        <p:nvSpPr>
          <p:cNvPr id="91" name="Text Box 76"/>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dirty="0">
                <a:solidFill>
                  <a:srgbClr val="000099"/>
                </a:solidFill>
                <a:latin typeface="Arial" panose="020B0604020202020204" pitchFamily="34" charset="0"/>
                <a:ea typeface="黑体" panose="02010609060101010101" pitchFamily="2" charset="-122"/>
              </a:rPr>
              <a:t>被动打开</a:t>
            </a:r>
            <a:endParaRPr kumimoji="1" lang="zh-CN" altLang="en-US" sz="2000" b="1"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电子邮件概述</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32547" name="Rectangle 3"/>
          <p:cNvSpPr>
            <a:spLocks noGrp="1" noChangeArrowheads="1"/>
          </p:cNvSpPr>
          <p:nvPr>
            <p:ph idx="1"/>
          </p:nvPr>
        </p:nvSpPr>
        <p:spPr>
          <a:xfrm>
            <a:off x="1031983" y="1124744"/>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latin typeface="Times New Roman" panose="02020603050405020304" pitchFamily="18" charset="0"/>
                <a:cs typeface="Times New Roman" panose="02020603050405020304" pitchFamily="18" charset="0"/>
              </a:rPr>
              <a:t>电子邮件 </a:t>
            </a:r>
            <a:r>
              <a:rPr lang="en-US" altLang="zh-CN" dirty="0">
                <a:latin typeface="Times New Roman" panose="02020603050405020304" pitchFamily="18" charset="0"/>
                <a:cs typeface="Times New Roman" panose="02020603050405020304" pitchFamily="18" charset="0"/>
              </a:rPr>
              <a:t>(e-mail) </a:t>
            </a:r>
            <a:r>
              <a:rPr lang="zh-CN" altLang="en-US" dirty="0">
                <a:latin typeface="Times New Roman" panose="02020603050405020304" pitchFamily="18" charset="0"/>
                <a:cs typeface="Times New Roman" panose="02020603050405020304" pitchFamily="18" charset="0"/>
              </a:rPr>
              <a:t>是互联网上使用得最多的和最受用户欢迎的一种应用。</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电子邮件把邮件发送到收件人使用的邮件服务器，并放在其中的收件人</a:t>
            </a:r>
            <a:r>
              <a:rPr lang="zh-CN" altLang="en-US" dirty="0">
                <a:solidFill>
                  <a:srgbClr val="FF0000"/>
                </a:solidFill>
                <a:latin typeface="Times New Roman" panose="02020603050405020304" pitchFamily="18" charset="0"/>
                <a:cs typeface="Times New Roman" panose="02020603050405020304" pitchFamily="18" charset="0"/>
              </a:rPr>
              <a:t>邮箱</a:t>
            </a:r>
            <a:r>
              <a:rPr lang="zh-CN" altLang="en-US" dirty="0">
                <a:latin typeface="Times New Roman" panose="02020603050405020304" pitchFamily="18" charset="0"/>
                <a:cs typeface="Times New Roman" panose="02020603050405020304" pitchFamily="18" charset="0"/>
              </a:rPr>
              <a:t>中，收件人可随时上网到自己使用的邮件服务器进行读取。</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电子邮件不仅使用方便，而且还具有传递迅速和费用低廉的优点。</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现在电子邮件不仅可传送文字信息，而且还可附上声音和图像。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已导致传统电报业务退出历史舞台。</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2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2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2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53"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54"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55"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56"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57"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58"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59"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60"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61"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62"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63"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64"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65"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66"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67"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68"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69"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70"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71"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72"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73"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74"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75"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76"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77"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78"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79"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80"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81"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82"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83"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84"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85"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86"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87"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88"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89"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90"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91"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92"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293"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94"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95"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96"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297"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98"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299"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300"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301"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302"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303"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304"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305"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306"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307"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308"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309"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310"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311"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312"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313"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314"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315"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316"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317"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09318"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09319"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000">
                <a:solidFill>
                  <a:srgbClr val="000099"/>
                </a:solidFill>
              </a:rPr>
              <a:t>UDP</a:t>
            </a:r>
            <a:endParaRPr kumimoji="1" lang="en-US" altLang="zh-CN" sz="2000">
              <a:solidFill>
                <a:srgbClr val="000099"/>
              </a:solidFill>
            </a:endParaRPr>
          </a:p>
        </p:txBody>
      </p:sp>
      <p:sp>
        <p:nvSpPr>
          <p:cNvPr id="309320"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zh-CN" altLang="en-US" sz="2000">
                <a:solidFill>
                  <a:srgbClr val="000099"/>
                </a:solidFill>
              </a:rPr>
              <a:t>被动打开</a:t>
            </a:r>
            <a:endParaRPr kumimoji="1" lang="zh-CN" altLang="en-US" sz="2000">
              <a:solidFill>
                <a:srgbClr val="000099"/>
              </a:solidFill>
            </a:endParaRPr>
          </a:p>
        </p:txBody>
      </p:sp>
      <p:sp>
        <p:nvSpPr>
          <p:cNvPr id="309321"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800">
                <a:solidFill>
                  <a:srgbClr val="000099"/>
                </a:solidFill>
                <a:sym typeface="Wingdings" panose="05000000000000000000" pitchFamily="2" charset="2"/>
              </a:rPr>
              <a:t></a:t>
            </a:r>
            <a:endParaRPr kumimoji="1" lang="en-US" altLang="zh-CN" sz="2800">
              <a:solidFill>
                <a:srgbClr val="000099"/>
              </a:solidFill>
              <a:sym typeface="Wingdings" panose="05000000000000000000" pitchFamily="2" charset="2"/>
            </a:endParaRPr>
          </a:p>
        </p:txBody>
      </p:sp>
      <p:sp>
        <p:nvSpPr>
          <p:cNvPr id="309323"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800">
                <a:solidFill>
                  <a:srgbClr val="000099"/>
                </a:solidFill>
                <a:sym typeface="Wingdings" panose="05000000000000000000" pitchFamily="2" charset="2"/>
              </a:rPr>
              <a:t></a:t>
            </a:r>
            <a:endParaRPr kumimoji="1" lang="en-US" altLang="zh-CN" sz="2800">
              <a:solidFill>
                <a:srgbClr val="000099"/>
              </a:solidFill>
              <a:sym typeface="Wingdings" panose="05000000000000000000" pitchFamily="2" charset="2"/>
            </a:endParaRPr>
          </a:p>
        </p:txBody>
      </p:sp>
      <p:sp>
        <p:nvSpPr>
          <p:cNvPr id="309325"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800" dirty="0">
                <a:solidFill>
                  <a:srgbClr val="000099"/>
                </a:solidFill>
                <a:sym typeface="Wingdings" panose="05000000000000000000" pitchFamily="2" charset="2"/>
              </a:rPr>
              <a:t></a:t>
            </a:r>
            <a:endParaRPr kumimoji="1" lang="en-US" altLang="zh-CN" sz="2800" dirty="0">
              <a:solidFill>
                <a:srgbClr val="000099"/>
              </a:solidFill>
              <a:sym typeface="Wingdings" panose="05000000000000000000" pitchFamily="2" charset="2"/>
            </a:endParaRPr>
          </a:p>
        </p:txBody>
      </p:sp>
      <p:sp>
        <p:nvSpPr>
          <p:cNvPr id="309327"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800">
                <a:solidFill>
                  <a:srgbClr val="000099"/>
                </a:solidFill>
                <a:sym typeface="Wingdings" panose="05000000000000000000" pitchFamily="2" charset="2"/>
              </a:rPr>
              <a:t></a:t>
            </a:r>
            <a:endParaRPr kumimoji="1" lang="en-US" altLang="zh-CN" sz="2800">
              <a:solidFill>
                <a:srgbClr val="000099"/>
              </a:solidFill>
              <a:sym typeface="Wingdings" panose="05000000000000000000" pitchFamily="2" charset="2"/>
            </a:endParaRPr>
          </a:p>
        </p:txBody>
      </p:sp>
      <p:sp>
        <p:nvSpPr>
          <p:cNvPr id="309328"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800">
                <a:solidFill>
                  <a:srgbClr val="000099"/>
                </a:solidFill>
                <a:sym typeface="Wingdings" panose="05000000000000000000" pitchFamily="2" charset="2"/>
              </a:rPr>
              <a:t></a:t>
            </a:r>
            <a:endParaRPr kumimoji="1" lang="en-US" altLang="zh-CN" sz="2800">
              <a:solidFill>
                <a:srgbClr val="000099"/>
              </a:solidFill>
              <a:sym typeface="Wingdings" panose="05000000000000000000" pitchFamily="2" charset="2"/>
            </a:endParaRPr>
          </a:p>
        </p:txBody>
      </p:sp>
      <p:sp>
        <p:nvSpPr>
          <p:cNvPr id="309329"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3600">
                <a:solidFill>
                  <a:srgbClr val="000099"/>
                </a:solidFill>
              </a:rPr>
              <a:t>…</a:t>
            </a:r>
            <a:endParaRPr kumimoji="1" lang="en-US" altLang="zh-CN" sz="3600">
              <a:solidFill>
                <a:srgbClr val="000099"/>
              </a:solidFill>
            </a:endParaRPr>
          </a:p>
        </p:txBody>
      </p:sp>
      <p:sp>
        <p:nvSpPr>
          <p:cNvPr id="309330"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eaLnBrk="1" hangingPunct="1"/>
            <a:r>
              <a:rPr kumimoji="1" lang="en-US" altLang="zh-CN" sz="2800">
                <a:solidFill>
                  <a:srgbClr val="000099"/>
                </a:solidFill>
                <a:sym typeface="Wingdings" panose="05000000000000000000" pitchFamily="2" charset="2"/>
              </a:rPr>
              <a:t></a:t>
            </a:r>
            <a:endParaRPr kumimoji="1" lang="en-US" altLang="zh-CN" sz="2800">
              <a:solidFill>
                <a:srgbClr val="000099"/>
              </a:solidFill>
              <a:sym typeface="Wingdings" panose="05000000000000000000" pitchFamily="2" charset="2"/>
            </a:endParaRPr>
          </a:p>
        </p:txBody>
      </p:sp>
      <p:grpSp>
        <p:nvGrpSpPr>
          <p:cNvPr id="3" name="组合 2"/>
          <p:cNvGrpSpPr/>
          <p:nvPr/>
        </p:nvGrpSpPr>
        <p:grpSpPr>
          <a:xfrm>
            <a:off x="0" y="4622800"/>
            <a:ext cx="9906000" cy="2235200"/>
            <a:chOff x="0" y="7280"/>
            <a:chExt cx="15600" cy="3520"/>
          </a:xfrm>
        </p:grpSpPr>
        <p:sp>
          <p:nvSpPr>
            <p:cNvPr id="309331" name="Rectangle 83"/>
            <p:cNvSpPr>
              <a:spLocks noChangeArrowheads="1"/>
            </p:cNvSpPr>
            <p:nvPr/>
          </p:nvSpPr>
          <p:spPr bwMode="auto">
            <a:xfrm>
              <a:off x="0" y="7280"/>
              <a:ext cx="15600" cy="35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09332" name="Text Box 85"/>
            <p:cNvSpPr txBox="1">
              <a:spLocks noChangeArrowheads="1"/>
            </p:cNvSpPr>
            <p:nvPr/>
          </p:nvSpPr>
          <p:spPr bwMode="auto">
            <a:xfrm>
              <a:off x="1289" y="7895"/>
              <a:ext cx="13512" cy="237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b="1">
                  <a:solidFill>
                    <a:srgbClr val="000000"/>
                  </a:solidFill>
                  <a:latin typeface="Arial" panose="020B0604020202020204" pitchFamily="34" charset="0"/>
                  <a:ea typeface="黑体" panose="02010609060101010101" pitchFamily="2" charset="-122"/>
                </a:defRPr>
              </a:lvl1pPr>
              <a:lvl2pPr marL="742950" indent="-285750">
                <a:defRPr sz="2500" b="1">
                  <a:solidFill>
                    <a:srgbClr val="000000"/>
                  </a:solidFill>
                  <a:latin typeface="Arial" panose="020B0604020202020204" pitchFamily="34" charset="0"/>
                  <a:ea typeface="黑体" panose="02010609060101010101" pitchFamily="2" charset="-122"/>
                </a:defRPr>
              </a:lvl2pPr>
              <a:lvl3pPr marL="1143000" indent="-228600">
                <a:defRPr sz="2200" b="1">
                  <a:solidFill>
                    <a:srgbClr val="000000"/>
                  </a:solidFill>
                  <a:latin typeface="Arial" panose="020B0604020202020204" pitchFamily="34" charset="0"/>
                  <a:ea typeface="黑体" panose="02010609060101010101" pitchFamily="2" charset="-122"/>
                </a:defRPr>
              </a:lvl3pPr>
              <a:lvl4pPr marL="1600200" indent="-228600">
                <a:defRPr b="1">
                  <a:solidFill>
                    <a:srgbClr val="000000"/>
                  </a:solidFill>
                  <a:latin typeface="Arial" panose="020B0604020202020204" pitchFamily="34" charset="0"/>
                  <a:ea typeface="黑体" panose="02010609060101010101" pitchFamily="2" charset="-122"/>
                </a:defRPr>
              </a:lvl4pPr>
              <a:lvl5pPr marL="2057400" indent="-228600">
                <a:defRPr b="1">
                  <a:solidFill>
                    <a:srgbClr val="000000"/>
                  </a:solidFill>
                  <a:latin typeface="Arial" panose="020B0604020202020204" pitchFamily="34" charset="0"/>
                  <a:ea typeface="黑体" panose="02010609060101010101" pitchFamily="2" charset="-122"/>
                </a:defRPr>
              </a:lvl5pPr>
              <a:lvl6pPr marL="25146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6pPr>
              <a:lvl7pPr marL="29718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7pPr>
              <a:lvl8pPr marL="34290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8pPr>
              <a:lvl9pPr marL="3886200" indent="-228600" eaLnBrk="0" hangingPunct="0">
                <a:lnSpc>
                  <a:spcPct val="110000"/>
                </a:lnSpc>
                <a:spcBef>
                  <a:spcPts val="550"/>
                </a:spcBef>
                <a:buClr>
                  <a:srgbClr val="333399"/>
                </a:buClr>
                <a:buSzPct val="60000"/>
                <a:defRPr b="1">
                  <a:solidFill>
                    <a:srgbClr val="000000"/>
                  </a:solidFill>
                  <a:latin typeface="Arial" panose="020B0604020202020204" pitchFamily="34" charset="0"/>
                  <a:ea typeface="黑体" panose="02010609060101010101" pitchFamily="2" charset="-122"/>
                </a:defRPr>
              </a:lvl9pPr>
            </a:lstStyle>
            <a:p>
              <a:pPr algn="just" eaLnBrk="1" hangingPunct="1"/>
              <a:r>
                <a:rPr lang="en-US" altLang="zh-CN" sz="360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sz="2800">
                  <a:solidFill>
                    <a:srgbClr val="000099"/>
                  </a:solidFill>
                  <a:latin typeface="Times New Roman" panose="02020603050405020304" pitchFamily="18" charset="0"/>
                  <a:cs typeface="Times New Roman" panose="02020603050405020304" pitchFamily="18" charset="0"/>
                </a:rPr>
                <a:t>：凡收到 </a:t>
              </a:r>
              <a:r>
                <a:rPr lang="en-US" altLang="zh-CN" sz="2800">
                  <a:solidFill>
                    <a:srgbClr val="000099"/>
                  </a:solidFill>
                  <a:latin typeface="Times New Roman" panose="02020603050405020304" pitchFamily="18" charset="0"/>
                  <a:cs typeface="Times New Roman" panose="02020603050405020304" pitchFamily="18" charset="0"/>
                </a:rPr>
                <a:t>DHCP </a:t>
              </a:r>
              <a:r>
                <a:rPr lang="zh-CN" altLang="en-US" sz="2800">
                  <a:solidFill>
                    <a:srgbClr val="000099"/>
                  </a:solidFill>
                  <a:latin typeface="Times New Roman" panose="02020603050405020304" pitchFamily="18" charset="0"/>
                  <a:cs typeface="Times New Roman" panose="02020603050405020304" pitchFamily="18" charset="0"/>
                </a:rPr>
                <a:t>发现报文的 </a:t>
              </a:r>
              <a:r>
                <a:rPr lang="en-US" altLang="zh-CN" sz="2800">
                  <a:solidFill>
                    <a:srgbClr val="000099"/>
                  </a:solidFill>
                  <a:latin typeface="Times New Roman" panose="02020603050405020304" pitchFamily="18" charset="0"/>
                  <a:cs typeface="Times New Roman" panose="02020603050405020304" pitchFamily="18" charset="0"/>
                </a:rPr>
                <a:t>DHCP </a:t>
              </a:r>
              <a:r>
                <a:rPr lang="zh-CN" altLang="en-US" sz="2800">
                  <a:solidFill>
                    <a:srgbClr val="000099"/>
                  </a:solidFill>
                  <a:latin typeface="Times New Roman" panose="02020603050405020304" pitchFamily="18" charset="0"/>
                  <a:cs typeface="Times New Roman" panose="02020603050405020304" pitchFamily="18" charset="0"/>
                </a:rPr>
                <a:t>服务器</a:t>
              </a:r>
              <a:endParaRPr lang="zh-CN" altLang="en-US" sz="2800">
                <a:solidFill>
                  <a:srgbClr val="000099"/>
                </a:solidFill>
                <a:latin typeface="Times New Roman" panose="02020603050405020304" pitchFamily="18" charset="0"/>
                <a:cs typeface="Times New Roman" panose="02020603050405020304" pitchFamily="18" charset="0"/>
              </a:endParaRPr>
            </a:p>
            <a:p>
              <a:pPr algn="just" eaLnBrk="1" hangingPunct="1"/>
              <a:r>
                <a:rPr lang="zh-CN" altLang="en-US" sz="2800">
                  <a:solidFill>
                    <a:srgbClr val="000099"/>
                  </a:solidFill>
                  <a:latin typeface="Times New Roman" panose="02020603050405020304" pitchFamily="18" charset="0"/>
                  <a:cs typeface="Times New Roman" panose="02020603050405020304" pitchFamily="18" charset="0"/>
                </a:rPr>
                <a:t>       都发出 </a:t>
              </a:r>
              <a:r>
                <a:rPr lang="en-US" altLang="zh-CN" sz="2800">
                  <a:solidFill>
                    <a:srgbClr val="000099"/>
                  </a:solidFill>
                  <a:latin typeface="Times New Roman" panose="02020603050405020304" pitchFamily="18" charset="0"/>
                  <a:cs typeface="Times New Roman" panose="02020603050405020304" pitchFamily="18" charset="0"/>
                </a:rPr>
                <a:t>DHCP </a:t>
              </a:r>
              <a:r>
                <a:rPr lang="zh-CN" altLang="en-US" sz="2800">
                  <a:solidFill>
                    <a:srgbClr val="000099"/>
                  </a:solidFill>
                  <a:latin typeface="Times New Roman" panose="02020603050405020304" pitchFamily="18" charset="0"/>
                  <a:cs typeface="Times New Roman" panose="02020603050405020304" pitchFamily="18" charset="0"/>
                </a:rPr>
                <a:t>提供报文，因此 </a:t>
              </a:r>
              <a:r>
                <a:rPr lang="en-US" altLang="zh-CN" sz="2800">
                  <a:solidFill>
                    <a:srgbClr val="000099"/>
                  </a:solidFill>
                  <a:latin typeface="Times New Roman" panose="02020603050405020304" pitchFamily="18" charset="0"/>
                  <a:cs typeface="Times New Roman" panose="02020603050405020304" pitchFamily="18" charset="0"/>
                </a:rPr>
                <a:t>DHCP </a:t>
              </a:r>
              <a:r>
                <a:rPr lang="zh-CN" altLang="en-US" sz="2800">
                  <a:solidFill>
                    <a:srgbClr val="000099"/>
                  </a:solidFill>
                  <a:latin typeface="Times New Roman" panose="02020603050405020304" pitchFamily="18" charset="0"/>
                  <a:cs typeface="Times New Roman" panose="02020603050405020304" pitchFamily="18" charset="0"/>
                </a:rPr>
                <a:t>客户</a:t>
              </a:r>
              <a:endParaRPr lang="zh-CN" altLang="en-US" sz="2800">
                <a:solidFill>
                  <a:srgbClr val="000099"/>
                </a:solidFill>
                <a:latin typeface="Times New Roman" panose="02020603050405020304" pitchFamily="18" charset="0"/>
                <a:cs typeface="Times New Roman" panose="02020603050405020304" pitchFamily="18" charset="0"/>
              </a:endParaRPr>
            </a:p>
            <a:p>
              <a:pPr algn="just" eaLnBrk="1" hangingPunct="1"/>
              <a:r>
                <a:rPr lang="zh-CN" altLang="en-US" sz="2800">
                  <a:solidFill>
                    <a:srgbClr val="000099"/>
                  </a:solidFill>
                  <a:latin typeface="Times New Roman" panose="02020603050405020304" pitchFamily="18" charset="0"/>
                  <a:cs typeface="Times New Roman" panose="02020603050405020304" pitchFamily="18" charset="0"/>
                </a:rPr>
                <a:t>       可能收到多个 </a:t>
              </a:r>
              <a:r>
                <a:rPr lang="en-US" altLang="zh-CN" sz="2800">
                  <a:solidFill>
                    <a:srgbClr val="000099"/>
                  </a:solidFill>
                  <a:latin typeface="Times New Roman" panose="02020603050405020304" pitchFamily="18" charset="0"/>
                  <a:cs typeface="Times New Roman" panose="02020603050405020304" pitchFamily="18" charset="0"/>
                </a:rPr>
                <a:t>DHCP </a:t>
              </a:r>
              <a:r>
                <a:rPr lang="zh-CN" altLang="en-US" sz="2800">
                  <a:solidFill>
                    <a:srgbClr val="000099"/>
                  </a:solidFill>
                  <a:latin typeface="Times New Roman" panose="02020603050405020304" pitchFamily="18" charset="0"/>
                  <a:cs typeface="Times New Roman" panose="02020603050405020304" pitchFamily="18" charset="0"/>
                </a:rPr>
                <a:t>提供报文。</a:t>
              </a:r>
              <a:endParaRPr lang="zh-CN" altLang="en-US" sz="2800">
                <a:solidFill>
                  <a:srgbClr val="000099"/>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8" name="Text Box 78"/>
          <p:cNvSpPr txBox="1">
            <a:spLocks noChangeArrowheads="1"/>
          </p:cNvSpPr>
          <p:nvPr/>
        </p:nvSpPr>
        <p:spPr bwMode="auto">
          <a:xfrm>
            <a:off x="85990" y="14351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9" name="Text Box 80"/>
          <p:cNvSpPr txBox="1">
            <a:spLocks noChangeArrowheads="1"/>
          </p:cNvSpPr>
          <p:nvPr/>
        </p:nvSpPr>
        <p:spPr bwMode="auto">
          <a:xfrm>
            <a:off x="85990" y="26543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90" name="Text Box 82"/>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5"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000099"/>
                </a:solidFill>
                <a:latin typeface="Times New Roman" panose="02020603050405020304" pitchFamily="18" charset="0"/>
                <a:cs typeface="Times New Roman" panose="02020603050405020304" pitchFamily="18" charset="0"/>
              </a:rPr>
              <a:t>DHCP </a:t>
            </a:r>
            <a:r>
              <a:rPr lang="zh-CN" altLang="en-US" dirty="0">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0"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01"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02"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03"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04"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05"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06"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07"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08"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09"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10"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11"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12"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13"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14"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15"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16"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17"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18"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19"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20"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21"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22"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23"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24"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25"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26"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27"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28"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29"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30"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31"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32"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33"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34"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35"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36"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37"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38"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39"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40"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41"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42"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43"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44"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45"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46"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47"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48"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49"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50"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51"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52"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53"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54"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55"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56"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57"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58"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59"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60"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61"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62"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63"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2" charset="-122"/>
              </a:rPr>
              <a:t>UDP</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311364"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2" charset="-122"/>
              </a:rPr>
              <a:t>UDP</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311365"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66"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67"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1368"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被动打开</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1369"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1371"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1373"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1375"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1376"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1377"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11378"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4622800"/>
            <a:ext cx="9906000" cy="2235200"/>
            <a:chOff x="0" y="7280"/>
            <a:chExt cx="15600" cy="3520"/>
          </a:xfrm>
        </p:grpSpPr>
        <p:sp>
          <p:nvSpPr>
            <p:cNvPr id="311379" name="Rectangle 83"/>
            <p:cNvSpPr>
              <a:spLocks noChangeArrowheads="1"/>
            </p:cNvSpPr>
            <p:nvPr/>
          </p:nvSpPr>
          <p:spPr bwMode="auto">
            <a:xfrm>
              <a:off x="0" y="7280"/>
              <a:ext cx="15600" cy="35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a:p>
          </p:txBody>
        </p:sp>
        <p:sp>
          <p:nvSpPr>
            <p:cNvPr id="311380" name="Text Box 85"/>
            <p:cNvSpPr txBox="1">
              <a:spLocks noChangeArrowheads="1"/>
            </p:cNvSpPr>
            <p:nvPr/>
          </p:nvSpPr>
          <p:spPr bwMode="auto">
            <a:xfrm>
              <a:off x="1289" y="7895"/>
              <a:ext cx="13022" cy="237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客户从几个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服务器中选择</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其中的一个，并向所选择的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服务</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器发送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请求报文。</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5"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6" name="Text Box 78"/>
          <p:cNvSpPr txBox="1">
            <a:spLocks noChangeArrowheads="1"/>
          </p:cNvSpPr>
          <p:nvPr/>
        </p:nvSpPr>
        <p:spPr bwMode="auto">
          <a:xfrm>
            <a:off x="85990" y="14351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7" name="Text Box 80"/>
          <p:cNvSpPr txBox="1">
            <a:spLocks noChangeArrowheads="1"/>
          </p:cNvSpPr>
          <p:nvPr/>
        </p:nvSpPr>
        <p:spPr bwMode="auto">
          <a:xfrm>
            <a:off x="85990" y="26543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8" name="Text Box 82"/>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49"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50"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51"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52"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53"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54"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55"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56"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57"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58"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59"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60"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61"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62"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63"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64"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65"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66"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67"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68"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69"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70"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71"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72"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73"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74"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75"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76"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77"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78"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79"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80"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81"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82"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83"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84"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85"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86"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87"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88"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89"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90"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91"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92"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93"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94"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95"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96"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397"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98"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399"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00"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401"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02"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03"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04"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05"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406"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407"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08"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409"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10"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11"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12"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13"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414"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15"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3416"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被动打开</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3417"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3419"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3421"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3423"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3424"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3425"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13426"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4622800"/>
            <a:ext cx="9906000" cy="2235200"/>
            <a:chOff x="0" y="7280"/>
            <a:chExt cx="15600" cy="3520"/>
          </a:xfrm>
        </p:grpSpPr>
        <p:sp>
          <p:nvSpPr>
            <p:cNvPr id="313427" name="Rectangle 83"/>
            <p:cNvSpPr>
              <a:spLocks noChangeArrowheads="1"/>
            </p:cNvSpPr>
            <p:nvPr/>
          </p:nvSpPr>
          <p:spPr bwMode="auto">
            <a:xfrm>
              <a:off x="0" y="7280"/>
              <a:ext cx="15600" cy="35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13428" name="Text Box 85"/>
            <p:cNvSpPr txBox="1">
              <a:spLocks noChangeArrowheads="1"/>
            </p:cNvSpPr>
            <p:nvPr/>
          </p:nvSpPr>
          <p:spPr bwMode="auto">
            <a:xfrm>
              <a:off x="1414" y="7783"/>
              <a:ext cx="13144" cy="237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：被选择的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服务器发送确认报文</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DHCPACK</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，进入已绑定状态，并可</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开始使用得到的临时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地址了。</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5"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6" name="Text Box 78"/>
          <p:cNvSpPr txBox="1">
            <a:spLocks noChangeArrowheads="1"/>
          </p:cNvSpPr>
          <p:nvPr/>
        </p:nvSpPr>
        <p:spPr bwMode="auto">
          <a:xfrm>
            <a:off x="85990" y="14351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7" name="Text Box 80"/>
          <p:cNvSpPr txBox="1">
            <a:spLocks noChangeArrowheads="1"/>
          </p:cNvSpPr>
          <p:nvPr/>
        </p:nvSpPr>
        <p:spPr bwMode="auto">
          <a:xfrm>
            <a:off x="85990" y="26543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8" name="Text Box 82"/>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397"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398"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399"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00"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01"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02"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03"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04"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05"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06"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07"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08"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09"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10"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11"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12"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13"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14"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15"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16"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17"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18"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19"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20"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21"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22"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23"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24"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25"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26"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27"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28"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29"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30"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31"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32"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33"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34"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35"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36"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37"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38"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39"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40"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41"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42"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43"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44"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45"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46"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47"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48"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49"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50"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51"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52"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53"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54"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55"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56"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57"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58"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59"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60"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61"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62"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63"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5464"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被动打开</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5465"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5467"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5469"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5471"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5472"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5473"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15474"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4622800"/>
            <a:ext cx="9906000" cy="2235200"/>
            <a:chOff x="0" y="7280"/>
            <a:chExt cx="15600" cy="3520"/>
          </a:xfrm>
        </p:grpSpPr>
        <p:sp>
          <p:nvSpPr>
            <p:cNvPr id="315475" name="Rectangle 83"/>
            <p:cNvSpPr>
              <a:spLocks noChangeArrowheads="1"/>
            </p:cNvSpPr>
            <p:nvPr/>
          </p:nvSpPr>
          <p:spPr bwMode="auto">
            <a:xfrm>
              <a:off x="0" y="7280"/>
              <a:ext cx="15600" cy="35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15476" name="Text Box 85"/>
            <p:cNvSpPr txBox="1">
              <a:spLocks noChangeArrowheads="1"/>
            </p:cNvSpPr>
            <p:nvPr/>
          </p:nvSpPr>
          <p:spPr bwMode="auto">
            <a:xfrm>
              <a:off x="745" y="7760"/>
              <a:ext cx="14373" cy="2179"/>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a:t>
              </a:r>
              <a:r>
                <a:rPr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客户现在要根据服务器提供的租用期</a:t>
              </a:r>
              <a:r>
                <a:rPr lang="zh-CN" altLang="en-US" sz="16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设置两个计时器</a:t>
              </a:r>
              <a:r>
                <a:rPr lang="zh-CN" altLang="en-US" sz="16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2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16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和</a:t>
              </a:r>
              <a:r>
                <a:rPr lang="zh-CN" altLang="en-US" sz="7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2800" b="1" baseline="-25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，它们的超时时间分别是</a:t>
              </a:r>
              <a:r>
                <a:rPr lang="zh-CN" altLang="en-US" sz="1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0.5T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和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0.875T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。当超时时间到了就要请求更新租用期。</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5"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6" name="Text Box 78"/>
          <p:cNvSpPr txBox="1">
            <a:spLocks noChangeArrowheads="1"/>
          </p:cNvSpPr>
          <p:nvPr/>
        </p:nvSpPr>
        <p:spPr bwMode="auto">
          <a:xfrm>
            <a:off x="85990" y="14351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7" name="Text Box 80"/>
          <p:cNvSpPr txBox="1">
            <a:spLocks noChangeArrowheads="1"/>
          </p:cNvSpPr>
          <p:nvPr/>
        </p:nvSpPr>
        <p:spPr bwMode="auto">
          <a:xfrm>
            <a:off x="85990" y="26543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8" name="Text Box 82"/>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45"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46"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47"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48"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49"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50"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51"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52"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53"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54"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55"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56"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57"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58"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59"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60"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61"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62"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63"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64"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65"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66"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67"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68"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69"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70"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71"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72"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73"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74"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75"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76"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77"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78"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79"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80"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81"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82"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83"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84"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85"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86"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87"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88"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89"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90"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91"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92"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93"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94"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95"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96"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497"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98"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499"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00"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01"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502"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503"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04"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505"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06"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07"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08"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09"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510"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11"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17512"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被动打开</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17513"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7515"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7517"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7519"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7520"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17521"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17522"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4622800"/>
            <a:ext cx="9906000" cy="2235200"/>
            <a:chOff x="0" y="7280"/>
            <a:chExt cx="15600" cy="3520"/>
          </a:xfrm>
        </p:grpSpPr>
        <p:sp>
          <p:nvSpPr>
            <p:cNvPr id="317523" name="Rectangle 83"/>
            <p:cNvSpPr>
              <a:spLocks noChangeArrowheads="1"/>
            </p:cNvSpPr>
            <p:nvPr/>
          </p:nvSpPr>
          <p:spPr bwMode="auto">
            <a:xfrm>
              <a:off x="0" y="7280"/>
              <a:ext cx="15600" cy="35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17524" name="Text Box 85"/>
            <p:cNvSpPr txBox="1">
              <a:spLocks noChangeArrowheads="1"/>
            </p:cNvSpPr>
            <p:nvPr/>
          </p:nvSpPr>
          <p:spPr bwMode="auto">
            <a:xfrm>
              <a:off x="799" y="7783"/>
              <a:ext cx="14373" cy="1695"/>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：租用期过了一半（</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T1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时间到），</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请求报文 </a:t>
              </a:r>
              <a:r>
                <a:rPr lang="en-US" altLang="zh-CN"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DHCPREQUEST </a:t>
              </a:r>
              <a:r>
                <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要求更新租用期。 </a:t>
              </a:r>
              <a:endParaRPr lang="zh-CN" altLang="en-US" sz="2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5"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6" name="Text Box 78"/>
          <p:cNvSpPr txBox="1">
            <a:spLocks noChangeArrowheads="1"/>
          </p:cNvSpPr>
          <p:nvPr/>
        </p:nvSpPr>
        <p:spPr bwMode="auto">
          <a:xfrm>
            <a:off x="85990" y="14351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7" name="Text Box 80"/>
          <p:cNvSpPr txBox="1">
            <a:spLocks noChangeArrowheads="1"/>
          </p:cNvSpPr>
          <p:nvPr/>
        </p:nvSpPr>
        <p:spPr bwMode="auto">
          <a:xfrm>
            <a:off x="85990" y="26543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88" name="Text Box 82"/>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492"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493"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494"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DHCPDISCOVER</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495"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496"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497"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498"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499"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00"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501"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02"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DHCPOFFER</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03"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04"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05"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06"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07"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08"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509"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10"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DHCPREQUEST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11"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12"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13"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14"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15"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16"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517"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18"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DHCPACK</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19"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20"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21"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22"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23"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24"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525"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26"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DHCPREQUEST</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27"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28"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29"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30"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31"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32"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533"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34"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DHCPACK</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35"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36"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37"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38"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39"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40"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541"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42"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DHCPNACK</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43"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44"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45"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46"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47"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48"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19549"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客户</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50"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DHCPRELEASE</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51"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52"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53"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68</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55"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56"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panose="020B0604020202020204" pitchFamily="34" charset="0"/>
                <a:ea typeface="黑体" panose="02010609060101010101" pitchFamily="2" charset="-122"/>
              </a:rPr>
              <a:t>服务器</a:t>
            </a:r>
            <a:endParaRPr kumimoji="1" lang="zh-CN" altLang="en-US" sz="2000" b="1">
              <a:solidFill>
                <a:srgbClr val="333399"/>
              </a:solidFill>
              <a:latin typeface="Arial" panose="020B0604020202020204" pitchFamily="34" charset="0"/>
              <a:ea typeface="黑体" panose="02010609060101010101" pitchFamily="2" charset="-122"/>
            </a:endParaRPr>
          </a:p>
        </p:txBody>
      </p:sp>
      <p:sp>
        <p:nvSpPr>
          <p:cNvPr id="319557"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panose="020B0604020202020204" pitchFamily="34" charset="0"/>
                <a:ea typeface="黑体" panose="02010609060101010101" pitchFamily="2" charset="-122"/>
              </a:rPr>
              <a:t>67</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58"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2" charset="-122"/>
              </a:rPr>
              <a:t>UDP</a:t>
            </a:r>
            <a:endParaRPr kumimoji="1" lang="en-US" altLang="zh-CN" sz="2000" b="1">
              <a:solidFill>
                <a:srgbClr val="333399"/>
              </a:solidFill>
              <a:latin typeface="Arial" panose="020B0604020202020204" pitchFamily="34" charset="0"/>
              <a:ea typeface="黑体" panose="02010609060101010101" pitchFamily="2" charset="-122"/>
            </a:endParaRPr>
          </a:p>
        </p:txBody>
      </p:sp>
      <p:sp>
        <p:nvSpPr>
          <p:cNvPr id="319559"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2" charset="-122"/>
              </a:rPr>
              <a:t>被动打开</a:t>
            </a:r>
            <a:endParaRPr kumimoji="1" lang="zh-CN" altLang="en-US" sz="2000">
              <a:solidFill>
                <a:srgbClr val="333399"/>
              </a:solidFill>
              <a:latin typeface="Arial" panose="020B0604020202020204" pitchFamily="34" charset="0"/>
              <a:ea typeface="黑体" panose="02010609060101010101" pitchFamily="2" charset="-122"/>
            </a:endParaRPr>
          </a:p>
        </p:txBody>
      </p:sp>
      <p:sp>
        <p:nvSpPr>
          <p:cNvPr id="319560"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1"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2"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3"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4"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5" name="Text Box 77"/>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6"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7"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319568"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333399"/>
                </a:solidFill>
                <a:latin typeface="Arial" panose="020B0604020202020204" pitchFamily="34" charset="0"/>
                <a:ea typeface="黑体" panose="02010609060101010101" pitchFamily="2" charset="-122"/>
              </a:rPr>
              <a:t>…</a:t>
            </a:r>
            <a:endParaRPr kumimoji="1" lang="en-US" altLang="zh-CN" b="1">
              <a:solidFill>
                <a:srgbClr val="333399"/>
              </a:solidFill>
              <a:latin typeface="Arial" panose="020B0604020202020204" pitchFamily="34" charset="0"/>
              <a:ea typeface="黑体" panose="02010609060101010101" pitchFamily="2" charset="-122"/>
            </a:endParaRPr>
          </a:p>
        </p:txBody>
      </p:sp>
      <p:sp>
        <p:nvSpPr>
          <p:cNvPr id="319569" name="Text Box 81"/>
          <p:cNvSpPr txBox="1">
            <a:spLocks noChangeArrowheads="1"/>
          </p:cNvSpPr>
          <p:nvPr/>
        </p:nvSpPr>
        <p:spPr bwMode="auto">
          <a:xfrm>
            <a:off x="85990" y="58928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765175"/>
            <a:ext cx="9906000" cy="2235200"/>
            <a:chOff x="0" y="1205"/>
            <a:chExt cx="15600" cy="3520"/>
          </a:xfrm>
        </p:grpSpPr>
        <p:sp>
          <p:nvSpPr>
            <p:cNvPr id="319570" name="Rectangle 83"/>
            <p:cNvSpPr>
              <a:spLocks noChangeArrowheads="1"/>
            </p:cNvSpPr>
            <p:nvPr/>
          </p:nvSpPr>
          <p:spPr bwMode="auto">
            <a:xfrm>
              <a:off x="0" y="1205"/>
              <a:ext cx="15600" cy="352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a:p>
          </p:txBody>
        </p:sp>
        <p:sp>
          <p:nvSpPr>
            <p:cNvPr id="319571" name="Text Box 85"/>
            <p:cNvSpPr txBox="1">
              <a:spLocks noChangeArrowheads="1"/>
            </p:cNvSpPr>
            <p:nvPr/>
          </p:nvSpPr>
          <p:spPr bwMode="auto">
            <a:xfrm>
              <a:off x="674" y="1778"/>
              <a:ext cx="14373" cy="237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服务器若同意，则发回确认报文</a:t>
              </a:r>
              <a:endPar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DHCPACK</a:t>
              </a:r>
              <a:r>
                <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客户得到了新的租</a:t>
              </a:r>
              <a:endPar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        用期，重新设置计时器。</a:t>
              </a:r>
              <a:endParaRPr lang="zh-CN" altLang="en-US" sz="2800" b="1"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4"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5" name="Text Box 66"/>
          <p:cNvSpPr txBox="1">
            <a:spLocks noChangeArrowheads="1"/>
          </p:cNvSpPr>
          <p:nvPr/>
        </p:nvSpPr>
        <p:spPr bwMode="auto">
          <a:xfrm>
            <a:off x="1697435" y="6361114"/>
            <a:ext cx="728084" cy="40011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UDP</a:t>
            </a:r>
            <a:endParaRPr kumimoji="1" lang="en-US" altLang="zh-CN" sz="2000" b="1"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40"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41"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42"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43"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44"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45"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46"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47"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48"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49"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50"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51"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52"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53"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54"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55"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56"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57"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58"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59"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60"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61"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62"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63"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64"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65"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66"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67"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68"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69"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70"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71"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72"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73"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74"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75"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76"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77"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78"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79"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80"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81"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82"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83"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84"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85"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86"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87"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88"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89"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90"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91"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92"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93"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94"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95"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96"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97"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598"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599"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600"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601"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603"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604"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605"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606"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1607"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被动打开</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1608"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09"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10"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11"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12"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13" name="Text Box 77"/>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14"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15"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1616"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21617" name="Text Box 81"/>
          <p:cNvSpPr txBox="1">
            <a:spLocks noChangeArrowheads="1"/>
          </p:cNvSpPr>
          <p:nvPr/>
        </p:nvSpPr>
        <p:spPr bwMode="auto">
          <a:xfrm>
            <a:off x="85990" y="58928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765175"/>
            <a:ext cx="9906000" cy="2447925"/>
            <a:chOff x="0" y="1205"/>
            <a:chExt cx="15600" cy="3855"/>
          </a:xfrm>
        </p:grpSpPr>
        <p:sp>
          <p:nvSpPr>
            <p:cNvPr id="321618" name="Rectangle 82"/>
            <p:cNvSpPr>
              <a:spLocks noChangeArrowheads="1"/>
            </p:cNvSpPr>
            <p:nvPr/>
          </p:nvSpPr>
          <p:spPr bwMode="auto">
            <a:xfrm>
              <a:off x="0" y="1205"/>
              <a:ext cx="15600" cy="385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21619" name="Text Box 84"/>
            <p:cNvSpPr txBox="1">
              <a:spLocks noChangeArrowheads="1"/>
            </p:cNvSpPr>
            <p:nvPr/>
          </p:nvSpPr>
          <p:spPr bwMode="auto">
            <a:xfrm>
              <a:off x="674" y="1430"/>
              <a:ext cx="14373" cy="3052"/>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服务器若不同意，则发回否认报文</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DHCPNACK</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。这时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客户必须立即</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停止使用原来的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地址，而必须重新申</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请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地址（回到步骤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4"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5" name="Text Box 66"/>
          <p:cNvSpPr txBox="1">
            <a:spLocks noChangeArrowheads="1"/>
          </p:cNvSpPr>
          <p:nvPr/>
        </p:nvSpPr>
        <p:spPr bwMode="auto">
          <a:xfrm>
            <a:off x="1697435" y="6361114"/>
            <a:ext cx="728084" cy="40011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UDP</a:t>
            </a:r>
            <a:endParaRPr kumimoji="1" lang="en-US" altLang="zh-CN" sz="2000" b="1"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588"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589"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590"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591"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592"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593"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594"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595"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596"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597"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598"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599"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00"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01"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02"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03"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04"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05"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06"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07"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08"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09"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10"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11"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12"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13"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14"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15"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16"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17"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18"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19"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20"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21"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22"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23"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24"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25"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26"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27"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28"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29"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30"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31"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32"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33"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34"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35"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36"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37"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38"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39"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40"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41"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42"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43"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44"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45"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46"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47"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48"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49"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50" name="Text Box 66"/>
          <p:cNvSpPr txBox="1">
            <a:spLocks noChangeArrowheads="1"/>
          </p:cNvSpPr>
          <p:nvPr/>
        </p:nvSpPr>
        <p:spPr bwMode="auto">
          <a:xfrm>
            <a:off x="1697435" y="6361114"/>
            <a:ext cx="728084" cy="40011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UDP</a:t>
            </a:r>
            <a:endParaRPr kumimoji="1" lang="en-US" altLang="zh-CN" sz="2000" b="1" dirty="0">
              <a:solidFill>
                <a:srgbClr val="000099"/>
              </a:solidFill>
              <a:latin typeface="Arial" panose="020B0604020202020204" pitchFamily="34" charset="0"/>
              <a:ea typeface="黑体" panose="02010609060101010101" pitchFamily="2" charset="-122"/>
            </a:endParaRPr>
          </a:p>
        </p:txBody>
      </p:sp>
      <p:sp>
        <p:nvSpPr>
          <p:cNvPr id="323651"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52"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53"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54"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3655"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被动打开</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3656"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57"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58"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59"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60"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61" name="Text Box 77"/>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62"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63"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3664"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23665" name="Text Box 81"/>
          <p:cNvSpPr txBox="1">
            <a:spLocks noChangeArrowheads="1"/>
          </p:cNvSpPr>
          <p:nvPr/>
        </p:nvSpPr>
        <p:spPr bwMode="auto">
          <a:xfrm>
            <a:off x="85990" y="58928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765175"/>
            <a:ext cx="9906000" cy="2447925"/>
            <a:chOff x="0" y="1205"/>
            <a:chExt cx="15600" cy="3855"/>
          </a:xfrm>
        </p:grpSpPr>
        <p:sp>
          <p:nvSpPr>
            <p:cNvPr id="323666" name="Rectangle 82"/>
            <p:cNvSpPr>
              <a:spLocks noChangeArrowheads="1"/>
            </p:cNvSpPr>
            <p:nvPr/>
          </p:nvSpPr>
          <p:spPr bwMode="auto">
            <a:xfrm>
              <a:off x="0" y="1205"/>
              <a:ext cx="15600" cy="385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23667" name="Text Box 84"/>
            <p:cNvSpPr txBox="1">
              <a:spLocks noChangeArrowheads="1"/>
            </p:cNvSpPr>
            <p:nvPr/>
          </p:nvSpPr>
          <p:spPr bwMode="auto">
            <a:xfrm>
              <a:off x="428" y="1773"/>
              <a:ext cx="14620" cy="2858"/>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若</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服务器不响应步骤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的请求报文</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DHCPREQUEST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，则在租用期过了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87.5%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客户必须重新发送请求报文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DHCPREQUEST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（重复步骤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），然后又继续后面的步骤。 </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4"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Line 3"/>
          <p:cNvSpPr>
            <a:spLocks noChangeShapeType="1"/>
          </p:cNvSpPr>
          <p:nvPr/>
        </p:nvSpPr>
        <p:spPr bwMode="auto">
          <a:xfrm flipH="1">
            <a:off x="6131058" y="1100138"/>
            <a:ext cx="1506538"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36" name="Line 4"/>
          <p:cNvSpPr>
            <a:spLocks noChangeShapeType="1"/>
          </p:cNvSpPr>
          <p:nvPr/>
        </p:nvSpPr>
        <p:spPr bwMode="auto">
          <a:xfrm>
            <a:off x="2454143" y="17478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37"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38"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DHCPDISCOVER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39"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40"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41"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42"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43"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44" name="Line 12"/>
          <p:cNvSpPr>
            <a:spLocks noChangeShapeType="1"/>
          </p:cNvSpPr>
          <p:nvPr/>
        </p:nvSpPr>
        <p:spPr bwMode="auto">
          <a:xfrm flipH="1">
            <a:off x="2452423" y="2359025"/>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45"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46"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DHCPOFFER</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47"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48"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49"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50"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51"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52" name="Line 20"/>
          <p:cNvSpPr>
            <a:spLocks noChangeShapeType="1"/>
          </p:cNvSpPr>
          <p:nvPr/>
        </p:nvSpPr>
        <p:spPr bwMode="auto">
          <a:xfrm>
            <a:off x="2454143" y="29686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53"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54"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55"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56"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57"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58"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59"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60" name="Line 28"/>
          <p:cNvSpPr>
            <a:spLocks noChangeShapeType="1"/>
          </p:cNvSpPr>
          <p:nvPr/>
        </p:nvSpPr>
        <p:spPr bwMode="auto">
          <a:xfrm flipH="1">
            <a:off x="2452423" y="3579813"/>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61"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62"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63"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64"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65"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66"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67"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68" name="Line 36"/>
          <p:cNvSpPr>
            <a:spLocks noChangeShapeType="1"/>
          </p:cNvSpPr>
          <p:nvPr/>
        </p:nvSpPr>
        <p:spPr bwMode="auto">
          <a:xfrm>
            <a:off x="2454143" y="4187825"/>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69"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70"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DHCPREQUEST</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71"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72"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73"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74"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75"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76" name="Line 44"/>
          <p:cNvSpPr>
            <a:spLocks noChangeShapeType="1"/>
          </p:cNvSpPr>
          <p:nvPr/>
        </p:nvSpPr>
        <p:spPr bwMode="auto">
          <a:xfrm flipH="1">
            <a:off x="2452423" y="4800600"/>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77"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78"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79"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80"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81"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82"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83"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84" name="Line 52"/>
          <p:cNvSpPr>
            <a:spLocks noChangeShapeType="1"/>
          </p:cNvSpPr>
          <p:nvPr/>
        </p:nvSpPr>
        <p:spPr bwMode="auto">
          <a:xfrm flipH="1">
            <a:off x="2452423" y="5411788"/>
            <a:ext cx="5166254" cy="0"/>
          </a:xfrm>
          <a:prstGeom prst="line">
            <a:avLst/>
          </a:prstGeom>
          <a:noFill/>
          <a:ln w="5715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85"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86"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DHCPNACK</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87"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88"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89"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90"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91"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92" name="Line 60"/>
          <p:cNvSpPr>
            <a:spLocks noChangeShapeType="1"/>
          </p:cNvSpPr>
          <p:nvPr/>
        </p:nvSpPr>
        <p:spPr bwMode="auto">
          <a:xfrm>
            <a:off x="2454143" y="6256338"/>
            <a:ext cx="5164534" cy="0"/>
          </a:xfrm>
          <a:prstGeom prst="line">
            <a:avLst/>
          </a:prstGeom>
          <a:noFill/>
          <a:ln w="571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93"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客户</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94"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DHCPRELEASE</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95"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696"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97"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68</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699"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700"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panose="020B0604020202020204" pitchFamily="34" charset="0"/>
                <a:ea typeface="黑体" panose="02010609060101010101" pitchFamily="2" charset="-122"/>
              </a:rPr>
              <a:t>服务器</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701"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panose="020B0604020202020204" pitchFamily="34" charset="0"/>
                <a:ea typeface="黑体" panose="02010609060101010101" pitchFamily="2" charset="-122"/>
              </a:rPr>
              <a:t>67</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702"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a:solidFill>
                  <a:srgbClr val="000099"/>
                </a:solidFill>
                <a:latin typeface="Arial" panose="020B0604020202020204" pitchFamily="34" charset="0"/>
                <a:ea typeface="黑体" panose="02010609060101010101" pitchFamily="2" charset="-122"/>
              </a:rPr>
              <a:t>UDP</a:t>
            </a:r>
            <a:endParaRPr kumimoji="1" lang="en-US" altLang="zh-CN" sz="2000" b="1">
              <a:solidFill>
                <a:srgbClr val="000099"/>
              </a:solidFill>
              <a:latin typeface="Arial" panose="020B0604020202020204" pitchFamily="34" charset="0"/>
              <a:ea typeface="黑体" panose="02010609060101010101" pitchFamily="2" charset="-122"/>
            </a:endParaRPr>
          </a:p>
        </p:txBody>
      </p:sp>
      <p:sp>
        <p:nvSpPr>
          <p:cNvPr id="325703"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000" b="1">
                <a:solidFill>
                  <a:srgbClr val="000099"/>
                </a:solidFill>
                <a:latin typeface="Arial" panose="020B0604020202020204" pitchFamily="34" charset="0"/>
                <a:ea typeface="黑体" panose="02010609060101010101" pitchFamily="2" charset="-122"/>
              </a:rPr>
              <a:t>被动打开</a:t>
            </a:r>
            <a:endParaRPr kumimoji="1" lang="zh-CN" altLang="en-US" sz="2000" b="1">
              <a:solidFill>
                <a:srgbClr val="000099"/>
              </a:solidFill>
              <a:latin typeface="Arial" panose="020B0604020202020204" pitchFamily="34" charset="0"/>
              <a:ea typeface="黑体" panose="02010609060101010101" pitchFamily="2" charset="-122"/>
            </a:endParaRPr>
          </a:p>
        </p:txBody>
      </p:sp>
      <p:sp>
        <p:nvSpPr>
          <p:cNvPr id="325704"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05"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06"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07"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08"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09" name="Text Box 77"/>
          <p:cNvSpPr txBox="1">
            <a:spLocks noChangeArrowheads="1"/>
          </p:cNvSpPr>
          <p:nvPr/>
        </p:nvSpPr>
        <p:spPr bwMode="auto">
          <a:xfrm>
            <a:off x="85990" y="3902076"/>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10"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11"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325712"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b="1">
                <a:solidFill>
                  <a:srgbClr val="000099"/>
                </a:solidFill>
                <a:latin typeface="Arial" panose="020B0604020202020204" pitchFamily="34" charset="0"/>
                <a:ea typeface="黑体" panose="02010609060101010101" pitchFamily="2" charset="-122"/>
              </a:rPr>
              <a:t>…</a:t>
            </a:r>
            <a:endParaRPr kumimoji="1" lang="en-US" altLang="zh-CN" b="1">
              <a:solidFill>
                <a:srgbClr val="000099"/>
              </a:solidFill>
              <a:latin typeface="Arial" panose="020B0604020202020204" pitchFamily="34" charset="0"/>
              <a:ea typeface="黑体" panose="02010609060101010101" pitchFamily="2" charset="-122"/>
            </a:endParaRPr>
          </a:p>
        </p:txBody>
      </p:sp>
      <p:sp>
        <p:nvSpPr>
          <p:cNvPr id="325713" name="Text Box 81"/>
          <p:cNvSpPr txBox="1">
            <a:spLocks noChangeArrowheads="1"/>
          </p:cNvSpPr>
          <p:nvPr/>
        </p:nvSpPr>
        <p:spPr bwMode="auto">
          <a:xfrm>
            <a:off x="85990" y="5892801"/>
            <a:ext cx="505267" cy="52322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b="1" dirty="0">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nvGrpSpPr>
          <p:cNvPr id="3" name="组合 2"/>
          <p:cNvGrpSpPr/>
          <p:nvPr/>
        </p:nvGrpSpPr>
        <p:grpSpPr>
          <a:xfrm>
            <a:off x="0" y="765175"/>
            <a:ext cx="9906000" cy="2447925"/>
            <a:chOff x="0" y="1205"/>
            <a:chExt cx="15600" cy="3855"/>
          </a:xfrm>
        </p:grpSpPr>
        <p:sp>
          <p:nvSpPr>
            <p:cNvPr id="325714" name="Rectangle 82"/>
            <p:cNvSpPr>
              <a:spLocks noChangeArrowheads="1"/>
            </p:cNvSpPr>
            <p:nvPr/>
          </p:nvSpPr>
          <p:spPr bwMode="auto">
            <a:xfrm>
              <a:off x="0" y="1205"/>
              <a:ext cx="15600" cy="385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25715" name="Text Box 84"/>
            <p:cNvSpPr txBox="1">
              <a:spLocks noChangeArrowheads="1"/>
            </p:cNvSpPr>
            <p:nvPr/>
          </p:nvSpPr>
          <p:spPr bwMode="auto">
            <a:xfrm>
              <a:off x="921" y="1983"/>
              <a:ext cx="13758" cy="237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客户可随时提前终止服务器所提供的</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租用期，这时只需向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服务器发送释</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放报文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DHCPRELEASE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即可。</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4" name="Rectangle 2"/>
          <p:cNvSpPr txBox="1">
            <a:spLocks noChangeArrowheads="1"/>
          </p:cNvSpPr>
          <p:nvPr/>
        </p:nvSpPr>
        <p:spPr bwMode="auto">
          <a:xfrm>
            <a:off x="-519608" y="188913"/>
            <a:ext cx="9047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solidFill>
                  <a:srgbClr val="000099"/>
                </a:solidFill>
                <a:latin typeface="Times New Roman" panose="02020603050405020304" pitchFamily="18" charset="0"/>
                <a:cs typeface="Times New Roman" panose="02020603050405020304" pitchFamily="18" charset="0"/>
              </a:rPr>
              <a:t>DHCP </a:t>
            </a:r>
            <a:r>
              <a:rPr lang="zh-CN" altLang="en-US">
                <a:solidFill>
                  <a:srgbClr val="000099"/>
                </a:solidFill>
                <a:latin typeface="Times New Roman" panose="02020603050405020304" pitchFamily="18" charset="0"/>
                <a:cs typeface="Times New Roman" panose="02020603050405020304" pitchFamily="18" charset="0"/>
              </a:rPr>
              <a:t>协议的工作过程 </a:t>
            </a:r>
            <a:endParaRPr lang="zh-CN" altLang="en-US" dirty="0">
              <a:solidFill>
                <a:srgbClr val="000099"/>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88" name="Text Box 66"/>
          <p:cNvSpPr txBox="1">
            <a:spLocks noChangeArrowheads="1"/>
          </p:cNvSpPr>
          <p:nvPr/>
        </p:nvSpPr>
        <p:spPr bwMode="auto">
          <a:xfrm>
            <a:off x="1697435" y="6361114"/>
            <a:ext cx="728084" cy="400110"/>
          </a:xfrm>
          <a:prstGeom prst="rect">
            <a:avLst/>
          </a:prstGeom>
          <a:solidFill>
            <a:schemeClr val="bg2"/>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1" dirty="0">
                <a:solidFill>
                  <a:srgbClr val="000099"/>
                </a:solidFill>
                <a:latin typeface="Arial" panose="020B0604020202020204" pitchFamily="34" charset="0"/>
                <a:ea typeface="黑体" panose="02010609060101010101" pitchFamily="2" charset="-122"/>
              </a:rPr>
              <a:t>UDP</a:t>
            </a:r>
            <a:endParaRPr kumimoji="1" lang="en-US" altLang="zh-CN" sz="2000" b="1" dirty="0">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algn="ctr" eaLnBrk="1" hangingPunct="1"/>
            <a:r>
              <a:rPr lang="zh-CN" altLang="en-US">
                <a:ea typeface="黑体" panose="02010609060101010101" pitchFamily="2" charset="-122"/>
              </a:rPr>
              <a:t>电子邮件的一些标准</a:t>
            </a:r>
            <a:endParaRPr lang="zh-CN" altLang="en-US">
              <a:ea typeface="黑体" panose="02010609060101010101" pitchFamily="2" charset="-122"/>
            </a:endParaRPr>
          </a:p>
        </p:txBody>
      </p:sp>
      <p:sp>
        <p:nvSpPr>
          <p:cNvPr id="11345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latin typeface="Times New Roman" panose="02020603050405020304" pitchFamily="18" charset="0"/>
                <a:cs typeface="Times New Roman" panose="02020603050405020304" pitchFamily="18" charset="0"/>
              </a:rPr>
              <a:t>发送邮件的协议：简单邮件传送协议</a:t>
            </a:r>
            <a:r>
              <a:rPr lang="en-US" altLang="zh-CN" dirty="0">
                <a:latin typeface="Times New Roman" panose="02020603050405020304" pitchFamily="18" charset="0"/>
                <a:cs typeface="Times New Roman" panose="02020603050405020304" pitchFamily="18" charset="0"/>
              </a:rPr>
              <a:t>SMTP</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读取邮件的协议：</a:t>
            </a:r>
            <a:r>
              <a:rPr lang="en-US" altLang="zh-CN" dirty="0">
                <a:latin typeface="Times New Roman" panose="02020603050405020304" pitchFamily="18" charset="0"/>
                <a:cs typeface="Times New Roman" panose="02020603050405020304" pitchFamily="18" charset="0"/>
              </a:rPr>
              <a:t>POP3 </a:t>
            </a: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IMAP</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通用互联网邮件扩充</a:t>
            </a:r>
            <a:r>
              <a:rPr lang="en-US" altLang="zh-CN" dirty="0">
                <a:latin typeface="Times New Roman" panose="02020603050405020304" pitchFamily="18" charset="0"/>
                <a:cs typeface="Times New Roman" panose="02020603050405020304" pitchFamily="18" charset="0"/>
              </a:rPr>
              <a:t>MIME </a:t>
            </a:r>
            <a:r>
              <a:rPr lang="zh-CN" altLang="en-US" dirty="0">
                <a:latin typeface="Times New Roman" panose="02020603050405020304" pitchFamily="18" charset="0"/>
                <a:cs typeface="Times New Roman" panose="02020603050405020304" pitchFamily="18" charset="0"/>
              </a:rPr>
              <a:t>在其邮件首部中说明了邮件的数据类型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如文本、声音、图像、视像等</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，使用 </a:t>
            </a:r>
            <a:r>
              <a:rPr lang="en-US" altLang="zh-CN" dirty="0">
                <a:latin typeface="Times New Roman" panose="02020603050405020304" pitchFamily="18" charset="0"/>
                <a:cs typeface="Times New Roman" panose="02020603050405020304" pitchFamily="18" charset="0"/>
              </a:rPr>
              <a:t>MIME </a:t>
            </a:r>
            <a:r>
              <a:rPr lang="zh-CN" altLang="en-US" dirty="0">
                <a:latin typeface="Times New Roman" panose="02020603050405020304" pitchFamily="18" charset="0"/>
                <a:cs typeface="Times New Roman" panose="02020603050405020304" pitchFamily="18" charset="0"/>
              </a:rPr>
              <a:t>可在邮件中同时传送多种类型的数据。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38" name="Object 383"/>
          <p:cNvGraphicFramePr>
            <a:graphicFrameLocks noChangeAspect="1"/>
          </p:cNvGraphicFramePr>
          <p:nvPr/>
        </p:nvGraphicFramePr>
        <p:xfrm>
          <a:off x="3855060" y="4378326"/>
          <a:ext cx="2729310" cy="1439863"/>
        </p:xfrm>
        <a:graphic>
          <a:graphicData uri="http://schemas.openxmlformats.org/presentationml/2006/ole">
            <mc:AlternateContent xmlns:mc="http://schemas.openxmlformats.org/markup-compatibility/2006">
              <mc:Choice xmlns:v="urn:schemas-microsoft-com:vml" Requires="v">
                <p:oleObj spid="_x0000_s25742" name="VISIO" r:id="rId1" imgW="1687195" imgH="964565" progId="Visio.Drawing.6">
                  <p:embed/>
                </p:oleObj>
              </mc:Choice>
              <mc:Fallback>
                <p:oleObj name="VISIO" r:id="rId1" imgW="1687195" imgH="964565" progId="Visio.Drawing.6">
                  <p:embed/>
                  <p:pic>
                    <p:nvPicPr>
                      <p:cNvPr id="0" name="图片 256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060" y="4378326"/>
                        <a:ext cx="2729310" cy="14398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4739" name="Object 383"/>
          <p:cNvGraphicFramePr>
            <a:graphicFrameLocks noGrp="1" noChangeAspect="1"/>
          </p:cNvGraphicFramePr>
          <p:nvPr>
            <p:ph idx="4294967295"/>
          </p:nvPr>
        </p:nvGraphicFramePr>
        <p:xfrm>
          <a:off x="7177088" y="4378325"/>
          <a:ext cx="2728912" cy="1439863"/>
        </p:xfrm>
        <a:graphic>
          <a:graphicData uri="http://schemas.openxmlformats.org/presentationml/2006/ole">
            <mc:AlternateContent xmlns:mc="http://schemas.openxmlformats.org/markup-compatibility/2006">
              <mc:Choice xmlns:v="urn:schemas-microsoft-com:vml" Requires="v">
                <p:oleObj spid="_x0000_s25743" name="VISIO" r:id="rId3" imgW="1687195" imgH="964565" progId="Visio.Drawing.6">
                  <p:embed/>
                </p:oleObj>
              </mc:Choice>
              <mc:Fallback>
                <p:oleObj name="VISIO" r:id="rId3" imgW="1687195" imgH="964565" progId="Visio.Drawing.6">
                  <p:embed/>
                  <p:pic>
                    <p:nvPicPr>
                      <p:cNvPr id="0" name="图片 25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088" y="4378325"/>
                        <a:ext cx="2728912" cy="14398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4740" name="Rectangle 2"/>
          <p:cNvSpPr>
            <a:spLocks noGrp="1" noChangeArrowheads="1"/>
          </p:cNvSpPr>
          <p:nvPr>
            <p:ph type="title" idx="4294967295"/>
          </p:nvPr>
        </p:nvSpPr>
        <p:spPr>
          <a:xfrm>
            <a:off x="0" y="-3175"/>
            <a:ext cx="7977188" cy="768350"/>
          </a:xfrm>
          <a:noFill/>
        </p:spPr>
        <p:txBody>
          <a:bodyPr/>
          <a:lstStyle/>
          <a:p>
            <a:pPr algn="ctr" eaLnBrk="1" hangingPunct="1"/>
            <a:r>
              <a:rPr sz="3600" dirty="0"/>
              <a:t>电子邮件的最主要的组成构件 </a:t>
            </a:r>
            <a:endParaRPr sz="3600" dirty="0"/>
          </a:p>
        </p:txBody>
      </p:sp>
      <p:sp>
        <p:nvSpPr>
          <p:cNvPr id="244741" name="Line 3"/>
          <p:cNvSpPr>
            <a:spLocks noChangeShapeType="1"/>
          </p:cNvSpPr>
          <p:nvPr/>
        </p:nvSpPr>
        <p:spPr bwMode="auto">
          <a:xfrm flipH="1" flipV="1">
            <a:off x="1261614" y="4886325"/>
            <a:ext cx="825500" cy="76200"/>
          </a:xfrm>
          <a:prstGeom prst="line">
            <a:avLst/>
          </a:prstGeom>
          <a:noFill/>
          <a:ln w="38100">
            <a:solidFill>
              <a:srgbClr val="333399"/>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2" name="Freeform 4"/>
          <p:cNvSpPr/>
          <p:nvPr/>
        </p:nvSpPr>
        <p:spPr bwMode="auto">
          <a:xfrm>
            <a:off x="8175176" y="4821239"/>
            <a:ext cx="825500" cy="142875"/>
          </a:xfrm>
          <a:custGeom>
            <a:avLst/>
            <a:gdLst>
              <a:gd name="T0" fmla="*/ 2147483646 w 480"/>
              <a:gd name="T1" fmla="*/ 0 h 90"/>
              <a:gd name="T2" fmla="*/ 0 w 480"/>
              <a:gd name="T3" fmla="*/ 2147483646 h 90"/>
              <a:gd name="T4" fmla="*/ 0 60000 65536"/>
              <a:gd name="T5" fmla="*/ 0 60000 65536"/>
            </a:gdLst>
            <a:ahLst/>
            <a:cxnLst>
              <a:cxn ang="T4">
                <a:pos x="T0" y="T1"/>
              </a:cxn>
              <a:cxn ang="T5">
                <a:pos x="T2" y="T3"/>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3" name="Line 5"/>
          <p:cNvSpPr>
            <a:spLocks noChangeShapeType="1"/>
          </p:cNvSpPr>
          <p:nvPr/>
        </p:nvSpPr>
        <p:spPr bwMode="auto">
          <a:xfrm flipH="1" flipV="1">
            <a:off x="6441626" y="5038725"/>
            <a:ext cx="846138" cy="0"/>
          </a:xfrm>
          <a:prstGeom prst="line">
            <a:avLst/>
          </a:prstGeom>
          <a:noFill/>
          <a:ln w="38100">
            <a:solidFill>
              <a:srgbClr val="333399"/>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4" name="Line 6"/>
          <p:cNvSpPr>
            <a:spLocks noChangeShapeType="1"/>
          </p:cNvSpPr>
          <p:nvPr/>
        </p:nvSpPr>
        <p:spPr bwMode="auto">
          <a:xfrm flipH="1" flipV="1">
            <a:off x="3160264" y="5026025"/>
            <a:ext cx="846138" cy="0"/>
          </a:xfrm>
          <a:prstGeom prst="line">
            <a:avLst/>
          </a:prstGeom>
          <a:noFill/>
          <a:ln w="38100">
            <a:solidFill>
              <a:srgbClr val="333399"/>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745" name="Text Box 7"/>
          <p:cNvSpPr txBox="1">
            <a:spLocks noChangeArrowheads="1"/>
          </p:cNvSpPr>
          <p:nvPr/>
        </p:nvSpPr>
        <p:spPr bwMode="auto">
          <a:xfrm>
            <a:off x="188464" y="40655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黑体" panose="02010609060101010101" pitchFamily="2" charset="-122"/>
              </a:rPr>
              <a:t>发送方</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747" name="Text Box 9"/>
          <p:cNvSpPr txBox="1">
            <a:spLocks noChangeArrowheads="1"/>
          </p:cNvSpPr>
          <p:nvPr/>
        </p:nvSpPr>
        <p:spPr bwMode="auto">
          <a:xfrm>
            <a:off x="6049514" y="5956300"/>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b="1">
                <a:solidFill>
                  <a:srgbClr val="000099"/>
                </a:solidFill>
                <a:latin typeface="Arial" panose="020B0604020202020204" pitchFamily="34" charset="0"/>
                <a:ea typeface="黑体" panose="02010609060101010101" pitchFamily="2" charset="-122"/>
              </a:rPr>
              <a:t>   </a:t>
            </a:r>
            <a:r>
              <a:rPr kumimoji="1" lang="zh-CN" altLang="en-US" sz="1800" b="1">
                <a:solidFill>
                  <a:srgbClr val="000099"/>
                </a:solidFill>
                <a:latin typeface="Arial" panose="020B0604020202020204" pitchFamily="34" charset="0"/>
                <a:ea typeface="黑体" panose="02010609060101010101" pitchFamily="2" charset="-122"/>
              </a:rPr>
              <a:t>接收方</a:t>
            </a:r>
            <a:endParaRPr kumimoji="1" lang="zh-CN" altLang="en-US" sz="1800" b="1">
              <a:solidFill>
                <a:srgbClr val="000099"/>
              </a:solidFill>
              <a:latin typeface="Arial" panose="020B0604020202020204" pitchFamily="34" charset="0"/>
              <a:ea typeface="黑体" panose="02010609060101010101" pitchFamily="2" charset="-122"/>
            </a:endParaRPr>
          </a:p>
          <a:p>
            <a:pPr eaLnBrk="1" hangingPunct="1"/>
            <a:r>
              <a:rPr kumimoji="1" lang="zh-CN" altLang="en-US" sz="1800" b="1">
                <a:solidFill>
                  <a:srgbClr val="000099"/>
                </a:solidFill>
                <a:latin typeface="Arial" panose="020B0604020202020204" pitchFamily="34" charset="0"/>
                <a:ea typeface="黑体" panose="02010609060101010101" pitchFamily="2" charset="-122"/>
              </a:rPr>
              <a:t>邮件服务器</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748" name="Oval 10"/>
          <p:cNvSpPr>
            <a:spLocks noChangeArrowheads="1"/>
          </p:cNvSpPr>
          <p:nvPr/>
        </p:nvSpPr>
        <p:spPr bwMode="auto">
          <a:xfrm>
            <a:off x="6957564" y="4351339"/>
            <a:ext cx="1405070" cy="1296987"/>
          </a:xfrm>
          <a:prstGeom prst="ellipse">
            <a:avLst/>
          </a:prstGeom>
          <a:solidFill>
            <a:srgbClr val="66FF66"/>
          </a:solidFill>
          <a:ln w="19050">
            <a:solidFill>
              <a:schemeClr val="folHlink"/>
            </a:solidFill>
            <a:rou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grpSp>
        <p:nvGrpSpPr>
          <p:cNvPr id="244749" name="Group 11"/>
          <p:cNvGrpSpPr/>
          <p:nvPr/>
        </p:nvGrpSpPr>
        <p:grpSpPr bwMode="auto">
          <a:xfrm>
            <a:off x="7372034" y="4460875"/>
            <a:ext cx="495300" cy="457200"/>
            <a:chOff x="2351" y="2975"/>
            <a:chExt cx="481" cy="433"/>
          </a:xfrm>
        </p:grpSpPr>
        <p:sp>
          <p:nvSpPr>
            <p:cNvPr id="245118" name="Rectangle 12"/>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5119" name="Line 13"/>
            <p:cNvSpPr>
              <a:spLocks noChangeShapeType="1"/>
            </p:cNvSpPr>
            <p:nvPr/>
          </p:nvSpPr>
          <p:spPr bwMode="auto">
            <a:xfrm rot="10800000">
              <a:off x="2351" y="3321"/>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0" name="Line 14"/>
            <p:cNvSpPr>
              <a:spLocks noChangeShapeType="1"/>
            </p:cNvSpPr>
            <p:nvPr/>
          </p:nvSpPr>
          <p:spPr bwMode="auto">
            <a:xfrm rot="10800000">
              <a:off x="2351" y="3234"/>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1" name="Line 15"/>
            <p:cNvSpPr>
              <a:spLocks noChangeShapeType="1"/>
            </p:cNvSpPr>
            <p:nvPr/>
          </p:nvSpPr>
          <p:spPr bwMode="auto">
            <a:xfrm rot="10800000">
              <a:off x="2351" y="3148"/>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2" name="Line 16"/>
            <p:cNvSpPr>
              <a:spLocks noChangeShapeType="1"/>
            </p:cNvSpPr>
            <p:nvPr/>
          </p:nvSpPr>
          <p:spPr bwMode="auto">
            <a:xfrm rot="10800000">
              <a:off x="2351" y="3061"/>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3" name="Line 17"/>
            <p:cNvSpPr>
              <a:spLocks noChangeShapeType="1"/>
            </p:cNvSpPr>
            <p:nvPr/>
          </p:nvSpPr>
          <p:spPr bwMode="auto">
            <a:xfrm rot="5400000">
              <a:off x="2519"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4" name="Line 18"/>
            <p:cNvSpPr>
              <a:spLocks noChangeShapeType="1"/>
            </p:cNvSpPr>
            <p:nvPr/>
          </p:nvSpPr>
          <p:spPr bwMode="auto">
            <a:xfrm rot="5400000">
              <a:off x="2423"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5" name="Line 19"/>
            <p:cNvSpPr>
              <a:spLocks noChangeShapeType="1"/>
            </p:cNvSpPr>
            <p:nvPr/>
          </p:nvSpPr>
          <p:spPr bwMode="auto">
            <a:xfrm rot="5400000">
              <a:off x="2327"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26" name="Line 20"/>
            <p:cNvSpPr>
              <a:spLocks noChangeShapeType="1"/>
            </p:cNvSpPr>
            <p:nvPr/>
          </p:nvSpPr>
          <p:spPr bwMode="auto">
            <a:xfrm rot="5400000">
              <a:off x="2231"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750" name="Group 21"/>
          <p:cNvGrpSpPr/>
          <p:nvPr/>
        </p:nvGrpSpPr>
        <p:grpSpPr bwMode="auto">
          <a:xfrm>
            <a:off x="7258528" y="5013325"/>
            <a:ext cx="791104" cy="457200"/>
            <a:chOff x="1296" y="768"/>
            <a:chExt cx="556" cy="336"/>
          </a:xfrm>
        </p:grpSpPr>
        <p:sp>
          <p:nvSpPr>
            <p:cNvPr id="245095" name="Rectangle 22"/>
            <p:cNvSpPr>
              <a:spLocks noChangeArrowheads="1"/>
            </p:cNvSpPr>
            <p:nvPr/>
          </p:nvSpPr>
          <p:spPr bwMode="auto">
            <a:xfrm>
              <a:off x="1296" y="768"/>
              <a:ext cx="556" cy="336"/>
            </a:xfrm>
            <a:prstGeom prst="rect">
              <a:avLst/>
            </a:prstGeom>
            <a:solidFill>
              <a:srgbClr val="FFFF99"/>
            </a:solidFill>
            <a:ln w="12700">
              <a:solidFill>
                <a:schemeClr val="tx1"/>
              </a:solidFill>
              <a:miter lim="800000"/>
            </a:ln>
            <a:effectLst>
              <a:outerShdw dist="35921" dir="2700000" algn="ctr" rotWithShape="0">
                <a:schemeClr val="bg2"/>
              </a:outerShdw>
            </a:effectLst>
          </p:spPr>
          <p:txBody>
            <a:bodyPr wrap="none" anchor="ctr"/>
            <a:lstStyle/>
            <a:p>
              <a:pPr algn="ctr" eaLnBrk="1" hangingPunct="1"/>
              <a:endParaRPr kumimoji="1" lang="zh-CN" altLang="zh-CN" sz="1800" b="1">
                <a:solidFill>
                  <a:srgbClr val="000099"/>
                </a:solidFill>
                <a:latin typeface="Arial" panose="020B0604020202020204" pitchFamily="34" charset="0"/>
                <a:ea typeface="黑体" panose="02010609060101010101" pitchFamily="2" charset="-122"/>
              </a:endParaRPr>
            </a:p>
          </p:txBody>
        </p:sp>
        <p:grpSp>
          <p:nvGrpSpPr>
            <p:cNvPr id="245096" name="Group 23"/>
            <p:cNvGrpSpPr/>
            <p:nvPr/>
          </p:nvGrpSpPr>
          <p:grpSpPr bwMode="auto">
            <a:xfrm>
              <a:off x="1367" y="829"/>
              <a:ext cx="393" cy="214"/>
              <a:chOff x="2928" y="3744"/>
              <a:chExt cx="528" cy="336"/>
            </a:xfrm>
          </p:grpSpPr>
          <p:grpSp>
            <p:nvGrpSpPr>
              <p:cNvPr id="245097" name="Group 24"/>
              <p:cNvGrpSpPr/>
              <p:nvPr/>
            </p:nvGrpSpPr>
            <p:grpSpPr bwMode="auto">
              <a:xfrm>
                <a:off x="3024" y="3744"/>
                <a:ext cx="432" cy="240"/>
                <a:chOff x="2736" y="3648"/>
                <a:chExt cx="432" cy="240"/>
              </a:xfrm>
            </p:grpSpPr>
            <p:grpSp>
              <p:nvGrpSpPr>
                <p:cNvPr id="245112" name="Group 25"/>
                <p:cNvGrpSpPr/>
                <p:nvPr/>
              </p:nvGrpSpPr>
              <p:grpSpPr bwMode="auto">
                <a:xfrm>
                  <a:off x="2736" y="3648"/>
                  <a:ext cx="432" cy="240"/>
                  <a:chOff x="2592" y="3504"/>
                  <a:chExt cx="576" cy="384"/>
                </a:xfrm>
              </p:grpSpPr>
              <p:sp>
                <p:nvSpPr>
                  <p:cNvPr id="245114" name="Rectangle 26"/>
                  <p:cNvSpPr>
                    <a:spLocks noChangeArrowheads="1"/>
                  </p:cNvSpPr>
                  <p:nvPr/>
                </p:nvSpPr>
                <p:spPr bwMode="auto">
                  <a:xfrm>
                    <a:off x="2592" y="3504"/>
                    <a:ext cx="576" cy="38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5115" name="Freeform 27"/>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6" name="Line 28"/>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7" name="Line 29"/>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5113" name="Line 30"/>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5098" name="Group 31"/>
              <p:cNvGrpSpPr/>
              <p:nvPr/>
            </p:nvGrpSpPr>
            <p:grpSpPr bwMode="auto">
              <a:xfrm>
                <a:off x="2976" y="3792"/>
                <a:ext cx="432" cy="240"/>
                <a:chOff x="2736" y="3648"/>
                <a:chExt cx="432" cy="240"/>
              </a:xfrm>
            </p:grpSpPr>
            <p:grpSp>
              <p:nvGrpSpPr>
                <p:cNvPr id="245106" name="Group 32"/>
                <p:cNvGrpSpPr/>
                <p:nvPr/>
              </p:nvGrpSpPr>
              <p:grpSpPr bwMode="auto">
                <a:xfrm>
                  <a:off x="2736" y="3648"/>
                  <a:ext cx="432" cy="240"/>
                  <a:chOff x="2592" y="3504"/>
                  <a:chExt cx="576" cy="384"/>
                </a:xfrm>
              </p:grpSpPr>
              <p:sp>
                <p:nvSpPr>
                  <p:cNvPr id="245108" name="Rectangle 33"/>
                  <p:cNvSpPr>
                    <a:spLocks noChangeArrowheads="1"/>
                  </p:cNvSpPr>
                  <p:nvPr/>
                </p:nvSpPr>
                <p:spPr bwMode="auto">
                  <a:xfrm>
                    <a:off x="2592" y="3504"/>
                    <a:ext cx="576" cy="38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5109" name="Freeform 34"/>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0" name="Line 35"/>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11" name="Line 36"/>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5107" name="Line 37"/>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5099" name="Group 38"/>
              <p:cNvGrpSpPr/>
              <p:nvPr/>
            </p:nvGrpSpPr>
            <p:grpSpPr bwMode="auto">
              <a:xfrm>
                <a:off x="2928" y="3840"/>
                <a:ext cx="432" cy="240"/>
                <a:chOff x="2736" y="3648"/>
                <a:chExt cx="432" cy="240"/>
              </a:xfrm>
            </p:grpSpPr>
            <p:grpSp>
              <p:nvGrpSpPr>
                <p:cNvPr id="245100" name="Group 39"/>
                <p:cNvGrpSpPr/>
                <p:nvPr/>
              </p:nvGrpSpPr>
              <p:grpSpPr bwMode="auto">
                <a:xfrm>
                  <a:off x="2736" y="3648"/>
                  <a:ext cx="432" cy="240"/>
                  <a:chOff x="2592" y="3504"/>
                  <a:chExt cx="576" cy="384"/>
                </a:xfrm>
              </p:grpSpPr>
              <p:sp>
                <p:nvSpPr>
                  <p:cNvPr id="245102" name="Rectangle 40"/>
                  <p:cNvSpPr>
                    <a:spLocks noChangeArrowheads="1"/>
                  </p:cNvSpPr>
                  <p:nvPr/>
                </p:nvSpPr>
                <p:spPr bwMode="auto">
                  <a:xfrm>
                    <a:off x="2592" y="3504"/>
                    <a:ext cx="576" cy="38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5103" name="Freeform 41"/>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04" name="Line 42"/>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5105" name="Line 43"/>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5101" name="Line 44"/>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grpSp>
      <p:grpSp>
        <p:nvGrpSpPr>
          <p:cNvPr id="244751" name="Group 45"/>
          <p:cNvGrpSpPr/>
          <p:nvPr/>
        </p:nvGrpSpPr>
        <p:grpSpPr bwMode="auto">
          <a:xfrm>
            <a:off x="528982" y="4567238"/>
            <a:ext cx="957925" cy="1014412"/>
            <a:chOff x="246" y="1767"/>
            <a:chExt cx="557" cy="639"/>
          </a:xfrm>
        </p:grpSpPr>
        <p:grpSp>
          <p:nvGrpSpPr>
            <p:cNvPr id="245036" name="Group 46"/>
            <p:cNvGrpSpPr/>
            <p:nvPr/>
          </p:nvGrpSpPr>
          <p:grpSpPr bwMode="auto">
            <a:xfrm>
              <a:off x="246" y="1943"/>
              <a:ext cx="557" cy="463"/>
              <a:chOff x="246" y="1943"/>
              <a:chExt cx="557" cy="463"/>
            </a:xfrm>
          </p:grpSpPr>
          <p:sp>
            <p:nvSpPr>
              <p:cNvPr id="245089" name="Freeform 47"/>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grpSp>
            <p:nvGrpSpPr>
              <p:cNvPr id="245090" name="Group 48"/>
              <p:cNvGrpSpPr/>
              <p:nvPr/>
            </p:nvGrpSpPr>
            <p:grpSpPr bwMode="auto">
              <a:xfrm>
                <a:off x="246" y="1943"/>
                <a:ext cx="551" cy="121"/>
                <a:chOff x="246" y="1943"/>
                <a:chExt cx="551" cy="121"/>
              </a:xfrm>
            </p:grpSpPr>
            <p:sp>
              <p:nvSpPr>
                <p:cNvPr id="245092" name="Freeform 49"/>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ln>
              </p:spPr>
              <p:txBody>
                <a:bodyPr/>
                <a:lstStyle/>
                <a:p>
                  <a:endParaRPr lang="zh-CN" altLang="en-US" b="1">
                    <a:solidFill>
                      <a:srgbClr val="000099"/>
                    </a:solidFill>
                  </a:endParaRPr>
                </a:p>
              </p:txBody>
            </p:sp>
            <p:sp>
              <p:nvSpPr>
                <p:cNvPr id="245093" name="Freeform 50"/>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ln>
              </p:spPr>
              <p:txBody>
                <a:bodyPr/>
                <a:lstStyle/>
                <a:p>
                  <a:endParaRPr lang="zh-CN" altLang="en-US" b="1">
                    <a:solidFill>
                      <a:srgbClr val="000099"/>
                    </a:solidFill>
                  </a:endParaRPr>
                </a:p>
              </p:txBody>
            </p:sp>
            <p:sp>
              <p:nvSpPr>
                <p:cNvPr id="245094" name="Freeform 51"/>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ln>
              </p:spPr>
              <p:txBody>
                <a:bodyPr/>
                <a:lstStyle/>
                <a:p>
                  <a:endParaRPr lang="zh-CN" altLang="en-US" b="1">
                    <a:solidFill>
                      <a:srgbClr val="000099"/>
                    </a:solidFill>
                  </a:endParaRPr>
                </a:p>
              </p:txBody>
            </p:sp>
          </p:grpSp>
          <p:sp>
            <p:nvSpPr>
              <p:cNvPr id="245091" name="Freeform 52"/>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grpSp>
        <p:grpSp>
          <p:nvGrpSpPr>
            <p:cNvPr id="245037" name="Group 53"/>
            <p:cNvGrpSpPr/>
            <p:nvPr/>
          </p:nvGrpSpPr>
          <p:grpSpPr bwMode="auto">
            <a:xfrm>
              <a:off x="325" y="1767"/>
              <a:ext cx="383" cy="268"/>
              <a:chOff x="325" y="1767"/>
              <a:chExt cx="383" cy="268"/>
            </a:xfrm>
          </p:grpSpPr>
          <p:grpSp>
            <p:nvGrpSpPr>
              <p:cNvPr id="245038" name="Group 54"/>
              <p:cNvGrpSpPr/>
              <p:nvPr/>
            </p:nvGrpSpPr>
            <p:grpSpPr bwMode="auto">
              <a:xfrm>
                <a:off x="412" y="1767"/>
                <a:ext cx="296" cy="243"/>
                <a:chOff x="412" y="1767"/>
                <a:chExt cx="296" cy="243"/>
              </a:xfrm>
            </p:grpSpPr>
            <p:grpSp>
              <p:nvGrpSpPr>
                <p:cNvPr id="245071" name="Group 55"/>
                <p:cNvGrpSpPr/>
                <p:nvPr/>
              </p:nvGrpSpPr>
              <p:grpSpPr bwMode="auto">
                <a:xfrm>
                  <a:off x="412" y="1767"/>
                  <a:ext cx="296" cy="243"/>
                  <a:chOff x="412" y="1767"/>
                  <a:chExt cx="296" cy="243"/>
                </a:xfrm>
              </p:grpSpPr>
              <p:grpSp>
                <p:nvGrpSpPr>
                  <p:cNvPr id="245080" name="Group 56"/>
                  <p:cNvGrpSpPr/>
                  <p:nvPr/>
                </p:nvGrpSpPr>
                <p:grpSpPr bwMode="auto">
                  <a:xfrm>
                    <a:off x="412" y="1904"/>
                    <a:ext cx="296" cy="106"/>
                    <a:chOff x="412" y="1904"/>
                    <a:chExt cx="296" cy="106"/>
                  </a:xfrm>
                </p:grpSpPr>
                <p:sp>
                  <p:nvSpPr>
                    <p:cNvPr id="245086" name="Freeform 57"/>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ln>
                  </p:spPr>
                  <p:txBody>
                    <a:bodyPr/>
                    <a:lstStyle/>
                    <a:p>
                      <a:endParaRPr lang="zh-CN" altLang="en-US" b="1">
                        <a:solidFill>
                          <a:srgbClr val="000099"/>
                        </a:solidFill>
                      </a:endParaRPr>
                    </a:p>
                  </p:txBody>
                </p:sp>
                <p:sp>
                  <p:nvSpPr>
                    <p:cNvPr id="245087" name="Freeform 58"/>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ln>
                  </p:spPr>
                  <p:txBody>
                    <a:bodyPr/>
                    <a:lstStyle/>
                    <a:p>
                      <a:endParaRPr lang="zh-CN" altLang="en-US" b="1">
                        <a:solidFill>
                          <a:srgbClr val="000099"/>
                        </a:solidFill>
                      </a:endParaRPr>
                    </a:p>
                  </p:txBody>
                </p:sp>
                <p:sp>
                  <p:nvSpPr>
                    <p:cNvPr id="245088" name="Freeform 59"/>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ln>
                  </p:spPr>
                  <p:txBody>
                    <a:bodyPr/>
                    <a:lstStyle/>
                    <a:p>
                      <a:endParaRPr lang="zh-CN" altLang="en-US" b="1">
                        <a:solidFill>
                          <a:srgbClr val="000099"/>
                        </a:solidFill>
                      </a:endParaRPr>
                    </a:p>
                  </p:txBody>
                </p:sp>
              </p:grpSp>
              <p:sp>
                <p:nvSpPr>
                  <p:cNvPr id="245081" name="Freeform 60"/>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ln>
                </p:spPr>
                <p:txBody>
                  <a:bodyPr/>
                  <a:lstStyle/>
                  <a:p>
                    <a:endParaRPr lang="zh-CN" altLang="en-US" b="1">
                      <a:solidFill>
                        <a:srgbClr val="000099"/>
                      </a:solidFill>
                    </a:endParaRPr>
                  </a:p>
                </p:txBody>
              </p:sp>
              <p:grpSp>
                <p:nvGrpSpPr>
                  <p:cNvPr id="245082" name="Group 61"/>
                  <p:cNvGrpSpPr/>
                  <p:nvPr/>
                </p:nvGrpSpPr>
                <p:grpSpPr bwMode="auto">
                  <a:xfrm>
                    <a:off x="446" y="1767"/>
                    <a:ext cx="239" cy="151"/>
                    <a:chOff x="446" y="1767"/>
                    <a:chExt cx="239" cy="151"/>
                  </a:xfrm>
                </p:grpSpPr>
                <p:sp>
                  <p:nvSpPr>
                    <p:cNvPr id="245083" name="Freeform 62"/>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ln>
                  </p:spPr>
                  <p:txBody>
                    <a:bodyPr/>
                    <a:lstStyle/>
                    <a:p>
                      <a:endParaRPr lang="zh-CN" altLang="en-US" b="1">
                        <a:solidFill>
                          <a:srgbClr val="000099"/>
                        </a:solidFill>
                      </a:endParaRPr>
                    </a:p>
                  </p:txBody>
                </p:sp>
                <p:sp>
                  <p:nvSpPr>
                    <p:cNvPr id="245084" name="Freeform 63"/>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ln>
                  </p:spPr>
                  <p:txBody>
                    <a:bodyPr/>
                    <a:lstStyle/>
                    <a:p>
                      <a:endParaRPr lang="zh-CN" altLang="en-US" b="1">
                        <a:solidFill>
                          <a:srgbClr val="000099"/>
                        </a:solidFill>
                      </a:endParaRPr>
                    </a:p>
                  </p:txBody>
                </p:sp>
                <p:sp>
                  <p:nvSpPr>
                    <p:cNvPr id="245085" name="Freeform 64"/>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ln>
                  </p:spPr>
                  <p:txBody>
                    <a:bodyPr/>
                    <a:lstStyle/>
                    <a:p>
                      <a:endParaRPr lang="zh-CN" altLang="en-US" b="1">
                        <a:solidFill>
                          <a:srgbClr val="000099"/>
                        </a:solidFill>
                      </a:endParaRPr>
                    </a:p>
                  </p:txBody>
                </p:sp>
              </p:grpSp>
            </p:grpSp>
            <p:grpSp>
              <p:nvGrpSpPr>
                <p:cNvPr id="245072" name="Group 65"/>
                <p:cNvGrpSpPr/>
                <p:nvPr/>
              </p:nvGrpSpPr>
              <p:grpSpPr bwMode="auto">
                <a:xfrm>
                  <a:off x="424" y="1915"/>
                  <a:ext cx="97" cy="69"/>
                  <a:chOff x="424" y="1915"/>
                  <a:chExt cx="97" cy="69"/>
                </a:xfrm>
              </p:grpSpPr>
              <p:sp>
                <p:nvSpPr>
                  <p:cNvPr id="245073" name="Freeform 66"/>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ln>
                </p:spPr>
                <p:txBody>
                  <a:bodyPr/>
                  <a:lstStyle/>
                  <a:p>
                    <a:endParaRPr lang="zh-CN" altLang="en-US" b="1">
                      <a:solidFill>
                        <a:srgbClr val="000099"/>
                      </a:solidFill>
                    </a:endParaRPr>
                  </a:p>
                </p:txBody>
              </p:sp>
              <p:sp>
                <p:nvSpPr>
                  <p:cNvPr id="245074" name="Line 67"/>
                  <p:cNvSpPr>
                    <a:spLocks noChangeShapeType="1"/>
                  </p:cNvSpPr>
                  <p:nvPr/>
                </p:nvSpPr>
                <p:spPr bwMode="auto">
                  <a:xfrm flipH="1" flipV="1">
                    <a:off x="433" y="1933"/>
                    <a:ext cx="26" cy="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5" name="Line 68"/>
                  <p:cNvSpPr>
                    <a:spLocks noChangeShapeType="1"/>
                  </p:cNvSpPr>
                  <p:nvPr/>
                </p:nvSpPr>
                <p:spPr bwMode="auto">
                  <a:xfrm>
                    <a:off x="472" y="1941"/>
                    <a:ext cx="34" cy="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6" name="Line 69"/>
                  <p:cNvSpPr>
                    <a:spLocks noChangeShapeType="1"/>
                  </p:cNvSpPr>
                  <p:nvPr/>
                </p:nvSpPr>
                <p:spPr bwMode="auto">
                  <a:xfrm>
                    <a:off x="465" y="1924"/>
                    <a:ext cx="1" cy="45"/>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7" name="Line 70"/>
                  <p:cNvSpPr>
                    <a:spLocks noChangeShapeType="1"/>
                  </p:cNvSpPr>
                  <p:nvPr/>
                </p:nvSpPr>
                <p:spPr bwMode="auto">
                  <a:xfrm>
                    <a:off x="511" y="1934"/>
                    <a:ext cx="1" cy="49"/>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8" name="Line 71"/>
                  <p:cNvSpPr>
                    <a:spLocks noChangeShapeType="1"/>
                  </p:cNvSpPr>
                  <p:nvPr/>
                </p:nvSpPr>
                <p:spPr bwMode="auto">
                  <a:xfrm>
                    <a:off x="425" y="1933"/>
                    <a:ext cx="88" cy="22"/>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79" name="Line 72"/>
                  <p:cNvSpPr>
                    <a:spLocks noChangeShapeType="1"/>
                  </p:cNvSpPr>
                  <p:nvPr/>
                </p:nvSpPr>
                <p:spPr bwMode="auto">
                  <a:xfrm flipH="1" flipV="1">
                    <a:off x="424" y="1926"/>
                    <a:ext cx="89" cy="21"/>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245039" name="Group 73"/>
              <p:cNvGrpSpPr/>
              <p:nvPr/>
            </p:nvGrpSpPr>
            <p:grpSpPr bwMode="auto">
              <a:xfrm>
                <a:off x="325" y="1917"/>
                <a:ext cx="231" cy="118"/>
                <a:chOff x="325" y="1917"/>
                <a:chExt cx="231" cy="118"/>
              </a:xfrm>
            </p:grpSpPr>
            <p:grpSp>
              <p:nvGrpSpPr>
                <p:cNvPr id="245040" name="Group 74"/>
                <p:cNvGrpSpPr/>
                <p:nvPr/>
              </p:nvGrpSpPr>
              <p:grpSpPr bwMode="auto">
                <a:xfrm>
                  <a:off x="504" y="1981"/>
                  <a:ext cx="37" cy="28"/>
                  <a:chOff x="504" y="1981"/>
                  <a:chExt cx="37" cy="28"/>
                </a:xfrm>
              </p:grpSpPr>
              <p:sp>
                <p:nvSpPr>
                  <p:cNvPr id="245069" name="Freeform 75"/>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ln>
                </p:spPr>
                <p:txBody>
                  <a:bodyPr/>
                  <a:lstStyle/>
                  <a:p>
                    <a:endParaRPr lang="zh-CN" altLang="en-US" b="1">
                      <a:solidFill>
                        <a:srgbClr val="000099"/>
                      </a:solidFill>
                    </a:endParaRPr>
                  </a:p>
                </p:txBody>
              </p:sp>
              <p:sp>
                <p:nvSpPr>
                  <p:cNvPr id="245070" name="Freeform 76"/>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ln>
                </p:spPr>
                <p:txBody>
                  <a:bodyPr/>
                  <a:lstStyle/>
                  <a:p>
                    <a:endParaRPr lang="zh-CN" altLang="en-US" b="1">
                      <a:solidFill>
                        <a:srgbClr val="000099"/>
                      </a:solidFill>
                    </a:endParaRPr>
                  </a:p>
                </p:txBody>
              </p:sp>
            </p:grpSp>
            <p:grpSp>
              <p:nvGrpSpPr>
                <p:cNvPr id="245041" name="Group 77"/>
                <p:cNvGrpSpPr/>
                <p:nvPr/>
              </p:nvGrpSpPr>
              <p:grpSpPr bwMode="auto">
                <a:xfrm>
                  <a:off x="325" y="1917"/>
                  <a:ext cx="231" cy="118"/>
                  <a:chOff x="325" y="1917"/>
                  <a:chExt cx="231" cy="118"/>
                </a:xfrm>
              </p:grpSpPr>
              <p:sp>
                <p:nvSpPr>
                  <p:cNvPr id="245042" name="Freeform 78"/>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ln>
                </p:spPr>
                <p:txBody>
                  <a:bodyPr/>
                  <a:lstStyle/>
                  <a:p>
                    <a:endParaRPr lang="zh-CN" altLang="en-US" b="1">
                      <a:solidFill>
                        <a:srgbClr val="000099"/>
                      </a:solidFill>
                    </a:endParaRPr>
                  </a:p>
                </p:txBody>
              </p:sp>
              <p:sp>
                <p:nvSpPr>
                  <p:cNvPr id="245043" name="Freeform 79"/>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ln>
                </p:spPr>
                <p:txBody>
                  <a:bodyPr/>
                  <a:lstStyle/>
                  <a:p>
                    <a:endParaRPr lang="zh-CN" altLang="en-US" b="1">
                      <a:solidFill>
                        <a:srgbClr val="000099"/>
                      </a:solidFill>
                    </a:endParaRPr>
                  </a:p>
                </p:txBody>
              </p:sp>
              <p:sp>
                <p:nvSpPr>
                  <p:cNvPr id="245044" name="Freeform 80"/>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ln>
                </p:spPr>
                <p:txBody>
                  <a:bodyPr/>
                  <a:lstStyle/>
                  <a:p>
                    <a:endParaRPr lang="zh-CN" altLang="en-US" b="1">
                      <a:solidFill>
                        <a:srgbClr val="000099"/>
                      </a:solidFill>
                    </a:endParaRPr>
                  </a:p>
                </p:txBody>
              </p:sp>
              <p:sp>
                <p:nvSpPr>
                  <p:cNvPr id="245045" name="Freeform 81"/>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46" name="Freeform 82"/>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47" name="Freeform 83"/>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48" name="Line 84"/>
                  <p:cNvSpPr>
                    <a:spLocks noChangeShapeType="1"/>
                  </p:cNvSpPr>
                  <p:nvPr/>
                </p:nvSpPr>
                <p:spPr bwMode="auto">
                  <a:xfrm flipH="1" flipV="1">
                    <a:off x="411" y="1923"/>
                    <a:ext cx="128" cy="4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49" name="Line 85"/>
                  <p:cNvSpPr>
                    <a:spLocks noChangeShapeType="1"/>
                  </p:cNvSpPr>
                  <p:nvPr/>
                </p:nvSpPr>
                <p:spPr bwMode="auto">
                  <a:xfrm flipH="1" flipV="1">
                    <a:off x="404" y="1925"/>
                    <a:ext cx="124" cy="45"/>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0" name="Line 86"/>
                  <p:cNvSpPr>
                    <a:spLocks noChangeShapeType="1"/>
                  </p:cNvSpPr>
                  <p:nvPr/>
                </p:nvSpPr>
                <p:spPr bwMode="auto">
                  <a:xfrm flipH="1" flipV="1">
                    <a:off x="399" y="1930"/>
                    <a:ext cx="121" cy="46"/>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1" name="Line 87"/>
                  <p:cNvSpPr>
                    <a:spLocks noChangeShapeType="1"/>
                  </p:cNvSpPr>
                  <p:nvPr/>
                </p:nvSpPr>
                <p:spPr bwMode="auto">
                  <a:xfrm flipH="1" flipV="1">
                    <a:off x="384" y="1937"/>
                    <a:ext cx="119" cy="4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2" name="Line 88"/>
                  <p:cNvSpPr>
                    <a:spLocks noChangeShapeType="1"/>
                  </p:cNvSpPr>
                  <p:nvPr/>
                </p:nvSpPr>
                <p:spPr bwMode="auto">
                  <a:xfrm flipH="1" flipV="1">
                    <a:off x="375" y="1942"/>
                    <a:ext cx="118" cy="4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3" name="Line 89"/>
                  <p:cNvSpPr>
                    <a:spLocks noChangeShapeType="1"/>
                  </p:cNvSpPr>
                  <p:nvPr/>
                </p:nvSpPr>
                <p:spPr bwMode="auto">
                  <a:xfrm flipH="1" flipV="1">
                    <a:off x="365" y="1946"/>
                    <a:ext cx="119" cy="5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4" name="Line 90"/>
                  <p:cNvSpPr>
                    <a:spLocks noChangeShapeType="1"/>
                  </p:cNvSpPr>
                  <p:nvPr/>
                </p:nvSpPr>
                <p:spPr bwMode="auto">
                  <a:xfrm flipH="1" flipV="1">
                    <a:off x="358" y="1951"/>
                    <a:ext cx="114" cy="50"/>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5" name="Line 91"/>
                  <p:cNvSpPr>
                    <a:spLocks noChangeShapeType="1"/>
                  </p:cNvSpPr>
                  <p:nvPr/>
                </p:nvSpPr>
                <p:spPr bwMode="auto">
                  <a:xfrm flipH="1" flipV="1">
                    <a:off x="347" y="1956"/>
                    <a:ext cx="114" cy="5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6" name="Line 92"/>
                  <p:cNvSpPr>
                    <a:spLocks noChangeShapeType="1"/>
                  </p:cNvSpPr>
                  <p:nvPr/>
                </p:nvSpPr>
                <p:spPr bwMode="auto">
                  <a:xfrm flipH="1">
                    <a:off x="437" y="1974"/>
                    <a:ext cx="61" cy="3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7" name="Line 93"/>
                  <p:cNvSpPr>
                    <a:spLocks noChangeShapeType="1"/>
                  </p:cNvSpPr>
                  <p:nvPr/>
                </p:nvSpPr>
                <p:spPr bwMode="auto">
                  <a:xfrm flipH="1">
                    <a:off x="426" y="1970"/>
                    <a:ext cx="58" cy="32"/>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8" name="Line 94"/>
                  <p:cNvSpPr>
                    <a:spLocks noChangeShapeType="1"/>
                  </p:cNvSpPr>
                  <p:nvPr/>
                </p:nvSpPr>
                <p:spPr bwMode="auto">
                  <a:xfrm flipH="1">
                    <a:off x="401" y="1959"/>
                    <a:ext cx="58" cy="3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59" name="Line 95"/>
                  <p:cNvSpPr>
                    <a:spLocks noChangeShapeType="1"/>
                  </p:cNvSpPr>
                  <p:nvPr/>
                </p:nvSpPr>
                <p:spPr bwMode="auto">
                  <a:xfrm flipH="1">
                    <a:off x="387" y="1954"/>
                    <a:ext cx="58" cy="3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0" name="Line 96"/>
                  <p:cNvSpPr>
                    <a:spLocks noChangeShapeType="1"/>
                  </p:cNvSpPr>
                  <p:nvPr/>
                </p:nvSpPr>
                <p:spPr bwMode="auto">
                  <a:xfrm flipH="1">
                    <a:off x="375" y="1949"/>
                    <a:ext cx="56" cy="31"/>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1" name="Line 97"/>
                  <p:cNvSpPr>
                    <a:spLocks noChangeShapeType="1"/>
                  </p:cNvSpPr>
                  <p:nvPr/>
                </p:nvSpPr>
                <p:spPr bwMode="auto">
                  <a:xfrm flipH="1">
                    <a:off x="364" y="1944"/>
                    <a:ext cx="53" cy="2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2" name="Line 98"/>
                  <p:cNvSpPr>
                    <a:spLocks noChangeShapeType="1"/>
                  </p:cNvSpPr>
                  <p:nvPr/>
                </p:nvSpPr>
                <p:spPr bwMode="auto">
                  <a:xfrm flipH="1">
                    <a:off x="352" y="1939"/>
                    <a:ext cx="55" cy="28"/>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3" name="Line 99"/>
                  <p:cNvSpPr>
                    <a:spLocks noChangeShapeType="1"/>
                  </p:cNvSpPr>
                  <p:nvPr/>
                </p:nvSpPr>
                <p:spPr bwMode="auto">
                  <a:xfrm flipH="1">
                    <a:off x="494" y="1955"/>
                    <a:ext cx="28"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4" name="Line 100"/>
                  <p:cNvSpPr>
                    <a:spLocks noChangeShapeType="1"/>
                  </p:cNvSpPr>
                  <p:nvPr/>
                </p:nvSpPr>
                <p:spPr bwMode="auto">
                  <a:xfrm flipH="1">
                    <a:off x="477" y="1949"/>
                    <a:ext cx="26"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5" name="Line 101"/>
                  <p:cNvSpPr>
                    <a:spLocks noChangeShapeType="1"/>
                  </p:cNvSpPr>
                  <p:nvPr/>
                </p:nvSpPr>
                <p:spPr bwMode="auto">
                  <a:xfrm flipH="1">
                    <a:off x="460" y="1943"/>
                    <a:ext cx="28"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6" name="Line 102"/>
                  <p:cNvSpPr>
                    <a:spLocks noChangeShapeType="1"/>
                  </p:cNvSpPr>
                  <p:nvPr/>
                </p:nvSpPr>
                <p:spPr bwMode="auto">
                  <a:xfrm flipH="1">
                    <a:off x="443" y="1937"/>
                    <a:ext cx="27" cy="13"/>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7" name="Line 103"/>
                  <p:cNvSpPr>
                    <a:spLocks noChangeShapeType="1"/>
                  </p:cNvSpPr>
                  <p:nvPr/>
                </p:nvSpPr>
                <p:spPr bwMode="auto">
                  <a:xfrm flipH="1">
                    <a:off x="427" y="1931"/>
                    <a:ext cx="26" cy="14"/>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5068" name="Line 104"/>
                  <p:cNvSpPr>
                    <a:spLocks noChangeShapeType="1"/>
                  </p:cNvSpPr>
                  <p:nvPr/>
                </p:nvSpPr>
                <p:spPr bwMode="auto">
                  <a:xfrm flipH="1">
                    <a:off x="408" y="1925"/>
                    <a:ext cx="24" cy="13"/>
                  </a:xfrm>
                  <a:prstGeom prst="line">
                    <a:avLst/>
                  </a:prstGeom>
                  <a:noFill/>
                  <a:ln w="6350">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grpSp>
      <p:grpSp>
        <p:nvGrpSpPr>
          <p:cNvPr id="244752" name="Group 105"/>
          <p:cNvGrpSpPr/>
          <p:nvPr/>
        </p:nvGrpSpPr>
        <p:grpSpPr bwMode="auto">
          <a:xfrm>
            <a:off x="599495" y="4733925"/>
            <a:ext cx="94588" cy="171450"/>
            <a:chOff x="287" y="1872"/>
            <a:chExt cx="55" cy="108"/>
          </a:xfrm>
        </p:grpSpPr>
        <p:sp>
          <p:nvSpPr>
            <p:cNvPr id="245034" name="Freeform 106"/>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ln>
          </p:spPr>
          <p:txBody>
            <a:bodyPr/>
            <a:lstStyle/>
            <a:p>
              <a:endParaRPr lang="zh-CN" altLang="en-US" b="1">
                <a:solidFill>
                  <a:srgbClr val="000099"/>
                </a:solidFill>
              </a:endParaRPr>
            </a:p>
          </p:txBody>
        </p:sp>
        <p:sp>
          <p:nvSpPr>
            <p:cNvPr id="245035" name="Freeform 107"/>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753" name="Group 108"/>
          <p:cNvGrpSpPr/>
          <p:nvPr/>
        </p:nvGrpSpPr>
        <p:grpSpPr bwMode="auto">
          <a:xfrm>
            <a:off x="584017" y="4635500"/>
            <a:ext cx="120385" cy="120650"/>
            <a:chOff x="278" y="1810"/>
            <a:chExt cx="70" cy="76"/>
          </a:xfrm>
        </p:grpSpPr>
        <p:sp>
          <p:nvSpPr>
            <p:cNvPr id="245019" name="Freeform 109"/>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ln>
          </p:spPr>
          <p:txBody>
            <a:bodyPr/>
            <a:lstStyle/>
            <a:p>
              <a:endParaRPr lang="zh-CN" altLang="en-US" b="1">
                <a:solidFill>
                  <a:srgbClr val="000099"/>
                </a:solidFill>
              </a:endParaRPr>
            </a:p>
          </p:txBody>
        </p:sp>
        <p:sp>
          <p:nvSpPr>
            <p:cNvPr id="245020" name="Freeform 110"/>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1" name="Freeform 111"/>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2" name="Freeform 112"/>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3" name="Freeform 113"/>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4" name="Freeform 114"/>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5" name="Freeform 115"/>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6" name="Freeform 116"/>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7" name="Freeform 117"/>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28" name="Freeform 118"/>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ln>
          </p:spPr>
          <p:txBody>
            <a:bodyPr/>
            <a:lstStyle/>
            <a:p>
              <a:endParaRPr lang="zh-CN" altLang="en-US" b="1">
                <a:solidFill>
                  <a:srgbClr val="000099"/>
                </a:solidFill>
              </a:endParaRPr>
            </a:p>
          </p:txBody>
        </p:sp>
        <p:sp>
          <p:nvSpPr>
            <p:cNvPr id="245029" name="Oval 119"/>
            <p:cNvSpPr>
              <a:spLocks noChangeArrowheads="1"/>
            </p:cNvSpPr>
            <p:nvPr/>
          </p:nvSpPr>
          <p:spPr bwMode="auto">
            <a:xfrm>
              <a:off x="304" y="1824"/>
              <a:ext cx="7" cy="9"/>
            </a:xfrm>
            <a:prstGeom prst="ellipse">
              <a:avLst/>
            </a:prstGeom>
            <a:solidFill>
              <a:srgbClr val="FFFFFF"/>
            </a:solidFill>
            <a:ln w="3175">
              <a:solidFill>
                <a:srgbClr val="000000"/>
              </a:solidFill>
              <a:round/>
            </a:ln>
          </p:spPr>
          <p:txBody>
            <a:bodyPr/>
            <a:lstStyle/>
            <a:p>
              <a:pPr eaLnBrk="1" hangingPunct="1"/>
              <a:endParaRPr lang="zh-CN" altLang="en-US" b="1">
                <a:solidFill>
                  <a:srgbClr val="000099"/>
                </a:solidFill>
              </a:endParaRPr>
            </a:p>
          </p:txBody>
        </p:sp>
        <p:sp>
          <p:nvSpPr>
            <p:cNvPr id="245030" name="Freeform 120"/>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ln>
          </p:spPr>
          <p:txBody>
            <a:bodyPr/>
            <a:lstStyle/>
            <a:p>
              <a:endParaRPr lang="zh-CN" altLang="en-US" b="1">
                <a:solidFill>
                  <a:srgbClr val="000099"/>
                </a:solidFill>
              </a:endParaRPr>
            </a:p>
          </p:txBody>
        </p:sp>
        <p:sp>
          <p:nvSpPr>
            <p:cNvPr id="245031" name="Freeform 121"/>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32" name="Freeform 122"/>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ln>
          </p:spPr>
          <p:txBody>
            <a:bodyPr/>
            <a:lstStyle/>
            <a:p>
              <a:endParaRPr lang="zh-CN" altLang="en-US" b="1">
                <a:solidFill>
                  <a:srgbClr val="000099"/>
                </a:solidFill>
              </a:endParaRPr>
            </a:p>
          </p:txBody>
        </p:sp>
        <p:sp>
          <p:nvSpPr>
            <p:cNvPr id="245033" name="Freeform 123"/>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754" name="Group 124"/>
          <p:cNvGrpSpPr/>
          <p:nvPr/>
        </p:nvGrpSpPr>
        <p:grpSpPr bwMode="auto">
          <a:xfrm>
            <a:off x="750836" y="5437188"/>
            <a:ext cx="239051" cy="112712"/>
            <a:chOff x="375" y="2315"/>
            <a:chExt cx="139" cy="71"/>
          </a:xfrm>
        </p:grpSpPr>
        <p:sp>
          <p:nvSpPr>
            <p:cNvPr id="245014" name="Freeform 125"/>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ln>
          </p:spPr>
          <p:txBody>
            <a:bodyPr/>
            <a:lstStyle/>
            <a:p>
              <a:endParaRPr lang="zh-CN" altLang="en-US" b="1">
                <a:solidFill>
                  <a:srgbClr val="000099"/>
                </a:solidFill>
              </a:endParaRPr>
            </a:p>
          </p:txBody>
        </p:sp>
        <p:sp>
          <p:nvSpPr>
            <p:cNvPr id="245015" name="Freeform 126"/>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16" name="Freeform 127"/>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17" name="Freeform 128"/>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18" name="Freeform 129"/>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755" name="Group 130"/>
          <p:cNvGrpSpPr/>
          <p:nvPr/>
        </p:nvGrpSpPr>
        <p:grpSpPr bwMode="auto">
          <a:xfrm>
            <a:off x="755996" y="5240339"/>
            <a:ext cx="99748" cy="225425"/>
            <a:chOff x="378" y="2191"/>
            <a:chExt cx="58" cy="142"/>
          </a:xfrm>
        </p:grpSpPr>
        <p:sp>
          <p:nvSpPr>
            <p:cNvPr id="245012" name="Freeform 131"/>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ln>
          </p:spPr>
          <p:txBody>
            <a:bodyPr/>
            <a:lstStyle/>
            <a:p>
              <a:endParaRPr lang="zh-CN" altLang="en-US" b="1">
                <a:solidFill>
                  <a:srgbClr val="000099"/>
                </a:solidFill>
              </a:endParaRPr>
            </a:p>
          </p:txBody>
        </p:sp>
        <p:sp>
          <p:nvSpPr>
            <p:cNvPr id="245013" name="Freeform 132"/>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756" name="Group 133"/>
          <p:cNvGrpSpPr/>
          <p:nvPr/>
        </p:nvGrpSpPr>
        <p:grpSpPr bwMode="auto">
          <a:xfrm>
            <a:off x="807589" y="5468938"/>
            <a:ext cx="242491" cy="112712"/>
            <a:chOff x="408" y="2335"/>
            <a:chExt cx="141" cy="71"/>
          </a:xfrm>
        </p:grpSpPr>
        <p:sp>
          <p:nvSpPr>
            <p:cNvPr id="245007" name="Freeform 134"/>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ln>
          </p:spPr>
          <p:txBody>
            <a:bodyPr/>
            <a:lstStyle/>
            <a:p>
              <a:endParaRPr lang="zh-CN" altLang="en-US" b="1">
                <a:solidFill>
                  <a:srgbClr val="000099"/>
                </a:solidFill>
              </a:endParaRPr>
            </a:p>
          </p:txBody>
        </p:sp>
        <p:sp>
          <p:nvSpPr>
            <p:cNvPr id="245008" name="Freeform 135"/>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09" name="Freeform 136"/>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10" name="Freeform 137"/>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11" name="Freeform 138"/>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sp>
        <p:nvSpPr>
          <p:cNvPr id="244757" name="Oval 139"/>
          <p:cNvSpPr>
            <a:spLocks noChangeArrowheads="1"/>
          </p:cNvSpPr>
          <p:nvPr/>
        </p:nvSpPr>
        <p:spPr bwMode="auto">
          <a:xfrm>
            <a:off x="446433" y="5470525"/>
            <a:ext cx="287206" cy="103188"/>
          </a:xfrm>
          <a:prstGeom prst="ellipse">
            <a:avLst/>
          </a:prstGeom>
          <a:solidFill>
            <a:srgbClr val="606060"/>
          </a:solidFill>
          <a:ln w="3175">
            <a:solidFill>
              <a:srgbClr val="000000"/>
            </a:solidFill>
            <a:round/>
          </a:ln>
        </p:spPr>
        <p:txBody>
          <a:bodyPr/>
          <a:lstStyle/>
          <a:p>
            <a:pPr eaLnBrk="1" hangingPunct="1"/>
            <a:endParaRPr lang="zh-CN" altLang="en-US" b="1">
              <a:solidFill>
                <a:srgbClr val="000099"/>
              </a:solidFill>
            </a:endParaRPr>
          </a:p>
        </p:txBody>
      </p:sp>
      <p:sp>
        <p:nvSpPr>
          <p:cNvPr id="244758" name="Rectangle 140"/>
          <p:cNvSpPr>
            <a:spLocks noChangeArrowheads="1"/>
          </p:cNvSpPr>
          <p:nvPr/>
        </p:nvSpPr>
        <p:spPr bwMode="auto">
          <a:xfrm>
            <a:off x="551340" y="5265738"/>
            <a:ext cx="75671" cy="234950"/>
          </a:xfrm>
          <a:prstGeom prst="rect">
            <a:avLst/>
          </a:prstGeom>
          <a:solidFill>
            <a:srgbClr val="606060"/>
          </a:solidFill>
          <a:ln w="3175">
            <a:solidFill>
              <a:srgbClr val="000000"/>
            </a:solidFill>
            <a:miter lim="800000"/>
          </a:ln>
        </p:spPr>
        <p:txBody>
          <a:bodyPr/>
          <a:lstStyle/>
          <a:p>
            <a:pPr eaLnBrk="1" hangingPunct="1"/>
            <a:endParaRPr lang="zh-CN" altLang="en-US" b="1">
              <a:solidFill>
                <a:srgbClr val="000099"/>
              </a:solidFill>
            </a:endParaRPr>
          </a:p>
        </p:txBody>
      </p:sp>
      <p:grpSp>
        <p:nvGrpSpPr>
          <p:cNvPr id="244759" name="Group 141"/>
          <p:cNvGrpSpPr/>
          <p:nvPr/>
        </p:nvGrpSpPr>
        <p:grpSpPr bwMode="auto">
          <a:xfrm>
            <a:off x="418916" y="5176839"/>
            <a:ext cx="380075" cy="122237"/>
            <a:chOff x="182" y="2151"/>
            <a:chExt cx="221" cy="77"/>
          </a:xfrm>
        </p:grpSpPr>
        <p:sp>
          <p:nvSpPr>
            <p:cNvPr id="245005" name="Freeform 142"/>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ln>
          </p:spPr>
          <p:txBody>
            <a:bodyPr/>
            <a:lstStyle/>
            <a:p>
              <a:endParaRPr lang="zh-CN" altLang="en-US" b="1">
                <a:solidFill>
                  <a:srgbClr val="000099"/>
                </a:solidFill>
              </a:endParaRPr>
            </a:p>
          </p:txBody>
        </p:sp>
        <p:sp>
          <p:nvSpPr>
            <p:cNvPr id="245006" name="Freeform 143"/>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sp>
        <p:nvSpPr>
          <p:cNvPr id="244760" name="Freeform 144"/>
          <p:cNvSpPr/>
          <p:nvPr/>
        </p:nvSpPr>
        <p:spPr bwMode="auto">
          <a:xfrm>
            <a:off x="406879" y="5048250"/>
            <a:ext cx="519377" cy="444500"/>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ln>
        </p:spPr>
        <p:txBody>
          <a:bodyPr/>
          <a:lstStyle/>
          <a:p>
            <a:endParaRPr lang="zh-CN" altLang="en-US" b="1">
              <a:solidFill>
                <a:srgbClr val="000099"/>
              </a:solidFill>
            </a:endParaRPr>
          </a:p>
        </p:txBody>
      </p:sp>
      <p:sp>
        <p:nvSpPr>
          <p:cNvPr id="244761" name="Freeform 145"/>
          <p:cNvSpPr/>
          <p:nvPr/>
        </p:nvSpPr>
        <p:spPr bwMode="auto">
          <a:xfrm>
            <a:off x="413757" y="5065714"/>
            <a:ext cx="507338" cy="420687"/>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62" name="Freeform 146"/>
          <p:cNvSpPr/>
          <p:nvPr/>
        </p:nvSpPr>
        <p:spPr bwMode="auto">
          <a:xfrm>
            <a:off x="484268" y="5135563"/>
            <a:ext cx="68792" cy="11112"/>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63" name="Freeform 147"/>
          <p:cNvSpPr/>
          <p:nvPr/>
        </p:nvSpPr>
        <p:spPr bwMode="auto">
          <a:xfrm>
            <a:off x="415477" y="5118100"/>
            <a:ext cx="42995" cy="12700"/>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64" name="Freeform 148"/>
          <p:cNvSpPr/>
          <p:nvPr/>
        </p:nvSpPr>
        <p:spPr bwMode="auto">
          <a:xfrm>
            <a:off x="590896" y="5108575"/>
            <a:ext cx="65352" cy="31750"/>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65" name="Freeform 149"/>
          <p:cNvSpPr/>
          <p:nvPr/>
        </p:nvSpPr>
        <p:spPr bwMode="auto">
          <a:xfrm>
            <a:off x="656248" y="5181601"/>
            <a:ext cx="209815" cy="47625"/>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66" name="Freeform 150"/>
          <p:cNvSpPr/>
          <p:nvPr/>
        </p:nvSpPr>
        <p:spPr bwMode="auto">
          <a:xfrm>
            <a:off x="446433" y="4530725"/>
            <a:ext cx="182298" cy="184150"/>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ln>
        </p:spPr>
        <p:txBody>
          <a:bodyPr/>
          <a:lstStyle/>
          <a:p>
            <a:endParaRPr lang="zh-CN" altLang="en-US" b="1">
              <a:solidFill>
                <a:srgbClr val="000099"/>
              </a:solidFill>
            </a:endParaRPr>
          </a:p>
        </p:txBody>
      </p:sp>
      <p:sp>
        <p:nvSpPr>
          <p:cNvPr id="244767" name="Freeform 151"/>
          <p:cNvSpPr/>
          <p:nvPr/>
        </p:nvSpPr>
        <p:spPr bwMode="auto">
          <a:xfrm>
            <a:off x="608093" y="4641850"/>
            <a:ext cx="10319" cy="1588"/>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68" name="Freeform 152"/>
          <p:cNvSpPr/>
          <p:nvPr/>
        </p:nvSpPr>
        <p:spPr bwMode="auto">
          <a:xfrm>
            <a:off x="604654" y="4635500"/>
            <a:ext cx="3440" cy="6350"/>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69" name="Freeform 153"/>
          <p:cNvSpPr/>
          <p:nvPr/>
        </p:nvSpPr>
        <p:spPr bwMode="auto">
          <a:xfrm>
            <a:off x="596055" y="4613275"/>
            <a:ext cx="5159" cy="12700"/>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70" name="Freeform 154"/>
          <p:cNvSpPr/>
          <p:nvPr/>
        </p:nvSpPr>
        <p:spPr bwMode="auto">
          <a:xfrm>
            <a:off x="577137" y="4598988"/>
            <a:ext cx="20638" cy="11112"/>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71" name="Freeform 155"/>
          <p:cNvSpPr/>
          <p:nvPr/>
        </p:nvSpPr>
        <p:spPr bwMode="auto">
          <a:xfrm>
            <a:off x="568538" y="4581526"/>
            <a:ext cx="34396" cy="11113"/>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72" name="Freeform 156"/>
          <p:cNvSpPr/>
          <p:nvPr/>
        </p:nvSpPr>
        <p:spPr bwMode="auto">
          <a:xfrm>
            <a:off x="508346" y="4597401"/>
            <a:ext cx="18918" cy="34925"/>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73" name="Freeform 157"/>
          <p:cNvSpPr/>
          <p:nvPr/>
        </p:nvSpPr>
        <p:spPr bwMode="auto">
          <a:xfrm>
            <a:off x="501467" y="4591051"/>
            <a:ext cx="30956" cy="49213"/>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74" name="Freeform 158"/>
          <p:cNvSpPr/>
          <p:nvPr/>
        </p:nvSpPr>
        <p:spPr bwMode="auto">
          <a:xfrm>
            <a:off x="520385" y="4643439"/>
            <a:ext cx="29236" cy="41275"/>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75" name="Freeform 159"/>
          <p:cNvSpPr/>
          <p:nvPr/>
        </p:nvSpPr>
        <p:spPr bwMode="auto">
          <a:xfrm>
            <a:off x="432675" y="4505325"/>
            <a:ext cx="163381" cy="152400"/>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76" name="Freeform 160"/>
          <p:cNvSpPr/>
          <p:nvPr/>
        </p:nvSpPr>
        <p:spPr bwMode="auto">
          <a:xfrm>
            <a:off x="436114" y="4506913"/>
            <a:ext cx="156502" cy="146050"/>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nvGrpSpPr>
          <p:cNvPr id="244777" name="Group 161"/>
          <p:cNvGrpSpPr/>
          <p:nvPr/>
        </p:nvGrpSpPr>
        <p:grpSpPr bwMode="auto">
          <a:xfrm>
            <a:off x="754276" y="4876800"/>
            <a:ext cx="170259" cy="96838"/>
            <a:chOff x="377" y="1962"/>
            <a:chExt cx="99" cy="61"/>
          </a:xfrm>
        </p:grpSpPr>
        <p:sp>
          <p:nvSpPr>
            <p:cNvPr id="244995" name="Freeform 162"/>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ln>
          </p:spPr>
          <p:txBody>
            <a:bodyPr/>
            <a:lstStyle/>
            <a:p>
              <a:endParaRPr lang="zh-CN" altLang="en-US" b="1">
                <a:solidFill>
                  <a:srgbClr val="000099"/>
                </a:solidFill>
              </a:endParaRPr>
            </a:p>
          </p:txBody>
        </p:sp>
        <p:sp>
          <p:nvSpPr>
            <p:cNvPr id="244996" name="Freeform 163"/>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7" name="Freeform 164"/>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8" name="Freeform 165"/>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9" name="Freeform 166"/>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00" name="Freeform 167"/>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01" name="Freeform 168"/>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02" name="Freeform 169"/>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03" name="Freeform 170"/>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5004" name="Freeform 171"/>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778" name="Group 172"/>
          <p:cNvGrpSpPr/>
          <p:nvPr/>
        </p:nvGrpSpPr>
        <p:grpSpPr bwMode="auto">
          <a:xfrm>
            <a:off x="384520" y="4664076"/>
            <a:ext cx="393833" cy="415925"/>
            <a:chOff x="162" y="1828"/>
            <a:chExt cx="229" cy="262"/>
          </a:xfrm>
        </p:grpSpPr>
        <p:sp>
          <p:nvSpPr>
            <p:cNvPr id="244981" name="Freeform 173"/>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82" name="Freeform 174"/>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83" name="Freeform 175"/>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ln>
          </p:spPr>
          <p:txBody>
            <a:bodyPr/>
            <a:lstStyle/>
            <a:p>
              <a:endParaRPr lang="zh-CN" altLang="en-US" b="1">
                <a:solidFill>
                  <a:srgbClr val="000099"/>
                </a:solidFill>
              </a:endParaRPr>
            </a:p>
          </p:txBody>
        </p:sp>
        <p:sp>
          <p:nvSpPr>
            <p:cNvPr id="244984" name="Freeform 176"/>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ln>
          </p:spPr>
          <p:txBody>
            <a:bodyPr/>
            <a:lstStyle/>
            <a:p>
              <a:endParaRPr lang="zh-CN" altLang="en-US" b="1">
                <a:solidFill>
                  <a:srgbClr val="000099"/>
                </a:solidFill>
              </a:endParaRPr>
            </a:p>
          </p:txBody>
        </p:sp>
        <p:sp>
          <p:nvSpPr>
            <p:cNvPr id="244985" name="Freeform 177"/>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86" name="Freeform 178"/>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87" name="Freeform 179"/>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88" name="Freeform 180"/>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89" name="Freeform 181"/>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0" name="Freeform 182"/>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1" name="Freeform 183"/>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2" name="Freeform 184"/>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3" name="Freeform 185"/>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94" name="Freeform 186"/>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779" name="Group 187"/>
          <p:cNvGrpSpPr/>
          <p:nvPr/>
        </p:nvGrpSpPr>
        <p:grpSpPr bwMode="auto">
          <a:xfrm>
            <a:off x="348405" y="4953001"/>
            <a:ext cx="211534" cy="265113"/>
            <a:chOff x="141" y="2010"/>
            <a:chExt cx="123" cy="167"/>
          </a:xfrm>
        </p:grpSpPr>
        <p:sp>
          <p:nvSpPr>
            <p:cNvPr id="244979" name="Freeform 188"/>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ln>
          </p:spPr>
          <p:txBody>
            <a:bodyPr/>
            <a:lstStyle/>
            <a:p>
              <a:endParaRPr lang="zh-CN" altLang="en-US" b="1">
                <a:solidFill>
                  <a:srgbClr val="000099"/>
                </a:solidFill>
              </a:endParaRPr>
            </a:p>
          </p:txBody>
        </p:sp>
        <p:sp>
          <p:nvSpPr>
            <p:cNvPr id="244980" name="Freeform 189"/>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sp>
        <p:nvSpPr>
          <p:cNvPr id="244780" name="Freeform 190"/>
          <p:cNvSpPr/>
          <p:nvPr/>
        </p:nvSpPr>
        <p:spPr bwMode="auto">
          <a:xfrm>
            <a:off x="867782" y="5254625"/>
            <a:ext cx="15478" cy="223838"/>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81" name="Freeform 191"/>
          <p:cNvSpPr/>
          <p:nvPr/>
        </p:nvSpPr>
        <p:spPr bwMode="auto">
          <a:xfrm>
            <a:off x="805870" y="5257801"/>
            <a:ext cx="37835" cy="11113"/>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82" name="Freeform 192"/>
          <p:cNvSpPr/>
          <p:nvPr/>
        </p:nvSpPr>
        <p:spPr bwMode="auto">
          <a:xfrm>
            <a:off x="645929" y="4676775"/>
            <a:ext cx="51594" cy="128588"/>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endParaRPr>
          </a:p>
        </p:txBody>
      </p:sp>
      <p:sp>
        <p:nvSpPr>
          <p:cNvPr id="244783" name="Text Box 193"/>
          <p:cNvSpPr txBox="1">
            <a:spLocks noChangeArrowheads="1"/>
          </p:cNvSpPr>
          <p:nvPr/>
        </p:nvSpPr>
        <p:spPr bwMode="auto">
          <a:xfrm>
            <a:off x="8526014" y="539273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黑体" panose="02010609060101010101" pitchFamily="2" charset="-122"/>
              </a:rPr>
              <a:t>用户代理</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784" name="Oval 194"/>
          <p:cNvSpPr>
            <a:spLocks noChangeArrowheads="1"/>
          </p:cNvSpPr>
          <p:nvPr/>
        </p:nvSpPr>
        <p:spPr bwMode="auto">
          <a:xfrm>
            <a:off x="931414" y="4783139"/>
            <a:ext cx="323321" cy="16192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grpSp>
        <p:nvGrpSpPr>
          <p:cNvPr id="244785" name="Group 195"/>
          <p:cNvGrpSpPr/>
          <p:nvPr/>
        </p:nvGrpSpPr>
        <p:grpSpPr bwMode="auto">
          <a:xfrm>
            <a:off x="8692834" y="4419600"/>
            <a:ext cx="768746" cy="495300"/>
            <a:chOff x="4993" y="1674"/>
            <a:chExt cx="447" cy="312"/>
          </a:xfrm>
        </p:grpSpPr>
        <p:grpSp>
          <p:nvGrpSpPr>
            <p:cNvPr id="244928" name="Group 196"/>
            <p:cNvGrpSpPr/>
            <p:nvPr/>
          </p:nvGrpSpPr>
          <p:grpSpPr bwMode="auto">
            <a:xfrm>
              <a:off x="4993" y="1674"/>
              <a:ext cx="345" cy="282"/>
              <a:chOff x="4993" y="1674"/>
              <a:chExt cx="345" cy="282"/>
            </a:xfrm>
          </p:grpSpPr>
          <p:grpSp>
            <p:nvGrpSpPr>
              <p:cNvPr id="244961" name="Group 197"/>
              <p:cNvGrpSpPr/>
              <p:nvPr/>
            </p:nvGrpSpPr>
            <p:grpSpPr bwMode="auto">
              <a:xfrm>
                <a:off x="4993" y="1674"/>
                <a:ext cx="345" cy="282"/>
                <a:chOff x="4993" y="1674"/>
                <a:chExt cx="345" cy="282"/>
              </a:xfrm>
            </p:grpSpPr>
            <p:grpSp>
              <p:nvGrpSpPr>
                <p:cNvPr id="244970" name="Group 198"/>
                <p:cNvGrpSpPr/>
                <p:nvPr/>
              </p:nvGrpSpPr>
              <p:grpSpPr bwMode="auto">
                <a:xfrm>
                  <a:off x="4993" y="1833"/>
                  <a:ext cx="345" cy="123"/>
                  <a:chOff x="4993" y="1833"/>
                  <a:chExt cx="345" cy="123"/>
                </a:xfrm>
              </p:grpSpPr>
              <p:sp>
                <p:nvSpPr>
                  <p:cNvPr id="244976" name="Freeform 199"/>
                  <p:cNvSpPr/>
                  <p:nvPr/>
                </p:nvSpPr>
                <p:spPr bwMode="auto">
                  <a:xfrm>
                    <a:off x="5140" y="1833"/>
                    <a:ext cx="198" cy="123"/>
                  </a:xfrm>
                  <a:custGeom>
                    <a:avLst/>
                    <a:gdLst>
                      <a:gd name="T0" fmla="*/ 0 w 1188"/>
                      <a:gd name="T1" fmla="*/ 0 h 738"/>
                      <a:gd name="T2" fmla="*/ 0 w 1188"/>
                      <a:gd name="T3" fmla="*/ 0 h 738"/>
                      <a:gd name="T4" fmla="*/ 0 w 1188"/>
                      <a:gd name="T5" fmla="*/ 0 h 738"/>
                      <a:gd name="T6" fmla="*/ 0 w 1188"/>
                      <a:gd name="T7" fmla="*/ 0 h 738"/>
                      <a:gd name="T8" fmla="*/ 0 w 1188"/>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ln>
                </p:spPr>
                <p:txBody>
                  <a:bodyPr/>
                  <a:lstStyle/>
                  <a:p>
                    <a:endParaRPr lang="zh-CN" altLang="en-US" b="1">
                      <a:solidFill>
                        <a:srgbClr val="000099"/>
                      </a:solidFill>
                    </a:endParaRPr>
                  </a:p>
                </p:txBody>
              </p:sp>
              <p:sp>
                <p:nvSpPr>
                  <p:cNvPr id="244977" name="Freeform 200"/>
                  <p:cNvSpPr/>
                  <p:nvPr/>
                </p:nvSpPr>
                <p:spPr bwMode="auto">
                  <a:xfrm>
                    <a:off x="4993" y="1862"/>
                    <a:ext cx="147" cy="94"/>
                  </a:xfrm>
                  <a:custGeom>
                    <a:avLst/>
                    <a:gdLst>
                      <a:gd name="T0" fmla="*/ 0 w 882"/>
                      <a:gd name="T1" fmla="*/ 0 h 563"/>
                      <a:gd name="T2" fmla="*/ 0 w 882"/>
                      <a:gd name="T3" fmla="*/ 0 h 563"/>
                      <a:gd name="T4" fmla="*/ 0 w 882"/>
                      <a:gd name="T5" fmla="*/ 0 h 563"/>
                      <a:gd name="T6" fmla="*/ 0 w 882"/>
                      <a:gd name="T7" fmla="*/ 0 h 563"/>
                      <a:gd name="T8" fmla="*/ 0 w 882"/>
                      <a:gd name="T9" fmla="*/ 0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ln>
                </p:spPr>
                <p:txBody>
                  <a:bodyPr/>
                  <a:lstStyle/>
                  <a:p>
                    <a:endParaRPr lang="zh-CN" altLang="en-US" b="1">
                      <a:solidFill>
                        <a:srgbClr val="000099"/>
                      </a:solidFill>
                    </a:endParaRPr>
                  </a:p>
                </p:txBody>
              </p:sp>
              <p:sp>
                <p:nvSpPr>
                  <p:cNvPr id="244978" name="Freeform 201"/>
                  <p:cNvSpPr/>
                  <p:nvPr/>
                </p:nvSpPr>
                <p:spPr bwMode="auto">
                  <a:xfrm>
                    <a:off x="4993" y="1833"/>
                    <a:ext cx="345" cy="38"/>
                  </a:xfrm>
                  <a:custGeom>
                    <a:avLst/>
                    <a:gdLst>
                      <a:gd name="T0" fmla="*/ 0 w 2070"/>
                      <a:gd name="T1" fmla="*/ 0 h 225"/>
                      <a:gd name="T2" fmla="*/ 0 w 2070"/>
                      <a:gd name="T3" fmla="*/ 0 h 225"/>
                      <a:gd name="T4" fmla="*/ 0 w 2070"/>
                      <a:gd name="T5" fmla="*/ 0 h 225"/>
                      <a:gd name="T6" fmla="*/ 0 w 2070"/>
                      <a:gd name="T7" fmla="*/ 0 h 225"/>
                      <a:gd name="T8" fmla="*/ 0 w 2070"/>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ln>
                </p:spPr>
                <p:txBody>
                  <a:bodyPr/>
                  <a:lstStyle/>
                  <a:p>
                    <a:endParaRPr lang="zh-CN" altLang="en-US" b="1">
                      <a:solidFill>
                        <a:srgbClr val="000099"/>
                      </a:solidFill>
                    </a:endParaRPr>
                  </a:p>
                </p:txBody>
              </p:sp>
            </p:grpSp>
            <p:sp>
              <p:nvSpPr>
                <p:cNvPr id="244971" name="Freeform 202"/>
                <p:cNvSpPr/>
                <p:nvPr/>
              </p:nvSpPr>
              <p:spPr bwMode="auto">
                <a:xfrm>
                  <a:off x="5105" y="1823"/>
                  <a:ext cx="126" cy="35"/>
                </a:xfrm>
                <a:custGeom>
                  <a:avLst/>
                  <a:gdLst>
                    <a:gd name="T0" fmla="*/ 0 w 751"/>
                    <a:gd name="T1" fmla="*/ 0 h 210"/>
                    <a:gd name="T2" fmla="*/ 0 w 751"/>
                    <a:gd name="T3" fmla="*/ 0 h 210"/>
                    <a:gd name="T4" fmla="*/ 0 w 751"/>
                    <a:gd name="T5" fmla="*/ 0 h 210"/>
                    <a:gd name="T6" fmla="*/ 0 w 751"/>
                    <a:gd name="T7" fmla="*/ 0 h 210"/>
                    <a:gd name="T8" fmla="*/ 0 w 751"/>
                    <a:gd name="T9" fmla="*/ 0 h 210"/>
                    <a:gd name="T10" fmla="*/ 0 w 751"/>
                    <a:gd name="T11" fmla="*/ 0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ln>
              </p:spPr>
              <p:txBody>
                <a:bodyPr/>
                <a:lstStyle/>
                <a:p>
                  <a:endParaRPr lang="zh-CN" altLang="en-US" b="1">
                    <a:solidFill>
                      <a:srgbClr val="000099"/>
                    </a:solidFill>
                  </a:endParaRPr>
                </a:p>
              </p:txBody>
            </p:sp>
            <p:grpSp>
              <p:nvGrpSpPr>
                <p:cNvPr id="244972" name="Group 203"/>
                <p:cNvGrpSpPr/>
                <p:nvPr/>
              </p:nvGrpSpPr>
              <p:grpSpPr bwMode="auto">
                <a:xfrm>
                  <a:off x="5020" y="1674"/>
                  <a:ext cx="279" cy="176"/>
                  <a:chOff x="5020" y="1674"/>
                  <a:chExt cx="279" cy="176"/>
                </a:xfrm>
              </p:grpSpPr>
              <p:sp>
                <p:nvSpPr>
                  <p:cNvPr id="244973" name="Freeform 204"/>
                  <p:cNvSpPr/>
                  <p:nvPr/>
                </p:nvSpPr>
                <p:spPr bwMode="auto">
                  <a:xfrm>
                    <a:off x="5139" y="1674"/>
                    <a:ext cx="160" cy="172"/>
                  </a:xfrm>
                  <a:custGeom>
                    <a:avLst/>
                    <a:gdLst>
                      <a:gd name="T0" fmla="*/ 0 w 960"/>
                      <a:gd name="T1" fmla="*/ 0 h 1031"/>
                      <a:gd name="T2" fmla="*/ 0 w 960"/>
                      <a:gd name="T3" fmla="*/ 0 h 1031"/>
                      <a:gd name="T4" fmla="*/ 0 w 960"/>
                      <a:gd name="T5" fmla="*/ 0 h 1031"/>
                      <a:gd name="T6" fmla="*/ 0 w 960"/>
                      <a:gd name="T7" fmla="*/ 0 h 1031"/>
                      <a:gd name="T8" fmla="*/ 0 w 960"/>
                      <a:gd name="T9" fmla="*/ 0 h 1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ln>
                </p:spPr>
                <p:txBody>
                  <a:bodyPr/>
                  <a:lstStyle/>
                  <a:p>
                    <a:endParaRPr lang="zh-CN" altLang="en-US" b="1">
                      <a:solidFill>
                        <a:srgbClr val="000099"/>
                      </a:solidFill>
                    </a:endParaRPr>
                  </a:p>
                </p:txBody>
              </p:sp>
              <p:sp>
                <p:nvSpPr>
                  <p:cNvPr id="244974" name="Freeform 205"/>
                  <p:cNvSpPr/>
                  <p:nvPr/>
                </p:nvSpPr>
                <p:spPr bwMode="auto">
                  <a:xfrm>
                    <a:off x="5020" y="1679"/>
                    <a:ext cx="141" cy="171"/>
                  </a:xfrm>
                  <a:custGeom>
                    <a:avLst/>
                    <a:gdLst>
                      <a:gd name="T0" fmla="*/ 0 w 850"/>
                      <a:gd name="T1" fmla="*/ 0 h 1026"/>
                      <a:gd name="T2" fmla="*/ 0 w 850"/>
                      <a:gd name="T3" fmla="*/ 0 h 1026"/>
                      <a:gd name="T4" fmla="*/ 0 w 850"/>
                      <a:gd name="T5" fmla="*/ 0 h 1026"/>
                      <a:gd name="T6" fmla="*/ 0 w 850"/>
                      <a:gd name="T7" fmla="*/ 0 h 1026"/>
                      <a:gd name="T8" fmla="*/ 0 w 850"/>
                      <a:gd name="T9" fmla="*/ 0 h 10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ln>
                </p:spPr>
                <p:txBody>
                  <a:bodyPr/>
                  <a:lstStyle/>
                  <a:p>
                    <a:endParaRPr lang="zh-CN" altLang="en-US" b="1">
                      <a:solidFill>
                        <a:srgbClr val="000099"/>
                      </a:solidFill>
                    </a:endParaRPr>
                  </a:p>
                </p:txBody>
              </p:sp>
              <p:sp>
                <p:nvSpPr>
                  <p:cNvPr id="244975" name="Freeform 206"/>
                  <p:cNvSpPr/>
                  <p:nvPr/>
                </p:nvSpPr>
                <p:spPr bwMode="auto">
                  <a:xfrm>
                    <a:off x="5166" y="1691"/>
                    <a:ext cx="115" cy="129"/>
                  </a:xfrm>
                  <a:custGeom>
                    <a:avLst/>
                    <a:gdLst>
                      <a:gd name="T0" fmla="*/ 0 w 689"/>
                      <a:gd name="T1" fmla="*/ 0 h 778"/>
                      <a:gd name="T2" fmla="*/ 0 w 689"/>
                      <a:gd name="T3" fmla="*/ 0 h 778"/>
                      <a:gd name="T4" fmla="*/ 0 w 689"/>
                      <a:gd name="T5" fmla="*/ 0 h 778"/>
                      <a:gd name="T6" fmla="*/ 0 w 689"/>
                      <a:gd name="T7" fmla="*/ 0 h 778"/>
                      <a:gd name="T8" fmla="*/ 0 w 689"/>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ln>
                </p:spPr>
                <p:txBody>
                  <a:bodyPr/>
                  <a:lstStyle/>
                  <a:p>
                    <a:endParaRPr lang="zh-CN" altLang="en-US" b="1">
                      <a:solidFill>
                        <a:srgbClr val="000099"/>
                      </a:solidFill>
                    </a:endParaRPr>
                  </a:p>
                </p:txBody>
              </p:sp>
            </p:grpSp>
          </p:grpSp>
          <p:grpSp>
            <p:nvGrpSpPr>
              <p:cNvPr id="244962" name="Group 207"/>
              <p:cNvGrpSpPr/>
              <p:nvPr/>
            </p:nvGrpSpPr>
            <p:grpSpPr bwMode="auto">
              <a:xfrm>
                <a:off x="5212" y="1846"/>
                <a:ext cx="113" cy="80"/>
                <a:chOff x="5212" y="1846"/>
                <a:chExt cx="113" cy="80"/>
              </a:xfrm>
            </p:grpSpPr>
            <p:sp>
              <p:nvSpPr>
                <p:cNvPr id="244963" name="Freeform 208"/>
                <p:cNvSpPr/>
                <p:nvPr/>
              </p:nvSpPr>
              <p:spPr bwMode="auto">
                <a:xfrm>
                  <a:off x="5212" y="1846"/>
                  <a:ext cx="112" cy="80"/>
                </a:xfrm>
                <a:custGeom>
                  <a:avLst/>
                  <a:gdLst>
                    <a:gd name="T0" fmla="*/ 0 w 674"/>
                    <a:gd name="T1" fmla="*/ 0 h 482"/>
                    <a:gd name="T2" fmla="*/ 0 w 674"/>
                    <a:gd name="T3" fmla="*/ 0 h 482"/>
                    <a:gd name="T4" fmla="*/ 0 w 674"/>
                    <a:gd name="T5" fmla="*/ 0 h 482"/>
                    <a:gd name="T6" fmla="*/ 0 w 674"/>
                    <a:gd name="T7" fmla="*/ 0 h 482"/>
                    <a:gd name="T8" fmla="*/ 0 w 674"/>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ln>
              </p:spPr>
              <p:txBody>
                <a:bodyPr/>
                <a:lstStyle/>
                <a:p>
                  <a:endParaRPr lang="zh-CN" altLang="en-US" b="1">
                    <a:solidFill>
                      <a:srgbClr val="000099"/>
                    </a:solidFill>
                  </a:endParaRPr>
                </a:p>
              </p:txBody>
            </p:sp>
            <p:sp>
              <p:nvSpPr>
                <p:cNvPr id="244964" name="Line 209"/>
                <p:cNvSpPr>
                  <a:spLocks noChangeShapeType="1"/>
                </p:cNvSpPr>
                <p:nvPr/>
              </p:nvSpPr>
              <p:spPr bwMode="auto">
                <a:xfrm flipV="1">
                  <a:off x="5286" y="1866"/>
                  <a:ext cx="30" cy="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5" name="Line 210"/>
                <p:cNvSpPr>
                  <a:spLocks noChangeShapeType="1"/>
                </p:cNvSpPr>
                <p:nvPr/>
              </p:nvSpPr>
              <p:spPr bwMode="auto">
                <a:xfrm flipH="1">
                  <a:off x="5231" y="1876"/>
                  <a:ext cx="39" cy="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6" name="Line 211"/>
                <p:cNvSpPr>
                  <a:spLocks noChangeShapeType="1"/>
                </p:cNvSpPr>
                <p:nvPr/>
              </p:nvSpPr>
              <p:spPr bwMode="auto">
                <a:xfrm>
                  <a:off x="5277" y="1856"/>
                  <a:ext cx="1" cy="5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7" name="Line 212"/>
                <p:cNvSpPr>
                  <a:spLocks noChangeShapeType="1"/>
                </p:cNvSpPr>
                <p:nvPr/>
              </p:nvSpPr>
              <p:spPr bwMode="auto">
                <a:xfrm>
                  <a:off x="5223" y="1868"/>
                  <a:ext cx="1" cy="5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8" name="Line 213"/>
                <p:cNvSpPr>
                  <a:spLocks noChangeShapeType="1"/>
                </p:cNvSpPr>
                <p:nvPr/>
              </p:nvSpPr>
              <p:spPr bwMode="auto">
                <a:xfrm flipH="1">
                  <a:off x="5223" y="1867"/>
                  <a:ext cx="102" cy="2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69" name="Line 214"/>
                <p:cNvSpPr>
                  <a:spLocks noChangeShapeType="1"/>
                </p:cNvSpPr>
                <p:nvPr/>
              </p:nvSpPr>
              <p:spPr bwMode="auto">
                <a:xfrm flipV="1">
                  <a:off x="5223" y="1860"/>
                  <a:ext cx="102" cy="2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nvGrpSpPr>
            <p:cNvPr id="244929" name="Group 215"/>
            <p:cNvGrpSpPr/>
            <p:nvPr/>
          </p:nvGrpSpPr>
          <p:grpSpPr bwMode="auto">
            <a:xfrm>
              <a:off x="5170" y="1848"/>
              <a:ext cx="270" cy="138"/>
              <a:chOff x="5170" y="1848"/>
              <a:chExt cx="270" cy="138"/>
            </a:xfrm>
          </p:grpSpPr>
          <p:grpSp>
            <p:nvGrpSpPr>
              <p:cNvPr id="244930" name="Group 216"/>
              <p:cNvGrpSpPr/>
              <p:nvPr/>
            </p:nvGrpSpPr>
            <p:grpSpPr bwMode="auto">
              <a:xfrm>
                <a:off x="5188" y="1923"/>
                <a:ext cx="43" cy="32"/>
                <a:chOff x="5188" y="1923"/>
                <a:chExt cx="43" cy="32"/>
              </a:xfrm>
            </p:grpSpPr>
            <p:sp>
              <p:nvSpPr>
                <p:cNvPr id="244959" name="Freeform 217"/>
                <p:cNvSpPr/>
                <p:nvPr/>
              </p:nvSpPr>
              <p:spPr bwMode="auto">
                <a:xfrm>
                  <a:off x="5188" y="1923"/>
                  <a:ext cx="12" cy="32"/>
                </a:xfrm>
                <a:custGeom>
                  <a:avLst/>
                  <a:gdLst>
                    <a:gd name="T0" fmla="*/ 0 w 75"/>
                    <a:gd name="T1" fmla="*/ 0 h 194"/>
                    <a:gd name="T2" fmla="*/ 0 w 75"/>
                    <a:gd name="T3" fmla="*/ 0 h 194"/>
                    <a:gd name="T4" fmla="*/ 0 w 75"/>
                    <a:gd name="T5" fmla="*/ 0 h 194"/>
                    <a:gd name="T6" fmla="*/ 0 w 75"/>
                    <a:gd name="T7" fmla="*/ 0 h 194"/>
                    <a:gd name="T8" fmla="*/ 0 w 75"/>
                    <a:gd name="T9" fmla="*/ 0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ln>
              </p:spPr>
              <p:txBody>
                <a:bodyPr/>
                <a:lstStyle/>
                <a:p>
                  <a:endParaRPr lang="zh-CN" altLang="en-US" b="1">
                    <a:solidFill>
                      <a:srgbClr val="000099"/>
                    </a:solidFill>
                  </a:endParaRPr>
                </a:p>
              </p:txBody>
            </p:sp>
            <p:sp>
              <p:nvSpPr>
                <p:cNvPr id="244960" name="Freeform 218"/>
                <p:cNvSpPr/>
                <p:nvPr/>
              </p:nvSpPr>
              <p:spPr bwMode="auto">
                <a:xfrm>
                  <a:off x="5197" y="1927"/>
                  <a:ext cx="34" cy="28"/>
                </a:xfrm>
                <a:custGeom>
                  <a:avLst/>
                  <a:gdLst>
                    <a:gd name="T0" fmla="*/ 0 w 206"/>
                    <a:gd name="T1" fmla="*/ 0 h 168"/>
                    <a:gd name="T2" fmla="*/ 0 w 206"/>
                    <a:gd name="T3" fmla="*/ 0 h 168"/>
                    <a:gd name="T4" fmla="*/ 0 w 206"/>
                    <a:gd name="T5" fmla="*/ 0 h 168"/>
                    <a:gd name="T6" fmla="*/ 0 w 206"/>
                    <a:gd name="T7" fmla="*/ 0 h 168"/>
                    <a:gd name="T8" fmla="*/ 0 w 206"/>
                    <a:gd name="T9" fmla="*/ 0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ln>
              </p:spPr>
              <p:txBody>
                <a:bodyPr/>
                <a:lstStyle/>
                <a:p>
                  <a:endParaRPr lang="zh-CN" altLang="en-US" b="1">
                    <a:solidFill>
                      <a:srgbClr val="000099"/>
                    </a:solidFill>
                  </a:endParaRPr>
                </a:p>
              </p:txBody>
            </p:sp>
          </p:grpSp>
          <p:grpSp>
            <p:nvGrpSpPr>
              <p:cNvPr id="244931" name="Group 219"/>
              <p:cNvGrpSpPr/>
              <p:nvPr/>
            </p:nvGrpSpPr>
            <p:grpSpPr bwMode="auto">
              <a:xfrm>
                <a:off x="5170" y="1848"/>
                <a:ext cx="270" cy="138"/>
                <a:chOff x="5170" y="1848"/>
                <a:chExt cx="270" cy="138"/>
              </a:xfrm>
            </p:grpSpPr>
            <p:sp>
              <p:nvSpPr>
                <p:cNvPr id="244932" name="Freeform 220"/>
                <p:cNvSpPr/>
                <p:nvPr/>
              </p:nvSpPr>
              <p:spPr bwMode="auto">
                <a:xfrm>
                  <a:off x="5175" y="1848"/>
                  <a:ext cx="264" cy="122"/>
                </a:xfrm>
                <a:custGeom>
                  <a:avLst/>
                  <a:gdLst>
                    <a:gd name="T0" fmla="*/ 0 w 1583"/>
                    <a:gd name="T1" fmla="*/ 0 h 729"/>
                    <a:gd name="T2" fmla="*/ 0 w 1583"/>
                    <a:gd name="T3" fmla="*/ 0 h 729"/>
                    <a:gd name="T4" fmla="*/ 0 w 1583"/>
                    <a:gd name="T5" fmla="*/ 0 h 729"/>
                    <a:gd name="T6" fmla="*/ 0 w 1583"/>
                    <a:gd name="T7" fmla="*/ 0 h 729"/>
                    <a:gd name="T8" fmla="*/ 0 w 1583"/>
                    <a:gd name="T9" fmla="*/ 0 h 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ln>
              </p:spPr>
              <p:txBody>
                <a:bodyPr/>
                <a:lstStyle/>
                <a:p>
                  <a:endParaRPr lang="zh-CN" altLang="en-US" b="1">
                    <a:solidFill>
                      <a:srgbClr val="000099"/>
                    </a:solidFill>
                  </a:endParaRPr>
                </a:p>
              </p:txBody>
            </p:sp>
            <p:sp>
              <p:nvSpPr>
                <p:cNvPr id="244933" name="Freeform 221"/>
                <p:cNvSpPr/>
                <p:nvPr/>
              </p:nvSpPr>
              <p:spPr bwMode="auto">
                <a:xfrm>
                  <a:off x="5170" y="1899"/>
                  <a:ext cx="133" cy="86"/>
                </a:xfrm>
                <a:custGeom>
                  <a:avLst/>
                  <a:gdLst>
                    <a:gd name="T0" fmla="*/ 0 w 792"/>
                    <a:gd name="T1" fmla="*/ 0 h 516"/>
                    <a:gd name="T2" fmla="*/ 0 w 792"/>
                    <a:gd name="T3" fmla="*/ 0 h 516"/>
                    <a:gd name="T4" fmla="*/ 0 w 792"/>
                    <a:gd name="T5" fmla="*/ 0 h 516"/>
                    <a:gd name="T6" fmla="*/ 0 w 792"/>
                    <a:gd name="T7" fmla="*/ 0 h 516"/>
                    <a:gd name="T8" fmla="*/ 0 w 792"/>
                    <a:gd name="T9" fmla="*/ 0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ln>
              </p:spPr>
              <p:txBody>
                <a:bodyPr/>
                <a:lstStyle/>
                <a:p>
                  <a:endParaRPr lang="zh-CN" altLang="en-US" b="1">
                    <a:solidFill>
                      <a:srgbClr val="000099"/>
                    </a:solidFill>
                  </a:endParaRPr>
                </a:p>
              </p:txBody>
            </p:sp>
            <p:sp>
              <p:nvSpPr>
                <p:cNvPr id="244934" name="Freeform 222"/>
                <p:cNvSpPr/>
                <p:nvPr/>
              </p:nvSpPr>
              <p:spPr bwMode="auto">
                <a:xfrm>
                  <a:off x="5299" y="1901"/>
                  <a:ext cx="141" cy="85"/>
                </a:xfrm>
                <a:custGeom>
                  <a:avLst/>
                  <a:gdLst>
                    <a:gd name="T0" fmla="*/ 0 w 846"/>
                    <a:gd name="T1" fmla="*/ 0 h 507"/>
                    <a:gd name="T2" fmla="*/ 0 w 846"/>
                    <a:gd name="T3" fmla="*/ 0 h 507"/>
                    <a:gd name="T4" fmla="*/ 0 w 846"/>
                    <a:gd name="T5" fmla="*/ 0 h 507"/>
                    <a:gd name="T6" fmla="*/ 0 w 846"/>
                    <a:gd name="T7" fmla="*/ 0 h 507"/>
                    <a:gd name="T8" fmla="*/ 0 w 846"/>
                    <a:gd name="T9" fmla="*/ 0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ln>
              </p:spPr>
              <p:txBody>
                <a:bodyPr/>
                <a:lstStyle/>
                <a:p>
                  <a:endParaRPr lang="zh-CN" altLang="en-US" b="1">
                    <a:solidFill>
                      <a:srgbClr val="000099"/>
                    </a:solidFill>
                  </a:endParaRPr>
                </a:p>
              </p:txBody>
            </p:sp>
            <p:sp>
              <p:nvSpPr>
                <p:cNvPr id="244935" name="Freeform 223"/>
                <p:cNvSpPr/>
                <p:nvPr/>
              </p:nvSpPr>
              <p:spPr bwMode="auto">
                <a:xfrm>
                  <a:off x="5227" y="1905"/>
                  <a:ext cx="106" cy="54"/>
                </a:xfrm>
                <a:custGeom>
                  <a:avLst/>
                  <a:gdLst>
                    <a:gd name="T0" fmla="*/ 0 w 637"/>
                    <a:gd name="T1" fmla="*/ 0 h 321"/>
                    <a:gd name="T2" fmla="*/ 0 w 637"/>
                    <a:gd name="T3" fmla="*/ 0 h 321"/>
                    <a:gd name="T4" fmla="*/ 0 w 637"/>
                    <a:gd name="T5" fmla="*/ 0 h 321"/>
                    <a:gd name="T6" fmla="*/ 0 w 637"/>
                    <a:gd name="T7" fmla="*/ 0 h 321"/>
                    <a:gd name="T8" fmla="*/ 0 w 637"/>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36" name="Freeform 224"/>
                <p:cNvSpPr/>
                <p:nvPr/>
              </p:nvSpPr>
              <p:spPr bwMode="auto">
                <a:xfrm>
                  <a:off x="5270" y="1868"/>
                  <a:ext cx="156" cy="72"/>
                </a:xfrm>
                <a:custGeom>
                  <a:avLst/>
                  <a:gdLst>
                    <a:gd name="T0" fmla="*/ 0 w 938"/>
                    <a:gd name="T1" fmla="*/ 0 h 434"/>
                    <a:gd name="T2" fmla="*/ 0 w 938"/>
                    <a:gd name="T3" fmla="*/ 0 h 434"/>
                    <a:gd name="T4" fmla="*/ 0 w 938"/>
                    <a:gd name="T5" fmla="*/ 0 h 434"/>
                    <a:gd name="T6" fmla="*/ 0 w 938"/>
                    <a:gd name="T7" fmla="*/ 0 h 434"/>
                    <a:gd name="T8" fmla="*/ 0 w 938"/>
                    <a:gd name="T9" fmla="*/ 0 h 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37" name="Freeform 225"/>
                <p:cNvSpPr/>
                <p:nvPr/>
              </p:nvSpPr>
              <p:spPr bwMode="auto">
                <a:xfrm>
                  <a:off x="5188" y="1852"/>
                  <a:ext cx="172" cy="66"/>
                </a:xfrm>
                <a:custGeom>
                  <a:avLst/>
                  <a:gdLst>
                    <a:gd name="T0" fmla="*/ 0 w 1034"/>
                    <a:gd name="T1" fmla="*/ 0 h 395"/>
                    <a:gd name="T2" fmla="*/ 0 w 1034"/>
                    <a:gd name="T3" fmla="*/ 0 h 395"/>
                    <a:gd name="T4" fmla="*/ 0 w 1034"/>
                    <a:gd name="T5" fmla="*/ 0 h 395"/>
                    <a:gd name="T6" fmla="*/ 0 w 1034"/>
                    <a:gd name="T7" fmla="*/ 0 h 395"/>
                    <a:gd name="T8" fmla="*/ 0 w 103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38" name="Line 226"/>
                <p:cNvSpPr>
                  <a:spLocks noChangeShapeType="1"/>
                </p:cNvSpPr>
                <p:nvPr/>
              </p:nvSpPr>
              <p:spPr bwMode="auto">
                <a:xfrm flipV="1">
                  <a:off x="5193" y="1855"/>
                  <a:ext cx="148" cy="51"/>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39" name="Line 227"/>
                <p:cNvSpPr>
                  <a:spLocks noChangeShapeType="1"/>
                </p:cNvSpPr>
                <p:nvPr/>
              </p:nvSpPr>
              <p:spPr bwMode="auto">
                <a:xfrm flipV="1">
                  <a:off x="5205" y="1858"/>
                  <a:ext cx="144" cy="5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0" name="Line 228"/>
                <p:cNvSpPr>
                  <a:spLocks noChangeShapeType="1"/>
                </p:cNvSpPr>
                <p:nvPr/>
              </p:nvSpPr>
              <p:spPr bwMode="auto">
                <a:xfrm flipV="1">
                  <a:off x="5214" y="1862"/>
                  <a:ext cx="141" cy="54"/>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1" name="Line 229"/>
                <p:cNvSpPr>
                  <a:spLocks noChangeShapeType="1"/>
                </p:cNvSpPr>
                <p:nvPr/>
              </p:nvSpPr>
              <p:spPr bwMode="auto">
                <a:xfrm flipV="1">
                  <a:off x="5235" y="1871"/>
                  <a:ext cx="138" cy="5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2" name="Line 230"/>
                <p:cNvSpPr>
                  <a:spLocks noChangeShapeType="1"/>
                </p:cNvSpPr>
                <p:nvPr/>
              </p:nvSpPr>
              <p:spPr bwMode="auto">
                <a:xfrm flipV="1">
                  <a:off x="5246" y="1877"/>
                  <a:ext cx="137" cy="5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3" name="Line 231"/>
                <p:cNvSpPr>
                  <a:spLocks noChangeShapeType="1"/>
                </p:cNvSpPr>
                <p:nvPr/>
              </p:nvSpPr>
              <p:spPr bwMode="auto">
                <a:xfrm flipV="1">
                  <a:off x="5261" y="1885"/>
                  <a:ext cx="124" cy="5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4" name="Line 232"/>
                <p:cNvSpPr>
                  <a:spLocks noChangeShapeType="1"/>
                </p:cNvSpPr>
                <p:nvPr/>
              </p:nvSpPr>
              <p:spPr bwMode="auto">
                <a:xfrm flipV="1">
                  <a:off x="5274" y="1890"/>
                  <a:ext cx="119" cy="5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5" name="Line 233"/>
                <p:cNvSpPr>
                  <a:spLocks noChangeShapeType="1"/>
                </p:cNvSpPr>
                <p:nvPr/>
              </p:nvSpPr>
              <p:spPr bwMode="auto">
                <a:xfrm flipV="1">
                  <a:off x="5291" y="1897"/>
                  <a:ext cx="114" cy="5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6" name="Line 234"/>
                <p:cNvSpPr>
                  <a:spLocks noChangeShapeType="1"/>
                </p:cNvSpPr>
                <p:nvPr/>
              </p:nvSpPr>
              <p:spPr bwMode="auto">
                <a:xfrm>
                  <a:off x="5239" y="1915"/>
                  <a:ext cx="71" cy="4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7" name="Line 235"/>
                <p:cNvSpPr>
                  <a:spLocks noChangeShapeType="1"/>
                </p:cNvSpPr>
                <p:nvPr/>
              </p:nvSpPr>
              <p:spPr bwMode="auto">
                <a:xfrm>
                  <a:off x="5255" y="1910"/>
                  <a:ext cx="69" cy="3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8" name="Line 236"/>
                <p:cNvSpPr>
                  <a:spLocks noChangeShapeType="1"/>
                </p:cNvSpPr>
                <p:nvPr/>
              </p:nvSpPr>
              <p:spPr bwMode="auto">
                <a:xfrm>
                  <a:off x="5285" y="1897"/>
                  <a:ext cx="68" cy="3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49" name="Line 237"/>
                <p:cNvSpPr>
                  <a:spLocks noChangeShapeType="1"/>
                </p:cNvSpPr>
                <p:nvPr/>
              </p:nvSpPr>
              <p:spPr bwMode="auto">
                <a:xfrm>
                  <a:off x="5301" y="1891"/>
                  <a:ext cx="67" cy="3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0" name="Line 238"/>
                <p:cNvSpPr>
                  <a:spLocks noChangeShapeType="1"/>
                </p:cNvSpPr>
                <p:nvPr/>
              </p:nvSpPr>
              <p:spPr bwMode="auto">
                <a:xfrm>
                  <a:off x="5318" y="1886"/>
                  <a:ext cx="65" cy="3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1" name="Line 239"/>
                <p:cNvSpPr>
                  <a:spLocks noChangeShapeType="1"/>
                </p:cNvSpPr>
                <p:nvPr/>
              </p:nvSpPr>
              <p:spPr bwMode="auto">
                <a:xfrm>
                  <a:off x="5332" y="1880"/>
                  <a:ext cx="64" cy="34"/>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2" name="Line 240"/>
                <p:cNvSpPr>
                  <a:spLocks noChangeShapeType="1"/>
                </p:cNvSpPr>
                <p:nvPr/>
              </p:nvSpPr>
              <p:spPr bwMode="auto">
                <a:xfrm>
                  <a:off x="5346" y="1874"/>
                  <a:ext cx="64" cy="3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3" name="Line 241"/>
                <p:cNvSpPr>
                  <a:spLocks noChangeShapeType="1"/>
                </p:cNvSpPr>
                <p:nvPr/>
              </p:nvSpPr>
              <p:spPr bwMode="auto">
                <a:xfrm>
                  <a:off x="5209" y="1892"/>
                  <a:ext cx="35" cy="1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4" name="Line 242"/>
                <p:cNvSpPr>
                  <a:spLocks noChangeShapeType="1"/>
                </p:cNvSpPr>
                <p:nvPr/>
              </p:nvSpPr>
              <p:spPr bwMode="auto">
                <a:xfrm>
                  <a:off x="5232" y="1885"/>
                  <a:ext cx="32" cy="1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5" name="Line 243"/>
                <p:cNvSpPr>
                  <a:spLocks noChangeShapeType="1"/>
                </p:cNvSpPr>
                <p:nvPr/>
              </p:nvSpPr>
              <p:spPr bwMode="auto">
                <a:xfrm>
                  <a:off x="5252" y="1879"/>
                  <a:ext cx="33" cy="1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6" name="Line 244"/>
                <p:cNvSpPr>
                  <a:spLocks noChangeShapeType="1"/>
                </p:cNvSpPr>
                <p:nvPr/>
              </p:nvSpPr>
              <p:spPr bwMode="auto">
                <a:xfrm>
                  <a:off x="5272" y="1872"/>
                  <a:ext cx="32" cy="1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7" name="Line 245"/>
                <p:cNvSpPr>
                  <a:spLocks noChangeShapeType="1"/>
                </p:cNvSpPr>
                <p:nvPr/>
              </p:nvSpPr>
              <p:spPr bwMode="auto">
                <a:xfrm>
                  <a:off x="5292" y="1865"/>
                  <a:ext cx="31" cy="1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sp>
              <p:nvSpPr>
                <p:cNvPr id="244958" name="Line 246"/>
                <p:cNvSpPr>
                  <a:spLocks noChangeShapeType="1"/>
                </p:cNvSpPr>
                <p:nvPr/>
              </p:nvSpPr>
              <p:spPr bwMode="auto">
                <a:xfrm>
                  <a:off x="5315" y="1858"/>
                  <a:ext cx="29" cy="1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endParaRPr>
                </a:p>
              </p:txBody>
            </p:sp>
          </p:grpSp>
        </p:grpSp>
      </p:grpSp>
      <p:grpSp>
        <p:nvGrpSpPr>
          <p:cNvPr id="244786" name="Group 247"/>
          <p:cNvGrpSpPr/>
          <p:nvPr/>
        </p:nvGrpSpPr>
        <p:grpSpPr bwMode="auto">
          <a:xfrm>
            <a:off x="9162337" y="4983163"/>
            <a:ext cx="598488" cy="246062"/>
            <a:chOff x="5266" y="2029"/>
            <a:chExt cx="348" cy="155"/>
          </a:xfrm>
        </p:grpSpPr>
        <p:sp>
          <p:nvSpPr>
            <p:cNvPr id="244922" name="Freeform 248"/>
            <p:cNvSpPr/>
            <p:nvPr/>
          </p:nvSpPr>
          <p:spPr bwMode="auto">
            <a:xfrm>
              <a:off x="5266" y="2029"/>
              <a:ext cx="348" cy="155"/>
            </a:xfrm>
            <a:custGeom>
              <a:avLst/>
              <a:gdLst>
                <a:gd name="T0" fmla="*/ 0 w 2091"/>
                <a:gd name="T1" fmla="*/ 0 h 931"/>
                <a:gd name="T2" fmla="*/ 0 w 2091"/>
                <a:gd name="T3" fmla="*/ 0 h 931"/>
                <a:gd name="T4" fmla="*/ 0 w 2091"/>
                <a:gd name="T5" fmla="*/ 0 h 931"/>
                <a:gd name="T6" fmla="*/ 0 w 2091"/>
                <a:gd name="T7" fmla="*/ 0 h 931"/>
                <a:gd name="T8" fmla="*/ 0 w 2091"/>
                <a:gd name="T9" fmla="*/ 0 h 931"/>
                <a:gd name="T10" fmla="*/ 0 w 2091"/>
                <a:gd name="T11" fmla="*/ 0 h 931"/>
                <a:gd name="T12" fmla="*/ 0 w 2091"/>
                <a:gd name="T13" fmla="*/ 0 h 931"/>
                <a:gd name="T14" fmla="*/ 0 w 2091"/>
                <a:gd name="T15" fmla="*/ 0 h 931"/>
                <a:gd name="T16" fmla="*/ 0 w 2091"/>
                <a:gd name="T17" fmla="*/ 0 h 931"/>
                <a:gd name="T18" fmla="*/ 0 w 2091"/>
                <a:gd name="T19" fmla="*/ 0 h 931"/>
                <a:gd name="T20" fmla="*/ 0 w 2091"/>
                <a:gd name="T21" fmla="*/ 0 h 931"/>
                <a:gd name="T22" fmla="*/ 0 w 2091"/>
                <a:gd name="T23" fmla="*/ 0 h 931"/>
                <a:gd name="T24" fmla="*/ 0 w 2091"/>
                <a:gd name="T25" fmla="*/ 0 h 931"/>
                <a:gd name="T26" fmla="*/ 0 w 2091"/>
                <a:gd name="T27" fmla="*/ 0 h 931"/>
                <a:gd name="T28" fmla="*/ 0 w 2091"/>
                <a:gd name="T29" fmla="*/ 0 h 931"/>
                <a:gd name="T30" fmla="*/ 0 w 2091"/>
                <a:gd name="T31" fmla="*/ 0 h 931"/>
                <a:gd name="T32" fmla="*/ 0 w 2091"/>
                <a:gd name="T33" fmla="*/ 0 h 931"/>
                <a:gd name="T34" fmla="*/ 0 w 2091"/>
                <a:gd name="T35" fmla="*/ 0 h 931"/>
                <a:gd name="T36" fmla="*/ 0 w 2091"/>
                <a:gd name="T37" fmla="*/ 0 h 931"/>
                <a:gd name="T38" fmla="*/ 0 w 2091"/>
                <a:gd name="T39" fmla="*/ 0 h 931"/>
                <a:gd name="T40" fmla="*/ 0 w 2091"/>
                <a:gd name="T41" fmla="*/ 0 h 931"/>
                <a:gd name="T42" fmla="*/ 0 w 2091"/>
                <a:gd name="T43" fmla="*/ 0 h 931"/>
                <a:gd name="T44" fmla="*/ 0 w 2091"/>
                <a:gd name="T45" fmla="*/ 0 h 931"/>
                <a:gd name="T46" fmla="*/ 0 w 2091"/>
                <a:gd name="T47" fmla="*/ 0 h 931"/>
                <a:gd name="T48" fmla="*/ 0 w 2091"/>
                <a:gd name="T49" fmla="*/ 0 h 931"/>
                <a:gd name="T50" fmla="*/ 0 w 2091"/>
                <a:gd name="T51" fmla="*/ 0 h 931"/>
                <a:gd name="T52" fmla="*/ 0 w 2091"/>
                <a:gd name="T53" fmla="*/ 0 h 931"/>
                <a:gd name="T54" fmla="*/ 0 w 2091"/>
                <a:gd name="T55" fmla="*/ 0 h 931"/>
                <a:gd name="T56" fmla="*/ 0 w 2091"/>
                <a:gd name="T57" fmla="*/ 0 h 931"/>
                <a:gd name="T58" fmla="*/ 0 w 2091"/>
                <a:gd name="T59" fmla="*/ 0 h 931"/>
                <a:gd name="T60" fmla="*/ 0 w 2091"/>
                <a:gd name="T61" fmla="*/ 0 h 931"/>
                <a:gd name="T62" fmla="*/ 0 w 2091"/>
                <a:gd name="T63" fmla="*/ 0 h 931"/>
                <a:gd name="T64" fmla="*/ 0 w 2091"/>
                <a:gd name="T65" fmla="*/ 0 h 931"/>
                <a:gd name="T66" fmla="*/ 0 w 2091"/>
                <a:gd name="T67" fmla="*/ 0 h 931"/>
                <a:gd name="T68" fmla="*/ 0 w 2091"/>
                <a:gd name="T69" fmla="*/ 0 h 931"/>
                <a:gd name="T70" fmla="*/ 0 w 2091"/>
                <a:gd name="T71" fmla="*/ 0 h 931"/>
                <a:gd name="T72" fmla="*/ 0 w 2091"/>
                <a:gd name="T73" fmla="*/ 0 h 931"/>
                <a:gd name="T74" fmla="*/ 0 w 2091"/>
                <a:gd name="T75" fmla="*/ 0 h 931"/>
                <a:gd name="T76" fmla="*/ 0 w 2091"/>
                <a:gd name="T77" fmla="*/ 0 h 931"/>
                <a:gd name="T78" fmla="*/ 0 w 2091"/>
                <a:gd name="T79" fmla="*/ 0 h 931"/>
                <a:gd name="T80" fmla="*/ 0 w 2091"/>
                <a:gd name="T81" fmla="*/ 0 h 931"/>
                <a:gd name="T82" fmla="*/ 0 w 2091"/>
                <a:gd name="T83" fmla="*/ 0 h 931"/>
                <a:gd name="T84" fmla="*/ 0 w 2091"/>
                <a:gd name="T85" fmla="*/ 0 h 931"/>
                <a:gd name="T86" fmla="*/ 0 w 2091"/>
                <a:gd name="T87" fmla="*/ 0 h 931"/>
                <a:gd name="T88" fmla="*/ 0 w 2091"/>
                <a:gd name="T89" fmla="*/ 0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ln>
          </p:spPr>
          <p:txBody>
            <a:bodyPr/>
            <a:lstStyle/>
            <a:p>
              <a:endParaRPr lang="zh-CN" altLang="en-US" b="1">
                <a:solidFill>
                  <a:srgbClr val="000099"/>
                </a:solidFill>
              </a:endParaRPr>
            </a:p>
          </p:txBody>
        </p:sp>
        <p:sp>
          <p:nvSpPr>
            <p:cNvPr id="244923" name="Freeform 249"/>
            <p:cNvSpPr/>
            <p:nvPr/>
          </p:nvSpPr>
          <p:spPr bwMode="auto">
            <a:xfrm>
              <a:off x="5268" y="2043"/>
              <a:ext cx="342" cy="138"/>
            </a:xfrm>
            <a:custGeom>
              <a:avLst/>
              <a:gdLst>
                <a:gd name="T0" fmla="*/ 0 w 2049"/>
                <a:gd name="T1" fmla="*/ 0 h 829"/>
                <a:gd name="T2" fmla="*/ 0 w 2049"/>
                <a:gd name="T3" fmla="*/ 0 h 829"/>
                <a:gd name="T4" fmla="*/ 0 w 2049"/>
                <a:gd name="T5" fmla="*/ 0 h 829"/>
                <a:gd name="T6" fmla="*/ 0 w 2049"/>
                <a:gd name="T7" fmla="*/ 0 h 829"/>
                <a:gd name="T8" fmla="*/ 0 w 2049"/>
                <a:gd name="T9" fmla="*/ 0 h 829"/>
                <a:gd name="T10" fmla="*/ 0 w 2049"/>
                <a:gd name="T11" fmla="*/ 0 h 829"/>
                <a:gd name="T12" fmla="*/ 0 w 2049"/>
                <a:gd name="T13" fmla="*/ 0 h 829"/>
                <a:gd name="T14" fmla="*/ 0 w 2049"/>
                <a:gd name="T15" fmla="*/ 0 h 829"/>
                <a:gd name="T16" fmla="*/ 0 w 2049"/>
                <a:gd name="T17" fmla="*/ 0 h 829"/>
                <a:gd name="T18" fmla="*/ 0 w 2049"/>
                <a:gd name="T19" fmla="*/ 0 h 829"/>
                <a:gd name="T20" fmla="*/ 0 w 2049"/>
                <a:gd name="T21" fmla="*/ 0 h 829"/>
                <a:gd name="T22" fmla="*/ 0 w 2049"/>
                <a:gd name="T23" fmla="*/ 0 h 829"/>
                <a:gd name="T24" fmla="*/ 0 w 2049"/>
                <a:gd name="T25" fmla="*/ 0 h 829"/>
                <a:gd name="T26" fmla="*/ 0 w 2049"/>
                <a:gd name="T27" fmla="*/ 0 h 829"/>
                <a:gd name="T28" fmla="*/ 0 w 2049"/>
                <a:gd name="T29" fmla="*/ 0 h 829"/>
                <a:gd name="T30" fmla="*/ 0 w 2049"/>
                <a:gd name="T31" fmla="*/ 0 h 829"/>
                <a:gd name="T32" fmla="*/ 0 w 2049"/>
                <a:gd name="T33" fmla="*/ 0 h 829"/>
                <a:gd name="T34" fmla="*/ 0 w 2049"/>
                <a:gd name="T35" fmla="*/ 0 h 829"/>
                <a:gd name="T36" fmla="*/ 0 w 2049"/>
                <a:gd name="T37" fmla="*/ 0 h 829"/>
                <a:gd name="T38" fmla="*/ 0 w 2049"/>
                <a:gd name="T39" fmla="*/ 0 h 829"/>
                <a:gd name="T40" fmla="*/ 0 w 2049"/>
                <a:gd name="T41" fmla="*/ 0 h 829"/>
                <a:gd name="T42" fmla="*/ 0 w 2049"/>
                <a:gd name="T43" fmla="*/ 0 h 829"/>
                <a:gd name="T44" fmla="*/ 0 w 2049"/>
                <a:gd name="T45" fmla="*/ 0 h 829"/>
                <a:gd name="T46" fmla="*/ 0 w 2049"/>
                <a:gd name="T47" fmla="*/ 0 h 829"/>
                <a:gd name="T48" fmla="*/ 0 w 2049"/>
                <a:gd name="T49" fmla="*/ 0 h 829"/>
                <a:gd name="T50" fmla="*/ 0 w 2049"/>
                <a:gd name="T51" fmla="*/ 0 h 829"/>
                <a:gd name="T52" fmla="*/ 0 w 2049"/>
                <a:gd name="T53" fmla="*/ 0 h 829"/>
                <a:gd name="T54" fmla="*/ 0 w 2049"/>
                <a:gd name="T55" fmla="*/ 0 h 829"/>
                <a:gd name="T56" fmla="*/ 0 w 2049"/>
                <a:gd name="T57" fmla="*/ 0 h 829"/>
                <a:gd name="T58" fmla="*/ 0 w 2049"/>
                <a:gd name="T59" fmla="*/ 0 h 829"/>
                <a:gd name="T60" fmla="*/ 0 w 2049"/>
                <a:gd name="T61" fmla="*/ 0 h 829"/>
                <a:gd name="T62" fmla="*/ 0 w 2049"/>
                <a:gd name="T63" fmla="*/ 0 h 829"/>
                <a:gd name="T64" fmla="*/ 0 w 2049"/>
                <a:gd name="T65" fmla="*/ 0 h 829"/>
                <a:gd name="T66" fmla="*/ 0 w 2049"/>
                <a:gd name="T67" fmla="*/ 0 h 829"/>
                <a:gd name="T68" fmla="*/ 0 w 2049"/>
                <a:gd name="T69" fmla="*/ 0 h 829"/>
                <a:gd name="T70" fmla="*/ 0 w 2049"/>
                <a:gd name="T71" fmla="*/ 0 h 829"/>
                <a:gd name="T72" fmla="*/ 0 w 2049"/>
                <a:gd name="T73" fmla="*/ 0 h 829"/>
                <a:gd name="T74" fmla="*/ 0 w 2049"/>
                <a:gd name="T75" fmla="*/ 0 h 829"/>
                <a:gd name="T76" fmla="*/ 0 w 2049"/>
                <a:gd name="T77" fmla="*/ 0 h 829"/>
                <a:gd name="T78" fmla="*/ 0 w 2049"/>
                <a:gd name="T79" fmla="*/ 0 h 829"/>
                <a:gd name="T80" fmla="*/ 0 w 2049"/>
                <a:gd name="T81" fmla="*/ 0 h 829"/>
                <a:gd name="T82" fmla="*/ 0 w 2049"/>
                <a:gd name="T83" fmla="*/ 0 h 829"/>
                <a:gd name="T84" fmla="*/ 0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24" name="Freeform 250"/>
            <p:cNvSpPr/>
            <p:nvPr/>
          </p:nvSpPr>
          <p:spPr bwMode="auto">
            <a:xfrm>
              <a:off x="5515" y="2093"/>
              <a:ext cx="47" cy="8"/>
            </a:xfrm>
            <a:custGeom>
              <a:avLst/>
              <a:gdLst>
                <a:gd name="T0" fmla="*/ 0 w 280"/>
                <a:gd name="T1" fmla="*/ 0 h 48"/>
                <a:gd name="T2" fmla="*/ 0 w 280"/>
                <a:gd name="T3" fmla="*/ 0 h 48"/>
                <a:gd name="T4" fmla="*/ 0 w 280"/>
                <a:gd name="T5" fmla="*/ 0 h 48"/>
                <a:gd name="T6" fmla="*/ 0 w 280"/>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25" name="Freeform 251"/>
            <p:cNvSpPr/>
            <p:nvPr/>
          </p:nvSpPr>
          <p:spPr bwMode="auto">
            <a:xfrm>
              <a:off x="5580" y="2080"/>
              <a:ext cx="28" cy="10"/>
            </a:xfrm>
            <a:custGeom>
              <a:avLst/>
              <a:gdLst>
                <a:gd name="T0" fmla="*/ 0 w 170"/>
                <a:gd name="T1" fmla="*/ 0 h 57"/>
                <a:gd name="T2" fmla="*/ 0 w 170"/>
                <a:gd name="T3" fmla="*/ 0 h 57"/>
                <a:gd name="T4" fmla="*/ 0 w 170"/>
                <a:gd name="T5" fmla="*/ 0 h 57"/>
                <a:gd name="T6" fmla="*/ 0 w 170"/>
                <a:gd name="T7" fmla="*/ 0 h 57"/>
                <a:gd name="T8" fmla="*/ 0 w 17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26" name="Freeform 252"/>
            <p:cNvSpPr/>
            <p:nvPr/>
          </p:nvSpPr>
          <p:spPr bwMode="auto">
            <a:xfrm>
              <a:off x="5445" y="2073"/>
              <a:ext cx="44" cy="24"/>
            </a:xfrm>
            <a:custGeom>
              <a:avLst/>
              <a:gdLst>
                <a:gd name="T0" fmla="*/ 0 w 263"/>
                <a:gd name="T1" fmla="*/ 0 h 143"/>
                <a:gd name="T2" fmla="*/ 0 w 263"/>
                <a:gd name="T3" fmla="*/ 0 h 143"/>
                <a:gd name="T4" fmla="*/ 0 w 263"/>
                <a:gd name="T5" fmla="*/ 0 h 143"/>
                <a:gd name="T6" fmla="*/ 0 w 263"/>
                <a:gd name="T7" fmla="*/ 0 h 143"/>
                <a:gd name="T8" fmla="*/ 0 w 263"/>
                <a:gd name="T9" fmla="*/ 0 h 143"/>
                <a:gd name="T10" fmla="*/ 0 w 263"/>
                <a:gd name="T11" fmla="*/ 0 h 143"/>
                <a:gd name="T12" fmla="*/ 0 w 263"/>
                <a:gd name="T13" fmla="*/ 0 h 143"/>
                <a:gd name="T14" fmla="*/ 0 w 263"/>
                <a:gd name="T15" fmla="*/ 0 h 143"/>
                <a:gd name="T16" fmla="*/ 0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27" name="Freeform 253"/>
            <p:cNvSpPr/>
            <p:nvPr/>
          </p:nvSpPr>
          <p:spPr bwMode="auto">
            <a:xfrm>
              <a:off x="5303" y="2127"/>
              <a:ext cx="142" cy="35"/>
            </a:xfrm>
            <a:custGeom>
              <a:avLst/>
              <a:gdLst>
                <a:gd name="T0" fmla="*/ 0 w 853"/>
                <a:gd name="T1" fmla="*/ 0 h 212"/>
                <a:gd name="T2" fmla="*/ 0 w 853"/>
                <a:gd name="T3" fmla="*/ 0 h 212"/>
                <a:gd name="T4" fmla="*/ 0 w 853"/>
                <a:gd name="T5" fmla="*/ 0 h 212"/>
                <a:gd name="T6" fmla="*/ 0 w 853"/>
                <a:gd name="T7" fmla="*/ 0 h 212"/>
                <a:gd name="T8" fmla="*/ 0 w 853"/>
                <a:gd name="T9" fmla="*/ 0 h 212"/>
                <a:gd name="T10" fmla="*/ 0 w 853"/>
                <a:gd name="T11" fmla="*/ 0 h 212"/>
                <a:gd name="T12" fmla="*/ 0 w 853"/>
                <a:gd name="T13" fmla="*/ 0 h 212"/>
                <a:gd name="T14" fmla="*/ 0 w 853"/>
                <a:gd name="T15" fmla="*/ 0 h 212"/>
                <a:gd name="T16" fmla="*/ 0 w 853"/>
                <a:gd name="T17" fmla="*/ 0 h 212"/>
                <a:gd name="T18" fmla="*/ 0 w 853"/>
                <a:gd name="T19" fmla="*/ 0 h 212"/>
                <a:gd name="T20" fmla="*/ 0 w 853"/>
                <a:gd name="T21" fmla="*/ 0 h 212"/>
                <a:gd name="T22" fmla="*/ 0 w 853"/>
                <a:gd name="T23" fmla="*/ 0 h 212"/>
                <a:gd name="T24" fmla="*/ 0 w 853"/>
                <a:gd name="T25" fmla="*/ 0 h 212"/>
                <a:gd name="T26" fmla="*/ 0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787" name="Group 254"/>
          <p:cNvGrpSpPr/>
          <p:nvPr/>
        </p:nvGrpSpPr>
        <p:grpSpPr bwMode="auto">
          <a:xfrm>
            <a:off x="9263805" y="4714876"/>
            <a:ext cx="247650" cy="125413"/>
            <a:chOff x="5325" y="1860"/>
            <a:chExt cx="144" cy="79"/>
          </a:xfrm>
        </p:grpSpPr>
        <p:grpSp>
          <p:nvGrpSpPr>
            <p:cNvPr id="244909" name="Group 255"/>
            <p:cNvGrpSpPr/>
            <p:nvPr/>
          </p:nvGrpSpPr>
          <p:grpSpPr bwMode="auto">
            <a:xfrm>
              <a:off x="5325" y="1860"/>
              <a:ext cx="125" cy="63"/>
              <a:chOff x="5325" y="1860"/>
              <a:chExt cx="125" cy="63"/>
            </a:xfrm>
          </p:grpSpPr>
          <p:sp>
            <p:nvSpPr>
              <p:cNvPr id="244913" name="Freeform 256"/>
              <p:cNvSpPr/>
              <p:nvPr/>
            </p:nvSpPr>
            <p:spPr bwMode="auto">
              <a:xfrm>
                <a:off x="5325" y="1860"/>
                <a:ext cx="125" cy="63"/>
              </a:xfrm>
              <a:custGeom>
                <a:avLst/>
                <a:gdLst>
                  <a:gd name="T0" fmla="*/ 0 w 751"/>
                  <a:gd name="T1" fmla="*/ 0 h 379"/>
                  <a:gd name="T2" fmla="*/ 0 w 751"/>
                  <a:gd name="T3" fmla="*/ 0 h 379"/>
                  <a:gd name="T4" fmla="*/ 0 w 751"/>
                  <a:gd name="T5" fmla="*/ 0 h 379"/>
                  <a:gd name="T6" fmla="*/ 0 w 751"/>
                  <a:gd name="T7" fmla="*/ 0 h 379"/>
                  <a:gd name="T8" fmla="*/ 0 w 751"/>
                  <a:gd name="T9" fmla="*/ 0 h 379"/>
                  <a:gd name="T10" fmla="*/ 0 w 751"/>
                  <a:gd name="T11" fmla="*/ 0 h 379"/>
                  <a:gd name="T12" fmla="*/ 0 w 751"/>
                  <a:gd name="T13" fmla="*/ 0 h 379"/>
                  <a:gd name="T14" fmla="*/ 0 w 751"/>
                  <a:gd name="T15" fmla="*/ 0 h 379"/>
                  <a:gd name="T16" fmla="*/ 0 w 751"/>
                  <a:gd name="T17" fmla="*/ 0 h 379"/>
                  <a:gd name="T18" fmla="*/ 0 w 751"/>
                  <a:gd name="T19" fmla="*/ 0 h 379"/>
                  <a:gd name="T20" fmla="*/ 0 w 751"/>
                  <a:gd name="T21" fmla="*/ 0 h 379"/>
                  <a:gd name="T22" fmla="*/ 0 w 751"/>
                  <a:gd name="T23" fmla="*/ 0 h 379"/>
                  <a:gd name="T24" fmla="*/ 0 w 751"/>
                  <a:gd name="T25" fmla="*/ 0 h 379"/>
                  <a:gd name="T26" fmla="*/ 0 w 751"/>
                  <a:gd name="T27" fmla="*/ 0 h 379"/>
                  <a:gd name="T28" fmla="*/ 0 w 751"/>
                  <a:gd name="T29" fmla="*/ 0 h 379"/>
                  <a:gd name="T30" fmla="*/ 0 w 751"/>
                  <a:gd name="T31" fmla="*/ 0 h 379"/>
                  <a:gd name="T32" fmla="*/ 0 w 751"/>
                  <a:gd name="T33" fmla="*/ 0 h 379"/>
                  <a:gd name="T34" fmla="*/ 0 w 751"/>
                  <a:gd name="T35" fmla="*/ 0 h 379"/>
                  <a:gd name="T36" fmla="*/ 0 w 751"/>
                  <a:gd name="T37" fmla="*/ 0 h 379"/>
                  <a:gd name="T38" fmla="*/ 0 w 751"/>
                  <a:gd name="T39" fmla="*/ 0 h 379"/>
                  <a:gd name="T40" fmla="*/ 0 w 751"/>
                  <a:gd name="T41" fmla="*/ 0 h 379"/>
                  <a:gd name="T42" fmla="*/ 0 w 751"/>
                  <a:gd name="T43" fmla="*/ 0 h 379"/>
                  <a:gd name="T44" fmla="*/ 0 w 751"/>
                  <a:gd name="T45" fmla="*/ 0 h 379"/>
                  <a:gd name="T46" fmla="*/ 0 w 751"/>
                  <a:gd name="T47" fmla="*/ 0 h 379"/>
                  <a:gd name="T48" fmla="*/ 0 w 751"/>
                  <a:gd name="T49" fmla="*/ 0 h 379"/>
                  <a:gd name="T50" fmla="*/ 0 w 751"/>
                  <a:gd name="T51" fmla="*/ 0 h 379"/>
                  <a:gd name="T52" fmla="*/ 0 w 751"/>
                  <a:gd name="T53" fmla="*/ 0 h 379"/>
                  <a:gd name="T54" fmla="*/ 0 w 751"/>
                  <a:gd name="T55" fmla="*/ 0 h 379"/>
                  <a:gd name="T56" fmla="*/ 0 w 751"/>
                  <a:gd name="T57" fmla="*/ 0 h 379"/>
                  <a:gd name="T58" fmla="*/ 0 w 751"/>
                  <a:gd name="T59" fmla="*/ 0 h 379"/>
                  <a:gd name="T60" fmla="*/ 0 w 751"/>
                  <a:gd name="T61" fmla="*/ 0 h 379"/>
                  <a:gd name="T62" fmla="*/ 0 w 751"/>
                  <a:gd name="T63" fmla="*/ 0 h 379"/>
                  <a:gd name="T64" fmla="*/ 0 w 751"/>
                  <a:gd name="T65" fmla="*/ 0 h 379"/>
                  <a:gd name="T66" fmla="*/ 0 w 751"/>
                  <a:gd name="T67" fmla="*/ 0 h 379"/>
                  <a:gd name="T68" fmla="*/ 0 w 751"/>
                  <a:gd name="T69" fmla="*/ 0 h 379"/>
                  <a:gd name="T70" fmla="*/ 0 w 751"/>
                  <a:gd name="T71" fmla="*/ 0 h 379"/>
                  <a:gd name="T72" fmla="*/ 0 w 751"/>
                  <a:gd name="T73" fmla="*/ 0 h 379"/>
                  <a:gd name="T74" fmla="*/ 0 w 751"/>
                  <a:gd name="T75" fmla="*/ 0 h 379"/>
                  <a:gd name="T76" fmla="*/ 0 w 751"/>
                  <a:gd name="T77" fmla="*/ 0 h 379"/>
                  <a:gd name="T78" fmla="*/ 0 w 751"/>
                  <a:gd name="T79" fmla="*/ 0 h 379"/>
                  <a:gd name="T80" fmla="*/ 0 w 751"/>
                  <a:gd name="T81" fmla="*/ 0 h 379"/>
                  <a:gd name="T82" fmla="*/ 0 w 751"/>
                  <a:gd name="T83" fmla="*/ 0 h 379"/>
                  <a:gd name="T84" fmla="*/ 0 w 751"/>
                  <a:gd name="T85" fmla="*/ 0 h 379"/>
                  <a:gd name="T86" fmla="*/ 0 w 751"/>
                  <a:gd name="T87" fmla="*/ 0 h 379"/>
                  <a:gd name="T88" fmla="*/ 0 w 751"/>
                  <a:gd name="T89" fmla="*/ 0 h 379"/>
                  <a:gd name="T90" fmla="*/ 0 w 751"/>
                  <a:gd name="T91" fmla="*/ 0 h 379"/>
                  <a:gd name="T92" fmla="*/ 0 w 751"/>
                  <a:gd name="T93" fmla="*/ 0 h 379"/>
                  <a:gd name="T94" fmla="*/ 0 w 751"/>
                  <a:gd name="T95" fmla="*/ 0 h 379"/>
                  <a:gd name="T96" fmla="*/ 0 w 751"/>
                  <a:gd name="T97" fmla="*/ 0 h 379"/>
                  <a:gd name="T98" fmla="*/ 0 w 751"/>
                  <a:gd name="T99" fmla="*/ 0 h 379"/>
                  <a:gd name="T100" fmla="*/ 0 w 751"/>
                  <a:gd name="T101" fmla="*/ 0 h 379"/>
                  <a:gd name="T102" fmla="*/ 0 w 751"/>
                  <a:gd name="T103" fmla="*/ 0 h 379"/>
                  <a:gd name="T104" fmla="*/ 0 w 751"/>
                  <a:gd name="T105" fmla="*/ 0 h 379"/>
                  <a:gd name="T106" fmla="*/ 0 w 751"/>
                  <a:gd name="T107" fmla="*/ 0 h 379"/>
                  <a:gd name="T108" fmla="*/ 0 w 751"/>
                  <a:gd name="T109" fmla="*/ 0 h 379"/>
                  <a:gd name="T110" fmla="*/ 0 w 751"/>
                  <a:gd name="T111" fmla="*/ 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ln>
            </p:spPr>
            <p:txBody>
              <a:bodyPr/>
              <a:lstStyle/>
              <a:p>
                <a:endParaRPr lang="zh-CN" altLang="en-US" b="1">
                  <a:solidFill>
                    <a:srgbClr val="000099"/>
                  </a:solidFill>
                </a:endParaRPr>
              </a:p>
            </p:txBody>
          </p:sp>
          <p:sp>
            <p:nvSpPr>
              <p:cNvPr id="244914" name="Freeform 257"/>
              <p:cNvSpPr/>
              <p:nvPr/>
            </p:nvSpPr>
            <p:spPr bwMode="auto">
              <a:xfrm>
                <a:off x="5374" y="1888"/>
                <a:ext cx="29" cy="7"/>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15" name="Freeform 258"/>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16" name="Freeform 259"/>
              <p:cNvSpPr/>
              <p:nvPr/>
            </p:nvSpPr>
            <p:spPr bwMode="auto">
              <a:xfrm>
                <a:off x="5331" y="1869"/>
                <a:ext cx="17"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17" name="Freeform 260"/>
              <p:cNvSpPr/>
              <p:nvPr/>
            </p:nvSpPr>
            <p:spPr bwMode="auto">
              <a:xfrm>
                <a:off x="5357" y="1866"/>
                <a:ext cx="27" cy="7"/>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18" name="Freeform 261"/>
              <p:cNvSpPr/>
              <p:nvPr/>
            </p:nvSpPr>
            <p:spPr bwMode="auto">
              <a:xfrm>
                <a:off x="5335" y="1874"/>
                <a:ext cx="6"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19" name="Freeform 262"/>
              <p:cNvSpPr/>
              <p:nvPr/>
            </p:nvSpPr>
            <p:spPr bwMode="auto">
              <a:xfrm>
                <a:off x="5329" y="1870"/>
                <a:ext cx="6" cy="4"/>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20" name="Freeform 263"/>
              <p:cNvSpPr/>
              <p:nvPr/>
            </p:nvSpPr>
            <p:spPr bwMode="auto">
              <a:xfrm>
                <a:off x="5399" y="1876"/>
                <a:ext cx="6" cy="7"/>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21" name="Freeform 264"/>
              <p:cNvSpPr/>
              <p:nvPr/>
            </p:nvSpPr>
            <p:spPr bwMode="auto">
              <a:xfrm>
                <a:off x="5420" y="1907"/>
                <a:ext cx="9"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910" name="Group 265"/>
            <p:cNvGrpSpPr/>
            <p:nvPr/>
          </p:nvGrpSpPr>
          <p:grpSpPr bwMode="auto">
            <a:xfrm>
              <a:off x="5432" y="1894"/>
              <a:ext cx="37" cy="45"/>
              <a:chOff x="5432" y="1894"/>
              <a:chExt cx="37" cy="45"/>
            </a:xfrm>
          </p:grpSpPr>
          <p:sp>
            <p:nvSpPr>
              <p:cNvPr id="244911" name="Freeform 266"/>
              <p:cNvSpPr/>
              <p:nvPr/>
            </p:nvSpPr>
            <p:spPr bwMode="auto">
              <a:xfrm>
                <a:off x="5432" y="1894"/>
                <a:ext cx="37" cy="45"/>
              </a:xfrm>
              <a:custGeom>
                <a:avLst/>
                <a:gdLst>
                  <a:gd name="T0" fmla="*/ 0 w 219"/>
                  <a:gd name="T1" fmla="*/ 0 h 267"/>
                  <a:gd name="T2" fmla="*/ 0 w 219"/>
                  <a:gd name="T3" fmla="*/ 0 h 267"/>
                  <a:gd name="T4" fmla="*/ 0 w 219"/>
                  <a:gd name="T5" fmla="*/ 0 h 267"/>
                  <a:gd name="T6" fmla="*/ 0 w 219"/>
                  <a:gd name="T7" fmla="*/ 0 h 267"/>
                  <a:gd name="T8" fmla="*/ 0 w 219"/>
                  <a:gd name="T9" fmla="*/ 0 h 267"/>
                  <a:gd name="T10" fmla="*/ 0 w 219"/>
                  <a:gd name="T11" fmla="*/ 0 h 267"/>
                  <a:gd name="T12" fmla="*/ 0 w 219"/>
                  <a:gd name="T13" fmla="*/ 0 h 267"/>
                  <a:gd name="T14" fmla="*/ 0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ln>
            </p:spPr>
            <p:txBody>
              <a:bodyPr/>
              <a:lstStyle/>
              <a:p>
                <a:endParaRPr lang="zh-CN" altLang="en-US" b="1">
                  <a:solidFill>
                    <a:srgbClr val="000099"/>
                  </a:solidFill>
                </a:endParaRPr>
              </a:p>
            </p:txBody>
          </p:sp>
          <p:sp>
            <p:nvSpPr>
              <p:cNvPr id="244912" name="Freeform 267"/>
              <p:cNvSpPr/>
              <p:nvPr/>
            </p:nvSpPr>
            <p:spPr bwMode="auto">
              <a:xfrm>
                <a:off x="5436" y="1898"/>
                <a:ext cx="29" cy="37"/>
              </a:xfrm>
              <a:custGeom>
                <a:avLst/>
                <a:gdLst>
                  <a:gd name="T0" fmla="*/ 0 w 175"/>
                  <a:gd name="T1" fmla="*/ 0 h 220"/>
                  <a:gd name="T2" fmla="*/ 0 w 175"/>
                  <a:gd name="T3" fmla="*/ 0 h 220"/>
                  <a:gd name="T4" fmla="*/ 0 w 175"/>
                  <a:gd name="T5" fmla="*/ 0 h 220"/>
                  <a:gd name="T6" fmla="*/ 0 w 175"/>
                  <a:gd name="T7" fmla="*/ 0 h 220"/>
                  <a:gd name="T8" fmla="*/ 0 w 175"/>
                  <a:gd name="T9" fmla="*/ 0 h 220"/>
                  <a:gd name="T10" fmla="*/ 0 w 175"/>
                  <a:gd name="T11" fmla="*/ 0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sp>
        <p:nvSpPr>
          <p:cNvPr id="244788" name="Freeform 268"/>
          <p:cNvSpPr/>
          <p:nvPr/>
        </p:nvSpPr>
        <p:spPr bwMode="auto">
          <a:xfrm>
            <a:off x="9504576" y="4383089"/>
            <a:ext cx="211534" cy="212725"/>
          </a:xfrm>
          <a:custGeom>
            <a:avLst/>
            <a:gdLst>
              <a:gd name="T0" fmla="*/ 2147483646 w 741"/>
              <a:gd name="T1" fmla="*/ 2147483646 h 807"/>
              <a:gd name="T2" fmla="*/ 2147483646 w 741"/>
              <a:gd name="T3" fmla="*/ 2147483646 h 807"/>
              <a:gd name="T4" fmla="*/ 2147483646 w 741"/>
              <a:gd name="T5" fmla="*/ 2147483646 h 807"/>
              <a:gd name="T6" fmla="*/ 2147483646 w 741"/>
              <a:gd name="T7" fmla="*/ 2147483646 h 807"/>
              <a:gd name="T8" fmla="*/ 2147483646 w 741"/>
              <a:gd name="T9" fmla="*/ 2147483646 h 807"/>
              <a:gd name="T10" fmla="*/ 2147483646 w 741"/>
              <a:gd name="T11" fmla="*/ 2147483646 h 807"/>
              <a:gd name="T12" fmla="*/ 2147483646 w 741"/>
              <a:gd name="T13" fmla="*/ 2147483646 h 807"/>
              <a:gd name="T14" fmla="*/ 2147483646 w 741"/>
              <a:gd name="T15" fmla="*/ 2147483646 h 807"/>
              <a:gd name="T16" fmla="*/ 2147483646 w 741"/>
              <a:gd name="T17" fmla="*/ 2147483646 h 807"/>
              <a:gd name="T18" fmla="*/ 0 w 741"/>
              <a:gd name="T19" fmla="*/ 2147483646 h 807"/>
              <a:gd name="T20" fmla="*/ 0 w 741"/>
              <a:gd name="T21" fmla="*/ 2147483646 h 807"/>
              <a:gd name="T22" fmla="*/ 2147483646 w 741"/>
              <a:gd name="T23" fmla="*/ 2147483646 h 807"/>
              <a:gd name="T24" fmla="*/ 2147483646 w 741"/>
              <a:gd name="T25" fmla="*/ 2147483646 h 807"/>
              <a:gd name="T26" fmla="*/ 2147483646 w 741"/>
              <a:gd name="T27" fmla="*/ 2147483646 h 807"/>
              <a:gd name="T28" fmla="*/ 2147483646 w 741"/>
              <a:gd name="T29" fmla="*/ 2147483646 h 807"/>
              <a:gd name="T30" fmla="*/ 2147483646 w 741"/>
              <a:gd name="T31" fmla="*/ 2147483646 h 807"/>
              <a:gd name="T32" fmla="*/ 2147483646 w 741"/>
              <a:gd name="T33" fmla="*/ 2147483646 h 807"/>
              <a:gd name="T34" fmla="*/ 2147483646 w 741"/>
              <a:gd name="T35" fmla="*/ 2147483646 h 807"/>
              <a:gd name="T36" fmla="*/ 2147483646 w 741"/>
              <a:gd name="T37" fmla="*/ 2147483646 h 807"/>
              <a:gd name="T38" fmla="*/ 2147483646 w 741"/>
              <a:gd name="T39" fmla="*/ 2147483646 h 807"/>
              <a:gd name="T40" fmla="*/ 2147483646 w 741"/>
              <a:gd name="T41" fmla="*/ 2147483646 h 807"/>
              <a:gd name="T42" fmla="*/ 2147483646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2147483646 h 807"/>
              <a:gd name="T64" fmla="*/ 2147483646 w 741"/>
              <a:gd name="T65" fmla="*/ 2147483646 h 807"/>
              <a:gd name="T66" fmla="*/ 2147483646 w 741"/>
              <a:gd name="T67" fmla="*/ 0 h 807"/>
              <a:gd name="T68" fmla="*/ 2147483646 w 741"/>
              <a:gd name="T69" fmla="*/ 2147483646 h 807"/>
              <a:gd name="T70" fmla="*/ 2147483646 w 741"/>
              <a:gd name="T71" fmla="*/ 214748364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ln>
        </p:spPr>
        <p:txBody>
          <a:bodyPr/>
          <a:lstStyle/>
          <a:p>
            <a:endParaRPr lang="zh-CN" altLang="en-US" b="1">
              <a:solidFill>
                <a:srgbClr val="000099"/>
              </a:solidFill>
            </a:endParaRPr>
          </a:p>
        </p:txBody>
      </p:sp>
      <p:sp>
        <p:nvSpPr>
          <p:cNvPr id="244789" name="Freeform 269"/>
          <p:cNvSpPr/>
          <p:nvPr/>
        </p:nvSpPr>
        <p:spPr bwMode="auto">
          <a:xfrm>
            <a:off x="9514895" y="4511676"/>
            <a:ext cx="12038" cy="3175"/>
          </a:xfrm>
          <a:custGeom>
            <a:avLst/>
            <a:gdLst>
              <a:gd name="T0" fmla="*/ 0 w 42"/>
              <a:gd name="T1" fmla="*/ 2147483646 h 9"/>
              <a:gd name="T2" fmla="*/ 2147483646 w 42"/>
              <a:gd name="T3" fmla="*/ 2147483646 h 9"/>
              <a:gd name="T4" fmla="*/ 2147483646 w 42"/>
              <a:gd name="T5" fmla="*/ 2147483646 h 9"/>
              <a:gd name="T6" fmla="*/ 2147483646 w 42"/>
              <a:gd name="T7" fmla="*/ 2147483646 h 9"/>
              <a:gd name="T8" fmla="*/ 2147483646 w 42"/>
              <a:gd name="T9" fmla="*/ 2147483646 h 9"/>
              <a:gd name="T10" fmla="*/ 2147483646 w 42"/>
              <a:gd name="T11" fmla="*/ 0 h 9"/>
              <a:gd name="T12" fmla="*/ 0 w 42"/>
              <a:gd name="T13" fmla="*/ 2147483646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0" name="Freeform 270"/>
          <p:cNvSpPr/>
          <p:nvPr/>
        </p:nvSpPr>
        <p:spPr bwMode="auto">
          <a:xfrm>
            <a:off x="9526933" y="4503739"/>
            <a:ext cx="5160" cy="7937"/>
          </a:xfrm>
          <a:custGeom>
            <a:avLst/>
            <a:gdLst>
              <a:gd name="T0" fmla="*/ 0 w 17"/>
              <a:gd name="T1" fmla="*/ 0 h 31"/>
              <a:gd name="T2" fmla="*/ 2147483646 w 17"/>
              <a:gd name="T3" fmla="*/ 2147483646 h 31"/>
              <a:gd name="T4" fmla="*/ 2147483646 w 17"/>
              <a:gd name="T5" fmla="*/ 2147483646 h 31"/>
              <a:gd name="T6" fmla="*/ 2147483646 w 17"/>
              <a:gd name="T7" fmla="*/ 2147483646 h 31"/>
              <a:gd name="T8" fmla="*/ 2147483646 w 17"/>
              <a:gd name="T9" fmla="*/ 2147483646 h 31"/>
              <a:gd name="T10" fmla="*/ 2147483646 w 17"/>
              <a:gd name="T11" fmla="*/ 2147483646 h 31"/>
              <a:gd name="T12" fmla="*/ 0 w 17"/>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1" name="Freeform 271"/>
          <p:cNvSpPr/>
          <p:nvPr/>
        </p:nvSpPr>
        <p:spPr bwMode="auto">
          <a:xfrm>
            <a:off x="9535532" y="4476751"/>
            <a:ext cx="5159" cy="15875"/>
          </a:xfrm>
          <a:custGeom>
            <a:avLst/>
            <a:gdLst>
              <a:gd name="T0" fmla="*/ 2147483646 w 19"/>
              <a:gd name="T1" fmla="*/ 0 h 60"/>
              <a:gd name="T2" fmla="*/ 2147483646 w 19"/>
              <a:gd name="T3" fmla="*/ 2147483646 h 60"/>
              <a:gd name="T4" fmla="*/ 0 w 19"/>
              <a:gd name="T5" fmla="*/ 2147483646 h 60"/>
              <a:gd name="T6" fmla="*/ 2147483646 w 19"/>
              <a:gd name="T7" fmla="*/ 2147483646 h 60"/>
              <a:gd name="T8" fmla="*/ 2147483646 w 19"/>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2" name="Freeform 272"/>
          <p:cNvSpPr/>
          <p:nvPr/>
        </p:nvSpPr>
        <p:spPr bwMode="auto">
          <a:xfrm>
            <a:off x="9538972" y="4460875"/>
            <a:ext cx="22357" cy="14288"/>
          </a:xfrm>
          <a:custGeom>
            <a:avLst/>
            <a:gdLst>
              <a:gd name="T0" fmla="*/ 0 w 80"/>
              <a:gd name="T1" fmla="*/ 0 h 51"/>
              <a:gd name="T2" fmla="*/ 2147483646 w 80"/>
              <a:gd name="T3" fmla="*/ 2147483646 h 51"/>
              <a:gd name="T4" fmla="*/ 2147483646 w 80"/>
              <a:gd name="T5" fmla="*/ 2147483646 h 51"/>
              <a:gd name="T6" fmla="*/ 2147483646 w 80"/>
              <a:gd name="T7" fmla="*/ 2147483646 h 51"/>
              <a:gd name="T8" fmla="*/ 2147483646 w 80"/>
              <a:gd name="T9" fmla="*/ 2147483646 h 51"/>
              <a:gd name="T10" fmla="*/ 2147483646 w 80"/>
              <a:gd name="T11" fmla="*/ 2147483646 h 51"/>
              <a:gd name="T12" fmla="*/ 2147483646 w 80"/>
              <a:gd name="T13" fmla="*/ 2147483646 h 51"/>
              <a:gd name="T14" fmla="*/ 2147483646 w 80"/>
              <a:gd name="T15" fmla="*/ 2147483646 h 51"/>
              <a:gd name="T16" fmla="*/ 2147483646 w 80"/>
              <a:gd name="T17" fmla="*/ 2147483646 h 51"/>
              <a:gd name="T18" fmla="*/ 2147483646 w 80"/>
              <a:gd name="T19" fmla="*/ 214748364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3" name="Freeform 273"/>
          <p:cNvSpPr/>
          <p:nvPr/>
        </p:nvSpPr>
        <p:spPr bwMode="auto">
          <a:xfrm>
            <a:off x="9533813" y="4441825"/>
            <a:ext cx="37835" cy="12700"/>
          </a:xfrm>
          <a:custGeom>
            <a:avLst/>
            <a:gdLst>
              <a:gd name="T0" fmla="*/ 0 w 135"/>
              <a:gd name="T1" fmla="*/ 2147483646 h 48"/>
              <a:gd name="T2" fmla="*/ 2147483646 w 135"/>
              <a:gd name="T3" fmla="*/ 2147483646 h 48"/>
              <a:gd name="T4" fmla="*/ 2147483646 w 135"/>
              <a:gd name="T5" fmla="*/ 2147483646 h 48"/>
              <a:gd name="T6" fmla="*/ 2147483646 w 135"/>
              <a:gd name="T7" fmla="*/ 2147483646 h 48"/>
              <a:gd name="T8" fmla="*/ 2147483646 w 135"/>
              <a:gd name="T9" fmla="*/ 2147483646 h 48"/>
              <a:gd name="T10" fmla="*/ 2147483646 w 135"/>
              <a:gd name="T11" fmla="*/ 2147483646 h 48"/>
              <a:gd name="T12" fmla="*/ 2147483646 w 135"/>
              <a:gd name="T13" fmla="*/ 2147483646 h 48"/>
              <a:gd name="T14" fmla="*/ 2147483646 w 135"/>
              <a:gd name="T15" fmla="*/ 2147483646 h 48"/>
              <a:gd name="T16" fmla="*/ 2147483646 w 135"/>
              <a:gd name="T17" fmla="*/ 2147483646 h 48"/>
              <a:gd name="T18" fmla="*/ 2147483646 w 135"/>
              <a:gd name="T19" fmla="*/ 0 h 48"/>
              <a:gd name="T20" fmla="*/ 2147483646 w 135"/>
              <a:gd name="T21" fmla="*/ 2147483646 h 48"/>
              <a:gd name="T22" fmla="*/ 2147483646 w 135"/>
              <a:gd name="T23" fmla="*/ 2147483646 h 48"/>
              <a:gd name="T24" fmla="*/ 2147483646 w 135"/>
              <a:gd name="T25" fmla="*/ 2147483646 h 48"/>
              <a:gd name="T26" fmla="*/ 2147483646 w 135"/>
              <a:gd name="T27" fmla="*/ 2147483646 h 48"/>
              <a:gd name="T28" fmla="*/ 0 w 135"/>
              <a:gd name="T29" fmla="*/ 214748364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4" name="Freeform 274"/>
          <p:cNvSpPr/>
          <p:nvPr/>
        </p:nvSpPr>
        <p:spPr bwMode="auto">
          <a:xfrm>
            <a:off x="9619801" y="4459289"/>
            <a:ext cx="22358" cy="41275"/>
          </a:xfrm>
          <a:custGeom>
            <a:avLst/>
            <a:gdLst>
              <a:gd name="T0" fmla="*/ 0 w 78"/>
              <a:gd name="T1" fmla="*/ 2147483646 h 159"/>
              <a:gd name="T2" fmla="*/ 2147483646 w 78"/>
              <a:gd name="T3" fmla="*/ 2147483646 h 159"/>
              <a:gd name="T4" fmla="*/ 2147483646 w 78"/>
              <a:gd name="T5" fmla="*/ 2147483646 h 159"/>
              <a:gd name="T6" fmla="*/ 2147483646 w 78"/>
              <a:gd name="T7" fmla="*/ 2147483646 h 159"/>
              <a:gd name="T8" fmla="*/ 2147483646 w 78"/>
              <a:gd name="T9" fmla="*/ 2147483646 h 159"/>
              <a:gd name="T10" fmla="*/ 2147483646 w 78"/>
              <a:gd name="T11" fmla="*/ 2147483646 h 159"/>
              <a:gd name="T12" fmla="*/ 2147483646 w 78"/>
              <a:gd name="T13" fmla="*/ 2147483646 h 159"/>
              <a:gd name="T14" fmla="*/ 2147483646 w 78"/>
              <a:gd name="T15" fmla="*/ 2147483646 h 159"/>
              <a:gd name="T16" fmla="*/ 2147483646 w 78"/>
              <a:gd name="T17" fmla="*/ 2147483646 h 159"/>
              <a:gd name="T18" fmla="*/ 2147483646 w 78"/>
              <a:gd name="T19" fmla="*/ 2147483646 h 159"/>
              <a:gd name="T20" fmla="*/ 2147483646 w 78"/>
              <a:gd name="T21" fmla="*/ 2147483646 h 159"/>
              <a:gd name="T22" fmla="*/ 2147483646 w 78"/>
              <a:gd name="T23" fmla="*/ 2147483646 h 159"/>
              <a:gd name="T24" fmla="*/ 2147483646 w 78"/>
              <a:gd name="T25" fmla="*/ 2147483646 h 159"/>
              <a:gd name="T26" fmla="*/ 2147483646 w 78"/>
              <a:gd name="T27" fmla="*/ 2147483646 h 159"/>
              <a:gd name="T28" fmla="*/ 2147483646 w 78"/>
              <a:gd name="T29" fmla="*/ 2147483646 h 159"/>
              <a:gd name="T30" fmla="*/ 2147483646 w 78"/>
              <a:gd name="T31" fmla="*/ 2147483646 h 159"/>
              <a:gd name="T32" fmla="*/ 2147483646 w 78"/>
              <a:gd name="T33" fmla="*/ 2147483646 h 159"/>
              <a:gd name="T34" fmla="*/ 2147483646 w 78"/>
              <a:gd name="T35" fmla="*/ 2147483646 h 159"/>
              <a:gd name="T36" fmla="*/ 2147483646 w 78"/>
              <a:gd name="T37" fmla="*/ 2147483646 h 159"/>
              <a:gd name="T38" fmla="*/ 2147483646 w 78"/>
              <a:gd name="T39" fmla="*/ 2147483646 h 159"/>
              <a:gd name="T40" fmla="*/ 2147483646 w 78"/>
              <a:gd name="T41" fmla="*/ 0 h 159"/>
              <a:gd name="T42" fmla="*/ 2147483646 w 78"/>
              <a:gd name="T43" fmla="*/ 2147483646 h 159"/>
              <a:gd name="T44" fmla="*/ 0 w 78"/>
              <a:gd name="T45" fmla="*/ 214748364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5" name="Freeform 275"/>
          <p:cNvSpPr/>
          <p:nvPr/>
        </p:nvSpPr>
        <p:spPr bwMode="auto">
          <a:xfrm>
            <a:off x="9614643" y="4452938"/>
            <a:ext cx="36115" cy="55562"/>
          </a:xfrm>
          <a:custGeom>
            <a:avLst/>
            <a:gdLst>
              <a:gd name="T0" fmla="*/ 0 w 129"/>
              <a:gd name="T1" fmla="*/ 2147483646 h 215"/>
              <a:gd name="T2" fmla="*/ 2147483646 w 129"/>
              <a:gd name="T3" fmla="*/ 2147483646 h 215"/>
              <a:gd name="T4" fmla="*/ 2147483646 w 129"/>
              <a:gd name="T5" fmla="*/ 2147483646 h 215"/>
              <a:gd name="T6" fmla="*/ 2147483646 w 129"/>
              <a:gd name="T7" fmla="*/ 2147483646 h 215"/>
              <a:gd name="T8" fmla="*/ 2147483646 w 129"/>
              <a:gd name="T9" fmla="*/ 2147483646 h 215"/>
              <a:gd name="T10" fmla="*/ 2147483646 w 129"/>
              <a:gd name="T11" fmla="*/ 2147483646 h 215"/>
              <a:gd name="T12" fmla="*/ 2147483646 w 129"/>
              <a:gd name="T13" fmla="*/ 2147483646 h 215"/>
              <a:gd name="T14" fmla="*/ 2147483646 w 129"/>
              <a:gd name="T15" fmla="*/ 2147483646 h 215"/>
              <a:gd name="T16" fmla="*/ 2147483646 w 129"/>
              <a:gd name="T17" fmla="*/ 2147483646 h 215"/>
              <a:gd name="T18" fmla="*/ 2147483646 w 129"/>
              <a:gd name="T19" fmla="*/ 2147483646 h 215"/>
              <a:gd name="T20" fmla="*/ 2147483646 w 129"/>
              <a:gd name="T21" fmla="*/ 2147483646 h 215"/>
              <a:gd name="T22" fmla="*/ 2147483646 w 129"/>
              <a:gd name="T23" fmla="*/ 2147483646 h 215"/>
              <a:gd name="T24" fmla="*/ 2147483646 w 129"/>
              <a:gd name="T25" fmla="*/ 2147483646 h 215"/>
              <a:gd name="T26" fmla="*/ 2147483646 w 129"/>
              <a:gd name="T27" fmla="*/ 2147483646 h 215"/>
              <a:gd name="T28" fmla="*/ 2147483646 w 129"/>
              <a:gd name="T29" fmla="*/ 2147483646 h 215"/>
              <a:gd name="T30" fmla="*/ 2147483646 w 129"/>
              <a:gd name="T31" fmla="*/ 2147483646 h 215"/>
              <a:gd name="T32" fmla="*/ 2147483646 w 129"/>
              <a:gd name="T33" fmla="*/ 2147483646 h 215"/>
              <a:gd name="T34" fmla="*/ 2147483646 w 129"/>
              <a:gd name="T35" fmla="*/ 2147483646 h 215"/>
              <a:gd name="T36" fmla="*/ 2147483646 w 129"/>
              <a:gd name="T37" fmla="*/ 2147483646 h 215"/>
              <a:gd name="T38" fmla="*/ 2147483646 w 129"/>
              <a:gd name="T39" fmla="*/ 2147483646 h 215"/>
              <a:gd name="T40" fmla="*/ 2147483646 w 129"/>
              <a:gd name="T41" fmla="*/ 2147483646 h 215"/>
              <a:gd name="T42" fmla="*/ 2147483646 w 129"/>
              <a:gd name="T43" fmla="*/ 2147483646 h 215"/>
              <a:gd name="T44" fmla="*/ 2147483646 w 129"/>
              <a:gd name="T45" fmla="*/ 2147483646 h 215"/>
              <a:gd name="T46" fmla="*/ 2147483646 w 129"/>
              <a:gd name="T47" fmla="*/ 0 h 215"/>
              <a:gd name="T48" fmla="*/ 2147483646 w 129"/>
              <a:gd name="T49" fmla="*/ 2147483646 h 215"/>
              <a:gd name="T50" fmla="*/ 2147483646 w 129"/>
              <a:gd name="T51" fmla="*/ 2147483646 h 215"/>
              <a:gd name="T52" fmla="*/ 0 w 129"/>
              <a:gd name="T53" fmla="*/ 2147483646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6" name="Freeform 276"/>
          <p:cNvSpPr/>
          <p:nvPr/>
        </p:nvSpPr>
        <p:spPr bwMode="auto">
          <a:xfrm>
            <a:off x="9595725" y="4513264"/>
            <a:ext cx="32677" cy="47625"/>
          </a:xfrm>
          <a:custGeom>
            <a:avLst/>
            <a:gdLst>
              <a:gd name="T0" fmla="*/ 2147483646 w 118"/>
              <a:gd name="T1" fmla="*/ 0 h 179"/>
              <a:gd name="T2" fmla="*/ 2147483646 w 118"/>
              <a:gd name="T3" fmla="*/ 2147483646 h 179"/>
              <a:gd name="T4" fmla="*/ 2147483646 w 118"/>
              <a:gd name="T5" fmla="*/ 2147483646 h 179"/>
              <a:gd name="T6" fmla="*/ 2147483646 w 118"/>
              <a:gd name="T7" fmla="*/ 2147483646 h 179"/>
              <a:gd name="T8" fmla="*/ 2147483646 w 118"/>
              <a:gd name="T9" fmla="*/ 2147483646 h 179"/>
              <a:gd name="T10" fmla="*/ 0 w 118"/>
              <a:gd name="T11" fmla="*/ 2147483646 h 179"/>
              <a:gd name="T12" fmla="*/ 2147483646 w 118"/>
              <a:gd name="T13" fmla="*/ 2147483646 h 179"/>
              <a:gd name="T14" fmla="*/ 2147483646 w 118"/>
              <a:gd name="T15" fmla="*/ 2147483646 h 179"/>
              <a:gd name="T16" fmla="*/ 2147483646 w 118"/>
              <a:gd name="T17" fmla="*/ 2147483646 h 179"/>
              <a:gd name="T18" fmla="*/ 214748364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7" name="Freeform 277"/>
          <p:cNvSpPr/>
          <p:nvPr/>
        </p:nvSpPr>
        <p:spPr bwMode="auto">
          <a:xfrm>
            <a:off x="9538972" y="4352926"/>
            <a:ext cx="192617" cy="176213"/>
          </a:xfrm>
          <a:custGeom>
            <a:avLst/>
            <a:gdLst>
              <a:gd name="T0" fmla="*/ 2147483646 w 671"/>
              <a:gd name="T1" fmla="*/ 2147483646 h 670"/>
              <a:gd name="T2" fmla="*/ 2147483646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2147483646 h 670"/>
              <a:gd name="T56" fmla="*/ 2147483646 w 671"/>
              <a:gd name="T57" fmla="*/ 2147483646 h 670"/>
              <a:gd name="T58" fmla="*/ 2147483646 w 671"/>
              <a:gd name="T59" fmla="*/ 2147483646 h 670"/>
              <a:gd name="T60" fmla="*/ 2147483646 w 671"/>
              <a:gd name="T61" fmla="*/ 0 h 670"/>
              <a:gd name="T62" fmla="*/ 2147483646 w 671"/>
              <a:gd name="T63" fmla="*/ 2147483646 h 670"/>
              <a:gd name="T64" fmla="*/ 2147483646 w 671"/>
              <a:gd name="T65" fmla="*/ 2147483646 h 670"/>
              <a:gd name="T66" fmla="*/ 2147483646 w 671"/>
              <a:gd name="T67" fmla="*/ 2147483646 h 670"/>
              <a:gd name="T68" fmla="*/ 2147483646 w 671"/>
              <a:gd name="T69" fmla="*/ 2147483646 h 670"/>
              <a:gd name="T70" fmla="*/ 0 w 671"/>
              <a:gd name="T71" fmla="*/ 2147483646 h 670"/>
              <a:gd name="T72" fmla="*/ 2147483646 w 671"/>
              <a:gd name="T73" fmla="*/ 2147483646 h 670"/>
              <a:gd name="T74" fmla="*/ 2147483646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798" name="Freeform 278"/>
          <p:cNvSpPr/>
          <p:nvPr/>
        </p:nvSpPr>
        <p:spPr bwMode="auto">
          <a:xfrm>
            <a:off x="9544131" y="4354513"/>
            <a:ext cx="184018" cy="169862"/>
          </a:xfrm>
          <a:custGeom>
            <a:avLst/>
            <a:gdLst>
              <a:gd name="T0" fmla="*/ 2147483646 w 636"/>
              <a:gd name="T1" fmla="*/ 2147483646 h 643"/>
              <a:gd name="T2" fmla="*/ 2147483646 w 636"/>
              <a:gd name="T3" fmla="*/ 2147483646 h 643"/>
              <a:gd name="T4" fmla="*/ 2147483646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2147483646 h 643"/>
              <a:gd name="T74" fmla="*/ 2147483646 w 636"/>
              <a:gd name="T75" fmla="*/ 2147483646 h 643"/>
              <a:gd name="T76" fmla="*/ 2147483646 w 636"/>
              <a:gd name="T77" fmla="*/ 2147483646 h 643"/>
              <a:gd name="T78" fmla="*/ 2147483646 w 636"/>
              <a:gd name="T79" fmla="*/ 2147483646 h 643"/>
              <a:gd name="T80" fmla="*/ 2147483646 w 636"/>
              <a:gd name="T81" fmla="*/ 2147483646 h 643"/>
              <a:gd name="T82" fmla="*/ 2147483646 w 636"/>
              <a:gd name="T83" fmla="*/ 2147483646 h 643"/>
              <a:gd name="T84" fmla="*/ 2147483646 w 636"/>
              <a:gd name="T85" fmla="*/ 2147483646 h 643"/>
              <a:gd name="T86" fmla="*/ 2147483646 w 636"/>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nvGrpSpPr>
          <p:cNvPr id="244799" name="Group 279"/>
          <p:cNvGrpSpPr/>
          <p:nvPr/>
        </p:nvGrpSpPr>
        <p:grpSpPr bwMode="auto">
          <a:xfrm>
            <a:off x="9158897" y="4784726"/>
            <a:ext cx="199496" cy="112713"/>
            <a:chOff x="5264" y="1904"/>
            <a:chExt cx="116" cy="71"/>
          </a:xfrm>
        </p:grpSpPr>
        <p:sp>
          <p:nvSpPr>
            <p:cNvPr id="244899" name="Freeform 280"/>
            <p:cNvSpPr/>
            <p:nvPr/>
          </p:nvSpPr>
          <p:spPr bwMode="auto">
            <a:xfrm>
              <a:off x="5264" y="1904"/>
              <a:ext cx="116" cy="71"/>
            </a:xfrm>
            <a:custGeom>
              <a:avLst/>
              <a:gdLst>
                <a:gd name="T0" fmla="*/ 0 w 698"/>
                <a:gd name="T1" fmla="*/ 0 h 425"/>
                <a:gd name="T2" fmla="*/ 0 w 698"/>
                <a:gd name="T3" fmla="*/ 0 h 425"/>
                <a:gd name="T4" fmla="*/ 0 w 698"/>
                <a:gd name="T5" fmla="*/ 0 h 425"/>
                <a:gd name="T6" fmla="*/ 0 w 698"/>
                <a:gd name="T7" fmla="*/ 0 h 425"/>
                <a:gd name="T8" fmla="*/ 0 w 698"/>
                <a:gd name="T9" fmla="*/ 0 h 425"/>
                <a:gd name="T10" fmla="*/ 0 w 698"/>
                <a:gd name="T11" fmla="*/ 0 h 425"/>
                <a:gd name="T12" fmla="*/ 0 w 698"/>
                <a:gd name="T13" fmla="*/ 0 h 425"/>
                <a:gd name="T14" fmla="*/ 0 w 698"/>
                <a:gd name="T15" fmla="*/ 0 h 425"/>
                <a:gd name="T16" fmla="*/ 0 w 698"/>
                <a:gd name="T17" fmla="*/ 0 h 425"/>
                <a:gd name="T18" fmla="*/ 0 w 698"/>
                <a:gd name="T19" fmla="*/ 0 h 425"/>
                <a:gd name="T20" fmla="*/ 0 w 698"/>
                <a:gd name="T21" fmla="*/ 0 h 425"/>
                <a:gd name="T22" fmla="*/ 0 w 698"/>
                <a:gd name="T23" fmla="*/ 0 h 425"/>
                <a:gd name="T24" fmla="*/ 0 w 698"/>
                <a:gd name="T25" fmla="*/ 0 h 425"/>
                <a:gd name="T26" fmla="*/ 0 w 698"/>
                <a:gd name="T27" fmla="*/ 0 h 425"/>
                <a:gd name="T28" fmla="*/ 0 w 698"/>
                <a:gd name="T29" fmla="*/ 0 h 425"/>
                <a:gd name="T30" fmla="*/ 0 w 698"/>
                <a:gd name="T31" fmla="*/ 0 h 425"/>
                <a:gd name="T32" fmla="*/ 0 w 698"/>
                <a:gd name="T33" fmla="*/ 0 h 425"/>
                <a:gd name="T34" fmla="*/ 0 w 698"/>
                <a:gd name="T35" fmla="*/ 0 h 425"/>
                <a:gd name="T36" fmla="*/ 0 w 698"/>
                <a:gd name="T37" fmla="*/ 0 h 425"/>
                <a:gd name="T38" fmla="*/ 0 w 698"/>
                <a:gd name="T39" fmla="*/ 0 h 425"/>
                <a:gd name="T40" fmla="*/ 0 w 698"/>
                <a:gd name="T41" fmla="*/ 0 h 425"/>
                <a:gd name="T42" fmla="*/ 0 w 698"/>
                <a:gd name="T43" fmla="*/ 0 h 425"/>
                <a:gd name="T44" fmla="*/ 0 w 698"/>
                <a:gd name="T45" fmla="*/ 0 h 425"/>
                <a:gd name="T46" fmla="*/ 0 w 698"/>
                <a:gd name="T47" fmla="*/ 0 h 425"/>
                <a:gd name="T48" fmla="*/ 0 w 698"/>
                <a:gd name="T49" fmla="*/ 0 h 425"/>
                <a:gd name="T50" fmla="*/ 0 w 698"/>
                <a:gd name="T51" fmla="*/ 0 h 425"/>
                <a:gd name="T52" fmla="*/ 0 w 698"/>
                <a:gd name="T53" fmla="*/ 0 h 425"/>
                <a:gd name="T54" fmla="*/ 0 w 698"/>
                <a:gd name="T55" fmla="*/ 0 h 425"/>
                <a:gd name="T56" fmla="*/ 0 w 698"/>
                <a:gd name="T57" fmla="*/ 0 h 425"/>
                <a:gd name="T58" fmla="*/ 0 w 698"/>
                <a:gd name="T59" fmla="*/ 0 h 425"/>
                <a:gd name="T60" fmla="*/ 0 w 698"/>
                <a:gd name="T61" fmla="*/ 0 h 425"/>
                <a:gd name="T62" fmla="*/ 0 w 698"/>
                <a:gd name="T63" fmla="*/ 0 h 425"/>
                <a:gd name="T64" fmla="*/ 0 w 698"/>
                <a:gd name="T65" fmla="*/ 0 h 425"/>
                <a:gd name="T66" fmla="*/ 0 w 698"/>
                <a:gd name="T67" fmla="*/ 0 h 425"/>
                <a:gd name="T68" fmla="*/ 0 w 698"/>
                <a:gd name="T69" fmla="*/ 0 h 425"/>
                <a:gd name="T70" fmla="*/ 0 w 698"/>
                <a:gd name="T71" fmla="*/ 0 h 425"/>
                <a:gd name="T72" fmla="*/ 0 w 698"/>
                <a:gd name="T73" fmla="*/ 0 h 425"/>
                <a:gd name="T74" fmla="*/ 0 w 698"/>
                <a:gd name="T75" fmla="*/ 0 h 425"/>
                <a:gd name="T76" fmla="*/ 0 w 698"/>
                <a:gd name="T77" fmla="*/ 0 h 425"/>
                <a:gd name="T78" fmla="*/ 0 w 698"/>
                <a:gd name="T79" fmla="*/ 0 h 425"/>
                <a:gd name="T80" fmla="*/ 0 w 698"/>
                <a:gd name="T81" fmla="*/ 0 h 425"/>
                <a:gd name="T82" fmla="*/ 0 w 698"/>
                <a:gd name="T83" fmla="*/ 0 h 425"/>
                <a:gd name="T84" fmla="*/ 0 w 698"/>
                <a:gd name="T85" fmla="*/ 0 h 425"/>
                <a:gd name="T86" fmla="*/ 0 w 698"/>
                <a:gd name="T87" fmla="*/ 0 h 425"/>
                <a:gd name="T88" fmla="*/ 0 w 698"/>
                <a:gd name="T89" fmla="*/ 0 h 425"/>
                <a:gd name="T90" fmla="*/ 0 w 698"/>
                <a:gd name="T91" fmla="*/ 0 h 425"/>
                <a:gd name="T92" fmla="*/ 0 w 698"/>
                <a:gd name="T93" fmla="*/ 0 h 425"/>
                <a:gd name="T94" fmla="*/ 0 w 698"/>
                <a:gd name="T95" fmla="*/ 0 h 425"/>
                <a:gd name="T96" fmla="*/ 0 w 698"/>
                <a:gd name="T97" fmla="*/ 0 h 425"/>
                <a:gd name="T98" fmla="*/ 0 w 698"/>
                <a:gd name="T99" fmla="*/ 0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ln>
          </p:spPr>
          <p:txBody>
            <a:bodyPr/>
            <a:lstStyle/>
            <a:p>
              <a:endParaRPr lang="zh-CN" altLang="en-US" b="1">
                <a:solidFill>
                  <a:srgbClr val="000099"/>
                </a:solidFill>
              </a:endParaRPr>
            </a:p>
          </p:txBody>
        </p:sp>
        <p:sp>
          <p:nvSpPr>
            <p:cNvPr id="244900" name="Freeform 281"/>
            <p:cNvSpPr/>
            <p:nvPr/>
          </p:nvSpPr>
          <p:spPr bwMode="auto">
            <a:xfrm>
              <a:off x="5269" y="1916"/>
              <a:ext cx="37" cy="9"/>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0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1" name="Freeform 282"/>
            <p:cNvSpPr/>
            <p:nvPr/>
          </p:nvSpPr>
          <p:spPr bwMode="auto">
            <a:xfrm>
              <a:off x="5289" y="1907"/>
              <a:ext cx="31"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2" name="Freeform 283"/>
            <p:cNvSpPr/>
            <p:nvPr/>
          </p:nvSpPr>
          <p:spPr bwMode="auto">
            <a:xfrm>
              <a:off x="5295" y="1929"/>
              <a:ext cx="13"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3" name="Freeform 284"/>
            <p:cNvSpPr/>
            <p:nvPr/>
          </p:nvSpPr>
          <p:spPr bwMode="auto">
            <a:xfrm>
              <a:off x="5268" y="1926"/>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4" name="Freeform 285"/>
            <p:cNvSpPr/>
            <p:nvPr/>
          </p:nvSpPr>
          <p:spPr bwMode="auto">
            <a:xfrm>
              <a:off x="5277" y="1940"/>
              <a:ext cx="3" cy="3"/>
            </a:xfrm>
            <a:custGeom>
              <a:avLst/>
              <a:gdLst>
                <a:gd name="T0" fmla="*/ 0 w 14"/>
                <a:gd name="T1" fmla="*/ 0 h 18"/>
                <a:gd name="T2" fmla="*/ 0 w 14"/>
                <a:gd name="T3" fmla="*/ 0 h 18"/>
                <a:gd name="T4" fmla="*/ 0 w 14"/>
                <a:gd name="T5" fmla="*/ 0 h 18"/>
                <a:gd name="T6" fmla="*/ 0 w 14"/>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5" name="Freeform 286"/>
            <p:cNvSpPr/>
            <p:nvPr/>
          </p:nvSpPr>
          <p:spPr bwMode="auto">
            <a:xfrm>
              <a:off x="5319" y="1921"/>
              <a:ext cx="6" cy="7"/>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6" name="Freeform 287"/>
            <p:cNvSpPr/>
            <p:nvPr/>
          </p:nvSpPr>
          <p:spPr bwMode="auto">
            <a:xfrm>
              <a:off x="5330" y="1921"/>
              <a:ext cx="19" cy="19"/>
            </a:xfrm>
            <a:custGeom>
              <a:avLst/>
              <a:gdLst>
                <a:gd name="T0" fmla="*/ 0 w 114"/>
                <a:gd name="T1" fmla="*/ 0 h 114"/>
                <a:gd name="T2" fmla="*/ 0 w 114"/>
                <a:gd name="T3" fmla="*/ 0 h 114"/>
                <a:gd name="T4" fmla="*/ 0 w 114"/>
                <a:gd name="T5" fmla="*/ 0 h 114"/>
                <a:gd name="T6" fmla="*/ 0 w 114"/>
                <a:gd name="T7" fmla="*/ 0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7" name="Freeform 288"/>
            <p:cNvSpPr/>
            <p:nvPr/>
          </p:nvSpPr>
          <p:spPr bwMode="auto">
            <a:xfrm>
              <a:off x="5354" y="1948"/>
              <a:ext cx="4" cy="13"/>
            </a:xfrm>
            <a:custGeom>
              <a:avLst/>
              <a:gdLst>
                <a:gd name="T0" fmla="*/ 0 w 27"/>
                <a:gd name="T1" fmla="*/ 0 h 82"/>
                <a:gd name="T2" fmla="*/ 0 w 27"/>
                <a:gd name="T3" fmla="*/ 0 h 82"/>
                <a:gd name="T4" fmla="*/ 0 w 27"/>
                <a:gd name="T5" fmla="*/ 0 h 82"/>
                <a:gd name="T6" fmla="*/ 0 w 27"/>
                <a:gd name="T7" fmla="*/ 0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908" name="Freeform 289"/>
            <p:cNvSpPr/>
            <p:nvPr/>
          </p:nvSpPr>
          <p:spPr bwMode="auto">
            <a:xfrm>
              <a:off x="5312" y="1934"/>
              <a:ext cx="2" cy="5"/>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800" name="Group 290"/>
          <p:cNvGrpSpPr/>
          <p:nvPr/>
        </p:nvGrpSpPr>
        <p:grpSpPr bwMode="auto">
          <a:xfrm>
            <a:off x="9327437" y="4537075"/>
            <a:ext cx="460904" cy="484188"/>
            <a:chOff x="5362" y="1748"/>
            <a:chExt cx="268" cy="305"/>
          </a:xfrm>
        </p:grpSpPr>
        <p:sp>
          <p:nvSpPr>
            <p:cNvPr id="244885" name="Freeform 291"/>
            <p:cNvSpPr/>
            <p:nvPr/>
          </p:nvSpPr>
          <p:spPr bwMode="auto">
            <a:xfrm>
              <a:off x="5477" y="1748"/>
              <a:ext cx="8"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86" name="Freeform 292"/>
            <p:cNvSpPr/>
            <p:nvPr/>
          </p:nvSpPr>
          <p:spPr bwMode="auto">
            <a:xfrm>
              <a:off x="5479" y="1758"/>
              <a:ext cx="2" cy="4"/>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87" name="Freeform 293"/>
            <p:cNvSpPr/>
            <p:nvPr/>
          </p:nvSpPr>
          <p:spPr bwMode="auto">
            <a:xfrm>
              <a:off x="5444" y="1788"/>
              <a:ext cx="71" cy="180"/>
            </a:xfrm>
            <a:custGeom>
              <a:avLst/>
              <a:gdLst>
                <a:gd name="T0" fmla="*/ 0 w 431"/>
                <a:gd name="T1" fmla="*/ 0 h 1076"/>
                <a:gd name="T2" fmla="*/ 0 w 431"/>
                <a:gd name="T3" fmla="*/ 0 h 1076"/>
                <a:gd name="T4" fmla="*/ 0 w 431"/>
                <a:gd name="T5" fmla="*/ 0 h 1076"/>
                <a:gd name="T6" fmla="*/ 0 w 431"/>
                <a:gd name="T7" fmla="*/ 0 h 1076"/>
                <a:gd name="T8" fmla="*/ 0 w 431"/>
                <a:gd name="T9" fmla="*/ 0 h 1076"/>
                <a:gd name="T10" fmla="*/ 0 w 431"/>
                <a:gd name="T11" fmla="*/ 0 h 1076"/>
                <a:gd name="T12" fmla="*/ 0 w 431"/>
                <a:gd name="T13" fmla="*/ 0 h 1076"/>
                <a:gd name="T14" fmla="*/ 0 w 431"/>
                <a:gd name="T15" fmla="*/ 0 h 1076"/>
                <a:gd name="T16" fmla="*/ 0 w 431"/>
                <a:gd name="T17" fmla="*/ 0 h 1076"/>
                <a:gd name="T18" fmla="*/ 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ln>
          </p:spPr>
          <p:txBody>
            <a:bodyPr/>
            <a:lstStyle/>
            <a:p>
              <a:endParaRPr lang="zh-CN" altLang="en-US" b="1">
                <a:solidFill>
                  <a:srgbClr val="000099"/>
                </a:solidFill>
              </a:endParaRPr>
            </a:p>
          </p:txBody>
        </p:sp>
        <p:sp>
          <p:nvSpPr>
            <p:cNvPr id="244888" name="Freeform 294"/>
            <p:cNvSpPr/>
            <p:nvPr/>
          </p:nvSpPr>
          <p:spPr bwMode="auto">
            <a:xfrm>
              <a:off x="5362" y="1754"/>
              <a:ext cx="268" cy="299"/>
            </a:xfrm>
            <a:custGeom>
              <a:avLst/>
              <a:gdLst>
                <a:gd name="T0" fmla="*/ 0 w 1606"/>
                <a:gd name="T1" fmla="*/ 0 h 1792"/>
                <a:gd name="T2" fmla="*/ 0 w 1606"/>
                <a:gd name="T3" fmla="*/ 0 h 1792"/>
                <a:gd name="T4" fmla="*/ 0 w 1606"/>
                <a:gd name="T5" fmla="*/ 0 h 1792"/>
                <a:gd name="T6" fmla="*/ 0 w 1606"/>
                <a:gd name="T7" fmla="*/ 0 h 1792"/>
                <a:gd name="T8" fmla="*/ 0 w 1606"/>
                <a:gd name="T9" fmla="*/ 0 h 1792"/>
                <a:gd name="T10" fmla="*/ 0 w 1606"/>
                <a:gd name="T11" fmla="*/ 0 h 1792"/>
                <a:gd name="T12" fmla="*/ 0 w 1606"/>
                <a:gd name="T13" fmla="*/ 0 h 1792"/>
                <a:gd name="T14" fmla="*/ 0 w 1606"/>
                <a:gd name="T15" fmla="*/ 0 h 1792"/>
                <a:gd name="T16" fmla="*/ 0 w 1606"/>
                <a:gd name="T17" fmla="*/ 0 h 1792"/>
                <a:gd name="T18" fmla="*/ 0 w 1606"/>
                <a:gd name="T19" fmla="*/ 0 h 1792"/>
                <a:gd name="T20" fmla="*/ 0 w 1606"/>
                <a:gd name="T21" fmla="*/ 0 h 1792"/>
                <a:gd name="T22" fmla="*/ 0 w 1606"/>
                <a:gd name="T23" fmla="*/ 0 h 1792"/>
                <a:gd name="T24" fmla="*/ 0 w 1606"/>
                <a:gd name="T25" fmla="*/ 0 h 1792"/>
                <a:gd name="T26" fmla="*/ 0 w 1606"/>
                <a:gd name="T27" fmla="*/ 0 h 1792"/>
                <a:gd name="T28" fmla="*/ 0 w 1606"/>
                <a:gd name="T29" fmla="*/ 0 h 1792"/>
                <a:gd name="T30" fmla="*/ 0 w 1606"/>
                <a:gd name="T31" fmla="*/ 0 h 1792"/>
                <a:gd name="T32" fmla="*/ 0 w 1606"/>
                <a:gd name="T33" fmla="*/ 0 h 1792"/>
                <a:gd name="T34" fmla="*/ 0 w 1606"/>
                <a:gd name="T35" fmla="*/ 0 h 1792"/>
                <a:gd name="T36" fmla="*/ 0 w 1606"/>
                <a:gd name="T37" fmla="*/ 0 h 1792"/>
                <a:gd name="T38" fmla="*/ 0 w 1606"/>
                <a:gd name="T39" fmla="*/ 0 h 1792"/>
                <a:gd name="T40" fmla="*/ 0 w 1606"/>
                <a:gd name="T41" fmla="*/ 0 h 1792"/>
                <a:gd name="T42" fmla="*/ 0 w 1606"/>
                <a:gd name="T43" fmla="*/ 0 h 1792"/>
                <a:gd name="T44" fmla="*/ 0 w 1606"/>
                <a:gd name="T45" fmla="*/ 0 h 1792"/>
                <a:gd name="T46" fmla="*/ 0 w 1606"/>
                <a:gd name="T47" fmla="*/ 0 h 1792"/>
                <a:gd name="T48" fmla="*/ 0 w 1606"/>
                <a:gd name="T49" fmla="*/ 0 h 1792"/>
                <a:gd name="T50" fmla="*/ 0 w 1606"/>
                <a:gd name="T51" fmla="*/ 0 h 1792"/>
                <a:gd name="T52" fmla="*/ 0 w 1606"/>
                <a:gd name="T53" fmla="*/ 0 h 1792"/>
                <a:gd name="T54" fmla="*/ 0 w 1606"/>
                <a:gd name="T55" fmla="*/ 0 h 1792"/>
                <a:gd name="T56" fmla="*/ 0 w 1606"/>
                <a:gd name="T57" fmla="*/ 0 h 1792"/>
                <a:gd name="T58" fmla="*/ 0 w 1606"/>
                <a:gd name="T59" fmla="*/ 0 h 1792"/>
                <a:gd name="T60" fmla="*/ 0 w 1606"/>
                <a:gd name="T61" fmla="*/ 0 h 1792"/>
                <a:gd name="T62" fmla="*/ 0 w 1606"/>
                <a:gd name="T63" fmla="*/ 0 h 1792"/>
                <a:gd name="T64" fmla="*/ 0 w 1606"/>
                <a:gd name="T65" fmla="*/ 0 h 1792"/>
                <a:gd name="T66" fmla="*/ 0 w 1606"/>
                <a:gd name="T67" fmla="*/ 0 h 1792"/>
                <a:gd name="T68" fmla="*/ 0 w 1606"/>
                <a:gd name="T69" fmla="*/ 0 h 1792"/>
                <a:gd name="T70" fmla="*/ 0 w 1606"/>
                <a:gd name="T71" fmla="*/ 0 h 1792"/>
                <a:gd name="T72" fmla="*/ 0 w 1606"/>
                <a:gd name="T73" fmla="*/ 0 h 1792"/>
                <a:gd name="T74" fmla="*/ 0 w 1606"/>
                <a:gd name="T75" fmla="*/ 0 h 1792"/>
                <a:gd name="T76" fmla="*/ 0 w 1606"/>
                <a:gd name="T77" fmla="*/ 0 h 1792"/>
                <a:gd name="T78" fmla="*/ 0 w 1606"/>
                <a:gd name="T79" fmla="*/ 0 h 1792"/>
                <a:gd name="T80" fmla="*/ 0 w 1606"/>
                <a:gd name="T81" fmla="*/ 0 h 1792"/>
                <a:gd name="T82" fmla="*/ 0 w 1606"/>
                <a:gd name="T83" fmla="*/ 0 h 1792"/>
                <a:gd name="T84" fmla="*/ 0 w 1606"/>
                <a:gd name="T85" fmla="*/ 0 h 1792"/>
                <a:gd name="T86" fmla="*/ 0 w 1606"/>
                <a:gd name="T87" fmla="*/ 0 h 1792"/>
                <a:gd name="T88" fmla="*/ 0 w 1606"/>
                <a:gd name="T89" fmla="*/ 0 h 1792"/>
                <a:gd name="T90" fmla="*/ 0 w 1606"/>
                <a:gd name="T91" fmla="*/ 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ln>
          </p:spPr>
          <p:txBody>
            <a:bodyPr/>
            <a:lstStyle/>
            <a:p>
              <a:endParaRPr lang="zh-CN" altLang="en-US" b="1">
                <a:solidFill>
                  <a:srgbClr val="000099"/>
                </a:solidFill>
              </a:endParaRPr>
            </a:p>
          </p:txBody>
        </p:sp>
        <p:sp>
          <p:nvSpPr>
            <p:cNvPr id="244889" name="Freeform 295"/>
            <p:cNvSpPr/>
            <p:nvPr/>
          </p:nvSpPr>
          <p:spPr bwMode="auto">
            <a:xfrm>
              <a:off x="5456" y="1772"/>
              <a:ext cx="169" cy="278"/>
            </a:xfrm>
            <a:custGeom>
              <a:avLst/>
              <a:gdLst>
                <a:gd name="T0" fmla="*/ 0 w 1014"/>
                <a:gd name="T1" fmla="*/ 0 h 1671"/>
                <a:gd name="T2" fmla="*/ 0 w 1014"/>
                <a:gd name="T3" fmla="*/ 0 h 1671"/>
                <a:gd name="T4" fmla="*/ 0 w 1014"/>
                <a:gd name="T5" fmla="*/ 0 h 1671"/>
                <a:gd name="T6" fmla="*/ 0 w 1014"/>
                <a:gd name="T7" fmla="*/ 0 h 1671"/>
                <a:gd name="T8" fmla="*/ 0 w 1014"/>
                <a:gd name="T9" fmla="*/ 0 h 1671"/>
                <a:gd name="T10" fmla="*/ 0 w 1014"/>
                <a:gd name="T11" fmla="*/ 0 h 1671"/>
                <a:gd name="T12" fmla="*/ 0 w 1014"/>
                <a:gd name="T13" fmla="*/ 0 h 1671"/>
                <a:gd name="T14" fmla="*/ 0 w 1014"/>
                <a:gd name="T15" fmla="*/ 0 h 1671"/>
                <a:gd name="T16" fmla="*/ 0 w 1014"/>
                <a:gd name="T17" fmla="*/ 0 h 1671"/>
                <a:gd name="T18" fmla="*/ 0 w 1014"/>
                <a:gd name="T19" fmla="*/ 0 h 1671"/>
                <a:gd name="T20" fmla="*/ 0 w 1014"/>
                <a:gd name="T21" fmla="*/ 0 h 1671"/>
                <a:gd name="T22" fmla="*/ 0 w 1014"/>
                <a:gd name="T23" fmla="*/ 0 h 1671"/>
                <a:gd name="T24" fmla="*/ 0 w 1014"/>
                <a:gd name="T25" fmla="*/ 0 h 1671"/>
                <a:gd name="T26" fmla="*/ 0 w 1014"/>
                <a:gd name="T27" fmla="*/ 0 h 1671"/>
                <a:gd name="T28" fmla="*/ 0 w 1014"/>
                <a:gd name="T29" fmla="*/ 0 h 1671"/>
                <a:gd name="T30" fmla="*/ 0 w 1014"/>
                <a:gd name="T31" fmla="*/ 0 h 1671"/>
                <a:gd name="T32" fmla="*/ 0 w 1014"/>
                <a:gd name="T33" fmla="*/ 0 h 1671"/>
                <a:gd name="T34" fmla="*/ 0 w 1014"/>
                <a:gd name="T35" fmla="*/ 0 h 1671"/>
                <a:gd name="T36" fmla="*/ 0 w 1014"/>
                <a:gd name="T37" fmla="*/ 0 h 1671"/>
                <a:gd name="T38" fmla="*/ 0 w 1014"/>
                <a:gd name="T39" fmla="*/ 0 h 1671"/>
                <a:gd name="T40" fmla="*/ 0 w 1014"/>
                <a:gd name="T41" fmla="*/ 0 h 1671"/>
                <a:gd name="T42" fmla="*/ 0 w 1014"/>
                <a:gd name="T43" fmla="*/ 0 h 1671"/>
                <a:gd name="T44" fmla="*/ 0 w 1014"/>
                <a:gd name="T45" fmla="*/ 0 h 1671"/>
                <a:gd name="T46" fmla="*/ 0 w 1014"/>
                <a:gd name="T47" fmla="*/ 0 h 1671"/>
                <a:gd name="T48" fmla="*/ 0 w 1014"/>
                <a:gd name="T49" fmla="*/ 0 h 1671"/>
                <a:gd name="T50" fmla="*/ 0 w 1014"/>
                <a:gd name="T51" fmla="*/ 0 h 1671"/>
                <a:gd name="T52" fmla="*/ 0 w 1014"/>
                <a:gd name="T53" fmla="*/ 0 h 1671"/>
                <a:gd name="T54" fmla="*/ 0 w 1014"/>
                <a:gd name="T55" fmla="*/ 0 h 1671"/>
                <a:gd name="T56" fmla="*/ 0 w 1014"/>
                <a:gd name="T57" fmla="*/ 0 h 1671"/>
                <a:gd name="T58" fmla="*/ 0 w 1014"/>
                <a:gd name="T59" fmla="*/ 0 h 1671"/>
                <a:gd name="T60" fmla="*/ 0 w 1014"/>
                <a:gd name="T61" fmla="*/ 0 h 1671"/>
                <a:gd name="T62" fmla="*/ 0 w 1014"/>
                <a:gd name="T63" fmla="*/ 0 h 1671"/>
                <a:gd name="T64" fmla="*/ 0 w 1014"/>
                <a:gd name="T65" fmla="*/ 0 h 1671"/>
                <a:gd name="T66" fmla="*/ 0 w 1014"/>
                <a:gd name="T67" fmla="*/ 0 h 1671"/>
                <a:gd name="T68" fmla="*/ 0 w 1014"/>
                <a:gd name="T69" fmla="*/ 0 h 1671"/>
                <a:gd name="T70" fmla="*/ 0 w 1014"/>
                <a:gd name="T71" fmla="*/ 0 h 1671"/>
                <a:gd name="T72" fmla="*/ 0 w 1014"/>
                <a:gd name="T73" fmla="*/ 0 h 1671"/>
                <a:gd name="T74" fmla="*/ 0 w 1014"/>
                <a:gd name="T75" fmla="*/ 0 h 1671"/>
                <a:gd name="T76" fmla="*/ 0 w 1014"/>
                <a:gd name="T77" fmla="*/ 0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0" name="Freeform 296"/>
            <p:cNvSpPr/>
            <p:nvPr/>
          </p:nvSpPr>
          <p:spPr bwMode="auto">
            <a:xfrm>
              <a:off x="5563" y="1910"/>
              <a:ext cx="50" cy="129"/>
            </a:xfrm>
            <a:custGeom>
              <a:avLst/>
              <a:gdLst>
                <a:gd name="T0" fmla="*/ 0 w 295"/>
                <a:gd name="T1" fmla="*/ 0 h 774"/>
                <a:gd name="T2" fmla="*/ 0 w 295"/>
                <a:gd name="T3" fmla="*/ 0 h 774"/>
                <a:gd name="T4" fmla="*/ 0 w 295"/>
                <a:gd name="T5" fmla="*/ 0 h 774"/>
                <a:gd name="T6" fmla="*/ 0 w 295"/>
                <a:gd name="T7" fmla="*/ 0 h 774"/>
                <a:gd name="T8" fmla="*/ 0 w 295"/>
                <a:gd name="T9" fmla="*/ 0 h 774"/>
                <a:gd name="T10" fmla="*/ 0 w 295"/>
                <a:gd name="T11" fmla="*/ 0 h 774"/>
                <a:gd name="T12" fmla="*/ 0 w 295"/>
                <a:gd name="T13" fmla="*/ 0 h 774"/>
                <a:gd name="T14" fmla="*/ 0 w 295"/>
                <a:gd name="T15" fmla="*/ 0 h 774"/>
                <a:gd name="T16" fmla="*/ 0 w 295"/>
                <a:gd name="T17" fmla="*/ 0 h 774"/>
                <a:gd name="T18" fmla="*/ 0 w 295"/>
                <a:gd name="T19" fmla="*/ 0 h 774"/>
                <a:gd name="T20" fmla="*/ 0 w 295"/>
                <a:gd name="T21" fmla="*/ 0 h 774"/>
                <a:gd name="T22" fmla="*/ 0 w 295"/>
                <a:gd name="T23" fmla="*/ 0 h 774"/>
                <a:gd name="T24" fmla="*/ 0 w 295"/>
                <a:gd name="T25" fmla="*/ 0 h 774"/>
                <a:gd name="T26" fmla="*/ 0 w 295"/>
                <a:gd name="T27" fmla="*/ 0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1" name="Freeform 297"/>
            <p:cNvSpPr/>
            <p:nvPr/>
          </p:nvSpPr>
          <p:spPr bwMode="auto">
            <a:xfrm>
              <a:off x="5367" y="1806"/>
              <a:ext cx="195" cy="194"/>
            </a:xfrm>
            <a:custGeom>
              <a:avLst/>
              <a:gdLst>
                <a:gd name="T0" fmla="*/ 0 w 1172"/>
                <a:gd name="T1" fmla="*/ 0 h 1162"/>
                <a:gd name="T2" fmla="*/ 0 w 1172"/>
                <a:gd name="T3" fmla="*/ 0 h 1162"/>
                <a:gd name="T4" fmla="*/ 0 w 1172"/>
                <a:gd name="T5" fmla="*/ 0 h 1162"/>
                <a:gd name="T6" fmla="*/ 0 w 1172"/>
                <a:gd name="T7" fmla="*/ 0 h 1162"/>
                <a:gd name="T8" fmla="*/ 0 w 1172"/>
                <a:gd name="T9" fmla="*/ 0 h 1162"/>
                <a:gd name="T10" fmla="*/ 0 w 1172"/>
                <a:gd name="T11" fmla="*/ 0 h 1162"/>
                <a:gd name="T12" fmla="*/ 0 w 1172"/>
                <a:gd name="T13" fmla="*/ 0 h 1162"/>
                <a:gd name="T14" fmla="*/ 0 w 1172"/>
                <a:gd name="T15" fmla="*/ 0 h 1162"/>
                <a:gd name="T16" fmla="*/ 0 w 1172"/>
                <a:gd name="T17" fmla="*/ 0 h 1162"/>
                <a:gd name="T18" fmla="*/ 0 w 1172"/>
                <a:gd name="T19" fmla="*/ 0 h 1162"/>
                <a:gd name="T20" fmla="*/ 0 w 1172"/>
                <a:gd name="T21" fmla="*/ 0 h 1162"/>
                <a:gd name="T22" fmla="*/ 0 w 1172"/>
                <a:gd name="T23" fmla="*/ 0 h 1162"/>
                <a:gd name="T24" fmla="*/ 0 w 1172"/>
                <a:gd name="T25" fmla="*/ 0 h 1162"/>
                <a:gd name="T26" fmla="*/ 0 w 1172"/>
                <a:gd name="T27" fmla="*/ 0 h 1162"/>
                <a:gd name="T28" fmla="*/ 0 w 1172"/>
                <a:gd name="T29" fmla="*/ 0 h 1162"/>
                <a:gd name="T30" fmla="*/ 0 w 1172"/>
                <a:gd name="T31" fmla="*/ 0 h 1162"/>
                <a:gd name="T32" fmla="*/ 0 w 1172"/>
                <a:gd name="T33" fmla="*/ 0 h 1162"/>
                <a:gd name="T34" fmla="*/ 0 w 1172"/>
                <a:gd name="T35" fmla="*/ 0 h 1162"/>
                <a:gd name="T36" fmla="*/ 0 w 1172"/>
                <a:gd name="T37" fmla="*/ 0 h 1162"/>
                <a:gd name="T38" fmla="*/ 0 w 1172"/>
                <a:gd name="T39" fmla="*/ 0 h 1162"/>
                <a:gd name="T40" fmla="*/ 0 w 1172"/>
                <a:gd name="T41" fmla="*/ 0 h 1162"/>
                <a:gd name="T42" fmla="*/ 0 w 1172"/>
                <a:gd name="T43" fmla="*/ 0 h 1162"/>
                <a:gd name="T44" fmla="*/ 0 w 1172"/>
                <a:gd name="T45" fmla="*/ 0 h 1162"/>
                <a:gd name="T46" fmla="*/ 0 w 1172"/>
                <a:gd name="T47" fmla="*/ 0 h 1162"/>
                <a:gd name="T48" fmla="*/ 0 w 1172"/>
                <a:gd name="T49" fmla="*/ 0 h 1162"/>
                <a:gd name="T50" fmla="*/ 0 w 1172"/>
                <a:gd name="T51" fmla="*/ 0 h 1162"/>
                <a:gd name="T52" fmla="*/ 0 w 1172"/>
                <a:gd name="T53" fmla="*/ 0 h 1162"/>
                <a:gd name="T54" fmla="*/ 0 w 1172"/>
                <a:gd name="T55" fmla="*/ 0 h 1162"/>
                <a:gd name="T56" fmla="*/ 0 w 1172"/>
                <a:gd name="T57" fmla="*/ 0 h 1162"/>
                <a:gd name="T58" fmla="*/ 0 w 1172"/>
                <a:gd name="T59" fmla="*/ 0 h 1162"/>
                <a:gd name="T60" fmla="*/ 0 w 1172"/>
                <a:gd name="T61" fmla="*/ 0 h 1162"/>
                <a:gd name="T62" fmla="*/ 0 w 1172"/>
                <a:gd name="T63" fmla="*/ 0 h 1162"/>
                <a:gd name="T64" fmla="*/ 0 w 1172"/>
                <a:gd name="T65" fmla="*/ 0 h 1162"/>
                <a:gd name="T66" fmla="*/ 0 w 1172"/>
                <a:gd name="T67" fmla="*/ 0 h 1162"/>
                <a:gd name="T68" fmla="*/ 0 w 1172"/>
                <a:gd name="T69" fmla="*/ 0 h 1162"/>
                <a:gd name="T70" fmla="*/ 0 w 1172"/>
                <a:gd name="T71" fmla="*/ 0 h 1162"/>
                <a:gd name="T72" fmla="*/ 0 w 1172"/>
                <a:gd name="T73" fmla="*/ 0 h 1162"/>
                <a:gd name="T74" fmla="*/ 0 w 1172"/>
                <a:gd name="T75" fmla="*/ 0 h 1162"/>
                <a:gd name="T76" fmla="*/ 0 w 1172"/>
                <a:gd name="T77" fmla="*/ 0 h 1162"/>
                <a:gd name="T78" fmla="*/ 0 w 1172"/>
                <a:gd name="T79" fmla="*/ 0 h 1162"/>
                <a:gd name="T80" fmla="*/ 0 w 1172"/>
                <a:gd name="T81" fmla="*/ 0 h 1162"/>
                <a:gd name="T82" fmla="*/ 0 w 1172"/>
                <a:gd name="T83" fmla="*/ 0 h 1162"/>
                <a:gd name="T84" fmla="*/ 0 w 1172"/>
                <a:gd name="T85" fmla="*/ 0 h 1162"/>
                <a:gd name="T86" fmla="*/ 0 w 1172"/>
                <a:gd name="T87" fmla="*/ 0 h 1162"/>
                <a:gd name="T88" fmla="*/ 0 w 1172"/>
                <a:gd name="T89" fmla="*/ 0 h 1162"/>
                <a:gd name="T90" fmla="*/ 0 w 1172"/>
                <a:gd name="T91" fmla="*/ 0 h 1162"/>
                <a:gd name="T92" fmla="*/ 0 w 1172"/>
                <a:gd name="T93" fmla="*/ 0 h 1162"/>
                <a:gd name="T94" fmla="*/ 0 w 1172"/>
                <a:gd name="T95" fmla="*/ 0 h 1162"/>
                <a:gd name="T96" fmla="*/ 0 w 1172"/>
                <a:gd name="T97" fmla="*/ 0 h 1162"/>
                <a:gd name="T98" fmla="*/ 0 w 1172"/>
                <a:gd name="T99" fmla="*/ 0 h 1162"/>
                <a:gd name="T100" fmla="*/ 0 w 1172"/>
                <a:gd name="T101" fmla="*/ 0 h 1162"/>
                <a:gd name="T102" fmla="*/ 0 w 1172"/>
                <a:gd name="T103" fmla="*/ 0 h 1162"/>
                <a:gd name="T104" fmla="*/ 0 w 1172"/>
                <a:gd name="T105" fmla="*/ 0 h 1162"/>
                <a:gd name="T106" fmla="*/ 0 w 1172"/>
                <a:gd name="T107" fmla="*/ 0 h 1162"/>
                <a:gd name="T108" fmla="*/ 0 w 1172"/>
                <a:gd name="T109" fmla="*/ 0 h 1162"/>
                <a:gd name="T110" fmla="*/ 0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2" name="Freeform 298"/>
            <p:cNvSpPr/>
            <p:nvPr/>
          </p:nvSpPr>
          <p:spPr bwMode="auto">
            <a:xfrm>
              <a:off x="5500" y="1878"/>
              <a:ext cx="49" cy="44"/>
            </a:xfrm>
            <a:custGeom>
              <a:avLst/>
              <a:gdLst>
                <a:gd name="T0" fmla="*/ 0 w 295"/>
                <a:gd name="T1" fmla="*/ 0 h 263"/>
                <a:gd name="T2" fmla="*/ 0 w 295"/>
                <a:gd name="T3" fmla="*/ 0 h 263"/>
                <a:gd name="T4" fmla="*/ 0 w 295"/>
                <a:gd name="T5" fmla="*/ 0 h 263"/>
                <a:gd name="T6" fmla="*/ 0 w 295"/>
                <a:gd name="T7" fmla="*/ 0 h 263"/>
                <a:gd name="T8" fmla="*/ 0 w 295"/>
                <a:gd name="T9" fmla="*/ 0 h 263"/>
                <a:gd name="T10" fmla="*/ 0 w 295"/>
                <a:gd name="T11" fmla="*/ 0 h 263"/>
                <a:gd name="T12" fmla="*/ 0 w 295"/>
                <a:gd name="T13" fmla="*/ 0 h 263"/>
                <a:gd name="T14" fmla="*/ 0 w 295"/>
                <a:gd name="T15" fmla="*/ 0 h 263"/>
                <a:gd name="T16" fmla="*/ 0 w 295"/>
                <a:gd name="T17" fmla="*/ 0 h 263"/>
                <a:gd name="T18" fmla="*/ 0 w 295"/>
                <a:gd name="T19" fmla="*/ 0 h 263"/>
                <a:gd name="T20" fmla="*/ 0 w 295"/>
                <a:gd name="T21" fmla="*/ 0 h 263"/>
                <a:gd name="T22" fmla="*/ 0 w 295"/>
                <a:gd name="T23" fmla="*/ 0 h 263"/>
                <a:gd name="T24" fmla="*/ 0 w 295"/>
                <a:gd name="T25" fmla="*/ 0 h 263"/>
                <a:gd name="T26" fmla="*/ 0 w 295"/>
                <a:gd name="T27" fmla="*/ 0 h 263"/>
                <a:gd name="T28" fmla="*/ 0 w 295"/>
                <a:gd name="T29" fmla="*/ 0 h 263"/>
                <a:gd name="T30" fmla="*/ 0 w 295"/>
                <a:gd name="T31" fmla="*/ 0 h 263"/>
                <a:gd name="T32" fmla="*/ 0 w 295"/>
                <a:gd name="T33" fmla="*/ 0 h 263"/>
                <a:gd name="T34" fmla="*/ 0 w 295"/>
                <a:gd name="T35" fmla="*/ 0 h 263"/>
                <a:gd name="T36" fmla="*/ 0 w 295"/>
                <a:gd name="T37" fmla="*/ 0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3" name="Freeform 299"/>
            <p:cNvSpPr/>
            <p:nvPr/>
          </p:nvSpPr>
          <p:spPr bwMode="auto">
            <a:xfrm>
              <a:off x="5503" y="1842"/>
              <a:ext cx="44" cy="57"/>
            </a:xfrm>
            <a:custGeom>
              <a:avLst/>
              <a:gdLst>
                <a:gd name="T0" fmla="*/ 0 w 270"/>
                <a:gd name="T1" fmla="*/ 0 h 345"/>
                <a:gd name="T2" fmla="*/ 0 w 270"/>
                <a:gd name="T3" fmla="*/ 0 h 345"/>
                <a:gd name="T4" fmla="*/ 0 w 270"/>
                <a:gd name="T5" fmla="*/ 0 h 345"/>
                <a:gd name="T6" fmla="*/ 0 w 270"/>
                <a:gd name="T7" fmla="*/ 0 h 345"/>
                <a:gd name="T8" fmla="*/ 0 w 270"/>
                <a:gd name="T9" fmla="*/ 0 h 345"/>
                <a:gd name="T10" fmla="*/ 0 w 270"/>
                <a:gd name="T11" fmla="*/ 0 h 345"/>
                <a:gd name="T12" fmla="*/ 0 w 270"/>
                <a:gd name="T13" fmla="*/ 0 h 345"/>
                <a:gd name="T14" fmla="*/ 0 w 270"/>
                <a:gd name="T15" fmla="*/ 0 h 345"/>
                <a:gd name="T16" fmla="*/ 0 w 270"/>
                <a:gd name="T17" fmla="*/ 0 h 345"/>
                <a:gd name="T18" fmla="*/ 0 w 270"/>
                <a:gd name="T19" fmla="*/ 0 h 345"/>
                <a:gd name="T20" fmla="*/ 0 w 270"/>
                <a:gd name="T21" fmla="*/ 0 h 345"/>
                <a:gd name="T22" fmla="*/ 0 w 270"/>
                <a:gd name="T23" fmla="*/ 0 h 345"/>
                <a:gd name="T24" fmla="*/ 0 w 270"/>
                <a:gd name="T25" fmla="*/ 0 h 345"/>
                <a:gd name="T26" fmla="*/ 0 w 270"/>
                <a:gd name="T27" fmla="*/ 0 h 345"/>
                <a:gd name="T28" fmla="*/ 0 w 270"/>
                <a:gd name="T29" fmla="*/ 0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4" name="Freeform 300"/>
            <p:cNvSpPr/>
            <p:nvPr/>
          </p:nvSpPr>
          <p:spPr bwMode="auto">
            <a:xfrm>
              <a:off x="5494" y="1785"/>
              <a:ext cx="48" cy="34"/>
            </a:xfrm>
            <a:custGeom>
              <a:avLst/>
              <a:gdLst>
                <a:gd name="T0" fmla="*/ 0 w 287"/>
                <a:gd name="T1" fmla="*/ 0 h 199"/>
                <a:gd name="T2" fmla="*/ 0 w 287"/>
                <a:gd name="T3" fmla="*/ 0 h 199"/>
                <a:gd name="T4" fmla="*/ 0 w 287"/>
                <a:gd name="T5" fmla="*/ 0 h 199"/>
                <a:gd name="T6" fmla="*/ 0 w 287"/>
                <a:gd name="T7" fmla="*/ 0 h 199"/>
                <a:gd name="T8" fmla="*/ 0 w 287"/>
                <a:gd name="T9" fmla="*/ 0 h 199"/>
                <a:gd name="T10" fmla="*/ 0 w 287"/>
                <a:gd name="T11" fmla="*/ 0 h 199"/>
                <a:gd name="T12" fmla="*/ 0 w 287"/>
                <a:gd name="T13" fmla="*/ 0 h 199"/>
                <a:gd name="T14" fmla="*/ 0 w 287"/>
                <a:gd name="T15" fmla="*/ 0 h 199"/>
                <a:gd name="T16" fmla="*/ 0 w 287"/>
                <a:gd name="T17" fmla="*/ 0 h 199"/>
                <a:gd name="T18" fmla="*/ 0 w 287"/>
                <a:gd name="T19" fmla="*/ 0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5" name="Freeform 301"/>
            <p:cNvSpPr/>
            <p:nvPr/>
          </p:nvSpPr>
          <p:spPr bwMode="auto">
            <a:xfrm>
              <a:off x="5458" y="1846"/>
              <a:ext cx="27" cy="86"/>
            </a:xfrm>
            <a:custGeom>
              <a:avLst/>
              <a:gdLst>
                <a:gd name="T0" fmla="*/ 0 w 162"/>
                <a:gd name="T1" fmla="*/ 0 h 514"/>
                <a:gd name="T2" fmla="*/ 0 w 162"/>
                <a:gd name="T3" fmla="*/ 0 h 514"/>
                <a:gd name="T4" fmla="*/ 0 w 162"/>
                <a:gd name="T5" fmla="*/ 0 h 514"/>
                <a:gd name="T6" fmla="*/ 0 w 162"/>
                <a:gd name="T7" fmla="*/ 0 h 514"/>
                <a:gd name="T8" fmla="*/ 0 w 162"/>
                <a:gd name="T9" fmla="*/ 0 h 514"/>
                <a:gd name="T10" fmla="*/ 0 w 162"/>
                <a:gd name="T11" fmla="*/ 0 h 514"/>
                <a:gd name="T12" fmla="*/ 0 w 162"/>
                <a:gd name="T13" fmla="*/ 0 h 514"/>
                <a:gd name="T14" fmla="*/ 0 w 162"/>
                <a:gd name="T15" fmla="*/ 0 h 514"/>
                <a:gd name="T16" fmla="*/ 0 w 162"/>
                <a:gd name="T17" fmla="*/ 0 h 514"/>
                <a:gd name="T18" fmla="*/ 0 w 162"/>
                <a:gd name="T19" fmla="*/ 0 h 514"/>
                <a:gd name="T20" fmla="*/ 0 w 162"/>
                <a:gd name="T21" fmla="*/ 0 h 514"/>
                <a:gd name="T22" fmla="*/ 0 w 162"/>
                <a:gd name="T23" fmla="*/ 0 h 514"/>
                <a:gd name="T24" fmla="*/ 0 w 162"/>
                <a:gd name="T25" fmla="*/ 0 h 514"/>
                <a:gd name="T26" fmla="*/ 0 w 162"/>
                <a:gd name="T27" fmla="*/ 0 h 514"/>
                <a:gd name="T28" fmla="*/ 0 w 162"/>
                <a:gd name="T29" fmla="*/ 0 h 514"/>
                <a:gd name="T30" fmla="*/ 0 w 162"/>
                <a:gd name="T31" fmla="*/ 0 h 514"/>
                <a:gd name="T32" fmla="*/ 0 w 162"/>
                <a:gd name="T33" fmla="*/ 0 h 514"/>
                <a:gd name="T34" fmla="*/ 0 w 162"/>
                <a:gd name="T35" fmla="*/ 0 h 514"/>
                <a:gd name="T36" fmla="*/ 0 w 162"/>
                <a:gd name="T37" fmla="*/ 0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6" name="Freeform 302"/>
            <p:cNvSpPr/>
            <p:nvPr/>
          </p:nvSpPr>
          <p:spPr bwMode="auto">
            <a:xfrm>
              <a:off x="5498" y="1939"/>
              <a:ext cx="48" cy="16"/>
            </a:xfrm>
            <a:custGeom>
              <a:avLst/>
              <a:gdLst>
                <a:gd name="T0" fmla="*/ 0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0 h 97"/>
                <a:gd name="T16" fmla="*/ 0 w 289"/>
                <a:gd name="T17" fmla="*/ 0 h 97"/>
                <a:gd name="T18" fmla="*/ 0 w 289"/>
                <a:gd name="T19" fmla="*/ 0 h 97"/>
                <a:gd name="T20" fmla="*/ 0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7" name="Freeform 303"/>
            <p:cNvSpPr/>
            <p:nvPr/>
          </p:nvSpPr>
          <p:spPr bwMode="auto">
            <a:xfrm>
              <a:off x="5458" y="1947"/>
              <a:ext cx="30" cy="36"/>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0 h 216"/>
                <a:gd name="T12" fmla="*/ 0 w 176"/>
                <a:gd name="T13" fmla="*/ 0 h 216"/>
                <a:gd name="T14" fmla="*/ 0 w 176"/>
                <a:gd name="T15" fmla="*/ 0 h 216"/>
                <a:gd name="T16" fmla="*/ 0 w 176"/>
                <a:gd name="T17" fmla="*/ 0 h 216"/>
                <a:gd name="T18" fmla="*/ 0 w 176"/>
                <a:gd name="T19" fmla="*/ 0 h 216"/>
                <a:gd name="T20" fmla="*/ 0 w 176"/>
                <a:gd name="T21" fmla="*/ 0 h 216"/>
                <a:gd name="T22" fmla="*/ 0 w 176"/>
                <a:gd name="T23" fmla="*/ 0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sp>
          <p:nvSpPr>
            <p:cNvPr id="244898" name="Freeform 304"/>
            <p:cNvSpPr/>
            <p:nvPr/>
          </p:nvSpPr>
          <p:spPr bwMode="auto">
            <a:xfrm>
              <a:off x="5506" y="1757"/>
              <a:ext cx="70" cy="44"/>
            </a:xfrm>
            <a:custGeom>
              <a:avLst/>
              <a:gdLst>
                <a:gd name="T0" fmla="*/ 0 w 418"/>
                <a:gd name="T1" fmla="*/ 0 h 260"/>
                <a:gd name="T2" fmla="*/ 0 w 418"/>
                <a:gd name="T3" fmla="*/ 0 h 260"/>
                <a:gd name="T4" fmla="*/ 0 w 418"/>
                <a:gd name="T5" fmla="*/ 0 h 260"/>
                <a:gd name="T6" fmla="*/ 0 w 418"/>
                <a:gd name="T7" fmla="*/ 0 h 260"/>
                <a:gd name="T8" fmla="*/ 0 w 418"/>
                <a:gd name="T9" fmla="*/ 0 h 260"/>
                <a:gd name="T10" fmla="*/ 0 w 418"/>
                <a:gd name="T11" fmla="*/ 0 h 260"/>
                <a:gd name="T12" fmla="*/ 0 w 418"/>
                <a:gd name="T13" fmla="*/ 0 h 260"/>
                <a:gd name="T14" fmla="*/ 0 w 418"/>
                <a:gd name="T15" fmla="*/ 0 h 260"/>
                <a:gd name="T16" fmla="*/ 0 w 418"/>
                <a:gd name="T17" fmla="*/ 0 h 260"/>
                <a:gd name="T18" fmla="*/ 0 w 418"/>
                <a:gd name="T19" fmla="*/ 0 h 260"/>
                <a:gd name="T20" fmla="*/ 0 w 418"/>
                <a:gd name="T21" fmla="*/ 0 h 260"/>
                <a:gd name="T22" fmla="*/ 0 w 418"/>
                <a:gd name="T23" fmla="*/ 0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grpSp>
        <p:nvGrpSpPr>
          <p:cNvPr id="244801" name="Group 305"/>
          <p:cNvGrpSpPr/>
          <p:nvPr/>
        </p:nvGrpSpPr>
        <p:grpSpPr bwMode="auto">
          <a:xfrm>
            <a:off x="9583686" y="4873626"/>
            <a:ext cx="247650" cy="307975"/>
            <a:chOff x="5511" y="1960"/>
            <a:chExt cx="144" cy="194"/>
          </a:xfrm>
        </p:grpSpPr>
        <p:sp>
          <p:nvSpPr>
            <p:cNvPr id="244883" name="Freeform 306"/>
            <p:cNvSpPr/>
            <p:nvPr/>
          </p:nvSpPr>
          <p:spPr bwMode="auto">
            <a:xfrm>
              <a:off x="5511" y="1960"/>
              <a:ext cx="144" cy="194"/>
            </a:xfrm>
            <a:custGeom>
              <a:avLst/>
              <a:gdLst>
                <a:gd name="T0" fmla="*/ 0 w 863"/>
                <a:gd name="T1" fmla="*/ 0 h 1164"/>
                <a:gd name="T2" fmla="*/ 0 w 863"/>
                <a:gd name="T3" fmla="*/ 0 h 1164"/>
                <a:gd name="T4" fmla="*/ 0 w 863"/>
                <a:gd name="T5" fmla="*/ 0 h 1164"/>
                <a:gd name="T6" fmla="*/ 0 w 863"/>
                <a:gd name="T7" fmla="*/ 0 h 1164"/>
                <a:gd name="T8" fmla="*/ 0 w 863"/>
                <a:gd name="T9" fmla="*/ 0 h 1164"/>
                <a:gd name="T10" fmla="*/ 0 w 863"/>
                <a:gd name="T11" fmla="*/ 0 h 1164"/>
                <a:gd name="T12" fmla="*/ 0 w 863"/>
                <a:gd name="T13" fmla="*/ 0 h 1164"/>
                <a:gd name="T14" fmla="*/ 0 w 863"/>
                <a:gd name="T15" fmla="*/ 0 h 1164"/>
                <a:gd name="T16" fmla="*/ 0 w 863"/>
                <a:gd name="T17" fmla="*/ 0 h 1164"/>
                <a:gd name="T18" fmla="*/ 0 w 863"/>
                <a:gd name="T19" fmla="*/ 0 h 1164"/>
                <a:gd name="T20" fmla="*/ 0 w 863"/>
                <a:gd name="T21" fmla="*/ 0 h 1164"/>
                <a:gd name="T22" fmla="*/ 0 w 863"/>
                <a:gd name="T23" fmla="*/ 0 h 1164"/>
                <a:gd name="T24" fmla="*/ 0 w 863"/>
                <a:gd name="T25" fmla="*/ 0 h 1164"/>
                <a:gd name="T26" fmla="*/ 0 w 863"/>
                <a:gd name="T27" fmla="*/ 0 h 1164"/>
                <a:gd name="T28" fmla="*/ 0 w 863"/>
                <a:gd name="T29" fmla="*/ 0 h 1164"/>
                <a:gd name="T30" fmla="*/ 0 w 863"/>
                <a:gd name="T31" fmla="*/ 0 h 1164"/>
                <a:gd name="T32" fmla="*/ 0 w 863"/>
                <a:gd name="T33" fmla="*/ 0 h 1164"/>
                <a:gd name="T34" fmla="*/ 0 w 863"/>
                <a:gd name="T35" fmla="*/ 0 h 1164"/>
                <a:gd name="T36" fmla="*/ 0 w 863"/>
                <a:gd name="T37" fmla="*/ 0 h 1164"/>
                <a:gd name="T38" fmla="*/ 0 w 863"/>
                <a:gd name="T39" fmla="*/ 0 h 1164"/>
                <a:gd name="T40" fmla="*/ 0 w 863"/>
                <a:gd name="T41" fmla="*/ 0 h 1164"/>
                <a:gd name="T42" fmla="*/ 0 w 863"/>
                <a:gd name="T43" fmla="*/ 0 h 1164"/>
                <a:gd name="T44" fmla="*/ 0 w 863"/>
                <a:gd name="T45" fmla="*/ 0 h 1164"/>
                <a:gd name="T46" fmla="*/ 0 w 863"/>
                <a:gd name="T47" fmla="*/ 0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ln>
          </p:spPr>
          <p:txBody>
            <a:bodyPr/>
            <a:lstStyle/>
            <a:p>
              <a:endParaRPr lang="zh-CN" altLang="en-US" b="1">
                <a:solidFill>
                  <a:srgbClr val="000099"/>
                </a:solidFill>
              </a:endParaRPr>
            </a:p>
          </p:txBody>
        </p:sp>
        <p:sp>
          <p:nvSpPr>
            <p:cNvPr id="244884" name="Freeform 307"/>
            <p:cNvSpPr/>
            <p:nvPr/>
          </p:nvSpPr>
          <p:spPr bwMode="auto">
            <a:xfrm>
              <a:off x="5528" y="1970"/>
              <a:ext cx="124" cy="177"/>
            </a:xfrm>
            <a:custGeom>
              <a:avLst/>
              <a:gdLst>
                <a:gd name="T0" fmla="*/ 0 w 743"/>
                <a:gd name="T1" fmla="*/ 0 h 1068"/>
                <a:gd name="T2" fmla="*/ 0 w 743"/>
                <a:gd name="T3" fmla="*/ 0 h 1068"/>
                <a:gd name="T4" fmla="*/ 0 w 743"/>
                <a:gd name="T5" fmla="*/ 0 h 1068"/>
                <a:gd name="T6" fmla="*/ 0 w 743"/>
                <a:gd name="T7" fmla="*/ 0 h 1068"/>
                <a:gd name="T8" fmla="*/ 0 w 743"/>
                <a:gd name="T9" fmla="*/ 0 h 1068"/>
                <a:gd name="T10" fmla="*/ 0 w 743"/>
                <a:gd name="T11" fmla="*/ 0 h 1068"/>
                <a:gd name="T12" fmla="*/ 0 w 743"/>
                <a:gd name="T13" fmla="*/ 0 h 1068"/>
                <a:gd name="T14" fmla="*/ 0 w 743"/>
                <a:gd name="T15" fmla="*/ 0 h 1068"/>
                <a:gd name="T16" fmla="*/ 0 w 743"/>
                <a:gd name="T17" fmla="*/ 0 h 1068"/>
                <a:gd name="T18" fmla="*/ 0 w 743"/>
                <a:gd name="T19" fmla="*/ 0 h 1068"/>
                <a:gd name="T20" fmla="*/ 0 w 743"/>
                <a:gd name="T21" fmla="*/ 0 h 1068"/>
                <a:gd name="T22" fmla="*/ 0 w 743"/>
                <a:gd name="T23" fmla="*/ 0 h 1068"/>
                <a:gd name="T24" fmla="*/ 0 w 743"/>
                <a:gd name="T25" fmla="*/ 0 h 1068"/>
                <a:gd name="T26" fmla="*/ 0 w 743"/>
                <a:gd name="T27" fmla="*/ 0 h 1068"/>
                <a:gd name="T28" fmla="*/ 0 w 743"/>
                <a:gd name="T29" fmla="*/ 0 h 1068"/>
                <a:gd name="T30" fmla="*/ 0 w 743"/>
                <a:gd name="T31" fmla="*/ 0 h 1068"/>
                <a:gd name="T32" fmla="*/ 0 w 743"/>
                <a:gd name="T33" fmla="*/ 0 h 1068"/>
                <a:gd name="T34" fmla="*/ 0 w 743"/>
                <a:gd name="T35" fmla="*/ 0 h 1068"/>
                <a:gd name="T36" fmla="*/ 0 w 743"/>
                <a:gd name="T37" fmla="*/ 0 h 1068"/>
                <a:gd name="T38" fmla="*/ 0 w 743"/>
                <a:gd name="T39" fmla="*/ 0 h 1068"/>
                <a:gd name="T40" fmla="*/ 0 w 743"/>
                <a:gd name="T41" fmla="*/ 0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endParaRPr>
            </a:p>
          </p:txBody>
        </p:sp>
      </p:grpSp>
      <p:sp>
        <p:nvSpPr>
          <p:cNvPr id="244802" name="Oval 308"/>
          <p:cNvSpPr>
            <a:spLocks noChangeArrowheads="1"/>
          </p:cNvSpPr>
          <p:nvPr/>
        </p:nvSpPr>
        <p:spPr bwMode="auto">
          <a:xfrm>
            <a:off x="8780543" y="4624389"/>
            <a:ext cx="323321" cy="16192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03" name="Oval 309"/>
          <p:cNvSpPr>
            <a:spLocks noChangeArrowheads="1"/>
          </p:cNvSpPr>
          <p:nvPr/>
        </p:nvSpPr>
        <p:spPr bwMode="auto">
          <a:xfrm>
            <a:off x="2004564" y="4352925"/>
            <a:ext cx="1405070" cy="1296988"/>
          </a:xfrm>
          <a:prstGeom prst="ellipse">
            <a:avLst/>
          </a:prstGeom>
          <a:solidFill>
            <a:srgbClr val="66FF66"/>
          </a:solidFill>
          <a:ln w="19050">
            <a:solidFill>
              <a:schemeClr val="folHlink"/>
            </a:solidFill>
            <a:round/>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grpSp>
        <p:nvGrpSpPr>
          <p:cNvPr id="244804" name="Group 310"/>
          <p:cNvGrpSpPr/>
          <p:nvPr/>
        </p:nvGrpSpPr>
        <p:grpSpPr bwMode="auto">
          <a:xfrm>
            <a:off x="2419034" y="4462463"/>
            <a:ext cx="495300" cy="457200"/>
            <a:chOff x="2351" y="2975"/>
            <a:chExt cx="481" cy="433"/>
          </a:xfrm>
        </p:grpSpPr>
        <p:sp>
          <p:nvSpPr>
            <p:cNvPr id="244874" name="Rectangle 311"/>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75" name="Line 312"/>
            <p:cNvSpPr>
              <a:spLocks noChangeShapeType="1"/>
            </p:cNvSpPr>
            <p:nvPr/>
          </p:nvSpPr>
          <p:spPr bwMode="auto">
            <a:xfrm rot="10800000">
              <a:off x="2351" y="3321"/>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6" name="Line 313"/>
            <p:cNvSpPr>
              <a:spLocks noChangeShapeType="1"/>
            </p:cNvSpPr>
            <p:nvPr/>
          </p:nvSpPr>
          <p:spPr bwMode="auto">
            <a:xfrm rot="10800000">
              <a:off x="2351" y="3234"/>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7" name="Line 314"/>
            <p:cNvSpPr>
              <a:spLocks noChangeShapeType="1"/>
            </p:cNvSpPr>
            <p:nvPr/>
          </p:nvSpPr>
          <p:spPr bwMode="auto">
            <a:xfrm rot="10800000">
              <a:off x="2351" y="3148"/>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8" name="Line 315"/>
            <p:cNvSpPr>
              <a:spLocks noChangeShapeType="1"/>
            </p:cNvSpPr>
            <p:nvPr/>
          </p:nvSpPr>
          <p:spPr bwMode="auto">
            <a:xfrm rot="10800000">
              <a:off x="2351" y="3061"/>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9" name="Line 316"/>
            <p:cNvSpPr>
              <a:spLocks noChangeShapeType="1"/>
            </p:cNvSpPr>
            <p:nvPr/>
          </p:nvSpPr>
          <p:spPr bwMode="auto">
            <a:xfrm rot="5400000">
              <a:off x="2519"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80" name="Line 317"/>
            <p:cNvSpPr>
              <a:spLocks noChangeShapeType="1"/>
            </p:cNvSpPr>
            <p:nvPr/>
          </p:nvSpPr>
          <p:spPr bwMode="auto">
            <a:xfrm rot="5400000">
              <a:off x="2423"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81" name="Line 318"/>
            <p:cNvSpPr>
              <a:spLocks noChangeShapeType="1"/>
            </p:cNvSpPr>
            <p:nvPr/>
          </p:nvSpPr>
          <p:spPr bwMode="auto">
            <a:xfrm rot="5400000">
              <a:off x="2327"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82" name="Line 319"/>
            <p:cNvSpPr>
              <a:spLocks noChangeShapeType="1"/>
            </p:cNvSpPr>
            <p:nvPr/>
          </p:nvSpPr>
          <p:spPr bwMode="auto">
            <a:xfrm rot="5400000">
              <a:off x="2231" y="319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805" name="Group 320"/>
          <p:cNvGrpSpPr/>
          <p:nvPr/>
        </p:nvGrpSpPr>
        <p:grpSpPr bwMode="auto">
          <a:xfrm>
            <a:off x="2305528" y="5014913"/>
            <a:ext cx="791104" cy="457200"/>
            <a:chOff x="1296" y="768"/>
            <a:chExt cx="556" cy="336"/>
          </a:xfrm>
        </p:grpSpPr>
        <p:sp>
          <p:nvSpPr>
            <p:cNvPr id="244851" name="Rectangle 321"/>
            <p:cNvSpPr>
              <a:spLocks noChangeArrowheads="1"/>
            </p:cNvSpPr>
            <p:nvPr/>
          </p:nvSpPr>
          <p:spPr bwMode="auto">
            <a:xfrm>
              <a:off x="1296" y="768"/>
              <a:ext cx="556" cy="336"/>
            </a:xfrm>
            <a:prstGeom prst="rect">
              <a:avLst/>
            </a:prstGeom>
            <a:solidFill>
              <a:srgbClr val="FFFF99"/>
            </a:solidFill>
            <a:ln w="12700">
              <a:solidFill>
                <a:schemeClr val="tx1"/>
              </a:solidFill>
              <a:miter lim="800000"/>
            </a:ln>
            <a:effectLst>
              <a:outerShdw dist="35921" dir="2700000" algn="ctr" rotWithShape="0">
                <a:schemeClr val="bg2"/>
              </a:outerShdw>
            </a:effectLst>
          </p:spPr>
          <p:txBody>
            <a:bodyPr wrap="none" anchor="ctr"/>
            <a:lstStyle/>
            <a:p>
              <a:pPr algn="ctr" eaLnBrk="1" hangingPunct="1"/>
              <a:endParaRPr kumimoji="1" lang="zh-CN" altLang="zh-CN" sz="1800" b="1">
                <a:solidFill>
                  <a:srgbClr val="000099"/>
                </a:solidFill>
                <a:latin typeface="Arial" panose="020B0604020202020204" pitchFamily="34" charset="0"/>
                <a:ea typeface="黑体" panose="02010609060101010101" pitchFamily="2" charset="-122"/>
              </a:endParaRPr>
            </a:p>
          </p:txBody>
        </p:sp>
        <p:grpSp>
          <p:nvGrpSpPr>
            <p:cNvPr id="244852" name="Group 322"/>
            <p:cNvGrpSpPr/>
            <p:nvPr/>
          </p:nvGrpSpPr>
          <p:grpSpPr bwMode="auto">
            <a:xfrm>
              <a:off x="1367" y="829"/>
              <a:ext cx="393" cy="214"/>
              <a:chOff x="2928" y="3744"/>
              <a:chExt cx="528" cy="336"/>
            </a:xfrm>
          </p:grpSpPr>
          <p:grpSp>
            <p:nvGrpSpPr>
              <p:cNvPr id="244853" name="Group 323"/>
              <p:cNvGrpSpPr/>
              <p:nvPr/>
            </p:nvGrpSpPr>
            <p:grpSpPr bwMode="auto">
              <a:xfrm>
                <a:off x="3024" y="3744"/>
                <a:ext cx="432" cy="240"/>
                <a:chOff x="2736" y="3648"/>
                <a:chExt cx="432" cy="240"/>
              </a:xfrm>
            </p:grpSpPr>
            <p:grpSp>
              <p:nvGrpSpPr>
                <p:cNvPr id="244868" name="Group 324"/>
                <p:cNvGrpSpPr/>
                <p:nvPr/>
              </p:nvGrpSpPr>
              <p:grpSpPr bwMode="auto">
                <a:xfrm>
                  <a:off x="2736" y="3648"/>
                  <a:ext cx="432" cy="240"/>
                  <a:chOff x="2592" y="3504"/>
                  <a:chExt cx="576" cy="384"/>
                </a:xfrm>
              </p:grpSpPr>
              <p:sp>
                <p:nvSpPr>
                  <p:cNvPr id="244870" name="Rectangle 325"/>
                  <p:cNvSpPr>
                    <a:spLocks noChangeArrowheads="1"/>
                  </p:cNvSpPr>
                  <p:nvPr/>
                </p:nvSpPr>
                <p:spPr bwMode="auto">
                  <a:xfrm>
                    <a:off x="2592" y="3504"/>
                    <a:ext cx="576" cy="38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71" name="Freeform 326"/>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2" name="Line 327"/>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73" name="Line 328"/>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4869" name="Line 329"/>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854" name="Group 330"/>
              <p:cNvGrpSpPr/>
              <p:nvPr/>
            </p:nvGrpSpPr>
            <p:grpSpPr bwMode="auto">
              <a:xfrm>
                <a:off x="2976" y="3792"/>
                <a:ext cx="432" cy="240"/>
                <a:chOff x="2736" y="3648"/>
                <a:chExt cx="432" cy="240"/>
              </a:xfrm>
            </p:grpSpPr>
            <p:grpSp>
              <p:nvGrpSpPr>
                <p:cNvPr id="244862" name="Group 331"/>
                <p:cNvGrpSpPr/>
                <p:nvPr/>
              </p:nvGrpSpPr>
              <p:grpSpPr bwMode="auto">
                <a:xfrm>
                  <a:off x="2736" y="3648"/>
                  <a:ext cx="432" cy="240"/>
                  <a:chOff x="2592" y="3504"/>
                  <a:chExt cx="576" cy="384"/>
                </a:xfrm>
              </p:grpSpPr>
              <p:sp>
                <p:nvSpPr>
                  <p:cNvPr id="244864" name="Rectangle 332"/>
                  <p:cNvSpPr>
                    <a:spLocks noChangeArrowheads="1"/>
                  </p:cNvSpPr>
                  <p:nvPr/>
                </p:nvSpPr>
                <p:spPr bwMode="auto">
                  <a:xfrm>
                    <a:off x="2592" y="3504"/>
                    <a:ext cx="576" cy="38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65" name="Freeform 333"/>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6" name="Line 334"/>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7" name="Line 335"/>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4863" name="Line 336"/>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244855" name="Group 337"/>
              <p:cNvGrpSpPr/>
              <p:nvPr/>
            </p:nvGrpSpPr>
            <p:grpSpPr bwMode="auto">
              <a:xfrm>
                <a:off x="2928" y="3840"/>
                <a:ext cx="432" cy="240"/>
                <a:chOff x="2736" y="3648"/>
                <a:chExt cx="432" cy="240"/>
              </a:xfrm>
            </p:grpSpPr>
            <p:grpSp>
              <p:nvGrpSpPr>
                <p:cNvPr id="244856" name="Group 338"/>
                <p:cNvGrpSpPr/>
                <p:nvPr/>
              </p:nvGrpSpPr>
              <p:grpSpPr bwMode="auto">
                <a:xfrm>
                  <a:off x="2736" y="3648"/>
                  <a:ext cx="432" cy="240"/>
                  <a:chOff x="2592" y="3504"/>
                  <a:chExt cx="576" cy="384"/>
                </a:xfrm>
              </p:grpSpPr>
              <p:sp>
                <p:nvSpPr>
                  <p:cNvPr id="244858" name="Rectangle 339"/>
                  <p:cNvSpPr>
                    <a:spLocks noChangeArrowheads="1"/>
                  </p:cNvSpPr>
                  <p:nvPr/>
                </p:nvSpPr>
                <p:spPr bwMode="auto">
                  <a:xfrm>
                    <a:off x="2592" y="3504"/>
                    <a:ext cx="576" cy="384"/>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244859" name="Freeform 340"/>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0" name="Line 341"/>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61" name="Line 342"/>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244857" name="Line 343"/>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grpSp>
      <p:sp>
        <p:nvSpPr>
          <p:cNvPr id="244806" name="Freeform 344"/>
          <p:cNvSpPr/>
          <p:nvPr/>
        </p:nvSpPr>
        <p:spPr bwMode="auto">
          <a:xfrm>
            <a:off x="1075876" y="4694239"/>
            <a:ext cx="1341438" cy="496887"/>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07" name="Freeform 345"/>
          <p:cNvSpPr/>
          <p:nvPr/>
        </p:nvSpPr>
        <p:spPr bwMode="auto">
          <a:xfrm>
            <a:off x="2747514" y="4092575"/>
            <a:ext cx="4834335" cy="1022350"/>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08" name="Freeform 346"/>
          <p:cNvSpPr/>
          <p:nvPr/>
        </p:nvSpPr>
        <p:spPr bwMode="auto">
          <a:xfrm>
            <a:off x="7688476" y="4386263"/>
            <a:ext cx="1250288" cy="347662"/>
          </a:xfrm>
          <a:custGeom>
            <a:avLst/>
            <a:gdLst>
              <a:gd name="T0" fmla="*/ 0 w 727"/>
              <a:gd name="T1" fmla="*/ 2147483646 h 219"/>
              <a:gd name="T2" fmla="*/ 2147483646 w 727"/>
              <a:gd name="T3" fmla="*/ 2147483646 h 219"/>
              <a:gd name="T4" fmla="*/ 2147483646 w 727"/>
              <a:gd name="T5" fmla="*/ 2147483646 h 219"/>
              <a:gd name="T6" fmla="*/ 2147483646 w 727"/>
              <a:gd name="T7" fmla="*/ 2147483646 h 219"/>
              <a:gd name="T8" fmla="*/ 2147483646 w 727"/>
              <a:gd name="T9" fmla="*/ 2147483646 h 219"/>
              <a:gd name="T10" fmla="*/ 2147483646 w 727"/>
              <a:gd name="T11" fmla="*/ 2147483646 h 219"/>
              <a:gd name="T12" fmla="*/ 2147483646 w 727"/>
              <a:gd name="T13" fmla="*/ 2147483646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09" name="Text Box 347"/>
          <p:cNvSpPr txBox="1">
            <a:spLocks noChangeArrowheads="1"/>
          </p:cNvSpPr>
          <p:nvPr/>
        </p:nvSpPr>
        <p:spPr bwMode="auto">
          <a:xfrm>
            <a:off x="4907572" y="3771901"/>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b="1">
                <a:solidFill>
                  <a:srgbClr val="000099"/>
                </a:solidFill>
                <a:latin typeface="Arial" panose="020B0604020202020204" pitchFamily="34" charset="0"/>
                <a:ea typeface="黑体" panose="02010609060101010101" pitchFamily="2" charset="-122"/>
              </a:rPr>
              <a:t>SMTP</a:t>
            </a:r>
            <a:endParaRPr kumimoji="1" lang="en-US" altLang="zh-CN" sz="1800" b="1">
              <a:solidFill>
                <a:srgbClr val="000099"/>
              </a:solidFill>
              <a:latin typeface="Arial" panose="020B0604020202020204" pitchFamily="34" charset="0"/>
              <a:ea typeface="黑体" panose="02010609060101010101" pitchFamily="2" charset="-122"/>
            </a:endParaRPr>
          </a:p>
        </p:txBody>
      </p:sp>
      <p:sp>
        <p:nvSpPr>
          <p:cNvPr id="244810" name="Text Box 348"/>
          <p:cNvSpPr txBox="1">
            <a:spLocks noChangeArrowheads="1"/>
          </p:cNvSpPr>
          <p:nvPr/>
        </p:nvSpPr>
        <p:spPr bwMode="auto">
          <a:xfrm>
            <a:off x="1445954" y="4271829"/>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b="1">
                <a:solidFill>
                  <a:srgbClr val="000099"/>
                </a:solidFill>
                <a:latin typeface="Arial" panose="020B0604020202020204" pitchFamily="34" charset="0"/>
                <a:ea typeface="黑体" panose="02010609060101010101" pitchFamily="2" charset="-122"/>
              </a:rPr>
              <a:t>SMTP</a:t>
            </a:r>
            <a:endParaRPr kumimoji="1" lang="en-US" altLang="zh-CN" sz="1800" b="1">
              <a:solidFill>
                <a:srgbClr val="000099"/>
              </a:solidFill>
              <a:latin typeface="Arial" panose="020B0604020202020204" pitchFamily="34" charset="0"/>
              <a:ea typeface="黑体" panose="02010609060101010101" pitchFamily="2" charset="-122"/>
            </a:endParaRPr>
          </a:p>
        </p:txBody>
      </p:sp>
      <p:sp>
        <p:nvSpPr>
          <p:cNvPr id="244811" name="Text Box 349"/>
          <p:cNvSpPr txBox="1">
            <a:spLocks noChangeArrowheads="1"/>
          </p:cNvSpPr>
          <p:nvPr/>
        </p:nvSpPr>
        <p:spPr bwMode="auto">
          <a:xfrm>
            <a:off x="7811633" y="3923764"/>
            <a:ext cx="800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b="1" dirty="0">
                <a:solidFill>
                  <a:srgbClr val="000099"/>
                </a:solidFill>
                <a:latin typeface="Arial" panose="020B0604020202020204" pitchFamily="34" charset="0"/>
                <a:ea typeface="黑体" panose="02010609060101010101" pitchFamily="2" charset="-122"/>
              </a:rPr>
              <a:t>POP3</a:t>
            </a:r>
            <a:endParaRPr kumimoji="1" lang="en-US" altLang="zh-CN" sz="1800" b="1" dirty="0">
              <a:solidFill>
                <a:srgbClr val="000099"/>
              </a:solidFill>
              <a:latin typeface="Arial" panose="020B0604020202020204" pitchFamily="34" charset="0"/>
              <a:ea typeface="黑体" panose="02010609060101010101" pitchFamily="2" charset="-122"/>
            </a:endParaRPr>
          </a:p>
        </p:txBody>
      </p:sp>
      <p:sp>
        <p:nvSpPr>
          <p:cNvPr id="244812" name="Text Box 350"/>
          <p:cNvSpPr txBox="1">
            <a:spLocks noChangeArrowheads="1"/>
          </p:cNvSpPr>
          <p:nvPr/>
        </p:nvSpPr>
        <p:spPr bwMode="auto">
          <a:xfrm>
            <a:off x="2830064" y="5956300"/>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b="1">
                <a:solidFill>
                  <a:srgbClr val="000099"/>
                </a:solidFill>
                <a:latin typeface="Arial" panose="020B0604020202020204" pitchFamily="34" charset="0"/>
                <a:ea typeface="黑体" panose="02010609060101010101" pitchFamily="2" charset="-122"/>
              </a:rPr>
              <a:t>   </a:t>
            </a:r>
            <a:r>
              <a:rPr kumimoji="1" lang="zh-CN" altLang="en-US" sz="1800" b="1">
                <a:solidFill>
                  <a:srgbClr val="000099"/>
                </a:solidFill>
                <a:latin typeface="Arial" panose="020B0604020202020204" pitchFamily="34" charset="0"/>
                <a:ea typeface="黑体" panose="02010609060101010101" pitchFamily="2" charset="-122"/>
              </a:rPr>
              <a:t>发送方</a:t>
            </a:r>
            <a:endParaRPr kumimoji="1" lang="zh-CN" altLang="en-US" sz="1800" b="1">
              <a:solidFill>
                <a:srgbClr val="000099"/>
              </a:solidFill>
              <a:latin typeface="Arial" panose="020B0604020202020204" pitchFamily="34" charset="0"/>
              <a:ea typeface="黑体" panose="02010609060101010101" pitchFamily="2" charset="-122"/>
            </a:endParaRPr>
          </a:p>
          <a:p>
            <a:pPr eaLnBrk="1" hangingPunct="1"/>
            <a:r>
              <a:rPr kumimoji="1" lang="zh-CN" altLang="en-US" sz="1800" b="1">
                <a:solidFill>
                  <a:srgbClr val="000099"/>
                </a:solidFill>
                <a:latin typeface="Arial" panose="020B0604020202020204" pitchFamily="34" charset="0"/>
                <a:ea typeface="黑体" panose="02010609060101010101" pitchFamily="2" charset="-122"/>
              </a:rPr>
              <a:t>邮件服务器</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813" name="Line 351"/>
          <p:cNvSpPr>
            <a:spLocks noChangeShapeType="1"/>
          </p:cNvSpPr>
          <p:nvPr/>
        </p:nvSpPr>
        <p:spPr bwMode="auto">
          <a:xfrm flipV="1">
            <a:off x="8856214" y="4678363"/>
            <a:ext cx="128985" cy="7413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4" name="Line 352"/>
          <p:cNvSpPr>
            <a:spLocks noChangeShapeType="1"/>
          </p:cNvSpPr>
          <p:nvPr/>
        </p:nvSpPr>
        <p:spPr bwMode="auto">
          <a:xfrm flipV="1">
            <a:off x="1922014" y="5343525"/>
            <a:ext cx="660400" cy="609600"/>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5" name="Line 353"/>
          <p:cNvSpPr>
            <a:spLocks noChangeShapeType="1"/>
          </p:cNvSpPr>
          <p:nvPr/>
        </p:nvSpPr>
        <p:spPr bwMode="auto">
          <a:xfrm flipV="1">
            <a:off x="903897" y="4868863"/>
            <a:ext cx="187458" cy="8763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6" name="Text Box 354"/>
          <p:cNvSpPr txBox="1">
            <a:spLocks noChangeArrowheads="1"/>
          </p:cNvSpPr>
          <p:nvPr/>
        </p:nvSpPr>
        <p:spPr bwMode="auto">
          <a:xfrm>
            <a:off x="353564" y="5589240"/>
            <a:ext cx="1107996" cy="369332"/>
          </a:xfrm>
          <a:prstGeom prst="rect">
            <a:avLst/>
          </a:prstGeom>
          <a:solidFill>
            <a:srgbClr val="FFFF00"/>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dirty="0">
                <a:solidFill>
                  <a:srgbClr val="000099"/>
                </a:solidFill>
                <a:latin typeface="Arial" panose="020B0604020202020204" pitchFamily="34" charset="0"/>
                <a:ea typeface="黑体" panose="02010609060101010101" pitchFamily="2" charset="-122"/>
              </a:rPr>
              <a:t>用户代理</a:t>
            </a:r>
            <a:endParaRPr kumimoji="1" lang="zh-CN" altLang="en-US" sz="1800" b="1" dirty="0">
              <a:solidFill>
                <a:srgbClr val="000099"/>
              </a:solidFill>
              <a:latin typeface="Arial" panose="020B0604020202020204" pitchFamily="34" charset="0"/>
              <a:ea typeface="黑体" panose="02010609060101010101" pitchFamily="2" charset="-122"/>
            </a:endParaRPr>
          </a:p>
        </p:txBody>
      </p:sp>
      <p:sp>
        <p:nvSpPr>
          <p:cNvPr id="244817" name="Text Box 355"/>
          <p:cNvSpPr txBox="1">
            <a:spLocks noChangeArrowheads="1"/>
          </p:cNvSpPr>
          <p:nvPr/>
        </p:nvSpPr>
        <p:spPr bwMode="auto">
          <a:xfrm>
            <a:off x="6544814" y="3640138"/>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黑体" panose="02010609060101010101" pitchFamily="2" charset="-122"/>
              </a:rPr>
              <a:t>用户邮箱</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818" name="Line 356"/>
          <p:cNvSpPr>
            <a:spLocks noChangeShapeType="1"/>
          </p:cNvSpPr>
          <p:nvPr/>
        </p:nvSpPr>
        <p:spPr bwMode="auto">
          <a:xfrm rot="10800000" flipH="1" flipV="1">
            <a:off x="7122664" y="3971925"/>
            <a:ext cx="476383" cy="4445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19" name="Text Box 357"/>
          <p:cNvSpPr txBox="1">
            <a:spLocks noChangeArrowheads="1"/>
          </p:cNvSpPr>
          <p:nvPr/>
        </p:nvSpPr>
        <p:spPr bwMode="auto">
          <a:xfrm>
            <a:off x="9069468" y="394493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黑体" panose="02010609060101010101" pitchFamily="2" charset="-122"/>
              </a:rPr>
              <a:t>接收方</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820" name="Line 358"/>
          <p:cNvSpPr>
            <a:spLocks noChangeShapeType="1"/>
          </p:cNvSpPr>
          <p:nvPr/>
        </p:nvSpPr>
        <p:spPr bwMode="auto">
          <a:xfrm flipV="1">
            <a:off x="6709915" y="5605464"/>
            <a:ext cx="644922" cy="4032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21" name="Line 359"/>
          <p:cNvSpPr>
            <a:spLocks noChangeShapeType="1"/>
          </p:cNvSpPr>
          <p:nvPr/>
        </p:nvSpPr>
        <p:spPr bwMode="auto">
          <a:xfrm flipH="1" flipV="1">
            <a:off x="2912614" y="5648326"/>
            <a:ext cx="474663" cy="37147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22" name="Text Box 375"/>
          <p:cNvSpPr txBox="1">
            <a:spLocks noChangeArrowheads="1"/>
          </p:cNvSpPr>
          <p:nvPr/>
        </p:nvSpPr>
        <p:spPr bwMode="auto">
          <a:xfrm>
            <a:off x="1263657" y="4003541"/>
            <a:ext cx="1261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b="1">
                <a:solidFill>
                  <a:srgbClr val="000099"/>
                </a:solidFill>
                <a:latin typeface="Arial" panose="020B0604020202020204" pitchFamily="34" charset="0"/>
                <a:ea typeface="黑体" panose="02010609060101010101" pitchFamily="2" charset="-122"/>
              </a:rPr>
              <a:t>(</a:t>
            </a:r>
            <a:r>
              <a:rPr kumimoji="1" lang="zh-CN" altLang="en-US" sz="1800" b="1">
                <a:solidFill>
                  <a:srgbClr val="000099"/>
                </a:solidFill>
                <a:latin typeface="Arial" panose="020B0604020202020204" pitchFamily="34" charset="0"/>
                <a:ea typeface="黑体" panose="02010609060101010101" pitchFamily="2" charset="-122"/>
              </a:rPr>
              <a:t>发送邮件</a:t>
            </a:r>
            <a:r>
              <a:rPr kumimoji="1" lang="en-US" altLang="zh-CN" sz="1800" b="1">
                <a:solidFill>
                  <a:srgbClr val="000099"/>
                </a:solidFill>
                <a:latin typeface="Arial" panose="020B0604020202020204" pitchFamily="34" charset="0"/>
                <a:ea typeface="黑体" panose="02010609060101010101" pitchFamily="2" charset="-122"/>
              </a:rPr>
              <a:t>)</a:t>
            </a:r>
            <a:endParaRPr kumimoji="1" lang="en-US" altLang="zh-CN" sz="1800" b="1">
              <a:solidFill>
                <a:srgbClr val="000099"/>
              </a:solidFill>
              <a:latin typeface="Arial" panose="020B0604020202020204" pitchFamily="34" charset="0"/>
              <a:ea typeface="黑体" panose="02010609060101010101" pitchFamily="2" charset="-122"/>
            </a:endParaRPr>
          </a:p>
        </p:txBody>
      </p:sp>
      <p:sp>
        <p:nvSpPr>
          <p:cNvPr id="244823" name="Text Box 376"/>
          <p:cNvSpPr txBox="1">
            <a:spLocks noChangeArrowheads="1"/>
          </p:cNvSpPr>
          <p:nvPr/>
        </p:nvSpPr>
        <p:spPr bwMode="auto">
          <a:xfrm>
            <a:off x="4529218" y="3455988"/>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黑体" panose="02010609060101010101" pitchFamily="2" charset="-122"/>
              </a:rPr>
              <a:t>（发送邮件）</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824" name="Text Box 379"/>
          <p:cNvSpPr txBox="1">
            <a:spLocks noChangeArrowheads="1"/>
          </p:cNvSpPr>
          <p:nvPr/>
        </p:nvSpPr>
        <p:spPr bwMode="auto">
          <a:xfrm>
            <a:off x="7617296" y="3614201"/>
            <a:ext cx="1261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b="1" dirty="0">
                <a:solidFill>
                  <a:srgbClr val="000099"/>
                </a:solidFill>
                <a:latin typeface="Arial" panose="020B0604020202020204" pitchFamily="34" charset="0"/>
                <a:ea typeface="黑体" panose="02010609060101010101" pitchFamily="2" charset="-122"/>
              </a:rPr>
              <a:t>(</a:t>
            </a:r>
            <a:r>
              <a:rPr kumimoji="1" lang="zh-CN" altLang="en-US" sz="1800" b="1" dirty="0">
                <a:solidFill>
                  <a:srgbClr val="000099"/>
                </a:solidFill>
                <a:latin typeface="Arial" panose="020B0604020202020204" pitchFamily="34" charset="0"/>
                <a:ea typeface="黑体" panose="02010609060101010101" pitchFamily="2" charset="-122"/>
              </a:rPr>
              <a:t>读取邮件</a:t>
            </a:r>
            <a:r>
              <a:rPr kumimoji="1" lang="en-US" altLang="zh-CN" sz="1800" b="1" dirty="0">
                <a:solidFill>
                  <a:srgbClr val="000099"/>
                </a:solidFill>
                <a:latin typeface="Arial" panose="020B0604020202020204" pitchFamily="34" charset="0"/>
                <a:ea typeface="黑体" panose="02010609060101010101" pitchFamily="2" charset="-122"/>
              </a:rPr>
              <a:t>)</a:t>
            </a:r>
            <a:endParaRPr kumimoji="1" lang="en-US" altLang="zh-CN" sz="1800" b="1" dirty="0">
              <a:solidFill>
                <a:srgbClr val="000099"/>
              </a:solidFill>
              <a:latin typeface="Arial" panose="020B0604020202020204" pitchFamily="34" charset="0"/>
              <a:ea typeface="黑体" panose="02010609060101010101" pitchFamily="2" charset="-122"/>
            </a:endParaRPr>
          </a:p>
        </p:txBody>
      </p:sp>
      <p:sp>
        <p:nvSpPr>
          <p:cNvPr id="244825" name="Text Box 384"/>
          <p:cNvSpPr txBox="1">
            <a:spLocks noChangeArrowheads="1"/>
          </p:cNvSpPr>
          <p:nvPr/>
        </p:nvSpPr>
        <p:spPr bwMode="auto">
          <a:xfrm>
            <a:off x="4788907" y="48069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黑体" panose="02010609060101010101" pitchFamily="2" charset="-122"/>
              </a:rPr>
              <a:t>互联网</a:t>
            </a:r>
            <a:endParaRPr kumimoji="1" lang="zh-CN" altLang="en-US" sz="1800" b="1">
              <a:solidFill>
                <a:srgbClr val="000099"/>
              </a:solidFill>
              <a:latin typeface="Arial" panose="020B0604020202020204" pitchFamily="34" charset="0"/>
              <a:ea typeface="黑体" panose="02010609060101010101" pitchFamily="2" charset="-122"/>
            </a:endParaRPr>
          </a:p>
        </p:txBody>
      </p:sp>
      <p:sp>
        <p:nvSpPr>
          <p:cNvPr id="244826" name="Rectangle 385"/>
          <p:cNvSpPr>
            <a:spLocks noChangeArrowheads="1"/>
          </p:cNvSpPr>
          <p:nvPr/>
        </p:nvSpPr>
        <p:spPr bwMode="auto">
          <a:xfrm>
            <a:off x="8925005" y="1484314"/>
            <a:ext cx="935567" cy="1728787"/>
          </a:xfrm>
          <a:prstGeom prst="rect">
            <a:avLst/>
          </a:prstGeom>
          <a:solidFill>
            <a:srgbClr val="CCECFF"/>
          </a:solidFill>
          <a:ln w="9525" algn="ctr">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27" name="Rectangle 386"/>
          <p:cNvSpPr>
            <a:spLocks noChangeArrowheads="1"/>
          </p:cNvSpPr>
          <p:nvPr/>
        </p:nvSpPr>
        <p:spPr bwMode="auto">
          <a:xfrm>
            <a:off x="2138707" y="1473200"/>
            <a:ext cx="935567" cy="1739900"/>
          </a:xfrm>
          <a:prstGeom prst="rect">
            <a:avLst/>
          </a:prstGeom>
          <a:solidFill>
            <a:srgbClr val="66FF66"/>
          </a:solidFill>
          <a:ln w="19050" algn="ctr">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28" name="Rectangle 387"/>
          <p:cNvSpPr>
            <a:spLocks noChangeArrowheads="1"/>
          </p:cNvSpPr>
          <p:nvPr/>
        </p:nvSpPr>
        <p:spPr bwMode="auto">
          <a:xfrm>
            <a:off x="265855" y="1473200"/>
            <a:ext cx="935567" cy="173990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29" name="Line 388"/>
          <p:cNvSpPr>
            <a:spLocks noChangeShapeType="1"/>
          </p:cNvSpPr>
          <p:nvPr/>
        </p:nvSpPr>
        <p:spPr bwMode="auto">
          <a:xfrm>
            <a:off x="921095" y="1916113"/>
            <a:ext cx="1295004" cy="0"/>
          </a:xfrm>
          <a:prstGeom prst="line">
            <a:avLst/>
          </a:prstGeom>
          <a:noFill/>
          <a:ln w="7620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30" name="Text Box 389"/>
          <p:cNvSpPr txBox="1">
            <a:spLocks noChangeArrowheads="1"/>
          </p:cNvSpPr>
          <p:nvPr/>
        </p:nvSpPr>
        <p:spPr bwMode="auto">
          <a:xfrm>
            <a:off x="1185944" y="1592263"/>
            <a:ext cx="7537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b="1">
                <a:solidFill>
                  <a:srgbClr val="000099"/>
                </a:solidFill>
                <a:latin typeface="Arial" panose="020B0604020202020204" pitchFamily="34" charset="0"/>
                <a:ea typeface="黑体" panose="02010609060101010101" pitchFamily="2" charset="-122"/>
              </a:rPr>
              <a:t>SMTP</a:t>
            </a:r>
            <a:endParaRPr kumimoji="1" lang="en-US" altLang="zh-CN" sz="1600" b="1">
              <a:solidFill>
                <a:srgbClr val="000099"/>
              </a:solidFill>
              <a:latin typeface="Arial" panose="020B0604020202020204" pitchFamily="34" charset="0"/>
              <a:ea typeface="黑体" panose="02010609060101010101" pitchFamily="2" charset="-122"/>
            </a:endParaRPr>
          </a:p>
        </p:txBody>
      </p:sp>
      <p:sp>
        <p:nvSpPr>
          <p:cNvPr id="244831" name="Text Box 390"/>
          <p:cNvSpPr txBox="1">
            <a:spLocks noChangeArrowheads="1"/>
          </p:cNvSpPr>
          <p:nvPr/>
        </p:nvSpPr>
        <p:spPr bwMode="auto">
          <a:xfrm>
            <a:off x="8135622" y="1577975"/>
            <a:ext cx="7312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b="1">
                <a:solidFill>
                  <a:srgbClr val="000099"/>
                </a:solidFill>
                <a:latin typeface="Arial" panose="020B0604020202020204" pitchFamily="34" charset="0"/>
                <a:ea typeface="黑体" panose="02010609060101010101" pitchFamily="2" charset="-122"/>
              </a:rPr>
              <a:t>POP3</a:t>
            </a:r>
            <a:endParaRPr kumimoji="1" lang="en-US" altLang="zh-CN" sz="1600" b="1">
              <a:solidFill>
                <a:srgbClr val="000099"/>
              </a:solidFill>
              <a:latin typeface="Arial" panose="020B0604020202020204" pitchFamily="34" charset="0"/>
              <a:ea typeface="黑体" panose="02010609060101010101" pitchFamily="2" charset="-122"/>
            </a:endParaRPr>
          </a:p>
        </p:txBody>
      </p:sp>
      <p:sp>
        <p:nvSpPr>
          <p:cNvPr id="244832" name="Text Box 391"/>
          <p:cNvSpPr txBox="1">
            <a:spLocks noChangeArrowheads="1"/>
          </p:cNvSpPr>
          <p:nvPr/>
        </p:nvSpPr>
        <p:spPr bwMode="auto">
          <a:xfrm>
            <a:off x="1302896" y="1123951"/>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1">
                <a:solidFill>
                  <a:srgbClr val="000099"/>
                </a:solidFill>
                <a:latin typeface="Arial" panose="020B0604020202020204" pitchFamily="34" charset="0"/>
                <a:ea typeface="黑体" panose="02010609060101010101" pitchFamily="2" charset="-122"/>
              </a:rPr>
              <a:t>发送</a:t>
            </a:r>
            <a:endParaRPr kumimoji="1" lang="zh-CN" altLang="en-US"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邮件</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33" name="Text Box 392"/>
          <p:cNvSpPr txBox="1">
            <a:spLocks noChangeArrowheads="1"/>
          </p:cNvSpPr>
          <p:nvPr/>
        </p:nvSpPr>
        <p:spPr bwMode="auto">
          <a:xfrm>
            <a:off x="4166343" y="2346325"/>
            <a:ext cx="16321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黑体" panose="02010609060101010101" pitchFamily="2" charset="-122"/>
              </a:rPr>
              <a:t>发送邮件 </a:t>
            </a:r>
            <a:r>
              <a:rPr kumimoji="1" lang="en-US" altLang="zh-CN" sz="1600" b="1">
                <a:solidFill>
                  <a:srgbClr val="000099"/>
                </a:solidFill>
                <a:latin typeface="Arial" panose="020B0604020202020204" pitchFamily="34" charset="0"/>
                <a:ea typeface="黑体" panose="02010609060101010101" pitchFamily="2" charset="-122"/>
              </a:rPr>
              <a:t>SMTP</a:t>
            </a:r>
            <a:endParaRPr kumimoji="1" lang="en-US" altLang="zh-CN" sz="1600" b="1">
              <a:solidFill>
                <a:srgbClr val="000099"/>
              </a:solidFill>
              <a:latin typeface="Arial" panose="020B0604020202020204" pitchFamily="34" charset="0"/>
              <a:ea typeface="黑体" panose="02010609060101010101" pitchFamily="2" charset="-122"/>
            </a:endParaRPr>
          </a:p>
        </p:txBody>
      </p:sp>
      <p:sp>
        <p:nvSpPr>
          <p:cNvPr id="244834" name="Text Box 393"/>
          <p:cNvSpPr txBox="1">
            <a:spLocks noChangeArrowheads="1"/>
          </p:cNvSpPr>
          <p:nvPr/>
        </p:nvSpPr>
        <p:spPr bwMode="auto">
          <a:xfrm>
            <a:off x="8144220" y="1052514"/>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黑体" panose="02010609060101010101" pitchFamily="2" charset="-122"/>
              </a:rPr>
              <a:t>读取</a:t>
            </a:r>
            <a:endParaRPr kumimoji="1" lang="zh-CN" altLang="en-US" sz="1600" b="1">
              <a:solidFill>
                <a:srgbClr val="000099"/>
              </a:solidFill>
              <a:latin typeface="Arial" panose="020B0604020202020204" pitchFamily="34" charset="0"/>
              <a:ea typeface="黑体" panose="02010609060101010101" pitchFamily="2" charset="-122"/>
            </a:endParaRPr>
          </a:p>
          <a:p>
            <a:pPr eaLnBrk="1" hangingPunct="1"/>
            <a:r>
              <a:rPr kumimoji="1" lang="zh-CN" altLang="en-US" sz="1600" b="1">
                <a:solidFill>
                  <a:srgbClr val="000099"/>
                </a:solidFill>
                <a:latin typeface="Arial" panose="020B0604020202020204" pitchFamily="34" charset="0"/>
                <a:ea typeface="黑体" panose="02010609060101010101" pitchFamily="2" charset="-122"/>
              </a:rPr>
              <a:t>邮件</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35" name="Text Box 394"/>
          <p:cNvSpPr txBox="1">
            <a:spLocks noChangeArrowheads="1"/>
          </p:cNvSpPr>
          <p:nvPr/>
        </p:nvSpPr>
        <p:spPr bwMode="auto">
          <a:xfrm>
            <a:off x="1280532" y="1914526"/>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b="1">
                <a:solidFill>
                  <a:srgbClr val="000099"/>
                </a:solidFill>
                <a:latin typeface="Arial" panose="020B0604020202020204" pitchFamily="34" charset="0"/>
                <a:ea typeface="黑体" panose="02010609060101010101" pitchFamily="2" charset="-122"/>
              </a:rPr>
              <a:t>TCP</a:t>
            </a:r>
            <a:endParaRPr kumimoji="1" lang="en-US" altLang="zh-CN" sz="1600" b="1">
              <a:solidFill>
                <a:srgbClr val="000099"/>
              </a:solidFill>
              <a:latin typeface="Arial" panose="020B0604020202020204" pitchFamily="34" charset="0"/>
              <a:ea typeface="黑体" panose="02010609060101010101" pitchFamily="2" charset="-122"/>
            </a:endParaRPr>
          </a:p>
          <a:p>
            <a:pPr eaLnBrk="1" hangingPunct="1"/>
            <a:r>
              <a:rPr kumimoji="1" lang="zh-CN" altLang="en-US" sz="1600" b="1">
                <a:solidFill>
                  <a:srgbClr val="000099"/>
                </a:solidFill>
                <a:latin typeface="Arial" panose="020B0604020202020204" pitchFamily="34" charset="0"/>
                <a:ea typeface="黑体" panose="02010609060101010101" pitchFamily="2" charset="-122"/>
              </a:rPr>
              <a:t>连接</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36" name="Text Box 395"/>
          <p:cNvSpPr txBox="1">
            <a:spLocks noChangeArrowheads="1"/>
          </p:cNvSpPr>
          <p:nvPr/>
        </p:nvSpPr>
        <p:spPr bwMode="auto">
          <a:xfrm>
            <a:off x="8128742" y="1984376"/>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b="1">
                <a:solidFill>
                  <a:srgbClr val="000099"/>
                </a:solidFill>
                <a:latin typeface="Arial" panose="020B0604020202020204" pitchFamily="34" charset="0"/>
                <a:ea typeface="黑体" panose="02010609060101010101" pitchFamily="2" charset="-122"/>
              </a:rPr>
              <a:t>TCP</a:t>
            </a:r>
            <a:endParaRPr kumimoji="1" lang="en-US" altLang="zh-CN" sz="1600" b="1">
              <a:solidFill>
                <a:srgbClr val="000099"/>
              </a:solidFill>
              <a:latin typeface="Arial" panose="020B0604020202020204" pitchFamily="34" charset="0"/>
              <a:ea typeface="黑体" panose="02010609060101010101" pitchFamily="2" charset="-122"/>
            </a:endParaRPr>
          </a:p>
          <a:p>
            <a:pPr eaLnBrk="1" hangingPunct="1"/>
            <a:r>
              <a:rPr kumimoji="1" lang="zh-CN" altLang="en-US" sz="1600" b="1">
                <a:solidFill>
                  <a:srgbClr val="000099"/>
                </a:solidFill>
                <a:latin typeface="Arial" panose="020B0604020202020204" pitchFamily="34" charset="0"/>
                <a:ea typeface="黑体" panose="02010609060101010101" pitchFamily="2" charset="-122"/>
              </a:rPr>
              <a:t>连接</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37" name="Text Box 396"/>
          <p:cNvSpPr txBox="1">
            <a:spLocks noChangeArrowheads="1"/>
          </p:cNvSpPr>
          <p:nvPr/>
        </p:nvSpPr>
        <p:spPr bwMode="auto">
          <a:xfrm>
            <a:off x="1959921" y="86360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1">
                <a:solidFill>
                  <a:srgbClr val="000099"/>
                </a:solidFill>
                <a:latin typeface="Arial" panose="020B0604020202020204" pitchFamily="34" charset="0"/>
                <a:ea typeface="黑体" panose="02010609060101010101" pitchFamily="2" charset="-122"/>
              </a:rPr>
              <a:t>发送方</a:t>
            </a:r>
            <a:endParaRPr kumimoji="1" lang="zh-CN" altLang="en-US"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邮件服务器</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38" name="Oval 397"/>
          <p:cNvSpPr>
            <a:spLocks noChangeArrowheads="1"/>
          </p:cNvSpPr>
          <p:nvPr/>
        </p:nvSpPr>
        <p:spPr bwMode="auto">
          <a:xfrm>
            <a:off x="343245" y="1555750"/>
            <a:ext cx="779066" cy="719138"/>
          </a:xfrm>
          <a:prstGeom prst="ellipse">
            <a:avLst/>
          </a:prstGeom>
          <a:solidFill>
            <a:srgbClr val="FFFF99"/>
          </a:soli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panose="020B0604020202020204" pitchFamily="34" charset="0"/>
                <a:ea typeface="黑体" panose="02010609060101010101" pitchFamily="2" charset="-122"/>
              </a:rPr>
              <a:t>SMTP</a:t>
            </a:r>
            <a:endParaRPr kumimoji="1" lang="en-US" altLang="zh-CN"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客户</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39" name="Oval 398"/>
          <p:cNvSpPr>
            <a:spLocks noChangeArrowheads="1"/>
          </p:cNvSpPr>
          <p:nvPr/>
        </p:nvSpPr>
        <p:spPr bwMode="auto">
          <a:xfrm>
            <a:off x="9002397" y="1555750"/>
            <a:ext cx="779065" cy="719138"/>
          </a:xfrm>
          <a:prstGeom prst="ellipse">
            <a:avLst/>
          </a:prstGeom>
          <a:solidFill>
            <a:srgbClr val="CCCC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panose="020B0604020202020204" pitchFamily="34" charset="0"/>
                <a:ea typeface="黑体" panose="02010609060101010101" pitchFamily="2" charset="-122"/>
              </a:rPr>
              <a:t>POP3</a:t>
            </a:r>
            <a:endParaRPr kumimoji="1" lang="en-US" altLang="zh-CN"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客户</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40" name="Text Box 399"/>
          <p:cNvSpPr txBox="1">
            <a:spLocks noChangeArrowheads="1"/>
          </p:cNvSpPr>
          <p:nvPr/>
        </p:nvSpPr>
        <p:spPr bwMode="auto">
          <a:xfrm>
            <a:off x="193101" y="863601"/>
            <a:ext cx="1005403" cy="584775"/>
          </a:xfrm>
          <a:prstGeom prst="rect">
            <a:avLst/>
          </a:prstGeom>
          <a:solidFill>
            <a:srgbClr val="FFFF00"/>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1" dirty="0">
                <a:solidFill>
                  <a:srgbClr val="000099"/>
                </a:solidFill>
                <a:latin typeface="Arial" panose="020B0604020202020204" pitchFamily="34" charset="0"/>
                <a:ea typeface="黑体" panose="02010609060101010101" pitchFamily="2" charset="-122"/>
              </a:rPr>
              <a:t>发件人</a:t>
            </a:r>
            <a:endParaRPr kumimoji="1" lang="zh-CN" altLang="en-US" sz="1600" b="1" dirty="0">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dirty="0">
                <a:solidFill>
                  <a:srgbClr val="000099"/>
                </a:solidFill>
                <a:latin typeface="Arial" panose="020B0604020202020204" pitchFamily="34" charset="0"/>
                <a:ea typeface="黑体" panose="02010609060101010101" pitchFamily="2" charset="-122"/>
              </a:rPr>
              <a:t>用户代理</a:t>
            </a:r>
            <a:endParaRPr kumimoji="1" lang="zh-CN" altLang="en-US" sz="1600" b="1" dirty="0">
              <a:solidFill>
                <a:srgbClr val="000099"/>
              </a:solidFill>
              <a:latin typeface="Arial" panose="020B0604020202020204" pitchFamily="34" charset="0"/>
              <a:ea typeface="黑体" panose="02010609060101010101" pitchFamily="2" charset="-122"/>
            </a:endParaRPr>
          </a:p>
        </p:txBody>
      </p:sp>
      <p:sp>
        <p:nvSpPr>
          <p:cNvPr id="244841" name="Text Box 400"/>
          <p:cNvSpPr txBox="1">
            <a:spLocks noChangeArrowheads="1"/>
          </p:cNvSpPr>
          <p:nvPr/>
        </p:nvSpPr>
        <p:spPr bwMode="auto">
          <a:xfrm>
            <a:off x="6888844" y="86360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1">
                <a:solidFill>
                  <a:srgbClr val="000099"/>
                </a:solidFill>
                <a:latin typeface="Arial" panose="020B0604020202020204" pitchFamily="34" charset="0"/>
                <a:ea typeface="黑体" panose="02010609060101010101" pitchFamily="2" charset="-122"/>
              </a:rPr>
              <a:t>接收方</a:t>
            </a:r>
            <a:endParaRPr kumimoji="1" lang="zh-CN" altLang="en-US"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邮件服务器</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42" name="Rectangle 401"/>
          <p:cNvSpPr>
            <a:spLocks noChangeArrowheads="1"/>
          </p:cNvSpPr>
          <p:nvPr/>
        </p:nvSpPr>
        <p:spPr bwMode="auto">
          <a:xfrm>
            <a:off x="7053872" y="1484314"/>
            <a:ext cx="935567" cy="1728787"/>
          </a:xfrm>
          <a:prstGeom prst="rect">
            <a:avLst/>
          </a:prstGeom>
          <a:solidFill>
            <a:srgbClr val="66FF66"/>
          </a:solidFill>
          <a:ln w="19050" algn="ctr">
            <a:solidFill>
              <a:schemeClr val="folHlink"/>
            </a:solidFill>
            <a:miter lim="800000"/>
          </a:ln>
          <a:effectLst>
            <a:outerShdw dist="35921" dir="2700000" algn="ctr" rotWithShape="0">
              <a:schemeClr val="bg2"/>
            </a:outerShdw>
          </a:effectLst>
        </p:spPr>
        <p:txBody>
          <a:bodyPr wrap="none" anchor="ctr"/>
          <a:lstStyle/>
          <a:p>
            <a:pPr eaLnBrk="1" hangingPunct="1"/>
            <a:endParaRPr lang="zh-CN" altLang="en-US" b="1">
              <a:solidFill>
                <a:srgbClr val="000099"/>
              </a:solidFill>
            </a:endParaRPr>
          </a:p>
        </p:txBody>
      </p:sp>
      <p:sp>
        <p:nvSpPr>
          <p:cNvPr id="244843" name="Oval 402"/>
          <p:cNvSpPr>
            <a:spLocks noChangeArrowheads="1"/>
          </p:cNvSpPr>
          <p:nvPr/>
        </p:nvSpPr>
        <p:spPr bwMode="auto">
          <a:xfrm>
            <a:off x="7131264" y="2347914"/>
            <a:ext cx="779065" cy="719137"/>
          </a:xfrm>
          <a:prstGeom prst="ellipse">
            <a:avLst/>
          </a:prstGeom>
          <a:solidFill>
            <a:srgbClr val="FFCCFF"/>
          </a:solidFill>
          <a:ln w="9525" algn="ctr">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panose="020B0604020202020204" pitchFamily="34" charset="0"/>
                <a:ea typeface="黑体" panose="02010609060101010101" pitchFamily="2" charset="-122"/>
              </a:rPr>
              <a:t>SMTP</a:t>
            </a:r>
            <a:endParaRPr kumimoji="1" lang="en-US" altLang="zh-CN"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服务器</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44" name="Oval 403"/>
          <p:cNvSpPr>
            <a:spLocks noChangeArrowheads="1"/>
          </p:cNvSpPr>
          <p:nvPr/>
        </p:nvSpPr>
        <p:spPr bwMode="auto">
          <a:xfrm>
            <a:off x="7131264" y="1555750"/>
            <a:ext cx="779065" cy="719138"/>
          </a:xfrm>
          <a:prstGeom prst="ellipse">
            <a:avLst/>
          </a:prstGeom>
          <a:solidFill>
            <a:srgbClr val="FF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panose="020B0604020202020204" pitchFamily="34" charset="0"/>
                <a:ea typeface="黑体" panose="02010609060101010101" pitchFamily="2" charset="-122"/>
              </a:rPr>
              <a:t>POP3</a:t>
            </a:r>
            <a:endParaRPr kumimoji="1" lang="en-US" altLang="zh-CN"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服务器</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45" name="Line 404"/>
          <p:cNvSpPr>
            <a:spLocks noChangeShapeType="1"/>
          </p:cNvSpPr>
          <p:nvPr/>
        </p:nvSpPr>
        <p:spPr bwMode="auto">
          <a:xfrm flipV="1">
            <a:off x="2917774" y="2708275"/>
            <a:ext cx="4211769" cy="0"/>
          </a:xfrm>
          <a:prstGeom prst="line">
            <a:avLst/>
          </a:prstGeom>
          <a:noFill/>
          <a:ln w="7620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46" name="Oval 405"/>
          <p:cNvSpPr>
            <a:spLocks noChangeArrowheads="1"/>
          </p:cNvSpPr>
          <p:nvPr/>
        </p:nvSpPr>
        <p:spPr bwMode="auto">
          <a:xfrm>
            <a:off x="2217818" y="1555750"/>
            <a:ext cx="779066" cy="719138"/>
          </a:xfrm>
          <a:prstGeom prst="ellipse">
            <a:avLst/>
          </a:prstGeom>
          <a:solidFill>
            <a:srgbClr val="FFCCFF"/>
          </a:soli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panose="020B0604020202020204" pitchFamily="34" charset="0"/>
                <a:ea typeface="黑体" panose="02010609060101010101" pitchFamily="2" charset="-122"/>
              </a:rPr>
              <a:t>SMTP</a:t>
            </a:r>
            <a:endParaRPr kumimoji="1" lang="en-US" altLang="zh-CN"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服务器</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47" name="Oval 406"/>
          <p:cNvSpPr>
            <a:spLocks noChangeArrowheads="1"/>
          </p:cNvSpPr>
          <p:nvPr/>
        </p:nvSpPr>
        <p:spPr bwMode="auto">
          <a:xfrm>
            <a:off x="2217818" y="2347914"/>
            <a:ext cx="779066" cy="719137"/>
          </a:xfrm>
          <a:prstGeom prst="ellipse">
            <a:avLst/>
          </a:prstGeom>
          <a:solidFill>
            <a:srgbClr val="FFFF99"/>
          </a:solidFill>
          <a:ln w="9525" algn="ctr">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600" b="1">
                <a:solidFill>
                  <a:srgbClr val="000099"/>
                </a:solidFill>
                <a:latin typeface="Arial" panose="020B0604020202020204" pitchFamily="34" charset="0"/>
                <a:ea typeface="黑体" panose="02010609060101010101" pitchFamily="2" charset="-122"/>
              </a:rPr>
              <a:t>SMTP</a:t>
            </a:r>
            <a:endParaRPr kumimoji="1" lang="en-US" altLang="zh-CN"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客户</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48" name="Text Box 407"/>
          <p:cNvSpPr txBox="1">
            <a:spLocks noChangeArrowheads="1"/>
          </p:cNvSpPr>
          <p:nvPr/>
        </p:nvSpPr>
        <p:spPr bwMode="auto">
          <a:xfrm>
            <a:off x="8934802" y="863601"/>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b="1">
                <a:solidFill>
                  <a:srgbClr val="000099"/>
                </a:solidFill>
                <a:latin typeface="Arial" panose="020B0604020202020204" pitchFamily="34" charset="0"/>
                <a:ea typeface="黑体" panose="02010609060101010101" pitchFamily="2" charset="-122"/>
              </a:rPr>
              <a:t>收件人</a:t>
            </a:r>
            <a:endParaRPr kumimoji="1" lang="zh-CN" altLang="en-US" sz="1600" b="1">
              <a:solidFill>
                <a:srgbClr val="000099"/>
              </a:solidFill>
              <a:latin typeface="Arial" panose="020B0604020202020204" pitchFamily="34" charset="0"/>
              <a:ea typeface="黑体" panose="02010609060101010101" pitchFamily="2" charset="-122"/>
            </a:endParaRPr>
          </a:p>
          <a:p>
            <a:pPr algn="ctr" eaLnBrk="1" hangingPunct="1"/>
            <a:r>
              <a:rPr kumimoji="1" lang="zh-CN" altLang="en-US" sz="1600" b="1">
                <a:solidFill>
                  <a:srgbClr val="000099"/>
                </a:solidFill>
                <a:latin typeface="Arial" panose="020B0604020202020204" pitchFamily="34" charset="0"/>
                <a:ea typeface="黑体" panose="02010609060101010101" pitchFamily="2" charset="-122"/>
              </a:rPr>
              <a:t>用户代理</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849" name="Line 408"/>
          <p:cNvSpPr>
            <a:spLocks noChangeShapeType="1"/>
          </p:cNvSpPr>
          <p:nvPr/>
        </p:nvSpPr>
        <p:spPr bwMode="auto">
          <a:xfrm flipV="1">
            <a:off x="7910329" y="1916113"/>
            <a:ext cx="1092068" cy="0"/>
          </a:xfrm>
          <a:prstGeom prst="line">
            <a:avLst/>
          </a:prstGeom>
          <a:noFill/>
          <a:ln w="7620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244850" name="Text Box 409"/>
          <p:cNvSpPr txBox="1">
            <a:spLocks noChangeArrowheads="1"/>
          </p:cNvSpPr>
          <p:nvPr/>
        </p:nvSpPr>
        <p:spPr bwMode="auto">
          <a:xfrm>
            <a:off x="4477625" y="2730500"/>
            <a:ext cx="10577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b="1">
                <a:solidFill>
                  <a:srgbClr val="000099"/>
                </a:solidFill>
                <a:latin typeface="Arial" panose="020B0604020202020204" pitchFamily="34" charset="0"/>
                <a:ea typeface="黑体" panose="02010609060101010101" pitchFamily="2" charset="-122"/>
              </a:rPr>
              <a:t>TCP </a:t>
            </a:r>
            <a:r>
              <a:rPr kumimoji="1" lang="zh-CN" altLang="en-US" sz="1600" b="1">
                <a:solidFill>
                  <a:srgbClr val="000099"/>
                </a:solidFill>
                <a:latin typeface="Arial" panose="020B0604020202020204" pitchFamily="34" charset="0"/>
                <a:ea typeface="黑体" panose="02010609060101010101" pitchFamily="2" charset="-122"/>
              </a:rPr>
              <a:t>连接</a:t>
            </a:r>
            <a:endParaRPr kumimoji="1" lang="zh-CN" altLang="en-US" sz="1600" b="1">
              <a:solidFill>
                <a:srgbClr val="000099"/>
              </a:solidFill>
              <a:latin typeface="Arial" panose="020B0604020202020204" pitchFamily="34" charset="0"/>
              <a:ea typeface="黑体" panose="02010609060101010101" pitchFamily="2" charset="-122"/>
            </a:endParaRPr>
          </a:p>
        </p:txBody>
      </p:sp>
      <p:sp>
        <p:nvSpPr>
          <p:cNvPr id="244746" name="Text Box 8"/>
          <p:cNvSpPr txBox="1">
            <a:spLocks noChangeArrowheads="1"/>
          </p:cNvSpPr>
          <p:nvPr/>
        </p:nvSpPr>
        <p:spPr bwMode="auto">
          <a:xfrm>
            <a:off x="1254735" y="5926138"/>
            <a:ext cx="1107996" cy="369332"/>
          </a:xfrm>
          <a:prstGeom prst="rect">
            <a:avLst/>
          </a:prstGeom>
          <a:solidFill>
            <a:srgbClr val="FFFF00"/>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marL="742950" indent="-285750">
              <a:defRPr sz="3600">
                <a:solidFill>
                  <a:schemeClr val="tx1"/>
                </a:solidFill>
                <a:latin typeface="Tahoma" panose="020B0604030504040204" pitchFamily="34" charset="0"/>
                <a:ea typeface="宋体" panose="02010600030101010101" pitchFamily="2" charset="-122"/>
              </a:defRPr>
            </a:lvl2pPr>
            <a:lvl3pPr marL="1143000" indent="-228600">
              <a:defRPr sz="3600">
                <a:solidFill>
                  <a:schemeClr val="tx1"/>
                </a:solidFill>
                <a:latin typeface="Tahoma" panose="020B0604030504040204" pitchFamily="34" charset="0"/>
                <a:ea typeface="宋体" panose="02010600030101010101" pitchFamily="2" charset="-122"/>
              </a:defRPr>
            </a:lvl3pPr>
            <a:lvl4pPr marL="1600200" indent="-228600">
              <a:defRPr sz="3600">
                <a:solidFill>
                  <a:schemeClr val="tx1"/>
                </a:solidFill>
                <a:latin typeface="Tahoma" panose="020B0604030504040204" pitchFamily="34" charset="0"/>
                <a:ea typeface="宋体" panose="02010600030101010101" pitchFamily="2" charset="-122"/>
              </a:defRPr>
            </a:lvl4pPr>
            <a:lvl5pPr marL="2057400" indent="-22860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b="1" dirty="0">
                <a:solidFill>
                  <a:srgbClr val="000099"/>
                </a:solidFill>
                <a:latin typeface="Arial" panose="020B0604020202020204" pitchFamily="34" charset="0"/>
                <a:ea typeface="黑体" panose="02010609060101010101" pitchFamily="2" charset="-122"/>
              </a:rPr>
              <a:t>邮件缓存</a:t>
            </a:r>
            <a:endParaRPr kumimoji="1" lang="zh-CN" altLang="en-US" sz="1800" b="1" dirty="0">
              <a:solidFill>
                <a:srgbClr val="000099"/>
              </a:solidFill>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p:txBody>
          <a:bodyPr/>
          <a:lstStyle/>
          <a:p>
            <a:fld id="{67B052E9-C54A-4603-AE2F-EB72B006DB6C}" type="slidenum">
              <a:rPr lang="zh-CN" altLang="en-US" smtClean="0"/>
            </a:fld>
            <a:endParaRPr lang="en-US" altLang="zh-CN"/>
          </a:p>
        </p:txBody>
      </p:sp>
      <p:sp>
        <p:nvSpPr>
          <p:cNvPr id="3" name="矩形 2"/>
          <p:cNvSpPr/>
          <p:nvPr/>
        </p:nvSpPr>
        <p:spPr>
          <a:xfrm>
            <a:off x="737279" y="4281490"/>
            <a:ext cx="458982" cy="430887"/>
          </a:xfrm>
          <a:prstGeom prst="rect">
            <a:avLst/>
          </a:prstGeom>
        </p:spPr>
        <p:txBody>
          <a:bodyPr wrap="square">
            <a:spAutoFit/>
          </a:bodyPr>
          <a:lstStyle/>
          <a:p>
            <a:r>
              <a:rPr lang="en-US" altLang="zh-CN" sz="2200" dirty="0">
                <a:ea typeface="黑体" panose="02010609060101010101" pitchFamily="2" charset="-122"/>
                <a:sym typeface="Wingdings" panose="05000000000000000000" pitchFamily="2" charset="2"/>
              </a:rPr>
              <a:t></a:t>
            </a:r>
            <a:endParaRPr lang="zh-CN" altLang="en-US" sz="2200" dirty="0"/>
          </a:p>
        </p:txBody>
      </p:sp>
      <p:sp>
        <p:nvSpPr>
          <p:cNvPr id="4" name="矩形 3"/>
          <p:cNvSpPr/>
          <p:nvPr/>
        </p:nvSpPr>
        <p:spPr>
          <a:xfrm>
            <a:off x="1231690" y="4412974"/>
            <a:ext cx="354197" cy="441663"/>
          </a:xfrm>
          <a:prstGeom prst="rect">
            <a:avLst/>
          </a:prstGeom>
        </p:spPr>
        <p:txBody>
          <a:bodyPr wrap="square">
            <a:spAutoFit/>
          </a:bodyPr>
          <a:lstStyle/>
          <a:p>
            <a:r>
              <a:rPr lang="zh-CN" altLang="en-US" sz="2200" dirty="0">
                <a:ea typeface="黑体" panose="02010609060101010101" pitchFamily="2" charset="-122"/>
                <a:sym typeface="Wingdings" panose="05000000000000000000" pitchFamily="2" charset="2"/>
              </a:rPr>
              <a:t></a:t>
            </a:r>
            <a:endParaRPr lang="zh-CN" altLang="en-US" sz="2200" dirty="0"/>
          </a:p>
        </p:txBody>
      </p:sp>
      <p:sp>
        <p:nvSpPr>
          <p:cNvPr id="5" name="矩形 4"/>
          <p:cNvSpPr/>
          <p:nvPr/>
        </p:nvSpPr>
        <p:spPr>
          <a:xfrm>
            <a:off x="2427723" y="5446226"/>
            <a:ext cx="436338" cy="430887"/>
          </a:xfrm>
          <a:prstGeom prst="rect">
            <a:avLst/>
          </a:prstGeom>
        </p:spPr>
        <p:txBody>
          <a:bodyPr wrap="none">
            <a:spAutoFit/>
          </a:bodyPr>
          <a:lstStyle/>
          <a:p>
            <a:r>
              <a:rPr lang="zh-CN" altLang="en-US" sz="2200" dirty="0">
                <a:ea typeface="黑体" panose="02010609060101010101" pitchFamily="2" charset="-122"/>
                <a:sym typeface="Wingdings" panose="05000000000000000000" pitchFamily="2" charset="2"/>
              </a:rPr>
              <a:t></a:t>
            </a:r>
            <a:endParaRPr lang="zh-CN" altLang="en-US" sz="2200" dirty="0"/>
          </a:p>
        </p:txBody>
      </p:sp>
      <p:sp>
        <p:nvSpPr>
          <p:cNvPr id="6" name="矩形 5"/>
          <p:cNvSpPr/>
          <p:nvPr/>
        </p:nvSpPr>
        <p:spPr>
          <a:xfrm>
            <a:off x="3737084" y="3982087"/>
            <a:ext cx="436338" cy="430887"/>
          </a:xfrm>
          <a:prstGeom prst="rect">
            <a:avLst/>
          </a:prstGeom>
        </p:spPr>
        <p:txBody>
          <a:bodyPr wrap="none">
            <a:spAutoFit/>
          </a:bodyPr>
          <a:lstStyle/>
          <a:p>
            <a:r>
              <a:rPr lang="zh-CN" altLang="en-US" sz="2200" dirty="0">
                <a:ea typeface="黑体" panose="02010609060101010101" pitchFamily="2" charset="-122"/>
                <a:sym typeface="Wingdings" panose="05000000000000000000" pitchFamily="2" charset="2"/>
              </a:rPr>
              <a:t></a:t>
            </a:r>
            <a:endParaRPr lang="zh-CN" altLang="en-US" sz="2200" dirty="0"/>
          </a:p>
        </p:txBody>
      </p:sp>
      <p:sp>
        <p:nvSpPr>
          <p:cNvPr id="7" name="矩形 6"/>
          <p:cNvSpPr/>
          <p:nvPr/>
        </p:nvSpPr>
        <p:spPr>
          <a:xfrm>
            <a:off x="7019133" y="4502609"/>
            <a:ext cx="436338" cy="430887"/>
          </a:xfrm>
          <a:prstGeom prst="rect">
            <a:avLst/>
          </a:prstGeom>
        </p:spPr>
        <p:txBody>
          <a:bodyPr wrap="none">
            <a:spAutoFit/>
          </a:bodyPr>
          <a:lstStyle/>
          <a:p>
            <a:r>
              <a:rPr lang="en-US" altLang="zh-CN" sz="2200" dirty="0">
                <a:sym typeface="Wingdings" panose="05000000000000000000" pitchFamily="2" charset="2"/>
              </a:rPr>
              <a:t></a:t>
            </a:r>
            <a:endParaRPr lang="zh-CN" altLang="en-US" sz="2200" dirty="0"/>
          </a:p>
        </p:txBody>
      </p:sp>
      <p:sp>
        <p:nvSpPr>
          <p:cNvPr id="8" name="矩形 7"/>
          <p:cNvSpPr/>
          <p:nvPr/>
        </p:nvSpPr>
        <p:spPr>
          <a:xfrm>
            <a:off x="8405094" y="4150241"/>
            <a:ext cx="436338" cy="430887"/>
          </a:xfrm>
          <a:prstGeom prst="rect">
            <a:avLst/>
          </a:prstGeom>
        </p:spPr>
        <p:txBody>
          <a:bodyPr wrap="none">
            <a:spAutoFit/>
          </a:bodyPr>
          <a:lstStyle/>
          <a:p>
            <a:r>
              <a:rPr lang="zh-CN" altLang="en-US" sz="2200" dirty="0">
                <a:sym typeface="Wingdings" panose="05000000000000000000" pitchFamily="2" charset="2"/>
              </a:rPr>
              <a:t></a:t>
            </a:r>
            <a:endParaRPr lang="zh-CN" alt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eaLnBrk="1" hangingPunct="1"/>
            <a:r>
              <a:rPr lang="zh-CN" altLang="en-US">
                <a:latin typeface="Times New Roman" panose="02020603050405020304" pitchFamily="18" charset="0"/>
                <a:ea typeface="黑体" panose="02010609060101010101" pitchFamily="2" charset="-122"/>
                <a:cs typeface="Times New Roman" panose="02020603050405020304" pitchFamily="18" charset="0"/>
              </a:rPr>
              <a:t>用户代理 </a:t>
            </a:r>
            <a:r>
              <a:rPr lang="en-US" altLang="zh-CN">
                <a:latin typeface="Times New Roman" panose="02020603050405020304" pitchFamily="18" charset="0"/>
                <a:ea typeface="黑体" panose="02010609060101010101" pitchFamily="2" charset="-122"/>
                <a:cs typeface="Times New Roman" panose="02020603050405020304" pitchFamily="18" charset="0"/>
              </a:rPr>
              <a:t>UA (User Agent)</a:t>
            </a:r>
            <a:endParaRPr lang="en-US" altLang="zh-CN">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38691" name="Rectangle 3"/>
          <p:cNvSpPr>
            <a:spLocks noGrp="1" noChangeArrowheads="1"/>
          </p:cNvSpPr>
          <p:nvPr>
            <p:ph idx="1"/>
          </p:nvPr>
        </p:nvSpPr>
        <p:spPr>
          <a:xfrm>
            <a:off x="1031983" y="1340768"/>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latin typeface="Times New Roman" panose="02020603050405020304" pitchFamily="18" charset="0"/>
                <a:cs typeface="Times New Roman" panose="02020603050405020304" pitchFamily="18" charset="0"/>
              </a:rPr>
              <a:t>用户代理 </a:t>
            </a:r>
            <a:r>
              <a:rPr lang="en-US" altLang="zh-CN" dirty="0">
                <a:latin typeface="Times New Roman" panose="02020603050405020304" pitchFamily="18" charset="0"/>
                <a:cs typeface="Times New Roman" panose="02020603050405020304" pitchFamily="18" charset="0"/>
              </a:rPr>
              <a:t>UA </a:t>
            </a:r>
            <a:r>
              <a:rPr lang="zh-CN" altLang="en-US" dirty="0">
                <a:latin typeface="Times New Roman" panose="02020603050405020304" pitchFamily="18" charset="0"/>
                <a:cs typeface="Times New Roman" panose="02020603050405020304" pitchFamily="18" charset="0"/>
              </a:rPr>
              <a:t>就是用户与电子邮件系统的接口，是电子邮件客户端软件。</a:t>
            </a:r>
            <a:r>
              <a:rPr lang="en-US" altLang="zh-CN" dirty="0">
                <a:latin typeface="Times New Roman" panose="02020603050405020304" pitchFamily="18" charset="0"/>
                <a:cs typeface="Times New Roman" panose="02020603050405020304" pitchFamily="18" charset="0"/>
              </a:rPr>
              <a:t>Outlook Express</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Foxmail</a:t>
            </a:r>
            <a:r>
              <a:rPr lang="zh-CN" altLang="en-US" dirty="0">
                <a:latin typeface="Times New Roman" panose="02020603050405020304" pitchFamily="18" charset="0"/>
                <a:cs typeface="Times New Roman" panose="02020603050405020304" pitchFamily="18" charset="0"/>
              </a:rPr>
              <a:t>是目前最常用的电子邮件用户代理软件。</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用户代理的</a:t>
            </a:r>
            <a:r>
              <a:rPr lang="zh-CN" altLang="en-US" dirty="0">
                <a:solidFill>
                  <a:srgbClr val="FF0000"/>
                </a:solidFill>
                <a:latin typeface="Times New Roman" panose="02020603050405020304" pitchFamily="18" charset="0"/>
                <a:cs typeface="Times New Roman" panose="02020603050405020304" pitchFamily="18" charset="0"/>
              </a:rPr>
              <a:t>功能：</a:t>
            </a:r>
            <a:r>
              <a:rPr lang="zh-CN" altLang="en-US" dirty="0">
                <a:latin typeface="Times New Roman" panose="02020603050405020304" pitchFamily="18" charset="0"/>
                <a:cs typeface="Times New Roman" panose="02020603050405020304" pitchFamily="18" charset="0"/>
              </a:rPr>
              <a:t>撰写、显示、处理和通信。</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邮件服务器的功能是发送和接收邮件，同时还要向发信人报告邮件传送的情况（已交付、被拒绝、丢失等）。</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邮件服务器按照</a:t>
            </a:r>
            <a:r>
              <a:rPr lang="zh-CN" altLang="en-US" dirty="0">
                <a:solidFill>
                  <a:srgbClr val="FF0000"/>
                </a:solidFill>
                <a:latin typeface="Times New Roman" panose="02020603050405020304" pitchFamily="18" charset="0"/>
                <a:cs typeface="Times New Roman" panose="02020603050405020304" pitchFamily="18" charset="0"/>
              </a:rPr>
              <a:t>客户</a:t>
            </a: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cs typeface="Times New Roman" panose="02020603050405020304" pitchFamily="18" charset="0"/>
              </a:rPr>
              <a:t>服务器</a:t>
            </a:r>
            <a:r>
              <a:rPr lang="zh-CN" altLang="en-US" dirty="0">
                <a:latin typeface="Times New Roman" panose="02020603050405020304" pitchFamily="18" charset="0"/>
                <a:cs typeface="Times New Roman" panose="02020603050405020304" pitchFamily="18" charset="0"/>
              </a:rPr>
              <a:t>方式工作。邮件服务器需要使用发送和读取两个不同的协议。</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8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8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eaLnBrk="1" hangingPunct="1"/>
            <a:r>
              <a:rPr lang="zh-CN" altLang="en-US">
                <a:ea typeface="黑体" panose="02010609060101010101" pitchFamily="2" charset="-122"/>
              </a:rPr>
              <a:t>应当注意</a:t>
            </a:r>
            <a:endParaRPr lang="zh-CN" altLang="en-US">
              <a:ea typeface="黑体" panose="02010609060101010101" pitchFamily="2" charset="-122"/>
            </a:endParaRPr>
          </a:p>
        </p:txBody>
      </p:sp>
      <p:sp>
        <p:nvSpPr>
          <p:cNvPr id="248835" name="Rectangle 3"/>
          <p:cNvSpPr>
            <a:spLocks noGrp="1" noChangeArrowheads="1"/>
          </p:cNvSpPr>
          <p:nvPr>
            <p:ph idx="1"/>
          </p:nvPr>
        </p:nvSpPr>
        <p:spPr>
          <a:xfrm>
            <a:off x="1031983" y="1412776"/>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latin typeface="Times New Roman" panose="02020603050405020304" pitchFamily="18" charset="0"/>
                <a:cs typeface="Times New Roman" panose="02020603050405020304" pitchFamily="18" charset="0"/>
              </a:rPr>
              <a:t>一个邮件服务器既可以作为客户，也可以作为服务器。</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例如，当邮件服务器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向另一个邮件服务器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发送邮件时，邮件服务器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就作为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客户，而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是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服务器。</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当邮件服务器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从另一个邮件服务器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接收邮件时，邮件服务器 </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就作为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服务器，而 </a:t>
            </a:r>
            <a:r>
              <a:rPr lang="en-US" altLang="zh-CN" dirty="0">
                <a:latin typeface="Times New Roman" panose="02020603050405020304" pitchFamily="18" charset="0"/>
                <a:cs typeface="Times New Roman" panose="02020603050405020304" pitchFamily="18" charset="0"/>
              </a:rPr>
              <a:t>B </a:t>
            </a:r>
            <a:r>
              <a:rPr lang="zh-CN" altLang="en-US" dirty="0">
                <a:latin typeface="Times New Roman" panose="02020603050405020304" pitchFamily="18" charset="0"/>
                <a:cs typeface="Times New Roman" panose="02020603050405020304" pitchFamily="18" charset="0"/>
              </a:rPr>
              <a:t>是 </a:t>
            </a:r>
            <a:r>
              <a:rPr lang="en-US" altLang="zh-CN" dirty="0">
                <a:latin typeface="Times New Roman" panose="02020603050405020304" pitchFamily="18" charset="0"/>
                <a:cs typeface="Times New Roman" panose="02020603050405020304" pitchFamily="18" charset="0"/>
              </a:rPr>
              <a:t>SMTP </a:t>
            </a:r>
            <a:r>
              <a:rPr lang="zh-CN" altLang="en-US" dirty="0">
                <a:latin typeface="Times New Roman" panose="02020603050405020304" pitchFamily="18" charset="0"/>
                <a:cs typeface="Times New Roman" panose="02020603050405020304" pitchFamily="18" charset="0"/>
              </a:rPr>
              <a:t>客户。</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问题：邮件服务器是不是必不可少的呢？</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6800" y="188640"/>
            <a:ext cx="7768568" cy="792000"/>
          </a:xfrm>
        </p:spPr>
        <p:txBody>
          <a:bodyPr/>
          <a:lstStyle/>
          <a:p>
            <a:pPr algn="ctr" eaLnBrk="1" hangingPunct="1"/>
            <a:r>
              <a:rPr lang="zh-CN" altLang="en-US" sz="3600" dirty="0">
                <a:ea typeface="黑体" panose="02010609060101010101" pitchFamily="2" charset="-122"/>
              </a:rPr>
              <a:t>发送和接收电子邮件的</a:t>
            </a:r>
            <a:br>
              <a:rPr lang="en-US" altLang="zh-CN" sz="3600" dirty="0">
                <a:ea typeface="黑体" panose="02010609060101010101" pitchFamily="2" charset="-122"/>
              </a:rPr>
            </a:br>
            <a:r>
              <a:rPr lang="zh-CN" altLang="en-US" sz="3600" dirty="0">
                <a:ea typeface="黑体" panose="02010609060101010101" pitchFamily="2" charset="-122"/>
              </a:rPr>
              <a:t>几个重要步骤</a:t>
            </a:r>
            <a:endParaRPr lang="zh-CN" altLang="en-US" sz="3600" dirty="0">
              <a:ea typeface="黑体" panose="02010609060101010101" pitchFamily="2" charset="-122"/>
            </a:endParaRPr>
          </a:p>
        </p:txBody>
      </p:sp>
      <p:sp>
        <p:nvSpPr>
          <p:cNvPr id="250883" name="Rectangle 3"/>
          <p:cNvSpPr>
            <a:spLocks noGrp="1" noChangeArrowheads="1"/>
          </p:cNvSpPr>
          <p:nvPr>
            <p:ph idx="1"/>
          </p:nvPr>
        </p:nvSpPr>
        <p:spPr>
          <a:xfrm>
            <a:off x="1031983" y="1752368"/>
            <a:ext cx="8346723" cy="3332816"/>
          </a:xfrm>
        </p:spPr>
        <p:txBody>
          <a:bodyPr/>
          <a:lstStyle/>
          <a:p>
            <a:pPr eaLnBrk="1" hangingPunct="1">
              <a:buFont typeface="Wingdings" panose="05000000000000000000" pitchFamily="2" charset="2"/>
              <a:buNone/>
            </a:pPr>
            <a:r>
              <a:rPr lang="en-US" altLang="zh-CN" dirty="0">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en-US" altLang="zh-CN"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发件人调用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PC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中的用户代理撰写和编辑要发送的邮件。</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 发件人的用户代理把邮件用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协议发给发送方邮件服务器，</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服务器把邮件临时存放在邮件缓存队列中，等待发送。</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ea typeface="黑体" panose="02010609060101010101" pitchFamily="2" charset="-122"/>
                <a:cs typeface="Times New Roman" panose="02020603050405020304" pitchFamily="18" charset="0"/>
              </a:rPr>
              <a:t> 发送方邮件服务器的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客户与接收方邮件服务器的 </a:t>
            </a:r>
            <a:r>
              <a:rPr lang="en-US" altLang="zh-CN" dirty="0">
                <a:latin typeface="Times New Roman" panose="02020603050405020304" pitchFamily="18" charset="0"/>
                <a:ea typeface="黑体" panose="02010609060101010101" pitchFamily="2" charset="-122"/>
                <a:cs typeface="Times New Roman" panose="02020603050405020304" pitchFamily="18" charset="0"/>
              </a:rPr>
              <a:t>SMTP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服务器建立 </a:t>
            </a:r>
            <a:r>
              <a:rPr lang="en-US" altLang="zh-CN" dirty="0">
                <a:latin typeface="Times New Roman" panose="02020603050405020304" pitchFamily="18" charset="0"/>
                <a:ea typeface="黑体" panose="02010609060101010101" pitchFamily="2" charset="-122"/>
                <a:cs typeface="Times New Roman" panose="02020603050405020304" pitchFamily="18" charset="0"/>
              </a:rPr>
              <a:t>TCP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连接，然后就把邮件缓存队列中的邮件依次发送出去。   </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中北大学教案">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9442</Words>
  <Application>WPS 演示</Application>
  <PresentationFormat>A4 纸张(210x297 毫米)</PresentationFormat>
  <Paragraphs>2140</Paragraphs>
  <Slides>48</Slides>
  <Notes>173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48</vt:i4>
      </vt:variant>
    </vt:vector>
  </HeadingPairs>
  <TitlesOfParts>
    <vt:vector size="66" baseType="lpstr">
      <vt:lpstr>Arial</vt:lpstr>
      <vt:lpstr>宋体</vt:lpstr>
      <vt:lpstr>Wingdings</vt:lpstr>
      <vt:lpstr>Corbel</vt:lpstr>
      <vt:lpstr>Times New Roman</vt:lpstr>
      <vt:lpstr>Tahoma</vt:lpstr>
      <vt:lpstr>Arial</vt:lpstr>
      <vt:lpstr>黑体</vt:lpstr>
      <vt:lpstr>Symbol</vt:lpstr>
      <vt:lpstr>华文楷体</vt:lpstr>
      <vt:lpstr>微软雅黑</vt:lpstr>
      <vt:lpstr>Arial Unicode MS</vt:lpstr>
      <vt:lpstr>Calibri</vt:lpstr>
      <vt:lpstr>造字工房言宋体</vt:lpstr>
      <vt:lpstr>中北大学教案3</vt:lpstr>
      <vt:lpstr>8_中北大学教案</vt:lpstr>
      <vt:lpstr>Visio.Drawing.6</vt:lpstr>
      <vt:lpstr>Visio.Drawing.6</vt:lpstr>
      <vt:lpstr>计算机网络</vt:lpstr>
      <vt:lpstr>PowerPoint 演示文稿</vt:lpstr>
      <vt:lpstr>6.5  电子邮件</vt:lpstr>
      <vt:lpstr>6.5.1  电子邮件概述</vt:lpstr>
      <vt:lpstr>电子邮件的一些标准</vt:lpstr>
      <vt:lpstr>电子邮件的最主要的组成构件 </vt:lpstr>
      <vt:lpstr>用户代理 UA (User Agent)</vt:lpstr>
      <vt:lpstr>应当注意</vt:lpstr>
      <vt:lpstr>发送和接收电子邮件的 几个重要步骤</vt:lpstr>
      <vt:lpstr>发送和接收电子邮件的 几个重要步骤</vt:lpstr>
      <vt:lpstr>电子邮件的组成</vt:lpstr>
      <vt:lpstr>电子邮件地址的格式</vt:lpstr>
      <vt:lpstr>6.5.2  简单邮件传送协议 SMTP </vt:lpstr>
      <vt:lpstr>SMTP 通信的三个阶段 </vt:lpstr>
      <vt:lpstr>6.5.3  电子邮件的信息格式 </vt:lpstr>
      <vt:lpstr>邮件内容的首部 </vt:lpstr>
      <vt:lpstr>6.5.4  邮件读取协议POP3 和 IMAP</vt:lpstr>
      <vt:lpstr>IMAP 协议</vt:lpstr>
      <vt:lpstr>IMAP 的特点</vt:lpstr>
      <vt:lpstr>IMAP和POP3的主要功能比较</vt:lpstr>
      <vt:lpstr>必须注意</vt:lpstr>
      <vt:lpstr>6.5.5  基于万维网的电子邮件</vt:lpstr>
      <vt:lpstr>6.5.6  通用互联网邮件扩充 MIME</vt:lpstr>
      <vt:lpstr>1.  MIME 概述</vt:lpstr>
      <vt:lpstr>MIME 和 SMTP 的关系 </vt:lpstr>
      <vt:lpstr>MIME 主要包括三个部分 </vt:lpstr>
      <vt:lpstr>MIME 增加 5 个新的邮件首部 </vt:lpstr>
      <vt:lpstr>2.  内容传送编码</vt:lpstr>
      <vt:lpstr>3.  内容类型 </vt:lpstr>
      <vt:lpstr>6.6  动态主机配置协议 DHCP</vt:lpstr>
      <vt:lpstr>协议配置</vt:lpstr>
      <vt:lpstr>协议配置（续）</vt:lpstr>
      <vt:lpstr>动态主机配置协议 DHCP</vt:lpstr>
      <vt:lpstr>DHCP 使用客户服务器方式</vt:lpstr>
      <vt:lpstr>DHCP 中继代理(relay agent) </vt:lpstr>
      <vt:lpstr>DHCP 中继代理 以单播方式转发发现报文 </vt:lpstr>
      <vt:lpstr>租用期 (lease period)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6 章 应用层</dc:title>
  <dc:creator>920</dc:creator>
  <cp:lastModifiedBy>黄花鱼</cp:lastModifiedBy>
  <cp:revision>167</cp:revision>
  <dcterms:created xsi:type="dcterms:W3CDTF">2016-10-14T10:01:00Z</dcterms:created>
  <dcterms:modified xsi:type="dcterms:W3CDTF">2021-03-14T10:22:55Z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4C2923D1C9AE43F1B390E941AD523E7C</vt:lpwstr>
  </property>
</Properties>
</file>