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9"/>
  </p:notesMasterIdLst>
  <p:sldIdLst>
    <p:sldId id="256" r:id="rId2"/>
    <p:sldId id="262" r:id="rId3"/>
    <p:sldId id="263" r:id="rId4"/>
    <p:sldId id="258" r:id="rId5"/>
    <p:sldId id="259" r:id="rId6"/>
    <p:sldId id="257" r:id="rId7"/>
    <p:sldId id="261" r:id="rId8"/>
    <p:sldId id="260" r:id="rId9"/>
    <p:sldId id="276" r:id="rId10"/>
    <p:sldId id="277" r:id="rId11"/>
    <p:sldId id="264" r:id="rId12"/>
    <p:sldId id="273" r:id="rId13"/>
    <p:sldId id="265" r:id="rId14"/>
    <p:sldId id="274" r:id="rId15"/>
    <p:sldId id="266" r:id="rId16"/>
    <p:sldId id="275"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80000" autoAdjust="0"/>
  </p:normalViewPr>
  <p:slideViewPr>
    <p:cSldViewPr snapToGrid="0">
      <p:cViewPr>
        <p:scale>
          <a:sx n="66" d="100"/>
          <a:sy n="66" d="100"/>
        </p:scale>
        <p:origin x="3102" y="1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38E82-0035-4059-B301-DE84D32976C6}"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2563F-DB87-4291-BC4C-84A32321EAED}" type="slidenum">
              <a:rPr lang="en-US" smtClean="0"/>
              <a:t>‹#›</a:t>
            </a:fld>
            <a:endParaRPr lang="en-US"/>
          </a:p>
        </p:txBody>
      </p:sp>
    </p:spTree>
    <p:extLst>
      <p:ext uri="{BB962C8B-B14F-4D97-AF65-F5344CB8AC3E}">
        <p14:creationId xmlns:p14="http://schemas.microsoft.com/office/powerpoint/2010/main" val="69146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a run down of</a:t>
            </a:r>
            <a:r>
              <a:rPr lang="en-US" baseline="0" dirty="0" smtClean="0"/>
              <a:t> who you are and what you do</a:t>
            </a:r>
          </a:p>
          <a:p>
            <a:pPr marL="171450" indent="-171450">
              <a:buFontTx/>
              <a:buChar char="-"/>
            </a:pPr>
            <a:r>
              <a:rPr lang="en-US" baseline="0" dirty="0" smtClean="0"/>
              <a:t>I study haptic sense perception at the Dr. Laurence Harris Lab (psych prof really)</a:t>
            </a:r>
            <a:br>
              <a:rPr lang="en-US" baseline="0" dirty="0" smtClean="0"/>
            </a:br>
            <a:endParaRPr lang="en-US" baseline="0" dirty="0" smtClean="0"/>
          </a:p>
          <a:p>
            <a:pPr marL="171450" indent="-171450">
              <a:buFontTx/>
              <a:buChar char="-"/>
            </a:pPr>
            <a:r>
              <a:rPr lang="en-US" baseline="0" dirty="0" smtClean="0"/>
              <a:t>This means I study a lot of, how do people understand and process what they touch, and ONLY what they touch, not what they SEE and TOUCH. That isn’t me </a:t>
            </a:r>
          </a:p>
          <a:p>
            <a:pPr marL="171450" indent="-171450">
              <a:buFontTx/>
              <a:buChar char="-"/>
            </a:pPr>
            <a:endParaRPr lang="en-US" baseline="0" dirty="0" smtClean="0"/>
          </a:p>
          <a:p>
            <a:pPr marL="171450" indent="-171450">
              <a:buFontTx/>
              <a:buChar char="-"/>
            </a:pPr>
            <a:r>
              <a:rPr lang="en-US" baseline="0" dirty="0" smtClean="0"/>
              <a:t>I plan to study haptic perception mainly in the hands, but I want to be able to study it across the body and across space and MAYBE lower appendages (maybe). -&gt; ill get back to this </a:t>
            </a:r>
          </a:p>
          <a:p>
            <a:pPr marL="0" indent="0">
              <a:buFontTx/>
              <a:buNone/>
            </a:pPr>
            <a:endParaRPr lang="en-US" baseline="0" dirty="0" smtClean="0"/>
          </a:p>
          <a:p>
            <a:pPr marL="171450" indent="-171450">
              <a:buFontTx/>
              <a:buChar char="-"/>
            </a:pPr>
            <a:r>
              <a:rPr lang="en-US" baseline="0" dirty="0" smtClean="0"/>
              <a:t>The purpose of this work, for those who are curious is to develop better VR and AR experiences and make these systems for the future more refined and better suited for human use and exploration.</a:t>
            </a:r>
            <a:br>
              <a:rPr lang="en-US" baseline="0" dirty="0" smtClean="0"/>
            </a:br>
            <a:endParaRPr lang="en-US" baseline="0" dirty="0" smtClean="0"/>
          </a:p>
          <a:p>
            <a:pPr marL="171450" indent="-171450">
              <a:buFontTx/>
              <a:buChar char="-"/>
            </a:pPr>
            <a:r>
              <a:rPr lang="en-US" baseline="0" dirty="0" smtClean="0"/>
              <a:t>Or if not applicable there, then we can at least develop treatments and more advanced methodologies in diagnosing diseases or better assessments of human ability for various hand based </a:t>
            </a:r>
            <a:r>
              <a:rPr lang="en-US" baseline="0" dirty="0" err="1" smtClean="0"/>
              <a:t>experinces</a:t>
            </a:r>
            <a:r>
              <a:rPr lang="en-US" baseline="0" dirty="0" smtClean="0"/>
              <a:t>. Like, how well can your doctor place a robot arm at a specific point, to consider</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5</a:t>
            </a:fld>
            <a:endParaRPr lang="en-US"/>
          </a:p>
        </p:txBody>
      </p:sp>
    </p:spTree>
    <p:extLst>
      <p:ext uri="{BB962C8B-B14F-4D97-AF65-F5344CB8AC3E}">
        <p14:creationId xmlns:p14="http://schemas.microsoft.com/office/powerpoint/2010/main" val="2620022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17</a:t>
            </a:fld>
            <a:endParaRPr lang="en-US"/>
          </a:p>
        </p:txBody>
      </p:sp>
    </p:spTree>
    <p:extLst>
      <p:ext uri="{BB962C8B-B14F-4D97-AF65-F5344CB8AC3E}">
        <p14:creationId xmlns:p14="http://schemas.microsoft.com/office/powerpoint/2010/main" val="108696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bg1"/>
                </a:solidFill>
              </a:rPr>
              <a:t>- go over and study these ideas </a:t>
            </a:r>
          </a:p>
          <a:p>
            <a:pPr lvl="1"/>
            <a:r>
              <a:rPr lang="en-US" dirty="0" smtClean="0">
                <a:solidFill>
                  <a:schemeClr val="bg1"/>
                </a:solidFill>
              </a:rPr>
              <a:t>Theory of forms (we cant see real reality)</a:t>
            </a:r>
          </a:p>
          <a:p>
            <a:pPr lvl="1"/>
            <a:r>
              <a:rPr lang="en-US" dirty="0" smtClean="0">
                <a:solidFill>
                  <a:schemeClr val="bg1"/>
                </a:solidFill>
              </a:rPr>
              <a:t>Empiricism -&gt; sensory knowledge is what we have to study reality </a:t>
            </a:r>
          </a:p>
          <a:p>
            <a:endParaRPr lang="en-US" dirty="0" smtClean="0"/>
          </a:p>
          <a:p>
            <a:r>
              <a:rPr lang="en-US" dirty="0" smtClean="0"/>
              <a:t>-- </a:t>
            </a:r>
            <a:r>
              <a:rPr lang="en-US" dirty="0" err="1" smtClean="0"/>
              <a:t>plato</a:t>
            </a:r>
            <a:r>
              <a:rPr lang="en-US" dirty="0" smtClean="0"/>
              <a:t> was basically like, </a:t>
            </a:r>
            <a:r>
              <a:rPr lang="en-US" dirty="0" err="1" smtClean="0"/>
              <a:t>wahat</a:t>
            </a:r>
            <a:r>
              <a:rPr lang="en-US" dirty="0" smtClean="0"/>
              <a:t> is senses, what is perception, what does it mean to have knowledge of the world.</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6</a:t>
            </a:fld>
            <a:endParaRPr lang="en-US"/>
          </a:p>
        </p:txBody>
      </p:sp>
    </p:spTree>
    <p:extLst>
      <p:ext uri="{BB962C8B-B14F-4D97-AF65-F5344CB8AC3E}">
        <p14:creationId xmlns:p14="http://schemas.microsoft.com/office/powerpoint/2010/main" val="1021265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Next we have Euclid, and </a:t>
            </a:r>
            <a:r>
              <a:rPr lang="en-US" dirty="0" err="1" smtClean="0"/>
              <a:t>im</a:t>
            </a:r>
            <a:r>
              <a:rPr lang="en-US" dirty="0" smtClean="0"/>
              <a:t> only covering</a:t>
            </a:r>
            <a:r>
              <a:rPr lang="en-US" baseline="0" dirty="0" smtClean="0"/>
              <a:t> really important people and ideas, or people who will be reference a lot later on, </a:t>
            </a:r>
          </a:p>
          <a:p>
            <a:pPr marL="171450" indent="-171450">
              <a:buFontTx/>
              <a:buChar char="-"/>
            </a:pPr>
            <a:r>
              <a:rPr lang="en-US" baseline="0" dirty="0" err="1" smtClean="0"/>
              <a:t>Eculid</a:t>
            </a:r>
            <a:r>
              <a:rPr lang="en-US" baseline="0" dirty="0" smtClean="0"/>
              <a:t> is the most amazing </a:t>
            </a:r>
            <a:r>
              <a:rPr lang="en-US" baseline="0" dirty="0" err="1" smtClean="0"/>
              <a:t>vcuz</a:t>
            </a:r>
            <a:r>
              <a:rPr lang="en-US" baseline="0" dirty="0" smtClean="0"/>
              <a:t> he </a:t>
            </a:r>
            <a:r>
              <a:rPr lang="en-US" baseline="0" dirty="0" err="1" smtClean="0"/>
              <a:t>defineid</a:t>
            </a:r>
            <a:r>
              <a:rPr lang="en-US" baseline="0" dirty="0" smtClean="0"/>
              <a:t> and made the concept of </a:t>
            </a:r>
            <a:r>
              <a:rPr lang="en-US" baseline="0" dirty="0" err="1" smtClean="0"/>
              <a:t>euclidan</a:t>
            </a:r>
            <a:r>
              <a:rPr lang="en-US" baseline="0" dirty="0" smtClean="0"/>
              <a:t> space real, and something that we can discuss and work around / with </a:t>
            </a:r>
          </a:p>
          <a:p>
            <a:pPr marL="171450" indent="-171450">
              <a:buFontTx/>
              <a:buChar char="-"/>
            </a:pPr>
            <a:endParaRPr lang="en-US" baseline="0" dirty="0" smtClean="0"/>
          </a:p>
          <a:p>
            <a:pPr marL="171450" indent="-171450">
              <a:buFontTx/>
              <a:buChar char="-"/>
            </a:pPr>
            <a:r>
              <a:rPr lang="en-US" baseline="0" dirty="0" smtClean="0"/>
              <a:t>Ibn </a:t>
            </a:r>
            <a:r>
              <a:rPr lang="en-US" baseline="0" dirty="0" err="1" smtClean="0"/>
              <a:t>al-haytham</a:t>
            </a:r>
            <a:r>
              <a:rPr lang="en-US" baseline="0" dirty="0" smtClean="0"/>
              <a:t>, he came almost 1000 years later but was the first studier of optics, geometrically and also of human vision and biology, showing here the optic chasm </a:t>
            </a:r>
          </a:p>
          <a:p>
            <a:pPr marL="171450" indent="-171450">
              <a:buFontTx/>
              <a:buChar char="-"/>
            </a:pPr>
            <a:endParaRPr lang="en-US" baseline="0" dirty="0" smtClean="0"/>
          </a:p>
          <a:p>
            <a:pPr marL="171450" indent="-171450">
              <a:buFontTx/>
              <a:buChar char="-"/>
            </a:pPr>
            <a:r>
              <a:rPr lang="en-US" baseline="0" dirty="0" smtClean="0"/>
              <a:t>The reason I skipped 1300 years is </a:t>
            </a:r>
            <a:r>
              <a:rPr lang="en-US" baseline="0" dirty="0" err="1" smtClean="0"/>
              <a:t>cuz</a:t>
            </a:r>
            <a:r>
              <a:rPr lang="en-US" baseline="0" dirty="0" smtClean="0"/>
              <a:t>, there isn’t much too important, even </a:t>
            </a:r>
            <a:r>
              <a:rPr lang="en-US" baseline="0" dirty="0" err="1" smtClean="0"/>
              <a:t>tho</a:t>
            </a:r>
            <a:r>
              <a:rPr lang="en-US" baseline="0" dirty="0" smtClean="0"/>
              <a:t> this is a deep </a:t>
            </a:r>
            <a:r>
              <a:rPr lang="en-US" baseline="0" dirty="0" err="1" smtClean="0"/>
              <a:t>histoy</a:t>
            </a:r>
            <a:r>
              <a:rPr lang="en-US" baseline="0" dirty="0" smtClean="0"/>
              <a:t>, a lot of the </a:t>
            </a:r>
            <a:r>
              <a:rPr lang="en-US" baseline="0" dirty="0" err="1" smtClean="0"/>
              <a:t>elemnts</a:t>
            </a:r>
            <a:r>
              <a:rPr lang="en-US" baseline="0" dirty="0" smtClean="0"/>
              <a:t> </a:t>
            </a:r>
            <a:r>
              <a:rPr lang="en-US" baseline="0" dirty="0" err="1" smtClean="0"/>
              <a:t>im</a:t>
            </a:r>
            <a:r>
              <a:rPr lang="en-US" baseline="0" dirty="0" smtClean="0"/>
              <a:t> </a:t>
            </a:r>
            <a:r>
              <a:rPr lang="en-US" baseline="0" dirty="0" err="1" smtClean="0"/>
              <a:t>explaning</a:t>
            </a:r>
            <a:r>
              <a:rPr lang="en-US" baseline="0" dirty="0" smtClean="0"/>
              <a:t> now are </a:t>
            </a:r>
            <a:r>
              <a:rPr lang="en-US" baseline="0" dirty="0" err="1" smtClean="0"/>
              <a:t>relelvant</a:t>
            </a:r>
            <a:r>
              <a:rPr lang="en-US" baseline="0" dirty="0" smtClean="0"/>
              <a:t> to what </a:t>
            </a:r>
            <a:r>
              <a:rPr lang="en-US" baseline="0" dirty="0" err="1" smtClean="0"/>
              <a:t>im</a:t>
            </a:r>
            <a:r>
              <a:rPr lang="en-US" baseline="0" dirty="0" smtClean="0"/>
              <a:t> going to say, instead of </a:t>
            </a:r>
            <a:r>
              <a:rPr lang="en-US" baseline="0" dirty="0" err="1" smtClean="0"/>
              <a:t>relelavnt</a:t>
            </a:r>
            <a:r>
              <a:rPr lang="en-US" baseline="0" dirty="0" smtClean="0"/>
              <a:t> to </a:t>
            </a:r>
            <a:r>
              <a:rPr lang="en-US" baseline="0" dirty="0" err="1" smtClean="0"/>
              <a:t>psyophysics</a:t>
            </a:r>
            <a:r>
              <a:rPr lang="en-US" baseline="0" dirty="0" smtClean="0"/>
              <a:t>, biological psychology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7</a:t>
            </a:fld>
            <a:endParaRPr lang="en-US"/>
          </a:p>
        </p:txBody>
      </p:sp>
    </p:spTree>
    <p:extLst>
      <p:ext uri="{BB962C8B-B14F-4D97-AF65-F5344CB8AC3E}">
        <p14:creationId xmlns:p14="http://schemas.microsoft.com/office/powerpoint/2010/main" val="56938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 back to science please -&gt; scientific method</a:t>
            </a:r>
            <a:r>
              <a:rPr lang="en-US" baseline="0" dirty="0" smtClean="0"/>
              <a:t> started here + </a:t>
            </a:r>
            <a:r>
              <a:rPr lang="en-US" baseline="0" dirty="0" err="1" smtClean="0"/>
              <a:t>psychologyical</a:t>
            </a:r>
            <a:r>
              <a:rPr lang="en-US" baseline="0" dirty="0" smtClean="0"/>
              <a:t> </a:t>
            </a:r>
            <a:r>
              <a:rPr lang="en-US" baseline="0" dirty="0" err="1" smtClean="0"/>
              <a:t>foundcations</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8</a:t>
            </a:fld>
            <a:endParaRPr lang="en-US"/>
          </a:p>
        </p:txBody>
      </p:sp>
    </p:spTree>
    <p:extLst>
      <p:ext uri="{BB962C8B-B14F-4D97-AF65-F5344CB8AC3E}">
        <p14:creationId xmlns:p14="http://schemas.microsoft.com/office/powerpoint/2010/main" val="1718830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 back to science please -&gt; scientific method</a:t>
            </a:r>
            <a:r>
              <a:rPr lang="en-US" baseline="0" dirty="0" smtClean="0"/>
              <a:t> started here + </a:t>
            </a:r>
            <a:r>
              <a:rPr lang="en-US" baseline="0" dirty="0" err="1" smtClean="0"/>
              <a:t>psychologyical</a:t>
            </a:r>
            <a:r>
              <a:rPr lang="en-US" baseline="0" dirty="0" smtClean="0"/>
              <a:t> </a:t>
            </a:r>
            <a:r>
              <a:rPr lang="en-US" baseline="0" dirty="0" err="1" smtClean="0"/>
              <a:t>foundcations</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9</a:t>
            </a:fld>
            <a:endParaRPr lang="en-US"/>
          </a:p>
        </p:txBody>
      </p:sp>
    </p:spTree>
    <p:extLst>
      <p:ext uri="{BB962C8B-B14F-4D97-AF65-F5344CB8AC3E}">
        <p14:creationId xmlns:p14="http://schemas.microsoft.com/office/powerpoint/2010/main" val="1978033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Whilem</a:t>
            </a:r>
            <a:r>
              <a:rPr lang="en-US" dirty="0" smtClean="0"/>
              <a:t> </a:t>
            </a:r>
            <a:r>
              <a:rPr lang="en-US" dirty="0" err="1" smtClean="0"/>
              <a:t>Wudnt</a:t>
            </a:r>
            <a:r>
              <a:rPr lang="en-US" dirty="0" smtClean="0"/>
              <a:t> and find</a:t>
            </a:r>
            <a:r>
              <a:rPr lang="en-US" baseline="0" dirty="0" smtClean="0"/>
              <a:t> his </a:t>
            </a:r>
            <a:r>
              <a:rPr lang="en-US" baseline="0" dirty="0" err="1" smtClean="0"/>
              <a:t>disiplies</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11</a:t>
            </a:fld>
            <a:endParaRPr lang="en-US"/>
          </a:p>
        </p:txBody>
      </p:sp>
    </p:spTree>
    <p:extLst>
      <p:ext uri="{BB962C8B-B14F-4D97-AF65-F5344CB8AC3E}">
        <p14:creationId xmlns:p14="http://schemas.microsoft.com/office/powerpoint/2010/main" val="2673660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talk about the explosion in</a:t>
            </a:r>
            <a:r>
              <a:rPr lang="en-US" baseline="0" dirty="0" smtClean="0"/>
              <a:t> psychological theories</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12</a:t>
            </a:fld>
            <a:endParaRPr lang="en-US"/>
          </a:p>
        </p:txBody>
      </p:sp>
    </p:spTree>
    <p:extLst>
      <p:ext uri="{BB962C8B-B14F-4D97-AF65-F5344CB8AC3E}">
        <p14:creationId xmlns:p14="http://schemas.microsoft.com/office/powerpoint/2010/main" val="227746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a:t>
            </a:r>
            <a:r>
              <a:rPr lang="en-US" dirty="0" smtClean="0"/>
              <a:t>older </a:t>
            </a:r>
            <a:r>
              <a:rPr lang="en-US" dirty="0" err="1" smtClean="0"/>
              <a:t>guyt</a:t>
            </a:r>
            <a:r>
              <a:rPr lang="en-US" dirty="0" smtClean="0"/>
              <a:t>, </a:t>
            </a:r>
            <a:r>
              <a:rPr lang="en-US" dirty="0" err="1" smtClean="0"/>
              <a:t>david</a:t>
            </a:r>
            <a:r>
              <a:rPr lang="en-US" baseline="0" dirty="0" smtClean="0"/>
              <a:t> </a:t>
            </a:r>
            <a:r>
              <a:rPr lang="en-US" baseline="0" dirty="0" err="1" smtClean="0"/>
              <a:t>hubel</a:t>
            </a:r>
            <a:r>
              <a:rPr lang="en-US" baseline="0" dirty="0" smtClean="0"/>
              <a:t>, </a:t>
            </a:r>
            <a:r>
              <a:rPr lang="en-US" baseline="0" dirty="0" err="1" smtClean="0"/>
              <a:t>acc</a:t>
            </a:r>
            <a:r>
              <a:rPr lang="en-US" baseline="0" dirty="0" smtClean="0"/>
              <a:t> made the tungsten </a:t>
            </a:r>
            <a:r>
              <a:rPr lang="en-US" baseline="0" dirty="0" err="1" smtClean="0"/>
              <a:t>electonde</a:t>
            </a:r>
            <a:r>
              <a:rPr lang="en-US" baseline="0" dirty="0" smtClean="0"/>
              <a:t> </a:t>
            </a:r>
            <a:endParaRPr lang="en-US" baseline="0" dirty="0" smtClean="0"/>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r>
              <a:rPr lang="en-US" baseline="0" dirty="0" smtClean="0"/>
              <a:t>Then talk about in the 1900s - 1950s we get more biological </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13</a:t>
            </a:fld>
            <a:endParaRPr lang="en-US"/>
          </a:p>
        </p:txBody>
      </p:sp>
    </p:spTree>
    <p:extLst>
      <p:ext uri="{BB962C8B-B14F-4D97-AF65-F5344CB8AC3E}">
        <p14:creationId xmlns:p14="http://schemas.microsoft.com/office/powerpoint/2010/main" val="2102318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big</a:t>
            </a:r>
            <a:r>
              <a:rPr lang="en-US" baseline="0" dirty="0" smtClean="0"/>
              <a:t> variants of this come out</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15</a:t>
            </a:fld>
            <a:endParaRPr lang="en-US"/>
          </a:p>
        </p:txBody>
      </p:sp>
    </p:spTree>
    <p:extLst>
      <p:ext uri="{BB962C8B-B14F-4D97-AF65-F5344CB8AC3E}">
        <p14:creationId xmlns:p14="http://schemas.microsoft.com/office/powerpoint/2010/main" val="561632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87EE853-6FD6-458F-A715-DA8EAD8FF2A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9F4D-56EF-458D-9A18-B5FCA9163EFC}"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824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7EE853-6FD6-458F-A715-DA8EAD8FF2A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59816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7EE853-6FD6-458F-A715-DA8EAD8FF2A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9F4D-56EF-458D-9A18-B5FCA9163EFC}"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42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7EE853-6FD6-458F-A715-DA8EAD8FF2A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32654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7EE853-6FD6-458F-A715-DA8EAD8FF2A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9F4D-56EF-458D-9A18-B5FCA9163EF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090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7EE853-6FD6-458F-A715-DA8EAD8FF2A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221738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7EE853-6FD6-458F-A715-DA8EAD8FF2A7}"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204475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7EE853-6FD6-458F-A715-DA8EAD8FF2A7}"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269602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EE853-6FD6-458F-A715-DA8EAD8FF2A7}"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4024540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7EE853-6FD6-458F-A715-DA8EAD8FF2A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268329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7EE853-6FD6-458F-A715-DA8EAD8FF2A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09F4D-56EF-458D-9A18-B5FCA9163EF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1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87EE853-6FD6-458F-A715-DA8EAD8FF2A7}" type="datetimeFigureOut">
              <a:rPr lang="en-US" smtClean="0"/>
              <a:t>11/5/2024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009F4D-56EF-458D-9A18-B5FCA9163EFC}"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67042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2.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1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jpe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png"/><Relationship Id="rId10" Type="http://schemas.openxmlformats.org/officeDocument/2006/relationships/image" Target="../media/image23.jpeg"/><Relationship Id="rId4" Type="http://schemas.openxmlformats.org/officeDocument/2006/relationships/image" Target="../media/image9.jpeg"/><Relationship Id="rId9" Type="http://schemas.openxmlformats.org/officeDocument/2006/relationships/image" Target="../media/image2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Deep History Of the Study of </a:t>
            </a:r>
            <a:r>
              <a:rPr lang="en-US" b="1" cap="none" spc="0" dirty="0" smtClean="0">
                <a:ln w="22225">
                  <a:solidFill>
                    <a:schemeClr val="accent2"/>
                  </a:solidFill>
                  <a:prstDash val="solid"/>
                </a:ln>
                <a:solidFill>
                  <a:srgbClr val="002060"/>
                </a:solidFill>
              </a:rPr>
              <a:t>Haptic Perception </a:t>
            </a:r>
            <a:endParaRPr lang="en-US" b="1" dirty="0">
              <a:solidFill>
                <a:srgbClr val="002060"/>
              </a:solidFill>
            </a:endParaRPr>
          </a:p>
        </p:txBody>
      </p:sp>
      <p:sp>
        <p:nvSpPr>
          <p:cNvPr id="3" name="Subtitle 2"/>
          <p:cNvSpPr>
            <a:spLocks noGrp="1"/>
          </p:cNvSpPr>
          <p:nvPr>
            <p:ph type="subTitle" idx="1"/>
          </p:nvPr>
        </p:nvSpPr>
        <p:spPr/>
        <p:txBody>
          <a:bodyPr/>
          <a:lstStyle/>
          <a:p>
            <a:r>
              <a:rPr lang="en-US" dirty="0" smtClean="0"/>
              <a:t>By: Ahmed Nadeem</a:t>
            </a:r>
            <a:endParaRPr lang="en-US" dirty="0"/>
          </a:p>
        </p:txBody>
      </p:sp>
    </p:spTree>
    <p:extLst>
      <p:ext uri="{BB962C8B-B14F-4D97-AF65-F5344CB8AC3E}">
        <p14:creationId xmlns:p14="http://schemas.microsoft.com/office/powerpoint/2010/main" val="1608100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0302" y="585216"/>
            <a:ext cx="12351241" cy="1499616"/>
          </a:xfrm>
        </p:spPr>
        <p:txBody>
          <a:bodyPr/>
          <a:lstStyle/>
          <a:p>
            <a:r>
              <a:rPr lang="en-US" dirty="0" smtClean="0">
                <a:solidFill>
                  <a:schemeClr val="bg2"/>
                </a:solidFill>
              </a:rPr>
              <a:t>1800s Onwards – </a:t>
            </a:r>
            <a:r>
              <a:rPr lang="en-US" sz="4400" dirty="0" smtClean="0">
                <a:solidFill>
                  <a:schemeClr val="bg2"/>
                </a:solidFill>
              </a:rPr>
              <a:t>PSYHOPHYSICS! WHAT IS PERCEPTION? </a:t>
            </a:r>
            <a:endParaRPr lang="en-US" sz="4400" dirty="0">
              <a:solidFill>
                <a:schemeClr val="bg2"/>
              </a:solidFill>
            </a:endParaRPr>
          </a:p>
        </p:txBody>
      </p:sp>
      <p:pic>
        <p:nvPicPr>
          <p:cNvPr id="7170" name="Picture 2" descr="Ernst Heinrich Weber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760" y="2147776"/>
            <a:ext cx="3132840" cy="4100068"/>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File:CrumeyFig3.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99426"/>
            <a:ext cx="3416154" cy="26960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2155" y="1681686"/>
            <a:ext cx="4030270" cy="369332"/>
          </a:xfrm>
          <a:prstGeom prst="rect">
            <a:avLst/>
          </a:prstGeom>
        </p:spPr>
        <p:txBody>
          <a:bodyPr wrap="none">
            <a:spAutoFit/>
          </a:bodyPr>
          <a:lstStyle/>
          <a:p>
            <a:r>
              <a:rPr lang="en-US" dirty="0">
                <a:solidFill>
                  <a:schemeClr val="bg2"/>
                </a:solidFill>
              </a:rPr>
              <a:t>Ernst Heinrich Weber (1795–1878)</a:t>
            </a:r>
          </a:p>
        </p:txBody>
      </p:sp>
      <p:pic>
        <p:nvPicPr>
          <p:cNvPr id="9" name="Picture 10" descr="Gustav Fechner - Founder of psychophysics – Genvi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7133" y="3239902"/>
            <a:ext cx="3155457" cy="39443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sychophysics | in Chapter 04: Sens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0306" y="1565461"/>
            <a:ext cx="3510801" cy="36250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stretch>
            <a:fillRect/>
          </a:stretch>
        </p:blipFill>
        <p:spPr>
          <a:xfrm>
            <a:off x="4038600" y="3239902"/>
            <a:ext cx="5007427" cy="3901135"/>
          </a:xfrm>
          <a:prstGeom prst="rect">
            <a:avLst/>
          </a:prstGeom>
        </p:spPr>
      </p:pic>
      <p:sp>
        <p:nvSpPr>
          <p:cNvPr id="12" name="Rectangle 11"/>
          <p:cNvSpPr/>
          <p:nvPr/>
        </p:nvSpPr>
        <p:spPr>
          <a:xfrm>
            <a:off x="8231311" y="2477701"/>
            <a:ext cx="3405099" cy="369332"/>
          </a:xfrm>
          <a:prstGeom prst="rect">
            <a:avLst/>
          </a:prstGeom>
        </p:spPr>
        <p:txBody>
          <a:bodyPr wrap="none">
            <a:spAutoFit/>
          </a:bodyPr>
          <a:lstStyle/>
          <a:p>
            <a:r>
              <a:rPr lang="en-US" dirty="0">
                <a:solidFill>
                  <a:schemeClr val="bg2"/>
                </a:solidFill>
              </a:rPr>
              <a:t>Gustav Fechner (1801–1887)</a:t>
            </a:r>
          </a:p>
        </p:txBody>
      </p:sp>
    </p:spTree>
    <p:extLst>
      <p:ext uri="{BB962C8B-B14F-4D97-AF65-F5344CB8AC3E}">
        <p14:creationId xmlns:p14="http://schemas.microsoft.com/office/powerpoint/2010/main" val="160204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6"/>
                                        </p:tgtEl>
                                        <p:attrNameLst>
                                          <p:attrName>style.visibility</p:attrName>
                                        </p:attrNameLst>
                                      </p:cBhvr>
                                      <p:to>
                                        <p:strVal val="visible"/>
                                      </p:to>
                                    </p:set>
                                    <p:animEffect transition="in" filter="fade">
                                      <p:cBhvr>
                                        <p:cTn id="17" dur="500"/>
                                        <p:tgtEl>
                                          <p:spTgt spid="71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1850s </a:t>
            </a:r>
            <a:r>
              <a:rPr lang="en-US" dirty="0" smtClean="0">
                <a:solidFill>
                  <a:schemeClr val="bg2"/>
                </a:solidFill>
              </a:rPr>
              <a:t>onwards</a:t>
            </a:r>
            <a:endParaRPr lang="en-US" dirty="0">
              <a:solidFill>
                <a:schemeClr val="bg2"/>
              </a:solidFill>
            </a:endParaRPr>
          </a:p>
        </p:txBody>
      </p:sp>
      <p:pic>
        <p:nvPicPr>
          <p:cNvPr id="9218" name="Picture 2" descr="Wilhelm Wundt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20321"/>
            <a:ext cx="2931886" cy="394472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The First Experimental Psychology Laborato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3358" y="2974263"/>
            <a:ext cx="7388642" cy="3990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897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1800s </a:t>
            </a:r>
            <a:r>
              <a:rPr lang="en-US" dirty="0" smtClean="0">
                <a:solidFill>
                  <a:schemeClr val="bg2"/>
                </a:solidFill>
              </a:rPr>
              <a:t>onwards – PSYCHOLOGY!</a:t>
            </a:r>
            <a:endParaRPr lang="en-US" dirty="0">
              <a:solidFill>
                <a:schemeClr val="bg2"/>
              </a:solidFill>
            </a:endParaRPr>
          </a:p>
        </p:txBody>
      </p:sp>
      <p:pic>
        <p:nvPicPr>
          <p:cNvPr id="10242" name="Picture 2" descr="A black and white photograph of Ja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417612"/>
            <a:ext cx="2686050" cy="344038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undefi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6051" y="3409950"/>
            <a:ext cx="2106322" cy="3448049"/>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Baby used in notorious fear experiment is lost no more | New Scient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9962" y="4189825"/>
            <a:ext cx="3482119" cy="266817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John B. Watson - Wikiped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2373" y="4189825"/>
            <a:ext cx="1857589" cy="2668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x Wertheimer: Gestalt Theory Founder — Gestalt Therapy Blo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2373" y="1834780"/>
            <a:ext cx="4199227" cy="24320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Optical Illusions Work | CooperVis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1601" y="1066431"/>
            <a:ext cx="3200400"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368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1900s-1950s onwards</a:t>
            </a:r>
            <a:endParaRPr lang="en-US" dirty="0">
              <a:solidFill>
                <a:schemeClr val="tx2"/>
              </a:solidFill>
            </a:endParaRPr>
          </a:p>
        </p:txBody>
      </p:sp>
      <p:sp>
        <p:nvSpPr>
          <p:cNvPr id="5" name="TextBox 4"/>
          <p:cNvSpPr txBox="1"/>
          <p:nvPr/>
        </p:nvSpPr>
        <p:spPr>
          <a:xfrm>
            <a:off x="216789" y="2014730"/>
            <a:ext cx="5829300" cy="646331"/>
          </a:xfrm>
          <a:prstGeom prst="rect">
            <a:avLst/>
          </a:prstGeom>
          <a:noFill/>
        </p:spPr>
        <p:txBody>
          <a:bodyPr wrap="square" rtlCol="0">
            <a:spAutoFit/>
          </a:bodyPr>
          <a:lstStyle/>
          <a:p>
            <a:r>
              <a:rPr lang="en-US" sz="3600" dirty="0" smtClean="0"/>
              <a:t>Behaviorism/Psychology  </a:t>
            </a:r>
            <a:endParaRPr lang="en-US" sz="3600" dirty="0"/>
          </a:p>
        </p:txBody>
      </p:sp>
      <p:sp>
        <p:nvSpPr>
          <p:cNvPr id="6" name="TextBox 5"/>
          <p:cNvSpPr txBox="1"/>
          <p:nvPr/>
        </p:nvSpPr>
        <p:spPr>
          <a:xfrm>
            <a:off x="216789" y="3696878"/>
            <a:ext cx="4597400" cy="646331"/>
          </a:xfrm>
          <a:prstGeom prst="rect">
            <a:avLst/>
          </a:prstGeom>
          <a:noFill/>
        </p:spPr>
        <p:txBody>
          <a:bodyPr wrap="square" rtlCol="0">
            <a:spAutoFit/>
          </a:bodyPr>
          <a:lstStyle/>
          <a:p>
            <a:r>
              <a:rPr lang="en-US" sz="3600" dirty="0" smtClean="0"/>
              <a:t>Philosophy/Math</a:t>
            </a:r>
            <a:endParaRPr lang="en-US" sz="3600" dirty="0"/>
          </a:p>
        </p:txBody>
      </p:sp>
      <p:sp>
        <p:nvSpPr>
          <p:cNvPr id="7" name="TextBox 6"/>
          <p:cNvSpPr txBox="1"/>
          <p:nvPr/>
        </p:nvSpPr>
        <p:spPr>
          <a:xfrm>
            <a:off x="216789" y="5238307"/>
            <a:ext cx="3543300" cy="646331"/>
          </a:xfrm>
          <a:prstGeom prst="rect">
            <a:avLst/>
          </a:prstGeom>
          <a:noFill/>
        </p:spPr>
        <p:txBody>
          <a:bodyPr wrap="square" rtlCol="0">
            <a:spAutoFit/>
          </a:bodyPr>
          <a:lstStyle/>
          <a:p>
            <a:r>
              <a:rPr lang="en-US" sz="3600" dirty="0" smtClean="0"/>
              <a:t>Physiology?</a:t>
            </a:r>
            <a:endParaRPr lang="en-US" sz="3600" dirty="0"/>
          </a:p>
        </p:txBody>
      </p:sp>
      <p:pic>
        <p:nvPicPr>
          <p:cNvPr id="11266" name="Picture 2" descr="David Hubel: The Scientist – Defining Moments Ca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05" y="0"/>
            <a:ext cx="5702595" cy="32106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3906467" y="4596273"/>
            <a:ext cx="8285533" cy="2261727"/>
          </a:xfrm>
          <a:prstGeom prst="rect">
            <a:avLst/>
          </a:prstGeom>
        </p:spPr>
      </p:pic>
      <p:pic>
        <p:nvPicPr>
          <p:cNvPr id="11268" name="Picture 4" descr="YouTube"/>
          <p:cNvPicPr>
            <a:picLocks noChangeAspect="1" noChangeArrowheads="1"/>
          </p:cNvPicPr>
          <p:nvPr/>
        </p:nvPicPr>
        <p:blipFill rotWithShape="1">
          <a:blip r:embed="rId5">
            <a:extLst>
              <a:ext uri="{28A0092B-C50C-407E-A947-70E740481C1C}">
                <a14:useLocalDpi xmlns:a14="http://schemas.microsoft.com/office/drawing/2010/main" val="0"/>
              </a:ext>
            </a:extLst>
          </a:blip>
          <a:srcRect l="18044" t="1646" r="36296" b="31296"/>
          <a:stretch/>
        </p:blipFill>
        <p:spPr bwMode="auto">
          <a:xfrm>
            <a:off x="8448147" y="3210640"/>
            <a:ext cx="3743853" cy="365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889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1900s-1950s onwards</a:t>
            </a:r>
            <a:endParaRPr lang="en-US" dirty="0">
              <a:solidFill>
                <a:schemeClr val="tx2"/>
              </a:solidFill>
            </a:endParaRPr>
          </a:p>
        </p:txBody>
      </p:sp>
      <p:sp>
        <p:nvSpPr>
          <p:cNvPr id="11" name="TextBox 10"/>
          <p:cNvSpPr txBox="1"/>
          <p:nvPr/>
        </p:nvSpPr>
        <p:spPr>
          <a:xfrm>
            <a:off x="216789" y="2014730"/>
            <a:ext cx="5829300" cy="646331"/>
          </a:xfrm>
          <a:prstGeom prst="rect">
            <a:avLst/>
          </a:prstGeom>
          <a:noFill/>
        </p:spPr>
        <p:txBody>
          <a:bodyPr wrap="square" rtlCol="0">
            <a:spAutoFit/>
          </a:bodyPr>
          <a:lstStyle/>
          <a:p>
            <a:r>
              <a:rPr lang="en-US" sz="3600" dirty="0" smtClean="0"/>
              <a:t>Behaviorism/Psychology  </a:t>
            </a:r>
            <a:endParaRPr lang="en-US" sz="3600" dirty="0"/>
          </a:p>
        </p:txBody>
      </p:sp>
      <p:sp>
        <p:nvSpPr>
          <p:cNvPr id="12" name="TextBox 11"/>
          <p:cNvSpPr txBox="1"/>
          <p:nvPr/>
        </p:nvSpPr>
        <p:spPr>
          <a:xfrm>
            <a:off x="216789" y="3696878"/>
            <a:ext cx="4597400" cy="646331"/>
          </a:xfrm>
          <a:prstGeom prst="rect">
            <a:avLst/>
          </a:prstGeom>
          <a:noFill/>
        </p:spPr>
        <p:txBody>
          <a:bodyPr wrap="square" rtlCol="0">
            <a:spAutoFit/>
          </a:bodyPr>
          <a:lstStyle/>
          <a:p>
            <a:r>
              <a:rPr lang="en-US" sz="3600" dirty="0" smtClean="0"/>
              <a:t>Philosophy/Math</a:t>
            </a:r>
            <a:endParaRPr lang="en-US" sz="3600" dirty="0"/>
          </a:p>
        </p:txBody>
      </p:sp>
      <p:sp>
        <p:nvSpPr>
          <p:cNvPr id="13" name="TextBox 12"/>
          <p:cNvSpPr txBox="1"/>
          <p:nvPr/>
        </p:nvSpPr>
        <p:spPr>
          <a:xfrm>
            <a:off x="216789" y="5238307"/>
            <a:ext cx="3543300" cy="646331"/>
          </a:xfrm>
          <a:prstGeom prst="rect">
            <a:avLst/>
          </a:prstGeom>
          <a:noFill/>
        </p:spPr>
        <p:txBody>
          <a:bodyPr wrap="square" rtlCol="0">
            <a:spAutoFit/>
          </a:bodyPr>
          <a:lstStyle/>
          <a:p>
            <a:r>
              <a:rPr lang="en-US" sz="3600" dirty="0" smtClean="0"/>
              <a:t>Physiology?</a:t>
            </a:r>
            <a:endParaRPr lang="en-US" sz="3600" dirty="0"/>
          </a:p>
        </p:txBody>
      </p:sp>
    </p:spTree>
    <p:extLst>
      <p:ext uri="{BB962C8B-B14F-4D97-AF65-F5344CB8AC3E}">
        <p14:creationId xmlns:p14="http://schemas.microsoft.com/office/powerpoint/2010/main" val="665554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1950s-1999</a:t>
            </a:r>
            <a:endParaRPr lang="en-US" dirty="0">
              <a:solidFill>
                <a:schemeClr val="tx2"/>
              </a:solidFill>
            </a:endParaRPr>
          </a:p>
        </p:txBody>
      </p:sp>
      <p:sp>
        <p:nvSpPr>
          <p:cNvPr id="5" name="TextBox 4"/>
          <p:cNvSpPr txBox="1"/>
          <p:nvPr/>
        </p:nvSpPr>
        <p:spPr>
          <a:xfrm>
            <a:off x="216789" y="2014730"/>
            <a:ext cx="6269736" cy="646331"/>
          </a:xfrm>
          <a:prstGeom prst="rect">
            <a:avLst/>
          </a:prstGeom>
          <a:noFill/>
        </p:spPr>
        <p:txBody>
          <a:bodyPr wrap="square" rtlCol="0">
            <a:spAutoFit/>
          </a:bodyPr>
          <a:lstStyle/>
          <a:p>
            <a:r>
              <a:rPr lang="en-US" sz="3600" dirty="0" smtClean="0"/>
              <a:t>Behaviorism / Psychology  </a:t>
            </a:r>
            <a:endParaRPr lang="en-US" sz="3600" dirty="0"/>
          </a:p>
        </p:txBody>
      </p:sp>
      <p:sp>
        <p:nvSpPr>
          <p:cNvPr id="6" name="TextBox 5"/>
          <p:cNvSpPr txBox="1"/>
          <p:nvPr/>
        </p:nvSpPr>
        <p:spPr>
          <a:xfrm>
            <a:off x="216789" y="3696878"/>
            <a:ext cx="4597400" cy="646331"/>
          </a:xfrm>
          <a:prstGeom prst="rect">
            <a:avLst/>
          </a:prstGeom>
          <a:noFill/>
        </p:spPr>
        <p:txBody>
          <a:bodyPr wrap="square" rtlCol="0">
            <a:spAutoFit/>
          </a:bodyPr>
          <a:lstStyle/>
          <a:p>
            <a:r>
              <a:rPr lang="en-US" sz="3600" dirty="0" smtClean="0"/>
              <a:t>Philosophy / Math</a:t>
            </a:r>
            <a:endParaRPr lang="en-US" sz="3600" dirty="0"/>
          </a:p>
        </p:txBody>
      </p:sp>
      <p:sp>
        <p:nvSpPr>
          <p:cNvPr id="7" name="TextBox 6"/>
          <p:cNvSpPr txBox="1"/>
          <p:nvPr/>
        </p:nvSpPr>
        <p:spPr>
          <a:xfrm>
            <a:off x="216789" y="5238307"/>
            <a:ext cx="3543300" cy="646331"/>
          </a:xfrm>
          <a:prstGeom prst="rect">
            <a:avLst/>
          </a:prstGeom>
          <a:noFill/>
        </p:spPr>
        <p:txBody>
          <a:bodyPr wrap="square" rtlCol="0">
            <a:spAutoFit/>
          </a:bodyPr>
          <a:lstStyle/>
          <a:p>
            <a:r>
              <a:rPr lang="en-US" sz="3600" dirty="0" smtClean="0"/>
              <a:t>Physiology?</a:t>
            </a:r>
            <a:endParaRPr lang="en-US" sz="3600" dirty="0"/>
          </a:p>
        </p:txBody>
      </p:sp>
      <p:sp>
        <p:nvSpPr>
          <p:cNvPr id="12" name="Rounded Rectangle 11"/>
          <p:cNvSpPr/>
          <p:nvPr/>
        </p:nvSpPr>
        <p:spPr>
          <a:xfrm>
            <a:off x="216789" y="3505313"/>
            <a:ext cx="2631186" cy="1013727"/>
          </a:xfrm>
          <a:prstGeom prst="round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16788" y="1816654"/>
            <a:ext cx="2926461" cy="1013727"/>
          </a:xfrm>
          <a:prstGeom prst="round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453923" y="1806341"/>
            <a:ext cx="2603977" cy="940112"/>
          </a:xfrm>
          <a:prstGeom prst="round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143249" y="3549648"/>
            <a:ext cx="1362076" cy="858764"/>
          </a:xfrm>
          <a:prstGeom prst="roundRect">
            <a:avLst/>
          </a:prstGeom>
          <a:solidFill>
            <a:srgbClr val="7030A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70305" y="5132090"/>
            <a:ext cx="2830069" cy="858764"/>
          </a:xfrm>
          <a:prstGeom prst="roundRect">
            <a:avLst/>
          </a:prstGeom>
          <a:solidFill>
            <a:srgbClr val="7030A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949598" y="2559262"/>
            <a:ext cx="2603977" cy="940112"/>
          </a:xfrm>
          <a:prstGeom prst="round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Biology</a:t>
            </a:r>
            <a:endParaRPr lang="en-US" dirty="0">
              <a:solidFill>
                <a:sysClr val="windowText" lastClr="000000"/>
              </a:solidFill>
            </a:endParaRPr>
          </a:p>
        </p:txBody>
      </p:sp>
      <p:sp>
        <p:nvSpPr>
          <p:cNvPr id="18" name="Rounded Rectangle 17"/>
          <p:cNvSpPr/>
          <p:nvPr/>
        </p:nvSpPr>
        <p:spPr>
          <a:xfrm>
            <a:off x="6891892" y="4808925"/>
            <a:ext cx="2719388" cy="858764"/>
          </a:xfrm>
          <a:prstGeom prst="roundRect">
            <a:avLst/>
          </a:prstGeom>
          <a:solidFill>
            <a:srgbClr val="7030A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Computers</a:t>
            </a:r>
            <a:endParaRPr lang="en-US" dirty="0">
              <a:solidFill>
                <a:sysClr val="windowText" lastClr="000000"/>
              </a:solidFill>
            </a:endParaRPr>
          </a:p>
        </p:txBody>
      </p:sp>
    </p:spTree>
    <p:extLst>
      <p:ext uri="{BB962C8B-B14F-4D97-AF65-F5344CB8AC3E}">
        <p14:creationId xmlns:p14="http://schemas.microsoft.com/office/powerpoint/2010/main" val="3356885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1950s-1999</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solidFill>
                  <a:schemeClr val="tx2"/>
                </a:solidFill>
              </a:rPr>
              <a:t>- Gibson  - ecological optics </a:t>
            </a:r>
          </a:p>
          <a:p>
            <a:r>
              <a:rPr lang="en-US" dirty="0" err="1" smtClean="0">
                <a:solidFill>
                  <a:schemeClr val="tx2"/>
                </a:solidFill>
              </a:rPr>
              <a:t>Daivid</a:t>
            </a:r>
            <a:r>
              <a:rPr lang="en-US" dirty="0" smtClean="0">
                <a:solidFill>
                  <a:schemeClr val="tx2"/>
                </a:solidFill>
              </a:rPr>
              <a:t> </a:t>
            </a:r>
            <a:r>
              <a:rPr lang="en-US" dirty="0" err="1" smtClean="0">
                <a:solidFill>
                  <a:schemeClr val="tx2"/>
                </a:solidFill>
              </a:rPr>
              <a:t>marr</a:t>
            </a:r>
            <a:r>
              <a:rPr lang="en-US" dirty="0" smtClean="0">
                <a:solidFill>
                  <a:schemeClr val="tx2"/>
                </a:solidFill>
              </a:rPr>
              <a:t> – </a:t>
            </a:r>
            <a:r>
              <a:rPr lang="en-US" dirty="0" err="1" smtClean="0">
                <a:solidFill>
                  <a:schemeClr val="tx2"/>
                </a:solidFill>
              </a:rPr>
              <a:t>computatiooal</a:t>
            </a:r>
            <a:r>
              <a:rPr lang="en-US" dirty="0" smtClean="0">
                <a:solidFill>
                  <a:schemeClr val="tx2"/>
                </a:solidFill>
              </a:rPr>
              <a:t> neuroscience and vision </a:t>
            </a:r>
          </a:p>
          <a:p>
            <a:r>
              <a:rPr lang="en-US" dirty="0" err="1" smtClean="0">
                <a:solidFill>
                  <a:schemeClr val="tx2"/>
                </a:solidFill>
              </a:rPr>
              <a:t>Melyvn</a:t>
            </a:r>
            <a:r>
              <a:rPr lang="en-US" dirty="0" smtClean="0">
                <a:solidFill>
                  <a:schemeClr val="tx2"/>
                </a:solidFill>
              </a:rPr>
              <a:t> </a:t>
            </a:r>
            <a:r>
              <a:rPr lang="en-US" dirty="0" err="1" smtClean="0">
                <a:solidFill>
                  <a:schemeClr val="tx2"/>
                </a:solidFill>
              </a:rPr>
              <a:t>goodale</a:t>
            </a:r>
            <a:r>
              <a:rPr lang="en-US" dirty="0" smtClean="0">
                <a:solidFill>
                  <a:schemeClr val="tx2"/>
                </a:solidFill>
              </a:rPr>
              <a:t> -&gt; visual </a:t>
            </a:r>
            <a:r>
              <a:rPr lang="en-US" dirty="0" err="1" smtClean="0">
                <a:solidFill>
                  <a:schemeClr val="tx2"/>
                </a:solidFill>
              </a:rPr>
              <a:t>strea</a:t>
            </a:r>
            <a:r>
              <a:rPr lang="en-US" dirty="0" smtClean="0">
                <a:solidFill>
                  <a:schemeClr val="tx2"/>
                </a:solidFill>
              </a:rPr>
              <a:t> </a:t>
            </a:r>
            <a:r>
              <a:rPr lang="en-US" dirty="0" err="1" smtClean="0">
                <a:solidFill>
                  <a:schemeClr val="tx2"/>
                </a:solidFill>
              </a:rPr>
              <a:t>hpyothsisis</a:t>
            </a:r>
            <a:r>
              <a:rPr lang="en-US" dirty="0" smtClean="0">
                <a:solidFill>
                  <a:schemeClr val="tx2"/>
                </a:solidFill>
              </a:rPr>
              <a:t> </a:t>
            </a:r>
          </a:p>
          <a:p>
            <a:r>
              <a:rPr lang="en-US" dirty="0" smtClean="0">
                <a:solidFill>
                  <a:schemeClr val="tx2"/>
                </a:solidFill>
              </a:rPr>
              <a:t>Ian P </a:t>
            </a:r>
            <a:r>
              <a:rPr lang="en-US" dirty="0" err="1" smtClean="0">
                <a:solidFill>
                  <a:schemeClr val="tx2"/>
                </a:solidFill>
              </a:rPr>
              <a:t>howard</a:t>
            </a:r>
            <a:r>
              <a:rPr lang="en-US" dirty="0" smtClean="0">
                <a:solidFill>
                  <a:schemeClr val="tx2"/>
                </a:solidFill>
              </a:rPr>
              <a:t> </a:t>
            </a:r>
          </a:p>
          <a:p>
            <a:r>
              <a:rPr lang="en-US" b="1" dirty="0"/>
              <a:t>Susan Lederman</a:t>
            </a:r>
            <a:r>
              <a:rPr lang="en-US" dirty="0"/>
              <a:t> (born 1944) and </a:t>
            </a:r>
            <a:r>
              <a:rPr lang="en-US" b="1" dirty="0"/>
              <a:t>Roberta </a:t>
            </a:r>
            <a:r>
              <a:rPr lang="en-US" b="1" dirty="0" err="1"/>
              <a:t>Klatzky</a:t>
            </a:r>
            <a:r>
              <a:rPr lang="en-US" dirty="0"/>
              <a:t> (born 1947): Their collaborative work on haptic perception and object recognition has been prominent since the 1980s and continues to influence the field.</a:t>
            </a:r>
            <a:endParaRPr lang="en-US" dirty="0" smtClean="0">
              <a:solidFill>
                <a:schemeClr val="tx2"/>
              </a:solidFill>
            </a:endParaRPr>
          </a:p>
          <a:p>
            <a:r>
              <a:rPr lang="en-US" dirty="0" smtClean="0">
                <a:solidFill>
                  <a:schemeClr val="tx2"/>
                </a:solidFill>
              </a:rPr>
              <a:t> </a:t>
            </a:r>
            <a:endParaRPr lang="en-US" dirty="0">
              <a:solidFill>
                <a:schemeClr val="tx2"/>
              </a:solidFill>
            </a:endParaRPr>
          </a:p>
        </p:txBody>
      </p:sp>
    </p:spTree>
    <p:extLst>
      <p:ext uri="{BB962C8B-B14F-4D97-AF65-F5344CB8AC3E}">
        <p14:creationId xmlns:p14="http://schemas.microsoft.com/office/powerpoint/2010/main" val="154185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2000s-Present</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solidFill>
                  <a:schemeClr val="tx2"/>
                </a:solidFill>
              </a:rPr>
              <a:t>- ml </a:t>
            </a:r>
            <a:r>
              <a:rPr lang="en-US" dirty="0" err="1" smtClean="0">
                <a:solidFill>
                  <a:schemeClr val="tx2"/>
                </a:solidFill>
              </a:rPr>
              <a:t>kappers</a:t>
            </a:r>
            <a:r>
              <a:rPr lang="en-US" dirty="0" smtClean="0">
                <a:solidFill>
                  <a:schemeClr val="tx2"/>
                </a:solidFill>
              </a:rPr>
              <a:t> </a:t>
            </a:r>
          </a:p>
          <a:p>
            <a:r>
              <a:rPr lang="en-US" dirty="0" smtClean="0">
                <a:solidFill>
                  <a:schemeClr val="tx2"/>
                </a:solidFill>
              </a:rPr>
              <a:t>- </a:t>
            </a:r>
            <a:r>
              <a:rPr lang="en-US" dirty="0" err="1" smtClean="0">
                <a:solidFill>
                  <a:schemeClr val="tx2"/>
                </a:solidFill>
              </a:rPr>
              <a:t>harris</a:t>
            </a:r>
            <a:r>
              <a:rPr lang="en-US" dirty="0" smtClean="0">
                <a:solidFill>
                  <a:schemeClr val="tx2"/>
                </a:solidFill>
              </a:rPr>
              <a:t> </a:t>
            </a:r>
            <a:endParaRPr lang="en-US" dirty="0">
              <a:solidFill>
                <a:schemeClr val="tx2"/>
              </a:solidFill>
            </a:endParaRPr>
          </a:p>
        </p:txBody>
      </p:sp>
    </p:spTree>
    <p:extLst>
      <p:ext uri="{BB962C8B-B14F-4D97-AF65-F5344CB8AC3E}">
        <p14:creationId xmlns:p14="http://schemas.microsoft.com/office/powerpoint/2010/main" val="167036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descr="Eye Icon PNGs for Free Download"/>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214495" y="13589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420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0" name="Picture 6" descr="Closed Eye Icons - Free SVG &amp; PNG Closed Eye Images - Noun Project"/>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561885" y="2328588"/>
            <a:ext cx="3115220" cy="311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208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391886"/>
            <a:ext cx="9720072" cy="2084832"/>
          </a:xfrm>
        </p:spPr>
        <p:txBody>
          <a:bodyPr>
            <a:normAutofit/>
          </a:bodyPr>
          <a:lstStyle/>
          <a:p>
            <a:r>
              <a:rPr lang="en-US" sz="5400" b="1" dirty="0">
                <a:solidFill>
                  <a:srgbClr val="7030A0"/>
                </a:solidFill>
              </a:rPr>
              <a:t>Background Color indicates progression through time </a:t>
            </a:r>
            <a:endParaRPr lang="en-US" b="1" dirty="0">
              <a:solidFill>
                <a:srgbClr val="7030A0"/>
              </a:solidFill>
            </a:endParaRPr>
          </a:p>
        </p:txBody>
      </p:sp>
      <p:sp>
        <p:nvSpPr>
          <p:cNvPr id="4" name="Rectangle 3"/>
          <p:cNvSpPr/>
          <p:nvPr/>
        </p:nvSpPr>
        <p:spPr>
          <a:xfrm>
            <a:off x="1103957" y="2913021"/>
            <a:ext cx="3038421" cy="27040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solidFill>
                  <a:schemeClr val="bg2"/>
                </a:solidFill>
              </a:rPr>
              <a:t>BCE and Middle ages</a:t>
            </a:r>
            <a:endParaRPr lang="en-US" sz="2800" b="1" dirty="0">
              <a:solidFill>
                <a:schemeClr val="bg2"/>
              </a:solidFill>
            </a:endParaRPr>
          </a:p>
        </p:txBody>
      </p:sp>
      <p:sp>
        <p:nvSpPr>
          <p:cNvPr id="5" name="Rectangle 4"/>
          <p:cNvSpPr/>
          <p:nvPr/>
        </p:nvSpPr>
        <p:spPr>
          <a:xfrm>
            <a:off x="4444782" y="2913018"/>
            <a:ext cx="3038421" cy="27040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smtClean="0">
                <a:solidFill>
                  <a:schemeClr val="tx2"/>
                </a:solidFill>
              </a:rPr>
              <a:t>Recent History</a:t>
            </a:r>
            <a:endParaRPr lang="en-US" sz="2800" b="1" dirty="0">
              <a:solidFill>
                <a:schemeClr val="tx2"/>
              </a:solidFill>
            </a:endParaRPr>
          </a:p>
        </p:txBody>
      </p:sp>
      <p:sp>
        <p:nvSpPr>
          <p:cNvPr id="6" name="Rectangle 5"/>
          <p:cNvSpPr/>
          <p:nvPr/>
        </p:nvSpPr>
        <p:spPr>
          <a:xfrm>
            <a:off x="7785608" y="2913018"/>
            <a:ext cx="3038421" cy="270401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b="1" dirty="0" smtClean="0">
                <a:solidFill>
                  <a:schemeClr val="tx2"/>
                </a:solidFill>
              </a:rPr>
              <a:t>Present Day</a:t>
            </a:r>
            <a:endParaRPr lang="en-US" sz="2800" b="1" dirty="0">
              <a:solidFill>
                <a:schemeClr val="tx2"/>
              </a:solidFill>
            </a:endParaRPr>
          </a:p>
        </p:txBody>
      </p:sp>
    </p:spTree>
    <p:extLst>
      <p:ext uri="{BB962C8B-B14F-4D97-AF65-F5344CB8AC3E}">
        <p14:creationId xmlns:p14="http://schemas.microsoft.com/office/powerpoint/2010/main" val="30430409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7030A0"/>
                </a:solidFill>
              </a:rPr>
              <a:t>Content / Biological Topic</a:t>
            </a:r>
            <a:endParaRPr lang="en-US" sz="4400" b="1" dirty="0">
              <a:solidFill>
                <a:srgbClr val="7030A0"/>
              </a:solidFill>
            </a:endParaRPr>
          </a:p>
        </p:txBody>
      </p:sp>
      <p:sp>
        <p:nvSpPr>
          <p:cNvPr id="7" name="TextBox 6"/>
          <p:cNvSpPr txBox="1"/>
          <p:nvPr/>
        </p:nvSpPr>
        <p:spPr>
          <a:xfrm>
            <a:off x="849086" y="2338251"/>
            <a:ext cx="10567851" cy="707886"/>
          </a:xfrm>
          <a:prstGeom prst="rect">
            <a:avLst/>
          </a:prstGeom>
          <a:noFill/>
        </p:spPr>
        <p:txBody>
          <a:bodyPr wrap="square" rtlCol="0">
            <a:spAutoFit/>
          </a:bodyPr>
          <a:lstStyle/>
          <a:p>
            <a:r>
              <a:rPr lang="en-US" sz="4000" dirty="0" smtClean="0">
                <a:solidFill>
                  <a:srgbClr val="7030A0"/>
                </a:solidFill>
              </a:rPr>
              <a:t>Before we begin</a:t>
            </a:r>
            <a:endParaRPr lang="en-US" sz="4000" dirty="0">
              <a:solidFill>
                <a:srgbClr val="7030A0"/>
              </a:solidFill>
            </a:endParaRPr>
          </a:p>
        </p:txBody>
      </p:sp>
      <p:pic>
        <p:nvPicPr>
          <p:cNvPr id="2050" name="Picture 2" descr="harrislab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182" y="3299556"/>
            <a:ext cx="3463018" cy="25877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erson about to touch the calm wa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4840" y="3299555"/>
            <a:ext cx="3881667" cy="25877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n in black crew neck t-shirt wearing black sunglasses holding black smartpho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9795" y="3237558"/>
            <a:ext cx="3603625" cy="36204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rson holding pink and white dumbbell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84387" y="38733"/>
            <a:ext cx="2132550" cy="319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8093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fade">
                                      <p:cBhvr>
                                        <p:cTn id="2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Ancient Philosophers - Sense</a:t>
            </a:r>
            <a:endParaRPr lang="en-US" dirty="0">
              <a:solidFill>
                <a:schemeClr val="bg1"/>
              </a:solidFill>
            </a:endParaRPr>
          </a:p>
        </p:txBody>
      </p:sp>
      <p:pic>
        <p:nvPicPr>
          <p:cNvPr id="1026" name="Picture 2" descr="undef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761232"/>
            <a:ext cx="2169613" cy="32544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fi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43207" y="3267434"/>
            <a:ext cx="2778098" cy="37167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2275056"/>
            <a:ext cx="2560320" cy="1508105"/>
          </a:xfrm>
          <a:prstGeom prst="rect">
            <a:avLst/>
          </a:prstGeom>
          <a:noFill/>
        </p:spPr>
        <p:txBody>
          <a:bodyPr wrap="square" rtlCol="0">
            <a:spAutoFit/>
          </a:bodyPr>
          <a:lstStyle/>
          <a:p>
            <a:r>
              <a:rPr lang="en-US" sz="3600" dirty="0" smtClean="0">
                <a:solidFill>
                  <a:schemeClr val="bg1"/>
                </a:solidFill>
              </a:rPr>
              <a:t>Plato</a:t>
            </a:r>
          </a:p>
          <a:p>
            <a:r>
              <a:rPr lang="en-US" sz="2800" dirty="0" smtClean="0">
                <a:solidFill>
                  <a:schemeClr val="bg1"/>
                </a:solidFill>
              </a:rPr>
              <a:t>(430 BCE – 350 BCE)</a:t>
            </a:r>
            <a:endParaRPr lang="en-US" sz="2800" dirty="0">
              <a:solidFill>
                <a:schemeClr val="bg1"/>
              </a:solidFill>
            </a:endParaRPr>
          </a:p>
        </p:txBody>
      </p:sp>
      <p:sp>
        <p:nvSpPr>
          <p:cNvPr id="7" name="TextBox 6"/>
          <p:cNvSpPr txBox="1"/>
          <p:nvPr/>
        </p:nvSpPr>
        <p:spPr>
          <a:xfrm>
            <a:off x="3792647" y="6211669"/>
            <a:ext cx="5766557" cy="1200329"/>
          </a:xfrm>
          <a:prstGeom prst="rect">
            <a:avLst/>
          </a:prstGeom>
          <a:noFill/>
        </p:spPr>
        <p:txBody>
          <a:bodyPr wrap="square" rtlCol="0">
            <a:spAutoFit/>
          </a:bodyPr>
          <a:lstStyle/>
          <a:p>
            <a:r>
              <a:rPr lang="en-US" sz="3600" dirty="0" smtClean="0">
                <a:solidFill>
                  <a:schemeClr val="bg1"/>
                </a:solidFill>
              </a:rPr>
              <a:t>Aristotle </a:t>
            </a:r>
            <a:r>
              <a:rPr lang="en-US" sz="2800" dirty="0" smtClean="0">
                <a:solidFill>
                  <a:schemeClr val="bg1"/>
                </a:solidFill>
              </a:rPr>
              <a:t>(380 </a:t>
            </a:r>
            <a:r>
              <a:rPr lang="en-US" sz="2800" dirty="0">
                <a:solidFill>
                  <a:schemeClr val="bg1"/>
                </a:solidFill>
              </a:rPr>
              <a:t>BCE – </a:t>
            </a:r>
            <a:r>
              <a:rPr lang="en-US" sz="2800" dirty="0" smtClean="0">
                <a:solidFill>
                  <a:schemeClr val="bg1"/>
                </a:solidFill>
              </a:rPr>
              <a:t>320 </a:t>
            </a:r>
            <a:r>
              <a:rPr lang="en-US" sz="2800" dirty="0">
                <a:solidFill>
                  <a:schemeClr val="bg1"/>
                </a:solidFill>
              </a:rPr>
              <a:t>BCE)</a:t>
            </a:r>
          </a:p>
          <a:p>
            <a:r>
              <a:rPr lang="en-US" sz="3600" dirty="0" smtClean="0">
                <a:solidFill>
                  <a:schemeClr val="bg1"/>
                </a:solidFill>
              </a:rPr>
              <a:t> </a:t>
            </a:r>
            <a:endParaRPr lang="en-US" sz="3600" dirty="0">
              <a:solidFill>
                <a:schemeClr val="bg1"/>
              </a:solidFill>
            </a:endParaRPr>
          </a:p>
        </p:txBody>
      </p:sp>
      <p:sp>
        <p:nvSpPr>
          <p:cNvPr id="5" name="Cloud 4"/>
          <p:cNvSpPr/>
          <p:nvPr/>
        </p:nvSpPr>
        <p:spPr>
          <a:xfrm>
            <a:off x="1729124" y="2161868"/>
            <a:ext cx="4219956" cy="2773399"/>
          </a:xfrm>
          <a:prstGeom prst="cloud">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TextBox 5"/>
          <p:cNvSpPr txBox="1"/>
          <p:nvPr/>
        </p:nvSpPr>
        <p:spPr>
          <a:xfrm rot="20092306">
            <a:off x="1890461" y="2837893"/>
            <a:ext cx="2072640" cy="369332"/>
          </a:xfrm>
          <a:prstGeom prst="rect">
            <a:avLst/>
          </a:prstGeom>
          <a:noFill/>
        </p:spPr>
        <p:txBody>
          <a:bodyPr wrap="square" rtlCol="0">
            <a:spAutoFit/>
          </a:bodyPr>
          <a:lstStyle/>
          <a:p>
            <a:r>
              <a:rPr lang="en-US" dirty="0" smtClean="0"/>
              <a:t>Perception?</a:t>
            </a:r>
            <a:endParaRPr lang="en-US" dirty="0"/>
          </a:p>
        </p:txBody>
      </p:sp>
      <p:sp>
        <p:nvSpPr>
          <p:cNvPr id="10" name="TextBox 9"/>
          <p:cNvSpPr txBox="1"/>
          <p:nvPr/>
        </p:nvSpPr>
        <p:spPr>
          <a:xfrm rot="2050430">
            <a:off x="1911209" y="4048624"/>
            <a:ext cx="2072640" cy="369332"/>
          </a:xfrm>
          <a:prstGeom prst="rect">
            <a:avLst/>
          </a:prstGeom>
          <a:noFill/>
        </p:spPr>
        <p:txBody>
          <a:bodyPr wrap="square" rtlCol="0">
            <a:spAutoFit/>
          </a:bodyPr>
          <a:lstStyle/>
          <a:p>
            <a:r>
              <a:rPr lang="en-US" dirty="0" smtClean="0"/>
              <a:t>Knowledge?</a:t>
            </a:r>
            <a:endParaRPr lang="en-US" dirty="0"/>
          </a:p>
        </p:txBody>
      </p:sp>
      <p:sp>
        <p:nvSpPr>
          <p:cNvPr id="11" name="TextBox 10"/>
          <p:cNvSpPr txBox="1"/>
          <p:nvPr/>
        </p:nvSpPr>
        <p:spPr>
          <a:xfrm rot="20092306">
            <a:off x="2733630" y="2923901"/>
            <a:ext cx="2072640" cy="369332"/>
          </a:xfrm>
          <a:prstGeom prst="rect">
            <a:avLst/>
          </a:prstGeom>
          <a:noFill/>
        </p:spPr>
        <p:txBody>
          <a:bodyPr wrap="square" rtlCol="0">
            <a:spAutoFit/>
          </a:bodyPr>
          <a:lstStyle/>
          <a:p>
            <a:r>
              <a:rPr lang="en-US" dirty="0" smtClean="0"/>
              <a:t>Senses?</a:t>
            </a:r>
            <a:endParaRPr lang="en-US" dirty="0"/>
          </a:p>
        </p:txBody>
      </p:sp>
      <p:sp>
        <p:nvSpPr>
          <p:cNvPr id="12" name="TextBox 11"/>
          <p:cNvSpPr txBox="1"/>
          <p:nvPr/>
        </p:nvSpPr>
        <p:spPr>
          <a:xfrm rot="20092306">
            <a:off x="3286134" y="3315557"/>
            <a:ext cx="2072640" cy="369332"/>
          </a:xfrm>
          <a:prstGeom prst="rect">
            <a:avLst/>
          </a:prstGeom>
          <a:noFill/>
        </p:spPr>
        <p:txBody>
          <a:bodyPr wrap="square" rtlCol="0">
            <a:spAutoFit/>
          </a:bodyPr>
          <a:lstStyle/>
          <a:p>
            <a:r>
              <a:rPr lang="en-US" b="1" dirty="0" smtClean="0"/>
              <a:t>Theory of forms</a:t>
            </a:r>
            <a:endParaRPr lang="en-US" b="1" dirty="0"/>
          </a:p>
        </p:txBody>
      </p:sp>
      <p:sp>
        <p:nvSpPr>
          <p:cNvPr id="13" name="Cloud 12"/>
          <p:cNvSpPr/>
          <p:nvPr/>
        </p:nvSpPr>
        <p:spPr>
          <a:xfrm>
            <a:off x="5561373" y="1070555"/>
            <a:ext cx="5545894" cy="3644819"/>
          </a:xfrm>
          <a:prstGeom prst="cloud">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9" name="Straight Arrow Connector 8"/>
          <p:cNvCxnSpPr/>
          <p:nvPr/>
        </p:nvCxnSpPr>
        <p:spPr>
          <a:xfrm flipV="1">
            <a:off x="3305794" y="2501309"/>
            <a:ext cx="3392186" cy="241891"/>
          </a:xfrm>
          <a:prstGeom prst="straightConnector1">
            <a:avLst/>
          </a:prstGeom>
          <a:ln w="76200">
            <a:solidFill>
              <a:srgbClr val="00B0F0"/>
            </a:solidFill>
            <a:tailEnd type="triangle"/>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rot="21225809">
            <a:off x="6556892" y="1626958"/>
            <a:ext cx="3391563" cy="369332"/>
          </a:xfrm>
          <a:prstGeom prst="rect">
            <a:avLst/>
          </a:prstGeom>
          <a:noFill/>
        </p:spPr>
        <p:txBody>
          <a:bodyPr wrap="square" rtlCol="0">
            <a:spAutoFit/>
          </a:bodyPr>
          <a:lstStyle/>
          <a:p>
            <a:r>
              <a:rPr lang="en-US" dirty="0" smtClean="0"/>
              <a:t>Intellect and perception?</a:t>
            </a:r>
            <a:endParaRPr lang="en-US" dirty="0"/>
          </a:p>
        </p:txBody>
      </p:sp>
      <p:cxnSp>
        <p:nvCxnSpPr>
          <p:cNvPr id="17" name="Straight Arrow Connector 16"/>
          <p:cNvCxnSpPr/>
          <p:nvPr/>
        </p:nvCxnSpPr>
        <p:spPr>
          <a:xfrm>
            <a:off x="9000902" y="1905756"/>
            <a:ext cx="442305" cy="547724"/>
          </a:xfrm>
          <a:prstGeom prst="straightConnector1">
            <a:avLst/>
          </a:prstGeom>
          <a:ln w="76200">
            <a:solidFill>
              <a:srgbClr val="00B0F0"/>
            </a:solidFill>
            <a:tailEnd type="triangle"/>
          </a:ln>
        </p:spPr>
        <p:style>
          <a:lnRef idx="3">
            <a:schemeClr val="accent6"/>
          </a:lnRef>
          <a:fillRef idx="0">
            <a:schemeClr val="accent6"/>
          </a:fillRef>
          <a:effectRef idx="2">
            <a:schemeClr val="accent6"/>
          </a:effectRef>
          <a:fontRef idx="minor">
            <a:schemeClr val="tx1"/>
          </a:fontRef>
        </p:style>
      </p:cxnSp>
      <p:sp>
        <p:nvSpPr>
          <p:cNvPr id="20" name="TextBox 19"/>
          <p:cNvSpPr txBox="1"/>
          <p:nvPr/>
        </p:nvSpPr>
        <p:spPr>
          <a:xfrm rot="21225809">
            <a:off x="8881323" y="2542433"/>
            <a:ext cx="1522500" cy="369332"/>
          </a:xfrm>
          <a:prstGeom prst="rect">
            <a:avLst/>
          </a:prstGeom>
          <a:noFill/>
        </p:spPr>
        <p:txBody>
          <a:bodyPr wrap="square" rtlCol="0">
            <a:spAutoFit/>
          </a:bodyPr>
          <a:lstStyle/>
          <a:p>
            <a:r>
              <a:rPr lang="en-US" b="1" dirty="0" smtClean="0"/>
              <a:t>Empiricism</a:t>
            </a:r>
            <a:endParaRPr lang="en-US" b="1" dirty="0"/>
          </a:p>
        </p:txBody>
      </p:sp>
      <p:sp>
        <p:nvSpPr>
          <p:cNvPr id="18" name="TextBox 17"/>
          <p:cNvSpPr txBox="1"/>
          <p:nvPr/>
        </p:nvSpPr>
        <p:spPr>
          <a:xfrm rot="569256">
            <a:off x="6478437" y="2850516"/>
            <a:ext cx="2322488" cy="923330"/>
          </a:xfrm>
          <a:prstGeom prst="rect">
            <a:avLst/>
          </a:prstGeom>
          <a:noFill/>
        </p:spPr>
        <p:txBody>
          <a:bodyPr wrap="square" rtlCol="0">
            <a:spAutoFit/>
          </a:bodyPr>
          <a:lstStyle/>
          <a:p>
            <a:pPr algn="ctr"/>
            <a:r>
              <a:rPr lang="en-US" b="1" dirty="0"/>
              <a:t>Distinction Between Sensation and Perception</a:t>
            </a:r>
          </a:p>
        </p:txBody>
      </p:sp>
      <p:cxnSp>
        <p:nvCxnSpPr>
          <p:cNvPr id="19" name="Straight Arrow Connector 18"/>
          <p:cNvCxnSpPr/>
          <p:nvPr/>
        </p:nvCxnSpPr>
        <p:spPr>
          <a:xfrm flipH="1">
            <a:off x="7892115" y="2006037"/>
            <a:ext cx="375866" cy="755934"/>
          </a:xfrm>
          <a:prstGeom prst="straightConnector1">
            <a:avLst/>
          </a:prstGeom>
          <a:ln w="76200">
            <a:solidFill>
              <a:srgbClr val="00B0F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629288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8"/>
                                        </p:tgtEl>
                                        <p:attrNameLst>
                                          <p:attrName>style.visibility</p:attrName>
                                        </p:attrNameLst>
                                      </p:cBhvr>
                                      <p:to>
                                        <p:strVal val="visible"/>
                                      </p:to>
                                    </p:set>
                                    <p:animEffect transition="in" filter="fade">
                                      <p:cBhvr>
                                        <p:cTn id="42" dur="500"/>
                                        <p:tgtEl>
                                          <p:spTgt spid="10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par>
                                <p:cTn id="68" presetID="10" presetClass="entr" presetSubtype="0" fill="hold"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5" grpId="0" animBg="1"/>
      <p:bldP spid="6" grpId="0"/>
      <p:bldP spid="10" grpId="0"/>
      <p:bldP spid="11" grpId="0"/>
      <p:bldP spid="12" grpId="0"/>
      <p:bldP spid="13" grpId="0" animBg="1"/>
      <p:bldP spid="16" grpId="0"/>
      <p:bldP spid="20"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Ancient Philosophers PT.2</a:t>
            </a:r>
            <a:endParaRPr lang="en-US" dirty="0">
              <a:solidFill>
                <a:schemeClr val="bg1"/>
              </a:solidFill>
            </a:endParaRPr>
          </a:p>
        </p:txBody>
      </p:sp>
      <p:pic>
        <p:nvPicPr>
          <p:cNvPr id="4098" name="Picture 2" descr="Euclid | Biography, Contributions, Geometry, &amp; Facts | Britannic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310963"/>
            <a:ext cx="2359025" cy="36327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undefi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3470" y="3432960"/>
            <a:ext cx="3380595" cy="327231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undefin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714" y="1630897"/>
            <a:ext cx="1542236" cy="154223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bn al-Haytham | Biography + Contributions + Facts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8510" y="2402015"/>
            <a:ext cx="2971056" cy="37920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567376" y="3244334"/>
            <a:ext cx="184731" cy="369332"/>
          </a:xfrm>
          <a:prstGeom prst="rect">
            <a:avLst/>
          </a:prstGeom>
        </p:spPr>
        <p:txBody>
          <a:bodyPr wrap="none">
            <a:spAutoFit/>
          </a:bodyPr>
          <a:lstStyle/>
          <a:p>
            <a:endParaRPr lang="en-US" dirty="0"/>
          </a:p>
        </p:txBody>
      </p:sp>
      <p:sp>
        <p:nvSpPr>
          <p:cNvPr id="12" name="Rectangle 11"/>
          <p:cNvSpPr/>
          <p:nvPr/>
        </p:nvSpPr>
        <p:spPr>
          <a:xfrm>
            <a:off x="838" y="2222662"/>
            <a:ext cx="1721946" cy="1200329"/>
          </a:xfrm>
          <a:prstGeom prst="rect">
            <a:avLst/>
          </a:prstGeom>
        </p:spPr>
        <p:txBody>
          <a:bodyPr wrap="none">
            <a:spAutoFit/>
          </a:bodyPr>
          <a:lstStyle/>
          <a:p>
            <a:r>
              <a:rPr lang="en-US" sz="3600" dirty="0" smtClean="0">
                <a:solidFill>
                  <a:schemeClr val="bg1"/>
                </a:solidFill>
              </a:rPr>
              <a:t>Euclid</a:t>
            </a:r>
          </a:p>
          <a:p>
            <a:r>
              <a:rPr lang="en-US" sz="3600" dirty="0" smtClean="0">
                <a:solidFill>
                  <a:schemeClr val="bg1"/>
                </a:solidFill>
              </a:rPr>
              <a:t>(</a:t>
            </a:r>
            <a:r>
              <a:rPr lang="en-US" sz="2400" dirty="0" smtClean="0">
                <a:solidFill>
                  <a:schemeClr val="bg1"/>
                </a:solidFill>
              </a:rPr>
              <a:t>300 BCE</a:t>
            </a:r>
            <a:r>
              <a:rPr lang="en-US" sz="3600" dirty="0" smtClean="0">
                <a:solidFill>
                  <a:schemeClr val="bg1"/>
                </a:solidFill>
              </a:rPr>
              <a:t>)</a:t>
            </a:r>
            <a:endParaRPr lang="en-US" sz="3600" dirty="0"/>
          </a:p>
        </p:txBody>
      </p:sp>
      <p:sp>
        <p:nvSpPr>
          <p:cNvPr id="13" name="Rectangle 12"/>
          <p:cNvSpPr/>
          <p:nvPr/>
        </p:nvSpPr>
        <p:spPr>
          <a:xfrm>
            <a:off x="6121107" y="6297394"/>
            <a:ext cx="6070893" cy="646331"/>
          </a:xfrm>
          <a:prstGeom prst="rect">
            <a:avLst/>
          </a:prstGeom>
        </p:spPr>
        <p:txBody>
          <a:bodyPr wrap="none">
            <a:spAutoFit/>
          </a:bodyPr>
          <a:lstStyle/>
          <a:p>
            <a:r>
              <a:rPr lang="en-US" sz="3600" dirty="0" smtClean="0">
                <a:solidFill>
                  <a:schemeClr val="bg1"/>
                </a:solidFill>
              </a:rPr>
              <a:t>Ibn Al-Haytham (1000 CE)</a:t>
            </a:r>
            <a:endParaRPr lang="en-US" sz="3600" dirty="0"/>
          </a:p>
        </p:txBody>
      </p:sp>
      <p:pic>
        <p:nvPicPr>
          <p:cNvPr id="8" name="Picture 7"/>
          <p:cNvPicPr>
            <a:picLocks noChangeAspect="1"/>
          </p:cNvPicPr>
          <p:nvPr/>
        </p:nvPicPr>
        <p:blipFill>
          <a:blip r:embed="rId7"/>
          <a:stretch>
            <a:fillRect/>
          </a:stretch>
        </p:blipFill>
        <p:spPr>
          <a:xfrm>
            <a:off x="8277224" y="0"/>
            <a:ext cx="3914775" cy="2326248"/>
          </a:xfrm>
          <a:prstGeom prst="rect">
            <a:avLst/>
          </a:prstGeom>
        </p:spPr>
      </p:pic>
      <p:pic>
        <p:nvPicPr>
          <p:cNvPr id="4106" name="Picture 10" descr="undefin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53681" y="2955031"/>
            <a:ext cx="241744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4898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500"/>
                                        <p:tgtEl>
                                          <p:spTgt spid="41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00"/>
                                        </p:tgtEl>
                                        <p:attrNameLst>
                                          <p:attrName>style.visibility</p:attrName>
                                        </p:attrNameLst>
                                      </p:cBhvr>
                                      <p:to>
                                        <p:strVal val="visible"/>
                                      </p:to>
                                    </p:set>
                                    <p:animEffect transition="in" filter="fade">
                                      <p:cBhvr>
                                        <p:cTn id="22" dur="500"/>
                                        <p:tgtEl>
                                          <p:spTgt spid="41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04"/>
                                        </p:tgtEl>
                                        <p:attrNameLst>
                                          <p:attrName>style.visibility</p:attrName>
                                        </p:attrNameLst>
                                      </p:cBhvr>
                                      <p:to>
                                        <p:strVal val="visible"/>
                                      </p:to>
                                    </p:set>
                                    <p:animEffect transition="in" filter="fade">
                                      <p:cBhvr>
                                        <p:cTn id="27" dur="500"/>
                                        <p:tgtEl>
                                          <p:spTgt spid="410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06"/>
                                        </p:tgtEl>
                                        <p:attrNameLst>
                                          <p:attrName>style.visibility</p:attrName>
                                        </p:attrNameLst>
                                      </p:cBhvr>
                                      <p:to>
                                        <p:strVal val="visible"/>
                                      </p:to>
                                    </p:set>
                                    <p:animEffect transition="in" filter="fade">
                                      <p:cBhvr>
                                        <p:cTn id="42" dur="500"/>
                                        <p:tgtEl>
                                          <p:spTgt spid="4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Pre Scientific revolution – 1800 </a:t>
            </a:r>
            <a:endParaRPr lang="en-US" dirty="0">
              <a:solidFill>
                <a:schemeClr val="bg2"/>
              </a:solidFill>
            </a:endParaRPr>
          </a:p>
        </p:txBody>
      </p:sp>
      <p:pic>
        <p:nvPicPr>
          <p:cNvPr id="5122" name="Picture 2" descr="René Descartes - Wikipedi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2835275"/>
            <a:ext cx="3288051" cy="4022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ndefi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8741" y="5834940"/>
            <a:ext cx="762000" cy="1142999"/>
          </a:xfrm>
          <a:prstGeom prst="rect">
            <a:avLst/>
          </a:prstGeom>
          <a:noFill/>
          <a:extLst>
            <a:ext uri="{909E8E84-426E-40DD-AFC4-6F175D3DCCD1}">
              <a14:hiddenFill xmlns:a14="http://schemas.microsoft.com/office/drawing/2010/main">
                <a:solidFill>
                  <a:srgbClr val="FFFFFF"/>
                </a:solidFill>
              </a14:hiddenFill>
            </a:ext>
          </a:extLst>
        </p:spPr>
      </p:pic>
      <p:sp>
        <p:nvSpPr>
          <p:cNvPr id="4" name="Cloud 3"/>
          <p:cNvSpPr/>
          <p:nvPr/>
        </p:nvSpPr>
        <p:spPr>
          <a:xfrm>
            <a:off x="1758700" y="2295547"/>
            <a:ext cx="2532393" cy="172386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21225809">
            <a:off x="2122996" y="2576800"/>
            <a:ext cx="1522500" cy="369332"/>
          </a:xfrm>
          <a:prstGeom prst="rect">
            <a:avLst/>
          </a:prstGeom>
          <a:noFill/>
        </p:spPr>
        <p:txBody>
          <a:bodyPr wrap="square" rtlCol="0">
            <a:spAutoFit/>
          </a:bodyPr>
          <a:lstStyle/>
          <a:p>
            <a:r>
              <a:rPr lang="en-US" b="1" dirty="0" smtClean="0"/>
              <a:t>Empiricism</a:t>
            </a:r>
            <a:endParaRPr lang="en-US" b="1" dirty="0"/>
          </a:p>
        </p:txBody>
      </p:sp>
      <p:sp>
        <p:nvSpPr>
          <p:cNvPr id="10" name="TextBox 9"/>
          <p:cNvSpPr txBox="1"/>
          <p:nvPr/>
        </p:nvSpPr>
        <p:spPr>
          <a:xfrm rot="21225809">
            <a:off x="2615389" y="2878087"/>
            <a:ext cx="1522500" cy="923330"/>
          </a:xfrm>
          <a:prstGeom prst="rect">
            <a:avLst/>
          </a:prstGeom>
          <a:noFill/>
        </p:spPr>
        <p:txBody>
          <a:bodyPr wrap="square" rtlCol="0">
            <a:spAutoFit/>
          </a:bodyPr>
          <a:lstStyle/>
          <a:p>
            <a:r>
              <a:rPr lang="en-US" b="1" dirty="0" smtClean="0"/>
              <a:t>Start of the </a:t>
            </a:r>
          </a:p>
          <a:p>
            <a:r>
              <a:rPr lang="en-US" b="1" dirty="0" smtClean="0"/>
              <a:t>Scientific method</a:t>
            </a:r>
            <a:endParaRPr lang="en-US" b="1" dirty="0"/>
          </a:p>
        </p:txBody>
      </p:sp>
      <p:pic>
        <p:nvPicPr>
          <p:cNvPr id="5" name="Picture 4"/>
          <p:cNvPicPr>
            <a:picLocks noChangeAspect="1"/>
          </p:cNvPicPr>
          <p:nvPr/>
        </p:nvPicPr>
        <p:blipFill>
          <a:blip r:embed="rId5"/>
          <a:stretch>
            <a:fillRect/>
          </a:stretch>
        </p:blipFill>
        <p:spPr>
          <a:xfrm>
            <a:off x="5817664" y="5196571"/>
            <a:ext cx="1833252" cy="1781368"/>
          </a:xfrm>
          <a:prstGeom prst="rect">
            <a:avLst/>
          </a:prstGeom>
        </p:spPr>
      </p:pic>
      <p:sp>
        <p:nvSpPr>
          <p:cNvPr id="8" name="Rectangle 7"/>
          <p:cNvSpPr/>
          <p:nvPr/>
        </p:nvSpPr>
        <p:spPr>
          <a:xfrm>
            <a:off x="-26860" y="1807359"/>
            <a:ext cx="2846048" cy="954107"/>
          </a:xfrm>
          <a:prstGeom prst="rect">
            <a:avLst/>
          </a:prstGeom>
        </p:spPr>
        <p:txBody>
          <a:bodyPr wrap="square">
            <a:spAutoFit/>
          </a:bodyPr>
          <a:lstStyle/>
          <a:p>
            <a:r>
              <a:rPr lang="en-US" sz="2800" dirty="0">
                <a:solidFill>
                  <a:schemeClr val="bg2"/>
                </a:solidFill>
              </a:rPr>
              <a:t>René Descartes (1596–1650</a:t>
            </a:r>
            <a:r>
              <a:rPr lang="en-US" sz="2800" dirty="0" smtClean="0">
                <a:solidFill>
                  <a:schemeClr val="bg2"/>
                </a:solidFill>
              </a:rPr>
              <a:t>)</a:t>
            </a:r>
            <a:endParaRPr lang="en-US" sz="2800" dirty="0">
              <a:solidFill>
                <a:schemeClr val="bg2"/>
              </a:solidFill>
            </a:endParaRPr>
          </a:p>
        </p:txBody>
      </p:sp>
      <p:sp>
        <p:nvSpPr>
          <p:cNvPr id="11" name="Rectangle 10"/>
          <p:cNvSpPr/>
          <p:nvPr/>
        </p:nvSpPr>
        <p:spPr>
          <a:xfrm>
            <a:off x="7861109" y="2391777"/>
            <a:ext cx="2409486" cy="954107"/>
          </a:xfrm>
          <a:prstGeom prst="rect">
            <a:avLst/>
          </a:prstGeom>
        </p:spPr>
        <p:txBody>
          <a:bodyPr wrap="square">
            <a:spAutoFit/>
          </a:bodyPr>
          <a:lstStyle/>
          <a:p>
            <a:pPr algn="r"/>
            <a:r>
              <a:rPr lang="en-US" sz="2800" dirty="0">
                <a:solidFill>
                  <a:schemeClr val="bg2"/>
                </a:solidFill>
              </a:rPr>
              <a:t>John Locke (1632–1704)</a:t>
            </a:r>
          </a:p>
        </p:txBody>
      </p:sp>
      <p:pic>
        <p:nvPicPr>
          <p:cNvPr id="14" name="Picture 2" descr="William Molyneux - Wikiped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880" y="3707252"/>
            <a:ext cx="2677603" cy="318337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7"/>
          <a:stretch>
            <a:fillRect/>
          </a:stretch>
        </p:blipFill>
        <p:spPr>
          <a:xfrm>
            <a:off x="5883102" y="3663060"/>
            <a:ext cx="1830262" cy="1653658"/>
          </a:xfrm>
          <a:prstGeom prst="rect">
            <a:avLst/>
          </a:prstGeom>
        </p:spPr>
      </p:pic>
      <p:sp>
        <p:nvSpPr>
          <p:cNvPr id="17" name="Rectangle 16"/>
          <p:cNvSpPr/>
          <p:nvPr/>
        </p:nvSpPr>
        <p:spPr>
          <a:xfrm>
            <a:off x="3925191" y="2587407"/>
            <a:ext cx="2270926" cy="1138773"/>
          </a:xfrm>
          <a:prstGeom prst="rect">
            <a:avLst/>
          </a:prstGeom>
        </p:spPr>
        <p:txBody>
          <a:bodyPr wrap="square">
            <a:spAutoFit/>
          </a:bodyPr>
          <a:lstStyle/>
          <a:p>
            <a:pPr algn="ctr"/>
            <a:r>
              <a:rPr lang="en-US" sz="2400" b="1" dirty="0">
                <a:solidFill>
                  <a:schemeClr val="bg2"/>
                </a:solidFill>
              </a:rPr>
              <a:t>William </a:t>
            </a:r>
            <a:r>
              <a:rPr lang="en-US" sz="2400" b="1" dirty="0" err="1">
                <a:solidFill>
                  <a:schemeClr val="bg2"/>
                </a:solidFill>
              </a:rPr>
              <a:t>Molyneux</a:t>
            </a:r>
            <a:r>
              <a:rPr lang="en-US" sz="2400" b="1" dirty="0">
                <a:solidFill>
                  <a:schemeClr val="bg2"/>
                </a:solidFill>
              </a:rPr>
              <a:t> </a:t>
            </a:r>
            <a:r>
              <a:rPr lang="en-US" sz="2000" b="1" dirty="0">
                <a:solidFill>
                  <a:schemeClr val="bg2"/>
                </a:solidFill>
              </a:rPr>
              <a:t>(1656–1698</a:t>
            </a:r>
            <a:r>
              <a:rPr lang="en-US" sz="2000" b="1" dirty="0" smtClean="0">
                <a:solidFill>
                  <a:schemeClr val="bg2"/>
                </a:solidFill>
              </a:rPr>
              <a:t>)</a:t>
            </a:r>
            <a:endParaRPr lang="en-US" sz="2000" dirty="0">
              <a:solidFill>
                <a:schemeClr val="bg2"/>
              </a:solidFill>
            </a:endParaRPr>
          </a:p>
        </p:txBody>
      </p:sp>
      <p:pic>
        <p:nvPicPr>
          <p:cNvPr id="15" name="Picture 6" descr="Cubes - Intermediate Geometr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83102" y="2155121"/>
            <a:ext cx="1708758" cy="16509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undefin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3997" y="5266182"/>
            <a:ext cx="756763" cy="101246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John Locke - Wikipedia"/>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66163" y="3314700"/>
            <a:ext cx="2610772" cy="366323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10326193" y="2761466"/>
            <a:ext cx="1865807" cy="1138773"/>
          </a:xfrm>
          <a:prstGeom prst="rect">
            <a:avLst/>
          </a:prstGeom>
        </p:spPr>
        <p:txBody>
          <a:bodyPr wrap="square">
            <a:spAutoFit/>
          </a:bodyPr>
          <a:lstStyle/>
          <a:p>
            <a:pPr algn="r"/>
            <a:r>
              <a:rPr lang="en-US" sz="2400" dirty="0">
                <a:solidFill>
                  <a:schemeClr val="bg2"/>
                </a:solidFill>
              </a:rPr>
              <a:t>Immanuel </a:t>
            </a:r>
            <a:r>
              <a:rPr lang="en-US" sz="2400" dirty="0" smtClean="0">
                <a:solidFill>
                  <a:schemeClr val="bg2"/>
                </a:solidFill>
              </a:rPr>
              <a:t>Kant</a:t>
            </a:r>
          </a:p>
          <a:p>
            <a:pPr algn="r"/>
            <a:r>
              <a:rPr lang="en-US" sz="2000" dirty="0" smtClean="0">
                <a:solidFill>
                  <a:schemeClr val="bg2"/>
                </a:solidFill>
              </a:rPr>
              <a:t>(</a:t>
            </a:r>
            <a:r>
              <a:rPr lang="en-US" sz="2000" dirty="0">
                <a:solidFill>
                  <a:schemeClr val="bg2"/>
                </a:solidFill>
              </a:rPr>
              <a:t>1724–1804)</a:t>
            </a:r>
          </a:p>
        </p:txBody>
      </p:sp>
      <p:pic>
        <p:nvPicPr>
          <p:cNvPr id="19" name="Picture 2" descr="Immanuel Kant - Wikipedi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877820" y="3881382"/>
            <a:ext cx="2391142" cy="312044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12"/>
          <a:stretch>
            <a:fillRect/>
          </a:stretch>
        </p:blipFill>
        <p:spPr>
          <a:xfrm>
            <a:off x="6187307" y="-53409"/>
            <a:ext cx="6004693" cy="1514004"/>
          </a:xfrm>
          <a:prstGeom prst="rect">
            <a:avLst/>
          </a:prstGeom>
        </p:spPr>
      </p:pic>
    </p:spTree>
    <p:extLst>
      <p:ext uri="{BB962C8B-B14F-4D97-AF65-F5344CB8AC3E}">
        <p14:creationId xmlns:p14="http://schemas.microsoft.com/office/powerpoint/2010/main" val="86957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124"/>
                                        </p:tgtEl>
                                        <p:attrNameLst>
                                          <p:attrName>style.visibility</p:attrName>
                                        </p:attrNameLst>
                                      </p:cBhvr>
                                      <p:to>
                                        <p:strVal val="visible"/>
                                      </p:to>
                                    </p:set>
                                    <p:animEffect transition="in" filter="fade">
                                      <p:cBhvr>
                                        <p:cTn id="62" dur="500"/>
                                        <p:tgtEl>
                                          <p:spTgt spid="512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8" grpId="0"/>
      <p:bldP spid="11"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Pre Scientific revolution – 1800 </a:t>
            </a:r>
            <a:endParaRPr lang="en-US" dirty="0">
              <a:solidFill>
                <a:schemeClr val="bg2"/>
              </a:solidFill>
            </a:endParaRPr>
          </a:p>
        </p:txBody>
      </p:sp>
      <p:sp>
        <p:nvSpPr>
          <p:cNvPr id="3" name="TextBox 2"/>
          <p:cNvSpPr txBox="1"/>
          <p:nvPr/>
        </p:nvSpPr>
        <p:spPr>
          <a:xfrm>
            <a:off x="1024128" y="2084832"/>
            <a:ext cx="11030961" cy="4247317"/>
          </a:xfrm>
          <a:prstGeom prst="rect">
            <a:avLst/>
          </a:prstGeom>
          <a:solidFill>
            <a:schemeClr val="tx2">
              <a:lumMod val="75000"/>
            </a:schemeClr>
          </a:solidFill>
        </p:spPr>
        <p:txBody>
          <a:bodyPr wrap="square" rtlCol="0" anchor="ctr">
            <a:spAutoFit/>
          </a:bodyPr>
          <a:lstStyle/>
          <a:p>
            <a:pPr marL="685800" indent="-685800">
              <a:buFontTx/>
              <a:buChar char="-"/>
            </a:pPr>
            <a:r>
              <a:rPr lang="en-US" sz="5400" dirty="0" smtClean="0">
                <a:solidFill>
                  <a:schemeClr val="bg2"/>
                </a:solidFill>
              </a:rPr>
              <a:t>PEOPLE STARTED TO THINK</a:t>
            </a:r>
          </a:p>
          <a:p>
            <a:pPr marL="1143000" lvl="1" indent="-685800">
              <a:buFontTx/>
              <a:buChar char="-"/>
            </a:pPr>
            <a:r>
              <a:rPr lang="en-US" sz="5400" dirty="0" smtClean="0">
                <a:solidFill>
                  <a:schemeClr val="bg2"/>
                </a:solidFill>
              </a:rPr>
              <a:t>WHAT ARE SENSES</a:t>
            </a:r>
          </a:p>
          <a:p>
            <a:pPr marL="1143000" lvl="1" indent="-685800">
              <a:buFontTx/>
              <a:buChar char="-"/>
            </a:pPr>
            <a:r>
              <a:rPr lang="en-US" sz="5400" dirty="0" smtClean="0">
                <a:solidFill>
                  <a:schemeClr val="bg2"/>
                </a:solidFill>
              </a:rPr>
              <a:t>WERE THE GREEKS RIGHT?</a:t>
            </a:r>
          </a:p>
          <a:p>
            <a:pPr marL="1143000" lvl="1" indent="-685800">
              <a:buFontTx/>
              <a:buChar char="-"/>
            </a:pPr>
            <a:r>
              <a:rPr lang="en-US" sz="5400" dirty="0" smtClean="0">
                <a:solidFill>
                  <a:schemeClr val="bg2"/>
                </a:solidFill>
              </a:rPr>
              <a:t>WHAT IS KNOWLEDGE?</a:t>
            </a:r>
          </a:p>
          <a:p>
            <a:pPr marL="1143000" lvl="1" indent="-685800">
              <a:buFontTx/>
              <a:buChar char="-"/>
            </a:pPr>
            <a:r>
              <a:rPr lang="en-US" sz="5400" dirty="0" smtClean="0">
                <a:solidFill>
                  <a:schemeClr val="bg2"/>
                </a:solidFill>
              </a:rPr>
              <a:t>WHAT </a:t>
            </a:r>
            <a:r>
              <a:rPr lang="en-US" sz="5400" b="1" i="1" u="sng" dirty="0" smtClean="0">
                <a:solidFill>
                  <a:schemeClr val="bg2"/>
                </a:solidFill>
              </a:rPr>
              <a:t>IS …</a:t>
            </a:r>
            <a:endParaRPr lang="en-US" sz="5400" b="1" i="1" u="sng" dirty="0">
              <a:solidFill>
                <a:schemeClr val="bg2"/>
              </a:solidFill>
            </a:endParaRPr>
          </a:p>
        </p:txBody>
      </p:sp>
    </p:spTree>
    <p:extLst>
      <p:ext uri="{BB962C8B-B14F-4D97-AF65-F5344CB8AC3E}">
        <p14:creationId xmlns:p14="http://schemas.microsoft.com/office/powerpoint/2010/main" val="202488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1425</TotalTime>
  <Words>553</Words>
  <Application>Microsoft Office PowerPoint</Application>
  <PresentationFormat>Widescreen</PresentationFormat>
  <Paragraphs>106</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Tw Cen MT</vt:lpstr>
      <vt:lpstr>Tw Cen MT Condensed</vt:lpstr>
      <vt:lpstr>Wingdings 3</vt:lpstr>
      <vt:lpstr>Integral</vt:lpstr>
      <vt:lpstr>Deep History Of the Study of Haptic Perception </vt:lpstr>
      <vt:lpstr>PowerPoint Presentation</vt:lpstr>
      <vt:lpstr>PowerPoint Presentation</vt:lpstr>
      <vt:lpstr>Background Color indicates progression through time </vt:lpstr>
      <vt:lpstr>Content / Biological Topic</vt:lpstr>
      <vt:lpstr>Ancient Philosophers - Sense</vt:lpstr>
      <vt:lpstr>Ancient Philosophers PT.2</vt:lpstr>
      <vt:lpstr>Pre Scientific revolution – 1800 </vt:lpstr>
      <vt:lpstr>Pre Scientific revolution – 1800 </vt:lpstr>
      <vt:lpstr>1800s Onwards – PSYHOPHYSICS! WHAT IS PERCEPTION? </vt:lpstr>
      <vt:lpstr>1850s onwards</vt:lpstr>
      <vt:lpstr>1800s onwards – PSYCHOLOGY!</vt:lpstr>
      <vt:lpstr>1900s-1950s onwards</vt:lpstr>
      <vt:lpstr>1900s-1950s onwards</vt:lpstr>
      <vt:lpstr>1950s-1999</vt:lpstr>
      <vt:lpstr>1950s-1999</vt:lpstr>
      <vt:lpstr>2000s-Present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History Of the field of Perception </dc:title>
  <dc:creator>stick</dc:creator>
  <cp:lastModifiedBy>stick</cp:lastModifiedBy>
  <cp:revision>100</cp:revision>
  <dcterms:created xsi:type="dcterms:W3CDTF">2024-10-25T15:14:24Z</dcterms:created>
  <dcterms:modified xsi:type="dcterms:W3CDTF">2024-11-06T05:04:10Z</dcterms:modified>
</cp:coreProperties>
</file>