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8" r:id="rId3"/>
    <p:sldId id="286" r:id="rId4"/>
    <p:sldId id="288" r:id="rId5"/>
    <p:sldId id="281" r:id="rId6"/>
    <p:sldId id="280" r:id="rId7"/>
    <p:sldId id="293" r:id="rId8"/>
    <p:sldId id="294" r:id="rId9"/>
    <p:sldId id="307" r:id="rId10"/>
    <p:sldId id="295" r:id="rId11"/>
    <p:sldId id="284" r:id="rId12"/>
    <p:sldId id="285" r:id="rId13"/>
    <p:sldId id="264" r:id="rId14"/>
    <p:sldId id="265" r:id="rId15"/>
    <p:sldId id="259" r:id="rId16"/>
    <p:sldId id="260" r:id="rId17"/>
    <p:sldId id="261" r:id="rId18"/>
    <p:sldId id="262" r:id="rId19"/>
    <p:sldId id="263" r:id="rId20"/>
    <p:sldId id="270" r:id="rId21"/>
    <p:sldId id="267" r:id="rId22"/>
    <p:sldId id="266" r:id="rId23"/>
    <p:sldId id="296" r:id="rId24"/>
    <p:sldId id="268" r:id="rId25"/>
    <p:sldId id="269" r:id="rId26"/>
    <p:sldId id="272" r:id="rId27"/>
    <p:sldId id="271" r:id="rId28"/>
    <p:sldId id="273" r:id="rId29"/>
    <p:sldId id="274" r:id="rId30"/>
    <p:sldId id="275" r:id="rId31"/>
    <p:sldId id="297" r:id="rId32"/>
    <p:sldId id="306" r:id="rId33"/>
    <p:sldId id="276" r:id="rId34"/>
    <p:sldId id="277" r:id="rId35"/>
    <p:sldId id="304" r:id="rId36"/>
    <p:sldId id="305" r:id="rId37"/>
    <p:sldId id="278" r:id="rId38"/>
    <p:sldId id="282" r:id="rId39"/>
    <p:sldId id="283" r:id="rId40"/>
    <p:sldId id="289" r:id="rId41"/>
    <p:sldId id="290" r:id="rId42"/>
    <p:sldId id="291" r:id="rId43"/>
    <p:sldId id="292" r:id="rId44"/>
    <p:sldId id="298" r:id="rId45"/>
    <p:sldId id="299" r:id="rId46"/>
    <p:sldId id="300" r:id="rId47"/>
    <p:sldId id="302" r:id="rId48"/>
    <p:sldId id="303" r:id="rId49"/>
    <p:sldId id="301" r:id="rId5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ΒΑΪΤΣΗ ΑΙΜΙΛΙΑ" initials="ΒΑ" lastIdx="1" clrIdx="0">
    <p:extLst>
      <p:ext uri="{19B8F6BF-5375-455C-9EA6-DF929625EA0E}">
        <p15:presenceInfo xmlns:p15="http://schemas.microsoft.com/office/powerpoint/2012/main" userId="ΒΑΪΤΣΗ ΑΙΜΙΛΙΑ"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E2EE"/>
    <a:srgbClr val="B12169"/>
    <a:srgbClr val="EC94C0"/>
    <a:srgbClr val="ED9DC5"/>
    <a:srgbClr val="D830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5226" autoAdjust="0"/>
  </p:normalViewPr>
  <p:slideViewPr>
    <p:cSldViewPr snapToGrid="0">
      <p:cViewPr>
        <p:scale>
          <a:sx n="66" d="100"/>
          <a:sy n="66" d="100"/>
        </p:scale>
        <p:origin x="2424"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9AF0644D-8498-47E2-99ED-F2978256E975}" type="datetimeFigureOut">
              <a:rPr lang="el-GR" smtClean="0"/>
              <a:t>14/11/2022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9302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AF0644D-8498-47E2-99ED-F2978256E975}" type="datetimeFigureOut">
              <a:rPr lang="el-GR" smtClean="0"/>
              <a:t>14/11/2022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317612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AF0644D-8498-47E2-99ED-F2978256E975}" type="datetimeFigureOut">
              <a:rPr lang="el-GR" smtClean="0"/>
              <a:t>14/11/2022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293067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AF0644D-8498-47E2-99ED-F2978256E975}" type="datetimeFigureOut">
              <a:rPr lang="el-GR" smtClean="0"/>
              <a:t>14/11/2022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391103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AF0644D-8498-47E2-99ED-F2978256E975}" type="datetimeFigureOut">
              <a:rPr lang="el-GR" smtClean="0"/>
              <a:t>14/11/2022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326851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9AF0644D-8498-47E2-99ED-F2978256E975}" type="datetimeFigureOut">
              <a:rPr lang="el-GR" smtClean="0"/>
              <a:t>14/11/2022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145860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κειμένου υποδείγματος</a:t>
            </a:r>
          </a:p>
        </p:txBody>
      </p:sp>
      <p:sp>
        <p:nvSpPr>
          <p:cNvPr id="4" name="Content Placeholder 3"/>
          <p:cNvSpPr>
            <a:spLocks noGrp="1"/>
          </p:cNvSpPr>
          <p:nvPr>
            <p:ph sz="half" idx="2"/>
          </p:nvPr>
        </p:nvSpPr>
        <p:spPr>
          <a:xfrm>
            <a:off x="472381" y="3618442"/>
            <a:ext cx="2901255" cy="532218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κειμένου υποδείγματος</a:t>
            </a:r>
          </a:p>
        </p:txBody>
      </p:sp>
      <p:sp>
        <p:nvSpPr>
          <p:cNvPr id="6" name="Content Placeholder 5"/>
          <p:cNvSpPr>
            <a:spLocks noGrp="1"/>
          </p:cNvSpPr>
          <p:nvPr>
            <p:ph sz="quarter" idx="4"/>
          </p:nvPr>
        </p:nvSpPr>
        <p:spPr>
          <a:xfrm>
            <a:off x="3471863" y="3618442"/>
            <a:ext cx="2915543" cy="532218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AF0644D-8498-47E2-99ED-F2978256E975}" type="datetimeFigureOut">
              <a:rPr lang="el-GR" smtClean="0"/>
              <a:t>14/11/2022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44128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9AF0644D-8498-47E2-99ED-F2978256E975}" type="datetimeFigureOut">
              <a:rPr lang="el-GR" smtClean="0"/>
              <a:t>14/11/2022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491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0644D-8498-47E2-99ED-F2978256E975}" type="datetimeFigureOut">
              <a:rPr lang="el-GR" smtClean="0"/>
              <a:t>14/11/2022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148649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F0644D-8498-47E2-99ED-F2978256E975}" type="datetimeFigureOut">
              <a:rPr lang="el-GR" smtClean="0"/>
              <a:t>14/11/2022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59929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F0644D-8498-47E2-99ED-F2978256E975}" type="datetimeFigureOut">
              <a:rPr lang="el-GR" smtClean="0"/>
              <a:t>14/11/2022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D40144DD-5B35-4A82-ADC0-C45952CD5F18}" type="slidenum">
              <a:rPr lang="el-GR" smtClean="0"/>
              <a:t>‹#›</a:t>
            </a:fld>
            <a:endParaRPr lang="el-GR"/>
          </a:p>
        </p:txBody>
      </p:sp>
    </p:spTree>
    <p:extLst>
      <p:ext uri="{BB962C8B-B14F-4D97-AF65-F5344CB8AC3E}">
        <p14:creationId xmlns:p14="http://schemas.microsoft.com/office/powerpoint/2010/main" val="90372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AF0644D-8498-47E2-99ED-F2978256E975}" type="datetimeFigureOut">
              <a:rPr lang="el-GR" smtClean="0"/>
              <a:t>14/11/2022</a:t>
            </a:fld>
            <a:endParaRPr lang="el-G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40144DD-5B35-4A82-ADC0-C45952CD5F18}" type="slidenum">
              <a:rPr lang="el-GR" smtClean="0"/>
              <a:t>‹#›</a:t>
            </a:fld>
            <a:endParaRPr lang="el-GR"/>
          </a:p>
        </p:txBody>
      </p:sp>
    </p:spTree>
    <p:extLst>
      <p:ext uri="{BB962C8B-B14F-4D97-AF65-F5344CB8AC3E}">
        <p14:creationId xmlns:p14="http://schemas.microsoft.com/office/powerpoint/2010/main" val="3590920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30.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46.sv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hyperlink" Target="https://business.facebook.com/commerce_manager/get_start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hyperlink" Target="https://www.facebook.com/business/help/182371508761821?id=176276233019487" TargetMode="External"/><Relationship Id="rId13" Type="http://schemas.openxmlformats.org/officeDocument/2006/relationships/hyperlink" Target="https://www.facebook.com/business/help/196554084569964?id=369787570424415" TargetMode="External"/><Relationship Id="rId18" Type="http://schemas.openxmlformats.org/officeDocument/2006/relationships/image" Target="../media/image54.png"/><Relationship Id="rId3" Type="http://schemas.openxmlformats.org/officeDocument/2006/relationships/hyperlink" Target="https://www.facebook.com/business/learn/lessons/set-up-automated-responses" TargetMode="External"/><Relationship Id="rId7" Type="http://schemas.openxmlformats.org/officeDocument/2006/relationships/hyperlink" Target="https://www.facebook.com/business/help/308474373366888?id=176276233019487" TargetMode="External"/><Relationship Id="rId12" Type="http://schemas.openxmlformats.org/officeDocument/2006/relationships/hyperlink" Target="https://www.facebook.com/business/help/407108559393196?id=369787570424415" TargetMode="External"/><Relationship Id="rId17" Type="http://schemas.openxmlformats.org/officeDocument/2006/relationships/hyperlink" Target="https://www.facebook.com/business/help/1619591734742116?id=2196356200683573" TargetMode="External"/><Relationship Id="rId2" Type="http://schemas.openxmlformats.org/officeDocument/2006/relationships/hyperlink" Target="https://www.facebook.com/business/help/1438417719786914" TargetMode="External"/><Relationship Id="rId16" Type="http://schemas.openxmlformats.org/officeDocument/2006/relationships/hyperlink" Target="https://www.facebook.com/business/help/1461336133922536?id=842420845959022" TargetMode="External"/><Relationship Id="rId1" Type="http://schemas.openxmlformats.org/officeDocument/2006/relationships/slideLayout" Target="../slideLayouts/slideLayout1.xml"/><Relationship Id="rId6" Type="http://schemas.openxmlformats.org/officeDocument/2006/relationships/hyperlink" Target="https://www.facebook.com/business/help/1037425549606837?id=629338044106215" TargetMode="External"/><Relationship Id="rId11" Type="http://schemas.openxmlformats.org/officeDocument/2006/relationships/hyperlink" Target="https://www.facebook.com/business/help/144576119557578?id=1913105122334058" TargetMode="External"/><Relationship Id="rId5" Type="http://schemas.openxmlformats.org/officeDocument/2006/relationships/hyperlink" Target="https://www.facebook.com/business/help/1844835042445690?id=629338044106215" TargetMode="External"/><Relationship Id="rId15" Type="http://schemas.openxmlformats.org/officeDocument/2006/relationships/hyperlink" Target="https://www.facebook.com/business/help/417293491972212?id=561906377587030" TargetMode="External"/><Relationship Id="rId10" Type="http://schemas.openxmlformats.org/officeDocument/2006/relationships/hyperlink" Target="https://www.facebook.com/business/help/164749007013531?id=401668390442328" TargetMode="External"/><Relationship Id="rId19" Type="http://schemas.openxmlformats.org/officeDocument/2006/relationships/image" Target="../media/image55.svg"/><Relationship Id="rId4" Type="http://schemas.openxmlformats.org/officeDocument/2006/relationships/hyperlink" Target="https://www.facebook.com/business/help/214319341922580?id=629338044106215" TargetMode="External"/><Relationship Id="rId9" Type="http://schemas.openxmlformats.org/officeDocument/2006/relationships/hyperlink" Target="https://www.facebook.com/business/help/128066880933676?id=176276233019487" TargetMode="External"/><Relationship Id="rId14" Type="http://schemas.openxmlformats.org/officeDocument/2006/relationships/hyperlink" Target="https://www.facebook.com/business/help/355670007911605?id=561906377587030"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www.facebook.com/business/help/877711998984611" TargetMode="External"/><Relationship Id="rId13" Type="http://schemas.openxmlformats.org/officeDocument/2006/relationships/hyperlink" Target="https://www.facebook.com/business/help/2135725323234735?id=561906377587030" TargetMode="External"/><Relationship Id="rId18" Type="http://schemas.openxmlformats.org/officeDocument/2006/relationships/hyperlink" Target="https://www.facebook.com/ads/library/?active_status=all&amp;ad_type=political_and_issue_ads&amp;country=PT&amp;media_type=all" TargetMode="External"/><Relationship Id="rId26" Type="http://schemas.openxmlformats.org/officeDocument/2006/relationships/hyperlink" Target="https://www.facebook.com/business/help/2371372636254534?id=533228987210412" TargetMode="External"/><Relationship Id="rId3" Type="http://schemas.openxmlformats.org/officeDocument/2006/relationships/hyperlink" Target="https://www.facebook.com/business/help/388369961318508?id=802745156580214" TargetMode="External"/><Relationship Id="rId21" Type="http://schemas.openxmlformats.org/officeDocument/2006/relationships/hyperlink" Target="https://www.facebook.com/business/help/2041148702652965?id=818859032317965" TargetMode="External"/><Relationship Id="rId7" Type="http://schemas.openxmlformats.org/officeDocument/2006/relationships/hyperlink" Target="https://www.facebook.com/business/help/1346816142327858?id=561906377587030" TargetMode="External"/><Relationship Id="rId12" Type="http://schemas.openxmlformats.org/officeDocument/2006/relationships/hyperlink" Target="https://www.facebook.com/business/help/1679591828938781?id=176276233019487" TargetMode="External"/><Relationship Id="rId17" Type="http://schemas.openxmlformats.org/officeDocument/2006/relationships/hyperlink" Target="https://www.facebook.com/business/help/716180208457684?id=1792465934137726" TargetMode="External"/><Relationship Id="rId25" Type="http://schemas.openxmlformats.org/officeDocument/2006/relationships/hyperlink" Target="https://www.facebook.com/business/help/113163272211510?id=180505742745347" TargetMode="External"/><Relationship Id="rId2" Type="http://schemas.openxmlformats.org/officeDocument/2006/relationships/hyperlink" Target="https://www.facebook.com/business/help/1263626780415224?id=802745156580214" TargetMode="External"/><Relationship Id="rId16" Type="http://schemas.openxmlformats.org/officeDocument/2006/relationships/hyperlink" Target="https://www.facebook.com/business/help/460276478298895?id=561906377587030" TargetMode="External"/><Relationship Id="rId20" Type="http://schemas.openxmlformats.org/officeDocument/2006/relationships/hyperlink" Target="https://www.facebook.com/business/help/898185560232180?id=1205376682832142" TargetMode="External"/><Relationship Id="rId29" Type="http://schemas.openxmlformats.org/officeDocument/2006/relationships/image" Target="../media/image55.svg"/><Relationship Id="rId1" Type="http://schemas.openxmlformats.org/officeDocument/2006/relationships/slideLayout" Target="../slideLayouts/slideLayout1.xml"/><Relationship Id="rId6" Type="http://schemas.openxmlformats.org/officeDocument/2006/relationships/hyperlink" Target="https://www.facebook.com/business/ads-guide/image" TargetMode="External"/><Relationship Id="rId11" Type="http://schemas.openxmlformats.org/officeDocument/2006/relationships/hyperlink" Target="https://www.facebook.com/business/help/997135723755052?id=1794272243992044" TargetMode="External"/><Relationship Id="rId24" Type="http://schemas.openxmlformats.org/officeDocument/2006/relationships/hyperlink" Target="https://www.facebook.com/business/help/721422165168355?id=1877298665783613" TargetMode="External"/><Relationship Id="rId5" Type="http://schemas.openxmlformats.org/officeDocument/2006/relationships/hyperlink" Target="https://business.intern.facebook.com/business/help/344106239654869" TargetMode="External"/><Relationship Id="rId15" Type="http://schemas.openxmlformats.org/officeDocument/2006/relationships/hyperlink" Target="https://www.facebook.com/business/help/269269737396981?id=561906377587030" TargetMode="External"/><Relationship Id="rId23" Type="http://schemas.openxmlformats.org/officeDocument/2006/relationships/hyperlink" Target="https://www.facebook.com/business/help/823677331451951?id=818859032317965" TargetMode="External"/><Relationship Id="rId28" Type="http://schemas.openxmlformats.org/officeDocument/2006/relationships/image" Target="../media/image54.png"/><Relationship Id="rId10" Type="http://schemas.openxmlformats.org/officeDocument/2006/relationships/hyperlink" Target="https://www.facebook.com/business/help/2051461368219124" TargetMode="External"/><Relationship Id="rId19" Type="http://schemas.openxmlformats.org/officeDocument/2006/relationships/hyperlink" Target="https://www.facebook.com/business/help/952192354843755?id=1205376682832142" TargetMode="External"/><Relationship Id="rId4" Type="http://schemas.openxmlformats.org/officeDocument/2006/relationships/hyperlink" Target="https://business.intern.facebook.com/business/help/1194534547226732?id=1633489293397055" TargetMode="External"/><Relationship Id="rId9" Type="http://schemas.openxmlformats.org/officeDocument/2006/relationships/hyperlink" Target="https://www.facebook.com/business/help/491429337684346?helpref=faq_content" TargetMode="External"/><Relationship Id="rId14" Type="http://schemas.openxmlformats.org/officeDocument/2006/relationships/hyperlink" Target="https://www.facebook.com/business/help/112167992830700?id=561906377587030" TargetMode="External"/><Relationship Id="rId22" Type="http://schemas.openxmlformats.org/officeDocument/2006/relationships/hyperlink" Target="https://www.facebook.com/business/help/308855623839366?id=818859032317965" TargetMode="External"/><Relationship Id="rId27" Type="http://schemas.openxmlformats.org/officeDocument/2006/relationships/hyperlink" Target="https://www.facebook.com/business/help/169396597334438?id=2042840805783715"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facebook.com/community/using-key-groups-tools/using-facebook-group-insights/" TargetMode="External"/><Relationship Id="rId7" Type="http://schemas.openxmlformats.org/officeDocument/2006/relationships/image" Target="../media/image55.svg"/><Relationship Id="rId2" Type="http://schemas.openxmlformats.org/officeDocument/2006/relationships/hyperlink" Target="https://www.facebook.com/business/marketing-partners" TargetMode="Externa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hyperlink" Target="https://www.facebook.com/policies/ads/" TargetMode="External"/><Relationship Id="rId4" Type="http://schemas.openxmlformats.org/officeDocument/2006/relationships/hyperlink" Target="https://www.facebook.com/facebook-wifi"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Στρογγύλεμα γωνιών 9">
            <a:extLst>
              <a:ext uri="{FF2B5EF4-FFF2-40B4-BE49-F238E27FC236}">
                <a16:creationId xmlns:a16="http://schemas.microsoft.com/office/drawing/2014/main" id="{BE5D7578-6791-4246-B27C-B664065A9552}"/>
              </a:ext>
            </a:extLst>
          </p:cNvPr>
          <p:cNvSpPr/>
          <p:nvPr/>
        </p:nvSpPr>
        <p:spPr>
          <a:xfrm>
            <a:off x="2575487" y="1057245"/>
            <a:ext cx="3700462" cy="5059995"/>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2969277" y="1398838"/>
            <a:ext cx="3700462" cy="50599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3197878" y="2492498"/>
            <a:ext cx="3234766" cy="3170099"/>
          </a:xfrm>
          <a:prstGeom prst="rect">
            <a:avLst/>
          </a:prstGeom>
          <a:noFill/>
        </p:spPr>
        <p:txBody>
          <a:bodyPr wrap="square" rtlCol="0">
            <a:spAutoFit/>
          </a:bodyPr>
          <a:lstStyle/>
          <a:p>
            <a:r>
              <a:rPr lang="en-US" sz="2800" dirty="0">
                <a:solidFill>
                  <a:schemeClr val="bg1"/>
                </a:solidFill>
                <a:latin typeface="Century Gothic" panose="020B0502020202020204" pitchFamily="34" charset="0"/>
              </a:rPr>
              <a:t>Everything you need to </a:t>
            </a:r>
            <a:r>
              <a:rPr lang="en-US" sz="3600" b="1" dirty="0">
                <a:solidFill>
                  <a:schemeClr val="bg1"/>
                </a:solidFill>
                <a:latin typeface="Century Gothic" panose="020B0502020202020204" pitchFamily="34" charset="0"/>
              </a:rPr>
              <a:t>know</a:t>
            </a:r>
            <a:r>
              <a:rPr lang="en-US" sz="2800" dirty="0">
                <a:solidFill>
                  <a:schemeClr val="bg1"/>
                </a:solidFill>
                <a:latin typeface="Century Gothic" panose="020B0502020202020204" pitchFamily="34" charset="0"/>
              </a:rPr>
              <a:t> about </a:t>
            </a:r>
            <a:r>
              <a:rPr lang="en-US" sz="2800" b="1" dirty="0">
                <a:solidFill>
                  <a:schemeClr val="bg1"/>
                </a:solidFill>
                <a:latin typeface="Century Gothic" panose="020B0502020202020204" pitchFamily="34" charset="0"/>
              </a:rPr>
              <a:t>Facebook</a:t>
            </a:r>
            <a:r>
              <a:rPr lang="en-US" sz="2800" dirty="0">
                <a:solidFill>
                  <a:schemeClr val="bg1"/>
                </a:solidFill>
                <a:latin typeface="Century Gothic" panose="020B0502020202020204" pitchFamily="34" charset="0"/>
              </a:rPr>
              <a:t> </a:t>
            </a:r>
            <a:r>
              <a:rPr lang="en-US" sz="4000" b="1" dirty="0">
                <a:solidFill>
                  <a:schemeClr val="bg1"/>
                </a:solidFill>
                <a:latin typeface="Century Gothic" panose="020B0502020202020204" pitchFamily="34" charset="0"/>
              </a:rPr>
              <a:t>Ads Manager </a:t>
            </a:r>
            <a:r>
              <a:rPr lang="en-US" sz="2800" dirty="0">
                <a:solidFill>
                  <a:schemeClr val="bg1"/>
                </a:solidFill>
                <a:latin typeface="Century Gothic" panose="020B0502020202020204" pitchFamily="34" charset="0"/>
              </a:rPr>
              <a:t>in</a:t>
            </a:r>
            <a:r>
              <a:rPr lang="en-US" sz="2800" b="1" dirty="0">
                <a:solidFill>
                  <a:schemeClr val="bg1"/>
                </a:solidFill>
                <a:latin typeface="Century Gothic" panose="020B0502020202020204" pitchFamily="34" charset="0"/>
              </a:rPr>
              <a:t> </a:t>
            </a:r>
            <a:r>
              <a:rPr lang="en-US" sz="2800" dirty="0">
                <a:solidFill>
                  <a:schemeClr val="bg1"/>
                </a:solidFill>
                <a:latin typeface="Century Gothic" panose="020B0502020202020204" pitchFamily="34" charset="0"/>
              </a:rPr>
              <a:t>2022</a:t>
            </a:r>
            <a:endParaRPr lang="el-GR" sz="2800"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8" name="TextBox 7">
            <a:extLst>
              <a:ext uri="{FF2B5EF4-FFF2-40B4-BE49-F238E27FC236}">
                <a16:creationId xmlns:a16="http://schemas.microsoft.com/office/drawing/2014/main" id="{F34CFA24-71B3-45B4-A4E4-074CCEC21D4D}"/>
              </a:ext>
            </a:extLst>
          </p:cNvPr>
          <p:cNvSpPr txBox="1"/>
          <p:nvPr/>
        </p:nvSpPr>
        <p:spPr>
          <a:xfrm>
            <a:off x="455055" y="6756257"/>
            <a:ext cx="4240864" cy="369332"/>
          </a:xfrm>
          <a:prstGeom prst="rect">
            <a:avLst/>
          </a:prstGeom>
          <a:noFill/>
        </p:spPr>
        <p:txBody>
          <a:bodyPr wrap="square" rtlCol="0">
            <a:spAutoFit/>
          </a:bodyPr>
          <a:lstStyle/>
          <a:p>
            <a:r>
              <a:rPr lang="en-US" b="1" dirty="0">
                <a:solidFill>
                  <a:schemeClr val="accent1"/>
                </a:solidFill>
                <a:latin typeface="Century Gothic" panose="020B0502020202020204" pitchFamily="34" charset="0"/>
              </a:rPr>
              <a:t>A simple guide for a successful path</a:t>
            </a:r>
            <a:endParaRPr lang="el-GR" b="1"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F92E9323-71E8-414D-95E8-110AC7AF93F8}"/>
              </a:ext>
            </a:extLst>
          </p:cNvPr>
          <p:cNvSpPr txBox="1"/>
          <p:nvPr/>
        </p:nvSpPr>
        <p:spPr>
          <a:xfrm rot="5400000">
            <a:off x="-4795985" y="4768333"/>
            <a:ext cx="10132747" cy="369332"/>
          </a:xfrm>
          <a:prstGeom prst="rect">
            <a:avLst/>
          </a:prstGeom>
          <a:noFill/>
          <a:ln>
            <a:noFill/>
          </a:ln>
        </p:spPr>
        <p:txBody>
          <a:bodyPr wrap="square" rtlCol="0">
            <a:spAutoFit/>
          </a:bodyPr>
          <a:lstStyle/>
          <a:p>
            <a:r>
              <a:rPr lang="en-US" b="1" dirty="0">
                <a:solidFill>
                  <a:schemeClr val="accent1"/>
                </a:solidFill>
                <a:latin typeface="Century Gothic" panose="020B0502020202020204" pitchFamily="34" charset="0"/>
              </a:rPr>
              <a:t>--------------------------------------------------------------------------------------------------------</a:t>
            </a:r>
            <a:endParaRPr lang="el-GR" b="1" dirty="0">
              <a:solidFill>
                <a:schemeClr val="accent1"/>
              </a:solidFill>
              <a:latin typeface="Century Gothic" panose="020B0502020202020204" pitchFamily="34" charset="0"/>
            </a:endParaRPr>
          </a:p>
        </p:txBody>
      </p:sp>
      <p:sp>
        <p:nvSpPr>
          <p:cNvPr id="2" name="Οβάλ 1">
            <a:extLst>
              <a:ext uri="{FF2B5EF4-FFF2-40B4-BE49-F238E27FC236}">
                <a16:creationId xmlns:a16="http://schemas.microsoft.com/office/drawing/2014/main" id="{CED403B1-7C13-4A00-B276-0EEFFB208E85}"/>
              </a:ext>
            </a:extLst>
          </p:cNvPr>
          <p:cNvSpPr/>
          <p:nvPr/>
        </p:nvSpPr>
        <p:spPr>
          <a:xfrm>
            <a:off x="701116" y="429431"/>
            <a:ext cx="1011050" cy="97155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Στρογγύλεμα γωνιών 10">
            <a:extLst>
              <a:ext uri="{FF2B5EF4-FFF2-40B4-BE49-F238E27FC236}">
                <a16:creationId xmlns:a16="http://schemas.microsoft.com/office/drawing/2014/main" id="{F3ECA8DB-A7BC-4C4E-8C61-E42251DACD52}"/>
              </a:ext>
            </a:extLst>
          </p:cNvPr>
          <p:cNvSpPr/>
          <p:nvPr/>
        </p:nvSpPr>
        <p:spPr>
          <a:xfrm>
            <a:off x="1308568" y="7097850"/>
            <a:ext cx="4240863" cy="11305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βάλ 13">
            <a:extLst>
              <a:ext uri="{FF2B5EF4-FFF2-40B4-BE49-F238E27FC236}">
                <a16:creationId xmlns:a16="http://schemas.microsoft.com/office/drawing/2014/main" id="{89108646-9386-4EEA-9FE7-F8E9C883B1C9}"/>
              </a:ext>
            </a:extLst>
          </p:cNvPr>
          <p:cNvSpPr/>
          <p:nvPr/>
        </p:nvSpPr>
        <p:spPr>
          <a:xfrm>
            <a:off x="6004068" y="9048355"/>
            <a:ext cx="543762" cy="5645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βάλ 14">
            <a:extLst>
              <a:ext uri="{FF2B5EF4-FFF2-40B4-BE49-F238E27FC236}">
                <a16:creationId xmlns:a16="http://schemas.microsoft.com/office/drawing/2014/main" id="{72C3F631-12F9-4457-A216-03D2984B7C91}"/>
              </a:ext>
            </a:extLst>
          </p:cNvPr>
          <p:cNvSpPr/>
          <p:nvPr/>
        </p:nvSpPr>
        <p:spPr>
          <a:xfrm>
            <a:off x="5540474" y="8659561"/>
            <a:ext cx="290537" cy="28175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6EE37449-D2E1-44D3-97C8-5F492B97448F}"/>
              </a:ext>
            </a:extLst>
          </p:cNvPr>
          <p:cNvSpPr txBox="1"/>
          <p:nvPr/>
        </p:nvSpPr>
        <p:spPr>
          <a:xfrm>
            <a:off x="683841" y="7667403"/>
            <a:ext cx="3783292" cy="1077218"/>
          </a:xfrm>
          <a:prstGeom prst="rect">
            <a:avLst/>
          </a:prstGeom>
          <a:noFill/>
        </p:spPr>
        <p:txBody>
          <a:bodyPr wrap="square" rtlCol="0">
            <a:spAutoFit/>
          </a:bodyPr>
          <a:lstStyle/>
          <a:p>
            <a:r>
              <a:rPr lang="en-US" sz="1600" dirty="0">
                <a:solidFill>
                  <a:schemeClr val="accent1"/>
                </a:solidFill>
                <a:latin typeface="Century Gothic" panose="020B0502020202020204" pitchFamily="34" charset="0"/>
              </a:rPr>
              <a:t>“Stopping </a:t>
            </a:r>
            <a:r>
              <a:rPr lang="en-US" sz="1600" b="1" dirty="0">
                <a:solidFill>
                  <a:schemeClr val="accent1"/>
                </a:solidFill>
                <a:latin typeface="Century Gothic" panose="020B0502020202020204" pitchFamily="34" charset="0"/>
              </a:rPr>
              <a:t>advertising</a:t>
            </a:r>
            <a:r>
              <a:rPr lang="en-US" sz="1600" dirty="0">
                <a:solidFill>
                  <a:schemeClr val="accent1"/>
                </a:solidFill>
                <a:latin typeface="Century Gothic" panose="020B0502020202020204" pitchFamily="34" charset="0"/>
              </a:rPr>
              <a:t> to save money is like stopping your </a:t>
            </a:r>
            <a:r>
              <a:rPr lang="en-US" sz="1600" b="1" dirty="0">
                <a:solidFill>
                  <a:schemeClr val="accent1"/>
                </a:solidFill>
                <a:latin typeface="Century Gothic" panose="020B0502020202020204" pitchFamily="34" charset="0"/>
              </a:rPr>
              <a:t>watch</a:t>
            </a:r>
            <a:r>
              <a:rPr lang="en-US" sz="1600" dirty="0">
                <a:solidFill>
                  <a:schemeClr val="accent1"/>
                </a:solidFill>
                <a:latin typeface="Century Gothic" panose="020B0502020202020204" pitchFamily="34" charset="0"/>
              </a:rPr>
              <a:t> to save time”</a:t>
            </a:r>
          </a:p>
          <a:p>
            <a:r>
              <a:rPr lang="en-US" sz="1600" dirty="0">
                <a:solidFill>
                  <a:schemeClr val="accent1"/>
                </a:solidFill>
                <a:latin typeface="Century Gothic" panose="020B0502020202020204" pitchFamily="34" charset="0"/>
              </a:rPr>
              <a:t>-Henry </a:t>
            </a:r>
            <a:r>
              <a:rPr lang="en-US" sz="1600" b="1" dirty="0">
                <a:solidFill>
                  <a:schemeClr val="accent1"/>
                </a:solidFill>
                <a:latin typeface="Century Gothic" panose="020B0502020202020204" pitchFamily="34" charset="0"/>
              </a:rPr>
              <a:t>Ford</a:t>
            </a:r>
            <a:endParaRPr lang="el-GR" sz="1600" b="1" dirty="0">
              <a:solidFill>
                <a:schemeClr val="accent1"/>
              </a:solidFill>
              <a:latin typeface="Century Gothic" panose="020B0502020202020204" pitchFamily="34" charset="0"/>
            </a:endParaRPr>
          </a:p>
        </p:txBody>
      </p:sp>
      <p:pic>
        <p:nvPicPr>
          <p:cNvPr id="17" name="Εικόνα 16">
            <a:extLst>
              <a:ext uri="{FF2B5EF4-FFF2-40B4-BE49-F238E27FC236}">
                <a16:creationId xmlns:a16="http://schemas.microsoft.com/office/drawing/2014/main" id="{F1EB4D58-5BFD-40B4-8F56-2CDBDF042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57" y="9389689"/>
            <a:ext cx="862687" cy="173759"/>
          </a:xfrm>
          <a:prstGeom prst="rect">
            <a:avLst/>
          </a:prstGeom>
        </p:spPr>
      </p:pic>
    </p:spTree>
    <p:extLst>
      <p:ext uri="{BB962C8B-B14F-4D97-AF65-F5344CB8AC3E}">
        <p14:creationId xmlns:p14="http://schemas.microsoft.com/office/powerpoint/2010/main" val="422319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Ορθογώνιο 28">
            <a:extLst>
              <a:ext uri="{FF2B5EF4-FFF2-40B4-BE49-F238E27FC236}">
                <a16:creationId xmlns:a16="http://schemas.microsoft.com/office/drawing/2014/main" id="{D56398DB-3094-48B2-9355-C6C79B0D692E}"/>
              </a:ext>
            </a:extLst>
          </p:cNvPr>
          <p:cNvSpPr/>
          <p:nvPr/>
        </p:nvSpPr>
        <p:spPr>
          <a:xfrm>
            <a:off x="240526" y="5922673"/>
            <a:ext cx="2930394" cy="202314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Ορθογώνιο 3">
            <a:extLst>
              <a:ext uri="{FF2B5EF4-FFF2-40B4-BE49-F238E27FC236}">
                <a16:creationId xmlns:a16="http://schemas.microsoft.com/office/drawing/2014/main" id="{C36B2F16-B80B-4A78-B11D-B81BE091913C}"/>
              </a:ext>
            </a:extLst>
          </p:cNvPr>
          <p:cNvSpPr/>
          <p:nvPr/>
        </p:nvSpPr>
        <p:spPr>
          <a:xfrm>
            <a:off x="3366836" y="2854903"/>
            <a:ext cx="2930394" cy="20231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Ορθογώνιο: Στρογγύλεμα γωνιών 21">
            <a:extLst>
              <a:ext uri="{FF2B5EF4-FFF2-40B4-BE49-F238E27FC236}">
                <a16:creationId xmlns:a16="http://schemas.microsoft.com/office/drawing/2014/main" id="{FBA47B61-FFDC-403C-812B-FA00400FD53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18" name="Ορθογώνιο: Στρογγύλεμα γωνιών 17">
            <a:extLst>
              <a:ext uri="{FF2B5EF4-FFF2-40B4-BE49-F238E27FC236}">
                <a16:creationId xmlns:a16="http://schemas.microsoft.com/office/drawing/2014/main" id="{C38DB2A7-3ED1-4F4C-A445-B41A78C31098}"/>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7A32E7F9-578B-43AB-8A25-A11EE37E4AF0}"/>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20" name="Ορθογώνιο: Στρογγύλεμα γωνιών 19">
            <a:extLst>
              <a:ext uri="{FF2B5EF4-FFF2-40B4-BE49-F238E27FC236}">
                <a16:creationId xmlns:a16="http://schemas.microsoft.com/office/drawing/2014/main" id="{0BF6F888-D6F0-449F-AC22-B760247B2EAB}"/>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470E0E6D-E5CB-4399-BD7B-184AC0C3C0C9}"/>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Campaign Objectives</a:t>
            </a:r>
            <a:endParaRPr lang="el-GR" sz="2000" b="1" dirty="0">
              <a:solidFill>
                <a:schemeClr val="bg1"/>
              </a:solidFill>
              <a:latin typeface="Century Gothic" panose="020B0502020202020204" pitchFamily="34" charset="0"/>
            </a:endParaRPr>
          </a:p>
        </p:txBody>
      </p:sp>
      <p:pic>
        <p:nvPicPr>
          <p:cNvPr id="5" name="Γραφικό 4" descr="Σιδηροτροχιές με συμπαγές γέμισμα">
            <a:extLst>
              <a:ext uri="{FF2B5EF4-FFF2-40B4-BE49-F238E27FC236}">
                <a16:creationId xmlns:a16="http://schemas.microsoft.com/office/drawing/2014/main" id="{A67B8F04-8702-4414-BC28-67F4B4D64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6618" y="1471381"/>
            <a:ext cx="914400" cy="914400"/>
          </a:xfrm>
          <a:prstGeom prst="rect">
            <a:avLst/>
          </a:prstGeom>
        </p:spPr>
      </p:pic>
      <p:sp>
        <p:nvSpPr>
          <p:cNvPr id="14" name="Οβάλ 13">
            <a:extLst>
              <a:ext uri="{FF2B5EF4-FFF2-40B4-BE49-F238E27FC236}">
                <a16:creationId xmlns:a16="http://schemas.microsoft.com/office/drawing/2014/main" id="{97BD6FC2-4231-48F7-BE32-83378B30DF5A}"/>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88B1C00D-0739-4566-A1E8-5A6AF959D6C7}"/>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05</a:t>
            </a:r>
            <a:endParaRPr lang="el-GR" sz="2000" b="1" dirty="0">
              <a:solidFill>
                <a:schemeClr val="bg1"/>
              </a:solidFill>
              <a:latin typeface="Century Gothic" panose="020B0502020202020204" pitchFamily="34" charset="0"/>
            </a:endParaRPr>
          </a:p>
        </p:txBody>
      </p:sp>
      <p:sp>
        <p:nvSpPr>
          <p:cNvPr id="16" name="Οβάλ 15">
            <a:extLst>
              <a:ext uri="{FF2B5EF4-FFF2-40B4-BE49-F238E27FC236}">
                <a16:creationId xmlns:a16="http://schemas.microsoft.com/office/drawing/2014/main" id="{6C2B9D5D-0A7C-4929-B599-E43801AC9370}"/>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Εικόνα 2" descr="Εικόνα που περιέχει πίνακας&#10;&#10;Περιγραφή που δημιουργήθηκε αυτόματα">
            <a:extLst>
              <a:ext uri="{FF2B5EF4-FFF2-40B4-BE49-F238E27FC236}">
                <a16:creationId xmlns:a16="http://schemas.microsoft.com/office/drawing/2014/main" id="{58CB86D0-610F-43B1-88E3-C1092D334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570" y="3064163"/>
            <a:ext cx="3658525" cy="2382615"/>
          </a:xfrm>
          <a:prstGeom prst="rect">
            <a:avLst/>
          </a:prstGeom>
          <a:solidFill>
            <a:srgbClr val="B12169"/>
          </a:solidFill>
          <a:ln>
            <a:solidFill>
              <a:schemeClr val="accent1">
                <a:lumMod val="40000"/>
                <a:lumOff val="60000"/>
              </a:schemeClr>
            </a:solidFill>
          </a:ln>
        </p:spPr>
      </p:pic>
      <p:pic>
        <p:nvPicPr>
          <p:cNvPr id="11" name="Εικόνα 10">
            <a:extLst>
              <a:ext uri="{FF2B5EF4-FFF2-40B4-BE49-F238E27FC236}">
                <a16:creationId xmlns:a16="http://schemas.microsoft.com/office/drawing/2014/main" id="{28524A9C-6C49-4BBF-B7D1-0D1A6F016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414" y="6184662"/>
            <a:ext cx="3658524" cy="2382615"/>
          </a:xfrm>
          <a:prstGeom prst="rect">
            <a:avLst/>
          </a:prstGeom>
          <a:ln>
            <a:solidFill>
              <a:schemeClr val="accent1">
                <a:lumMod val="40000"/>
                <a:lumOff val="60000"/>
              </a:schemeClr>
            </a:solidFill>
          </a:ln>
        </p:spPr>
      </p:pic>
      <p:sp>
        <p:nvSpPr>
          <p:cNvPr id="12" name="Βέλος: Καμπύλο προς τα αριστερά 11">
            <a:extLst>
              <a:ext uri="{FF2B5EF4-FFF2-40B4-BE49-F238E27FC236}">
                <a16:creationId xmlns:a16="http://schemas.microsoft.com/office/drawing/2014/main" id="{3C21776E-F06E-4B87-9760-B8851EC759E1}"/>
              </a:ext>
            </a:extLst>
          </p:cNvPr>
          <p:cNvSpPr/>
          <p:nvPr/>
        </p:nvSpPr>
        <p:spPr>
          <a:xfrm>
            <a:off x="3482788" y="5625899"/>
            <a:ext cx="457200" cy="350548"/>
          </a:xfrm>
          <a:prstGeom prst="curvedLef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30" name="TextBox 29">
            <a:extLst>
              <a:ext uri="{FF2B5EF4-FFF2-40B4-BE49-F238E27FC236}">
                <a16:creationId xmlns:a16="http://schemas.microsoft.com/office/drawing/2014/main" id="{3C904D8E-FCD3-4BFF-9271-D62C66FED78A}"/>
              </a:ext>
            </a:extLst>
          </p:cNvPr>
          <p:cNvSpPr txBox="1"/>
          <p:nvPr/>
        </p:nvSpPr>
        <p:spPr>
          <a:xfrm>
            <a:off x="4315078" y="6361382"/>
            <a:ext cx="2396414" cy="1600438"/>
          </a:xfrm>
          <a:prstGeom prst="rect">
            <a:avLst/>
          </a:prstGeom>
          <a:noFill/>
        </p:spPr>
        <p:txBody>
          <a:bodyPr wrap="square" rtlCol="0">
            <a:spAutoFit/>
          </a:bodyPr>
          <a:lstStyle/>
          <a:p>
            <a:r>
              <a:rPr lang="en-US" sz="1400" b="1" dirty="0">
                <a:solidFill>
                  <a:schemeClr val="accent1"/>
                </a:solidFill>
                <a:latin typeface="Century Gothic" panose="020B0502020202020204" pitchFamily="34" charset="0"/>
              </a:rPr>
              <a:t>ODAX</a:t>
            </a:r>
            <a:r>
              <a:rPr lang="en-US" sz="1400" dirty="0">
                <a:solidFill>
                  <a:schemeClr val="accent1"/>
                </a:solidFill>
                <a:latin typeface="Century Gothic" panose="020B0502020202020204" pitchFamily="34" charset="0"/>
              </a:rPr>
              <a:t> is Facebook’s new campaign objective flow. Going forward, Facebook advertisers will have </a:t>
            </a:r>
            <a:r>
              <a:rPr lang="en-US" sz="1400" b="1" dirty="0">
                <a:solidFill>
                  <a:schemeClr val="accent1"/>
                </a:solidFill>
                <a:latin typeface="Century Gothic" panose="020B0502020202020204" pitchFamily="34" charset="0"/>
              </a:rPr>
              <a:t>6</a:t>
            </a:r>
            <a:r>
              <a:rPr lang="en-US" sz="1400" dirty="0">
                <a:solidFill>
                  <a:schemeClr val="accent1"/>
                </a:solidFill>
                <a:latin typeface="Century Gothic" panose="020B0502020202020204" pitchFamily="34" charset="0"/>
              </a:rPr>
              <a:t> objectives to choose from, instead of 11.</a:t>
            </a:r>
          </a:p>
        </p:txBody>
      </p:sp>
    </p:spTree>
    <p:extLst>
      <p:ext uri="{BB962C8B-B14F-4D97-AF65-F5344CB8AC3E}">
        <p14:creationId xmlns:p14="http://schemas.microsoft.com/office/powerpoint/2010/main" val="353806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240526" y="1784571"/>
            <a:ext cx="6356872" cy="7663636"/>
          </a:xfrm>
          <a:prstGeom prst="rect">
            <a:avLst/>
          </a:prstGeom>
          <a:noFill/>
        </p:spPr>
        <p:txBody>
          <a:bodyPr wrap="square" rtlCol="0">
            <a:spAutoFit/>
          </a:bodyPr>
          <a:lstStyle/>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r>
              <a:rPr lang="en-US" sz="1200" b="1" dirty="0">
                <a:latin typeface="Century Gothic" panose="020B0502020202020204" pitchFamily="34" charset="0"/>
              </a:rPr>
              <a:t>Reach Campaign</a:t>
            </a:r>
          </a:p>
          <a:p>
            <a:endParaRPr lang="en-US" sz="1200" dirty="0">
              <a:latin typeface="Century Gothic" panose="020B0502020202020204" pitchFamily="34" charset="0"/>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The only campaign you can set </a:t>
            </a:r>
            <a:r>
              <a:rPr lang="en-US" sz="1200" dirty="0">
                <a:solidFill>
                  <a:schemeClr val="accent1"/>
                </a:solidFill>
                <a:latin typeface="Century Gothic" panose="020B0502020202020204" pitchFamily="34" charset="0"/>
              </a:rPr>
              <a:t>a frequency cap </a:t>
            </a:r>
            <a:r>
              <a:rPr lang="en-US" sz="1200" dirty="0">
                <a:latin typeface="Century Gothic" panose="020B0502020202020204" pitchFamily="34" charset="0"/>
              </a:rPr>
              <a:t>(Ad set level </a:t>
            </a:r>
            <a:r>
              <a:rPr lang="en-US" sz="1200" dirty="0">
                <a:latin typeface="Century Gothic" panose="020B0502020202020204" pitchFamily="34" charset="0"/>
                <a:sym typeface="Wingdings" panose="05000000000000000000" pitchFamily="2" charset="2"/>
              </a:rPr>
              <a:t> Optimization and delivery  Show more options  Frequency cup)-see more in Chapter 5</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Recommended for </a:t>
            </a:r>
            <a:r>
              <a:rPr lang="en-US" sz="1200" dirty="0">
                <a:solidFill>
                  <a:schemeClr val="accent1"/>
                </a:solidFill>
                <a:latin typeface="Century Gothic" panose="020B0502020202020204" pitchFamily="34" charset="0"/>
                <a:sym typeface="Wingdings" panose="05000000000000000000" pitchFamily="2" charset="2"/>
              </a:rPr>
              <a:t>local advertising </a:t>
            </a:r>
            <a:r>
              <a:rPr lang="en-US" sz="1200" dirty="0">
                <a:latin typeface="Century Gothic" panose="020B0502020202020204" pitchFamily="34" charset="0"/>
                <a:sym typeface="Wingdings" panose="05000000000000000000" pitchFamily="2" charset="2"/>
              </a:rPr>
              <a:t>(because of the frequency cup)</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Algorithm is finding the cheapest clicks</a:t>
            </a:r>
            <a:r>
              <a:rPr lang="en-US" sz="1200" dirty="0">
                <a:solidFill>
                  <a:schemeClr val="accent1"/>
                </a:solidFill>
                <a:latin typeface="Century Gothic" panose="020B0502020202020204" pitchFamily="34" charset="0"/>
                <a:sym typeface="Wingdings" panose="05000000000000000000" pitchFamily="2" charset="2"/>
              </a:rPr>
              <a:t>, manual placements </a:t>
            </a:r>
            <a:r>
              <a:rPr lang="en-US" sz="1200" dirty="0">
                <a:latin typeface="Century Gothic" panose="020B0502020202020204" pitchFamily="34" charset="0"/>
                <a:sym typeface="Wingdings" panose="05000000000000000000" pitchFamily="2" charset="2"/>
              </a:rPr>
              <a:t>recommended to get rid of low-quality clicks</a:t>
            </a:r>
          </a:p>
          <a:p>
            <a:pPr marL="171450" indent="-171450">
              <a:buFont typeface="Wingdings" panose="05000000000000000000" pitchFamily="2" charset="2"/>
              <a:buChar char="q"/>
            </a:pPr>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Traffic Campaign</a:t>
            </a:r>
          </a:p>
          <a:p>
            <a:endParaRPr lang="en-US" sz="1200" dirty="0">
              <a:latin typeface="Century Gothic" panose="020B0502020202020204" pitchFamily="34" charset="0"/>
              <a:sym typeface="Wingdings" panose="05000000000000000000" pitchFamily="2" charset="2"/>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Always good to use it to bring traffic on the website, show new products etc.</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You can </a:t>
            </a:r>
            <a:r>
              <a:rPr lang="en-US" sz="1200" dirty="0">
                <a:solidFill>
                  <a:schemeClr val="accent1"/>
                </a:solidFill>
                <a:latin typeface="Century Gothic" panose="020B0502020202020204" pitchFamily="34" charset="0"/>
                <a:sym typeface="Wingdings" panose="05000000000000000000" pitchFamily="2" charset="2"/>
              </a:rPr>
              <a:t>test</a:t>
            </a:r>
            <a:r>
              <a:rPr lang="en-US" sz="1200" dirty="0">
                <a:latin typeface="Century Gothic" panose="020B0502020202020204" pitchFamily="34" charset="0"/>
                <a:sym typeface="Wingdings" panose="05000000000000000000" pitchFamily="2" charset="2"/>
              </a:rPr>
              <a:t> creatives (since it is cheaper than conversion for example) by monitoring CTR rates</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Video Views</a:t>
            </a:r>
          </a:p>
          <a:p>
            <a:endParaRPr lang="en-US" sz="1200" dirty="0">
              <a:latin typeface="Century Gothic" panose="020B0502020202020204" pitchFamily="34" charset="0"/>
              <a:sym typeface="Wingdings" panose="05000000000000000000" pitchFamily="2" charset="2"/>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Very good for </a:t>
            </a:r>
            <a:r>
              <a:rPr lang="en-US" sz="1200" dirty="0">
                <a:solidFill>
                  <a:schemeClr val="accent1"/>
                </a:solidFill>
                <a:latin typeface="Century Gothic" panose="020B0502020202020204" pitchFamily="34" charset="0"/>
                <a:sym typeface="Wingdings" panose="05000000000000000000" pitchFamily="2" charset="2"/>
              </a:rPr>
              <a:t>branding</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More </a:t>
            </a:r>
            <a:r>
              <a:rPr lang="en-US" sz="1200" dirty="0">
                <a:solidFill>
                  <a:schemeClr val="accent1"/>
                </a:solidFill>
                <a:latin typeface="Century Gothic" panose="020B0502020202020204" pitchFamily="34" charset="0"/>
                <a:sym typeface="Wingdings" panose="05000000000000000000" pitchFamily="2" charset="2"/>
              </a:rPr>
              <a:t>attractive</a:t>
            </a:r>
            <a:r>
              <a:rPr lang="en-US" sz="1200" dirty="0">
                <a:latin typeface="Century Gothic" panose="020B0502020202020204" pitchFamily="34" charset="0"/>
                <a:sym typeface="Wingdings" panose="05000000000000000000" pitchFamily="2" charset="2"/>
              </a:rPr>
              <a:t> as creative </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Very useful for </a:t>
            </a:r>
            <a:r>
              <a:rPr lang="en-US" sz="1200" dirty="0">
                <a:solidFill>
                  <a:schemeClr val="accent1"/>
                </a:solidFill>
                <a:latin typeface="Century Gothic" panose="020B0502020202020204" pitchFamily="34" charset="0"/>
                <a:sym typeface="Wingdings" panose="05000000000000000000" pitchFamily="2" charset="2"/>
              </a:rPr>
              <a:t>retargeting</a:t>
            </a:r>
            <a:r>
              <a:rPr lang="en-US" sz="1200" dirty="0">
                <a:latin typeface="Century Gothic" panose="020B0502020202020204" pitchFamily="34" charset="0"/>
                <a:sym typeface="Wingdings" panose="05000000000000000000" pitchFamily="2" charset="2"/>
              </a:rPr>
              <a:t> (Create custom audience  Source: video  Anyone who watched at least 50% of your video  create audience). If you do not have many video views, you can select anyone who watched at least 3 seconds of your video. However, anyone who watched more than </a:t>
            </a:r>
            <a:r>
              <a:rPr lang="en-US" sz="1200" dirty="0">
                <a:solidFill>
                  <a:schemeClr val="accent1"/>
                </a:solidFill>
                <a:latin typeface="Century Gothic" panose="020B0502020202020204" pitchFamily="34" charset="0"/>
                <a:sym typeface="Wingdings" panose="05000000000000000000" pitchFamily="2" charset="2"/>
              </a:rPr>
              <a:t>50% </a:t>
            </a:r>
            <a:r>
              <a:rPr lang="en-US" sz="1200" dirty="0">
                <a:latin typeface="Century Gothic" panose="020B0502020202020204" pitchFamily="34" charset="0"/>
                <a:sym typeface="Wingdings" panose="05000000000000000000" pitchFamily="2" charset="2"/>
              </a:rPr>
              <a:t>of your video is a </a:t>
            </a:r>
            <a:r>
              <a:rPr lang="en-US" sz="1200" dirty="0">
                <a:solidFill>
                  <a:schemeClr val="accent1"/>
                </a:solidFill>
                <a:latin typeface="Century Gothic" panose="020B0502020202020204" pitchFamily="34" charset="0"/>
                <a:sym typeface="Wingdings" panose="05000000000000000000" pitchFamily="2" charset="2"/>
              </a:rPr>
              <a:t>quality</a:t>
            </a:r>
            <a:r>
              <a:rPr lang="en-US" sz="1200" dirty="0">
                <a:latin typeface="Century Gothic" panose="020B0502020202020204" pitchFamily="34" charset="0"/>
                <a:sym typeface="Wingdings" panose="05000000000000000000" pitchFamily="2" charset="2"/>
              </a:rPr>
              <a:t> audience of yours</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You can retarget anyone who watched 100% of your video and offer a special </a:t>
            </a:r>
            <a:r>
              <a:rPr lang="en-US" sz="1200" dirty="0">
                <a:solidFill>
                  <a:schemeClr val="accent1"/>
                </a:solidFill>
                <a:latin typeface="Century Gothic" panose="020B0502020202020204" pitchFamily="34" charset="0"/>
                <a:sym typeface="Wingdings" panose="05000000000000000000" pitchFamily="2" charset="2"/>
              </a:rPr>
              <a:t>offer</a:t>
            </a:r>
            <a:r>
              <a:rPr lang="en-US" sz="1200" dirty="0">
                <a:latin typeface="Century Gothic" panose="020B0502020202020204" pitchFamily="34" charset="0"/>
                <a:sym typeface="Wingdings" panose="05000000000000000000" pitchFamily="2" charset="2"/>
              </a:rPr>
              <a:t> to them specifically </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Recommended video </a:t>
            </a:r>
            <a:r>
              <a:rPr lang="en-US" sz="1200" dirty="0">
                <a:solidFill>
                  <a:schemeClr val="accent1"/>
                </a:solidFill>
                <a:latin typeface="Century Gothic" panose="020B0502020202020204" pitchFamily="34" charset="0"/>
                <a:sym typeface="Wingdings" panose="05000000000000000000" pitchFamily="2" charset="2"/>
              </a:rPr>
              <a:t>length</a:t>
            </a:r>
            <a:r>
              <a:rPr lang="en-US" sz="1200" dirty="0">
                <a:latin typeface="Century Gothic" panose="020B0502020202020204" pitchFamily="34" charset="0"/>
                <a:sym typeface="Wingdings" panose="05000000000000000000" pitchFamily="2" charset="2"/>
              </a:rPr>
              <a:t>: 3 to 15 seconds </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Lead Generation</a:t>
            </a:r>
          </a:p>
          <a:p>
            <a:endParaRPr lang="en-US" sz="1200" dirty="0">
              <a:latin typeface="Century Gothic" panose="020B0502020202020204" pitchFamily="34" charset="0"/>
              <a:sym typeface="Wingdings" panose="05000000000000000000" pitchFamily="2" charset="2"/>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You must </a:t>
            </a:r>
            <a:r>
              <a:rPr lang="en-US" sz="1200" dirty="0">
                <a:solidFill>
                  <a:schemeClr val="accent1"/>
                </a:solidFill>
                <a:latin typeface="Century Gothic" panose="020B0502020202020204" pitchFamily="34" charset="0"/>
                <a:sym typeface="Wingdings" panose="05000000000000000000" pitchFamily="2" charset="2"/>
              </a:rPr>
              <a:t>have Privacy Policy </a:t>
            </a:r>
            <a:r>
              <a:rPr lang="en-US" sz="1200" dirty="0">
                <a:latin typeface="Century Gothic" panose="020B0502020202020204" pitchFamily="34" charset="0"/>
                <a:sym typeface="Wingdings" panose="05000000000000000000" pitchFamily="2" charset="2"/>
              </a:rPr>
              <a:t>to create it</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Only ask for the basic details (name, surname, email, phone number)</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sym typeface="Wingdings" panose="05000000000000000000" pitchFamily="2" charset="2"/>
              </a:rPr>
              <a:t>Data are stored for </a:t>
            </a:r>
            <a:r>
              <a:rPr lang="en-US" sz="1200" dirty="0">
                <a:solidFill>
                  <a:schemeClr val="accent1"/>
                </a:solidFill>
                <a:latin typeface="Century Gothic" panose="020B0502020202020204" pitchFamily="34" charset="0"/>
                <a:sym typeface="Wingdings" panose="05000000000000000000" pitchFamily="2" charset="2"/>
              </a:rPr>
              <a:t>90 days </a:t>
            </a:r>
          </a:p>
          <a:p>
            <a:endParaRPr lang="en-US" sz="1200" b="1" dirty="0">
              <a:latin typeface="Century Gothic" panose="020B0502020202020204" pitchFamily="34" charset="0"/>
              <a:sym typeface="Wingdings" panose="05000000000000000000" pitchFamily="2" charset="2"/>
            </a:endParaRPr>
          </a:p>
          <a:p>
            <a:pPr marL="171450" indent="-171450">
              <a:buFont typeface="Wingdings" panose="05000000000000000000" pitchFamily="2" charset="2"/>
              <a:buChar char="q"/>
            </a:pPr>
            <a:endParaRPr lang="en-US" sz="1200" b="1" dirty="0">
              <a:latin typeface="Century Gothic" panose="020B0502020202020204" pitchFamily="34" charset="0"/>
              <a:sym typeface="Wingdings" panose="05000000000000000000" pitchFamily="2" charset="2"/>
            </a:endParaRPr>
          </a:p>
          <a:p>
            <a:pPr marL="171450" indent="-171450">
              <a:buFont typeface="Wingdings" panose="05000000000000000000" pitchFamily="2" charset="2"/>
              <a:buChar char="q"/>
            </a:pP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p:txBody>
      </p:sp>
      <p:sp>
        <p:nvSpPr>
          <p:cNvPr id="13" name="Ορθογώνιο: Στρογγύλεμα γωνιών 12">
            <a:extLst>
              <a:ext uri="{FF2B5EF4-FFF2-40B4-BE49-F238E27FC236}">
                <a16:creationId xmlns:a16="http://schemas.microsoft.com/office/drawing/2014/main" id="{C9D5AA63-7407-4178-93EC-FEE327BEA5C3}"/>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Στρογγύλεμα γωνιών 13">
            <a:extLst>
              <a:ext uri="{FF2B5EF4-FFF2-40B4-BE49-F238E27FC236}">
                <a16:creationId xmlns:a16="http://schemas.microsoft.com/office/drawing/2014/main" id="{5F68137D-3CD8-4DD0-90D2-100E66F156F0}"/>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B2DEF2C7-CEC5-4A6C-A2C6-96B49B7FF0E8}"/>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Tips per Campaign</a:t>
            </a:r>
            <a:endParaRPr lang="el-GR" sz="2000" b="1" dirty="0">
              <a:solidFill>
                <a:schemeClr val="bg1"/>
              </a:solidFill>
              <a:latin typeface="Century Gothic" panose="020B0502020202020204" pitchFamily="34" charset="0"/>
            </a:endParaRPr>
          </a:p>
        </p:txBody>
      </p:sp>
      <p:pic>
        <p:nvPicPr>
          <p:cNvPr id="22" name="Γραφικό 21" descr="Σιδηροτροχιές με συμπαγές γέμισμα">
            <a:extLst>
              <a:ext uri="{FF2B5EF4-FFF2-40B4-BE49-F238E27FC236}">
                <a16:creationId xmlns:a16="http://schemas.microsoft.com/office/drawing/2014/main" id="{6B150AC0-E944-4C5D-AA05-9BBF2C0CB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6618" y="1471381"/>
            <a:ext cx="914400" cy="914400"/>
          </a:xfrm>
          <a:prstGeom prst="rect">
            <a:avLst/>
          </a:prstGeom>
        </p:spPr>
      </p:pic>
      <p:sp>
        <p:nvSpPr>
          <p:cNvPr id="24" name="Οβάλ 23">
            <a:extLst>
              <a:ext uri="{FF2B5EF4-FFF2-40B4-BE49-F238E27FC236}">
                <a16:creationId xmlns:a16="http://schemas.microsoft.com/office/drawing/2014/main" id="{D986544A-B8F9-436F-B039-DA087726F4CF}"/>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TextBox 24">
            <a:extLst>
              <a:ext uri="{FF2B5EF4-FFF2-40B4-BE49-F238E27FC236}">
                <a16:creationId xmlns:a16="http://schemas.microsoft.com/office/drawing/2014/main" id="{ED7E68F4-91DB-4960-A9C5-10C5D67BFB08}"/>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06</a:t>
            </a:r>
            <a:endParaRPr lang="el-GR" sz="2000" b="1" dirty="0">
              <a:solidFill>
                <a:schemeClr val="bg1"/>
              </a:solidFill>
              <a:latin typeface="Century Gothic" panose="020B0502020202020204" pitchFamily="34" charset="0"/>
            </a:endParaRPr>
          </a:p>
        </p:txBody>
      </p:sp>
      <p:sp>
        <p:nvSpPr>
          <p:cNvPr id="26" name="Οβάλ 25">
            <a:extLst>
              <a:ext uri="{FF2B5EF4-FFF2-40B4-BE49-F238E27FC236}">
                <a16:creationId xmlns:a16="http://schemas.microsoft.com/office/drawing/2014/main" id="{B51AF3D4-F752-44F0-97F3-778F8EAA863C}"/>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15519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Στρογγύλεμα γωνιών 11">
            <a:extLst>
              <a:ext uri="{FF2B5EF4-FFF2-40B4-BE49-F238E27FC236}">
                <a16:creationId xmlns:a16="http://schemas.microsoft.com/office/drawing/2014/main" id="{60629C63-49FC-4D62-8313-645D0F41C230}"/>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TextBox 3">
            <a:extLst>
              <a:ext uri="{FF2B5EF4-FFF2-40B4-BE49-F238E27FC236}">
                <a16:creationId xmlns:a16="http://schemas.microsoft.com/office/drawing/2014/main" id="{0C0E857A-39BB-4267-B189-574150BE2699}"/>
              </a:ext>
            </a:extLst>
          </p:cNvPr>
          <p:cNvSpPr txBox="1"/>
          <p:nvPr/>
        </p:nvSpPr>
        <p:spPr>
          <a:xfrm>
            <a:off x="250564" y="2195755"/>
            <a:ext cx="6356872" cy="4524315"/>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b="1" dirty="0">
                <a:latin typeface="Century Gothic" panose="020B0502020202020204" pitchFamily="34" charset="0"/>
              </a:rPr>
              <a:t>Conversion Campaign</a:t>
            </a:r>
          </a:p>
          <a:p>
            <a:endParaRPr lang="en-US" sz="1200" dirty="0">
              <a:latin typeface="Century Gothic" panose="020B0502020202020204" pitchFamily="34" charset="0"/>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You can use </a:t>
            </a:r>
            <a:r>
              <a:rPr lang="en-US" sz="1200" dirty="0">
                <a:solidFill>
                  <a:schemeClr val="accent1"/>
                </a:solidFill>
                <a:latin typeface="Century Gothic" panose="020B0502020202020204" pitchFamily="34" charset="0"/>
              </a:rPr>
              <a:t>multiple formats </a:t>
            </a:r>
            <a:r>
              <a:rPr lang="en-US" sz="1200" dirty="0">
                <a:latin typeface="Century Gothic" panose="020B0502020202020204" pitchFamily="34" charset="0"/>
              </a:rPr>
              <a:t>(single images, videos, carousel, collection, catalog)</a:t>
            </a:r>
          </a:p>
          <a:p>
            <a:endParaRPr lang="en-US" sz="1200" dirty="0">
              <a:latin typeface="Century Gothic" panose="020B0502020202020204" pitchFamily="34" charset="0"/>
            </a:endParaRPr>
          </a:p>
          <a:p>
            <a:r>
              <a:rPr lang="en-US" sz="1200" b="1" dirty="0">
                <a:latin typeface="Century Gothic" panose="020B0502020202020204" pitchFamily="34" charset="0"/>
              </a:rPr>
              <a:t>Catalog Sales </a:t>
            </a:r>
          </a:p>
          <a:p>
            <a:endParaRPr lang="en-US" sz="1200" dirty="0">
              <a:latin typeface="Century Gothic" panose="020B0502020202020204" pitchFamily="34" charset="0"/>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If you choose </a:t>
            </a:r>
            <a:r>
              <a:rPr lang="en-US" sz="1200" dirty="0">
                <a:solidFill>
                  <a:schemeClr val="accent1"/>
                </a:solidFill>
                <a:latin typeface="Century Gothic" panose="020B0502020202020204" pitchFamily="34" charset="0"/>
              </a:rPr>
              <a:t>dynamic</a:t>
            </a:r>
            <a:r>
              <a:rPr lang="en-US" sz="1200" dirty="0">
                <a:latin typeface="Century Gothic" panose="020B0502020202020204" pitchFamily="34" charset="0"/>
              </a:rPr>
              <a:t> formats and creatives, each person from your target audience will see first the products he/she is most likely to interact with </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If you use catalog for remarketing, each person from your target audience will see the products he/she viewed or added to card. This is the recommended way if you have a catalog, as it is researched to be more </a:t>
            </a:r>
            <a:r>
              <a:rPr lang="en-US" sz="1200" dirty="0">
                <a:solidFill>
                  <a:schemeClr val="accent1"/>
                </a:solidFill>
                <a:latin typeface="Century Gothic" panose="020B0502020202020204" pitchFamily="34" charset="0"/>
              </a:rPr>
              <a:t>effective</a:t>
            </a:r>
            <a:endParaRPr lang="el-GR" sz="1200" dirty="0">
              <a:solidFill>
                <a:schemeClr val="accent1"/>
              </a:solidFill>
              <a:latin typeface="Century Gothic" panose="020B0502020202020204" pitchFamily="34" charset="0"/>
            </a:endParaRPr>
          </a:p>
          <a:p>
            <a:pPr>
              <a:buClr>
                <a:srgbClr val="B12169"/>
              </a:buClr>
            </a:pPr>
            <a:endParaRPr lang="el-GR" sz="1200" dirty="0">
              <a:solidFill>
                <a:srgbClr val="B12169"/>
              </a:solidFill>
              <a:latin typeface="Century Gothic" panose="020B0502020202020204" pitchFamily="34" charset="0"/>
            </a:endParaRPr>
          </a:p>
          <a:p>
            <a:r>
              <a:rPr lang="en-US" sz="1200" b="1" dirty="0">
                <a:latin typeface="Century Gothic" panose="020B0502020202020204" pitchFamily="34" charset="0"/>
              </a:rPr>
              <a:t>Messages Campaign </a:t>
            </a:r>
          </a:p>
          <a:p>
            <a:endParaRPr lang="en-US" sz="1200" dirty="0">
              <a:latin typeface="Century Gothic" panose="020B0502020202020204" pitchFamily="34" charset="0"/>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Helps you create </a:t>
            </a:r>
            <a:r>
              <a:rPr lang="en-US" sz="1200" dirty="0">
                <a:solidFill>
                  <a:schemeClr val="accent1"/>
                </a:solidFill>
                <a:latin typeface="Century Gothic" panose="020B0502020202020204" pitchFamily="34" charset="0"/>
              </a:rPr>
              <a:t>relationships</a:t>
            </a:r>
            <a:r>
              <a:rPr lang="en-US" sz="1200" dirty="0">
                <a:latin typeface="Century Gothic" panose="020B0502020202020204" pitchFamily="34" charset="0"/>
              </a:rPr>
              <a:t> with your customers</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Answer to </a:t>
            </a:r>
            <a:r>
              <a:rPr lang="en-US" sz="1200" dirty="0">
                <a:solidFill>
                  <a:schemeClr val="accent1"/>
                </a:solidFill>
                <a:latin typeface="Century Gothic" panose="020B0502020202020204" pitchFamily="34" charset="0"/>
              </a:rPr>
              <a:t>questions</a:t>
            </a:r>
            <a:r>
              <a:rPr lang="en-US" sz="1200" dirty="0">
                <a:latin typeface="Century Gothic" panose="020B0502020202020204" pitchFamily="34" charset="0"/>
              </a:rPr>
              <a:t> and provide support </a:t>
            </a:r>
          </a:p>
          <a:p>
            <a:endParaRPr lang="en-US" sz="1200" b="1" dirty="0">
              <a:latin typeface="Century Gothic" panose="020B0502020202020204" pitchFamily="34" charset="0"/>
            </a:endParaRPr>
          </a:p>
          <a:p>
            <a:endParaRPr lang="en-US" sz="1200" b="1" dirty="0">
              <a:latin typeface="Century Gothic" panose="020B0502020202020204" pitchFamily="34" charset="0"/>
              <a:sym typeface="Wingdings" panose="05000000000000000000" pitchFamily="2" charset="2"/>
            </a:endParaRPr>
          </a:p>
          <a:p>
            <a:endParaRPr lang="en-US" sz="1200" b="1" dirty="0">
              <a:latin typeface="Century Gothic" panose="020B0502020202020204" pitchFamily="34" charset="0"/>
              <a:sym typeface="Wingdings" panose="05000000000000000000" pitchFamily="2" charset="2"/>
            </a:endParaRPr>
          </a:p>
          <a:p>
            <a:pPr marL="171450" indent="-171450">
              <a:buFont typeface="Wingdings" panose="05000000000000000000" pitchFamily="2" charset="2"/>
              <a:buChar char="q"/>
            </a:pP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p:txBody>
      </p:sp>
      <p:sp>
        <p:nvSpPr>
          <p:cNvPr id="13" name="TextBox 12">
            <a:extLst>
              <a:ext uri="{FF2B5EF4-FFF2-40B4-BE49-F238E27FC236}">
                <a16:creationId xmlns:a16="http://schemas.microsoft.com/office/drawing/2014/main" id="{E6ECE929-1B88-46CA-85DD-349F1EF939F0}"/>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Tips per Campaign</a:t>
            </a:r>
            <a:endParaRPr lang="el-GR" sz="2000" b="1" dirty="0">
              <a:solidFill>
                <a:schemeClr val="bg1"/>
              </a:solidFill>
              <a:latin typeface="Century Gothic" panose="020B0502020202020204" pitchFamily="34" charset="0"/>
            </a:endParaRPr>
          </a:p>
        </p:txBody>
      </p:sp>
      <p:pic>
        <p:nvPicPr>
          <p:cNvPr id="16" name="Γραφικό 15" descr="Σιδηροτροχιές με συμπαγές γέμισμα">
            <a:extLst>
              <a:ext uri="{FF2B5EF4-FFF2-40B4-BE49-F238E27FC236}">
                <a16:creationId xmlns:a16="http://schemas.microsoft.com/office/drawing/2014/main" id="{6CFF0890-7B92-4986-AD2F-C4BA9CDCB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6618" y="1471381"/>
            <a:ext cx="914400" cy="914400"/>
          </a:xfrm>
          <a:prstGeom prst="rect">
            <a:avLst/>
          </a:prstGeom>
        </p:spPr>
      </p:pic>
      <p:sp>
        <p:nvSpPr>
          <p:cNvPr id="17" name="Οβάλ 16">
            <a:extLst>
              <a:ext uri="{FF2B5EF4-FFF2-40B4-BE49-F238E27FC236}">
                <a16:creationId xmlns:a16="http://schemas.microsoft.com/office/drawing/2014/main" id="{C22C6C31-0838-43AB-A443-B65F2D847771}"/>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TextBox 17">
            <a:extLst>
              <a:ext uri="{FF2B5EF4-FFF2-40B4-BE49-F238E27FC236}">
                <a16:creationId xmlns:a16="http://schemas.microsoft.com/office/drawing/2014/main" id="{63B5518F-BA28-4EAE-BF05-555A7BEF3E77}"/>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07</a:t>
            </a:r>
            <a:endParaRPr lang="el-GR" sz="2000" b="1" dirty="0">
              <a:solidFill>
                <a:schemeClr val="bg1"/>
              </a:solidFill>
              <a:latin typeface="Century Gothic" panose="020B0502020202020204" pitchFamily="34" charset="0"/>
            </a:endParaRPr>
          </a:p>
        </p:txBody>
      </p:sp>
      <p:sp>
        <p:nvSpPr>
          <p:cNvPr id="19" name="Οβάλ 18">
            <a:extLst>
              <a:ext uri="{FF2B5EF4-FFF2-40B4-BE49-F238E27FC236}">
                <a16:creationId xmlns:a16="http://schemas.microsoft.com/office/drawing/2014/main" id="{2AA89E11-F9B9-43CA-97CC-7A1321125FFA}"/>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4C29BE3B-8E35-439E-99DB-D45E933D432B}"/>
              </a:ext>
            </a:extLst>
          </p:cNvPr>
          <p:cNvSpPr txBox="1"/>
          <p:nvPr/>
        </p:nvSpPr>
        <p:spPr>
          <a:xfrm>
            <a:off x="683841" y="7667403"/>
            <a:ext cx="3783292" cy="1077218"/>
          </a:xfrm>
          <a:prstGeom prst="rect">
            <a:avLst/>
          </a:prstGeom>
          <a:noFill/>
        </p:spPr>
        <p:txBody>
          <a:bodyPr wrap="square" rtlCol="0">
            <a:spAutoFit/>
          </a:bodyPr>
          <a:lstStyle/>
          <a:p>
            <a:r>
              <a:rPr lang="en-US" sz="1600" dirty="0">
                <a:solidFill>
                  <a:schemeClr val="accent1"/>
                </a:solidFill>
                <a:latin typeface="Century Gothic" panose="020B0502020202020204" pitchFamily="34" charset="0"/>
              </a:rPr>
              <a:t>“</a:t>
            </a:r>
            <a:r>
              <a:rPr lang="en-US" sz="1600" b="1" dirty="0">
                <a:solidFill>
                  <a:schemeClr val="accent1"/>
                </a:solidFill>
                <a:latin typeface="Century Gothic" panose="020B0502020202020204" pitchFamily="34" charset="0"/>
              </a:rPr>
              <a:t>Creativity</a:t>
            </a:r>
            <a:r>
              <a:rPr lang="en-US" sz="1600" dirty="0">
                <a:solidFill>
                  <a:schemeClr val="accent1"/>
                </a:solidFill>
                <a:latin typeface="Century Gothic" panose="020B0502020202020204" pitchFamily="34" charset="0"/>
              </a:rPr>
              <a:t> without strategy is called art, creative with </a:t>
            </a:r>
            <a:r>
              <a:rPr lang="en-US" sz="1600" b="1" dirty="0">
                <a:solidFill>
                  <a:schemeClr val="accent1"/>
                </a:solidFill>
                <a:latin typeface="Century Gothic" panose="020B0502020202020204" pitchFamily="34" charset="0"/>
              </a:rPr>
              <a:t>strategy</a:t>
            </a:r>
            <a:r>
              <a:rPr lang="en-US" sz="1600" dirty="0">
                <a:solidFill>
                  <a:schemeClr val="accent1"/>
                </a:solidFill>
                <a:latin typeface="Century Gothic" panose="020B0502020202020204" pitchFamily="34" charset="0"/>
              </a:rPr>
              <a:t> is called advertising”</a:t>
            </a:r>
          </a:p>
          <a:p>
            <a:r>
              <a:rPr lang="en-US" sz="1600" dirty="0">
                <a:solidFill>
                  <a:schemeClr val="accent1"/>
                </a:solidFill>
                <a:latin typeface="Century Gothic" panose="020B0502020202020204" pitchFamily="34" charset="0"/>
              </a:rPr>
              <a:t>– Prof. </a:t>
            </a:r>
            <a:r>
              <a:rPr lang="en-US" sz="1600" dirty="0" err="1">
                <a:solidFill>
                  <a:schemeClr val="accent1"/>
                </a:solidFill>
                <a:latin typeface="Century Gothic" panose="020B0502020202020204" pitchFamily="34" charset="0"/>
              </a:rPr>
              <a:t>Jef</a:t>
            </a:r>
            <a:r>
              <a:rPr lang="en-US" sz="1600" dirty="0">
                <a:solidFill>
                  <a:schemeClr val="accent1"/>
                </a:solidFill>
                <a:latin typeface="Century Gothic" panose="020B0502020202020204" pitchFamily="34" charset="0"/>
              </a:rPr>
              <a:t> L. </a:t>
            </a:r>
            <a:r>
              <a:rPr lang="en-US" sz="1600" b="1" dirty="0">
                <a:solidFill>
                  <a:schemeClr val="accent1"/>
                </a:solidFill>
                <a:latin typeface="Century Gothic" panose="020B0502020202020204" pitchFamily="34" charset="0"/>
              </a:rPr>
              <a:t>Richards</a:t>
            </a:r>
            <a:endParaRPr lang="el-GR" sz="1600"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11995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Στρογγύλεμα γωνιών 13">
            <a:extLst>
              <a:ext uri="{FF2B5EF4-FFF2-40B4-BE49-F238E27FC236}">
                <a16:creationId xmlns:a16="http://schemas.microsoft.com/office/drawing/2014/main" id="{A9D036B0-4DE4-4FF5-BE2B-012BF10E75B7}"/>
              </a:ext>
            </a:extLst>
          </p:cNvPr>
          <p:cNvSpPr/>
          <p:nvPr/>
        </p:nvSpPr>
        <p:spPr>
          <a:xfrm>
            <a:off x="136582" y="5223052"/>
            <a:ext cx="6584835" cy="810839"/>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Στρογγύλεμα γωνιών 10">
            <a:extLst>
              <a:ext uri="{FF2B5EF4-FFF2-40B4-BE49-F238E27FC236}">
                <a16:creationId xmlns:a16="http://schemas.microsoft.com/office/drawing/2014/main" id="{63E559B1-8ABC-48B2-A22A-CA7D46A0F38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02</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Budget and scheduling</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08</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5816977"/>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a:latin typeface="Century Gothic" panose="020B0502020202020204" pitchFamily="34" charset="0"/>
              </a:rPr>
              <a:t>How much should your budget be?</a:t>
            </a:r>
          </a:p>
          <a:p>
            <a:pPr marL="171450" indent="-171450">
              <a:buFont typeface="Courier New" panose="02070309020205020404" pitchFamily="49" charset="0"/>
              <a:buChar char="o"/>
            </a:pPr>
            <a:r>
              <a:rPr lang="en-US" sz="1200" dirty="0">
                <a:latin typeface="Century Gothic" panose="020B0502020202020204" pitchFamily="34" charset="0"/>
              </a:rPr>
              <a:t>Which type of campaign should have the most budget? </a:t>
            </a:r>
          </a:p>
          <a:p>
            <a:pPr marL="171450" indent="-171450">
              <a:buFont typeface="Courier New" panose="02070309020205020404" pitchFamily="49" charset="0"/>
              <a:buChar char="o"/>
            </a:pPr>
            <a:r>
              <a:rPr lang="en-US" sz="1200" dirty="0">
                <a:latin typeface="Century Gothic" panose="020B0502020202020204" pitchFamily="34" charset="0"/>
              </a:rPr>
              <a:t>Is it better to use the Campaign Budget Optimization? </a:t>
            </a:r>
          </a:p>
          <a:p>
            <a:pPr marL="171450" indent="-171450">
              <a:buFont typeface="Courier New" panose="02070309020205020404" pitchFamily="49" charset="0"/>
              <a:buChar char="o"/>
            </a:pPr>
            <a:r>
              <a:rPr lang="en-US" sz="1200" dirty="0">
                <a:latin typeface="Century Gothic" panose="020B0502020202020204" pitchFamily="34" charset="0"/>
              </a:rPr>
              <a:t>Can I put the same budget across all the markets I am targeting?</a:t>
            </a:r>
          </a:p>
          <a:p>
            <a:pPr marL="171450" indent="-171450">
              <a:buFont typeface="Courier New" panose="02070309020205020404" pitchFamily="49" charset="0"/>
              <a:buChar char="o"/>
            </a:pPr>
            <a:endParaRPr lang="en-US" sz="1200" dirty="0">
              <a:latin typeface="Century Gothic" panose="020B0502020202020204" pitchFamily="34" charset="0"/>
            </a:endParaRPr>
          </a:p>
          <a:p>
            <a:r>
              <a:rPr lang="en-US" sz="1200" dirty="0">
                <a:latin typeface="Century Gothic" panose="020B0502020202020204" pitchFamily="34" charset="0"/>
              </a:rPr>
              <a:t>Let’s answer to these questions!</a:t>
            </a:r>
          </a:p>
          <a:p>
            <a:endParaRPr lang="en-US" sz="1200" dirty="0">
              <a:latin typeface="Century Gothic" panose="020B0502020202020204" pitchFamily="34" charset="0"/>
            </a:endParaRPr>
          </a:p>
          <a:p>
            <a:r>
              <a:rPr lang="en-US" sz="1200" dirty="0">
                <a:latin typeface="Century Gothic" panose="020B0502020202020204" pitchFamily="34" charset="0"/>
              </a:rPr>
              <a:t>What should your budget be depends on the </a:t>
            </a:r>
            <a:r>
              <a:rPr lang="en-US" sz="1200" dirty="0">
                <a:solidFill>
                  <a:schemeClr val="accent1"/>
                </a:solidFill>
                <a:latin typeface="Century Gothic" panose="020B0502020202020204" pitchFamily="34" charset="0"/>
              </a:rPr>
              <a:t>objective</a:t>
            </a:r>
            <a:r>
              <a:rPr lang="en-US" sz="1200" dirty="0">
                <a:latin typeface="Century Gothic" panose="020B0502020202020204" pitchFamily="34" charset="0"/>
              </a:rPr>
              <a:t> you have. If your objective is to drive more sales, then your budget should be higher. If your objective is to improve your brand awareness, then you do not need as high of a budget.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Depending</a:t>
            </a:r>
            <a:r>
              <a:rPr lang="en-US" sz="1200" dirty="0">
                <a:latin typeface="Century Gothic" panose="020B0502020202020204" pitchFamily="34" charset="0"/>
              </a:rPr>
              <a:t> your target market, your budget should be higher or lower. For instance, if you target the </a:t>
            </a:r>
            <a:r>
              <a:rPr lang="en-US" sz="1200" dirty="0">
                <a:solidFill>
                  <a:schemeClr val="accent1"/>
                </a:solidFill>
                <a:latin typeface="Century Gothic" panose="020B0502020202020204" pitchFamily="34" charset="0"/>
              </a:rPr>
              <a:t>USA</a:t>
            </a:r>
            <a:r>
              <a:rPr lang="en-US" sz="1200" dirty="0">
                <a:latin typeface="Century Gothic" panose="020B0502020202020204" pitchFamily="34" charset="0"/>
              </a:rPr>
              <a:t> that is a country with billions people, where the competition and cost per click is higher, then you should have at least 100 euros daily in conversion or catalog sales campaigns. </a:t>
            </a:r>
          </a:p>
          <a:p>
            <a:endParaRPr lang="en-US" sz="1200" dirty="0">
              <a:latin typeface="Century Gothic" panose="020B0502020202020204" pitchFamily="34" charset="0"/>
            </a:endParaRPr>
          </a:p>
          <a:p>
            <a:pPr marL="171450" indent="-171450">
              <a:buFont typeface="Wingdings" panose="05000000000000000000" pitchFamily="2" charset="2"/>
              <a:buChar char="v"/>
            </a:pPr>
            <a:r>
              <a:rPr lang="en-US" sz="1200" b="1" dirty="0">
                <a:solidFill>
                  <a:srgbClr val="B12169"/>
                </a:solidFill>
                <a:latin typeface="Century Gothic" panose="020B0502020202020204" pitchFamily="34" charset="0"/>
              </a:rPr>
              <a:t>Pro tip:</a:t>
            </a:r>
            <a:r>
              <a:rPr lang="en-US" sz="1200" dirty="0">
                <a:solidFill>
                  <a:srgbClr val="B12169"/>
                </a:solidFill>
                <a:latin typeface="Century Gothic" panose="020B0502020202020204" pitchFamily="34" charset="0"/>
              </a:rPr>
              <a:t> </a:t>
            </a:r>
            <a:r>
              <a:rPr lang="en-US" sz="1200" dirty="0">
                <a:latin typeface="Century Gothic" panose="020B0502020202020204" pitchFamily="34" charset="0"/>
              </a:rPr>
              <a:t>if you target a big country and your budget is limited, then try to smaller your audience, either by selecting only some towns/regions, or by using cost cups. </a:t>
            </a:r>
          </a:p>
          <a:p>
            <a:pPr marL="171450" indent="-171450">
              <a:buFont typeface="Wingdings" panose="05000000000000000000" pitchFamily="2" charset="2"/>
              <a:buChar char="v"/>
            </a:pPr>
            <a:endParaRPr lang="en-US" sz="1200" dirty="0">
              <a:latin typeface="Century Gothic" panose="020B0502020202020204" pitchFamily="34" charset="0"/>
            </a:endParaRPr>
          </a:p>
          <a:p>
            <a:r>
              <a:rPr lang="en-US" sz="1200" dirty="0">
                <a:latin typeface="Century Gothic" panose="020B0502020202020204" pitchFamily="34" charset="0"/>
              </a:rPr>
              <a:t>Conversion or catalog sales campaigns with optimization for add to card or purchase are the </a:t>
            </a:r>
            <a:r>
              <a:rPr lang="en-US" sz="1200" dirty="0">
                <a:solidFill>
                  <a:schemeClr val="accent1"/>
                </a:solidFill>
                <a:latin typeface="Century Gothic" panose="020B0502020202020204" pitchFamily="34" charset="0"/>
              </a:rPr>
              <a:t>highest priority </a:t>
            </a:r>
            <a:r>
              <a:rPr lang="en-US" sz="1200" dirty="0">
                <a:latin typeface="Century Gothic" panose="020B0502020202020204" pitchFamily="34" charset="0"/>
              </a:rPr>
              <a:t>and need the most of your budget, as the algorithm is trying to find people who will most likely take these actions (which is more expensive than finding people who view products or send messages for example). </a:t>
            </a: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5" name="Γραφικό 14" descr="Κέρματα με συμπαγές γέμισμα">
            <a:extLst>
              <a:ext uri="{FF2B5EF4-FFF2-40B4-BE49-F238E27FC236}">
                <a16:creationId xmlns:a16="http://schemas.microsoft.com/office/drawing/2014/main" id="{E5877848-91C7-4DAB-88BC-79D349C553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3014" y="1411879"/>
            <a:ext cx="914400" cy="914400"/>
          </a:xfrm>
          <a:prstGeom prst="rect">
            <a:avLst/>
          </a:prstGeom>
        </p:spPr>
      </p:pic>
      <p:sp>
        <p:nvSpPr>
          <p:cNvPr id="19" name="Οβάλ 18">
            <a:extLst>
              <a:ext uri="{FF2B5EF4-FFF2-40B4-BE49-F238E27FC236}">
                <a16:creationId xmlns:a16="http://schemas.microsoft.com/office/drawing/2014/main" id="{8A9B16F5-7573-4E4A-9138-B193EF794FDE}"/>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42076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Στρογγύλεμα γωνιών 11">
            <a:extLst>
              <a:ext uri="{FF2B5EF4-FFF2-40B4-BE49-F238E27FC236}">
                <a16:creationId xmlns:a16="http://schemas.microsoft.com/office/drawing/2014/main" id="{EF751334-2405-48A3-AF4C-B51AB9F2A3F4}"/>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02</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3240739"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Budget and scheduling</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09</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5447645"/>
          </a:xfrm>
          <a:prstGeom prst="rect">
            <a:avLst/>
          </a:prstGeom>
          <a:noFill/>
        </p:spPr>
        <p:txBody>
          <a:bodyPr wrap="square" rtlCol="0">
            <a:spAutoFit/>
          </a:bodyPr>
          <a:lstStyle/>
          <a:p>
            <a:r>
              <a:rPr lang="en-US" sz="1200" dirty="0">
                <a:solidFill>
                  <a:schemeClr val="accent1"/>
                </a:solidFill>
                <a:latin typeface="Century Gothic" panose="020B0502020202020204" pitchFamily="34" charset="0"/>
              </a:rPr>
              <a:t>Campaign Budget Optimization (CBO): </a:t>
            </a:r>
            <a:r>
              <a:rPr lang="en-US" sz="1200" dirty="0">
                <a:latin typeface="Century Gothic" panose="020B0502020202020204" pitchFamily="34" charset="0"/>
              </a:rPr>
              <a:t>this option is at campaign level and means that the algorithm is going to decide to which ad set the most budget will be spent on, depending on performance (conversion rates, engagement rates). </a:t>
            </a:r>
          </a:p>
          <a:p>
            <a:r>
              <a:rPr lang="en-US" sz="1200" dirty="0">
                <a:latin typeface="Century Gothic" panose="020B0502020202020204" pitchFamily="34" charset="0"/>
              </a:rPr>
              <a:t>This is a very good option when you want to test audiences. You set your 4-5 different ad sets and let the algorithm do its magic. After 7-10 days, you see which ad set or ad sets have the best performance, and you keep only these ones.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If you see that some ad sets are not promoted at all by the algorithm (they do not even spend money) and your goal is to show these ad sets as well, then it is better to put budget in ad set level to be sure all ad sets will run. </a:t>
            </a:r>
          </a:p>
          <a:p>
            <a:pPr marL="171450" indent="-171450">
              <a:buClr>
                <a:schemeClr val="accent1"/>
              </a:buClr>
              <a:buFont typeface="Wingdings" panose="05000000000000000000" pitchFamily="2" charset="2"/>
              <a:buChar char="v"/>
            </a:pPr>
            <a:r>
              <a:rPr lang="en-US" sz="1200" dirty="0">
                <a:solidFill>
                  <a:schemeClr val="accent1"/>
                </a:solidFill>
                <a:latin typeface="Century Gothic" panose="020B0502020202020204" pitchFamily="34" charset="0"/>
              </a:rPr>
              <a:t>Do not </a:t>
            </a:r>
            <a:r>
              <a:rPr lang="en-US" sz="1200" dirty="0">
                <a:latin typeface="Century Gothic" panose="020B0502020202020204" pitchFamily="34" charset="0"/>
              </a:rPr>
              <a:t>test more than 5 ad sets per campaign as it will be harder for the algorithm to be optimized.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If you only have one ad set, then there is no difference if you are going to put your budget at campaign or ad set level. </a:t>
            </a:r>
          </a:p>
          <a:p>
            <a:pPr marL="171450" indent="-171450">
              <a:buClr>
                <a:schemeClr val="accent1"/>
              </a:buClr>
              <a:buFont typeface="Wingdings" panose="05000000000000000000" pitchFamily="2" charset="2"/>
              <a:buChar char="v"/>
            </a:pPr>
            <a:r>
              <a:rPr lang="en-US" sz="1200" dirty="0">
                <a:solidFill>
                  <a:schemeClr val="accent1"/>
                </a:solidFill>
                <a:latin typeface="Century Gothic" panose="020B0502020202020204" pitchFamily="34" charset="0"/>
              </a:rPr>
              <a:t>Daily or lifetime budget? </a:t>
            </a:r>
            <a:r>
              <a:rPr lang="en-US" sz="1200" dirty="0">
                <a:latin typeface="Century Gothic" panose="020B0502020202020204" pitchFamily="34" charset="0"/>
              </a:rPr>
              <a:t>Generally, daily budget is considered to run better, as you pressure the algorithm to bring you results every day and you enter the auction more dynamically. However, it is better to test both in your account in order to compare the results.  </a:t>
            </a:r>
          </a:p>
          <a:p>
            <a:pPr marL="171450" indent="-171450">
              <a:buFont typeface="Wingdings" panose="05000000000000000000" pitchFamily="2" charset="2"/>
              <a:buChar char="v"/>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Scheduling: </a:t>
            </a:r>
            <a:r>
              <a:rPr lang="en-US" sz="1200" dirty="0">
                <a:latin typeface="Century Gothic" panose="020B0502020202020204" pitchFamily="34" charset="0"/>
              </a:rPr>
              <a:t>In ad set level, after you select you budget, you select the time frame you want your ad to be active. Generally, it is preferable not to select an end date, as you may decide to run it for longer in the future. This can affect the performance of the campaign, as by stopping a campaign and continuing it later will make it go through the learning face again. </a:t>
            </a: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1" name="Γραφικό 10" descr="Κέρματα με συμπαγές γέμισμα">
            <a:extLst>
              <a:ext uri="{FF2B5EF4-FFF2-40B4-BE49-F238E27FC236}">
                <a16:creationId xmlns:a16="http://schemas.microsoft.com/office/drawing/2014/main" id="{0C5A6837-4538-4B9E-AFE3-3F1C577DB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3014" y="1411879"/>
            <a:ext cx="914400" cy="914400"/>
          </a:xfrm>
          <a:prstGeom prst="rect">
            <a:avLst/>
          </a:prstGeom>
        </p:spPr>
      </p:pic>
      <p:sp>
        <p:nvSpPr>
          <p:cNvPr id="13" name="Οβάλ 12">
            <a:extLst>
              <a:ext uri="{FF2B5EF4-FFF2-40B4-BE49-F238E27FC236}">
                <a16:creationId xmlns:a16="http://schemas.microsoft.com/office/drawing/2014/main" id="{7C7B2078-6101-4D72-BECB-03C78F552010}"/>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7800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Στρογγύλεμα γωνιών 11">
            <a:extLst>
              <a:ext uri="{FF2B5EF4-FFF2-40B4-BE49-F238E27FC236}">
                <a16:creationId xmlns:a16="http://schemas.microsoft.com/office/drawing/2014/main" id="{D8CD895E-AC1C-4FCB-9668-5F89ED1B033E}"/>
              </a:ext>
            </a:extLst>
          </p:cNvPr>
          <p:cNvSpPr/>
          <p:nvPr/>
        </p:nvSpPr>
        <p:spPr>
          <a:xfrm>
            <a:off x="201258" y="2844795"/>
            <a:ext cx="5553635" cy="400110"/>
          </a:xfrm>
          <a:prstGeom prst="roundRect">
            <a:avLst/>
          </a:prstGeom>
          <a:solidFill>
            <a:srgbClr val="FAE2EE">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Στρογγύλεμα γωνιών 13">
            <a:extLst>
              <a:ext uri="{FF2B5EF4-FFF2-40B4-BE49-F238E27FC236}">
                <a16:creationId xmlns:a16="http://schemas.microsoft.com/office/drawing/2014/main" id="{8F6145A0-2421-4183-B63E-2E28618212DE}"/>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03</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278981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Audience Targeting</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10</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6186309"/>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a:latin typeface="Century Gothic" panose="020B0502020202020204" pitchFamily="34" charset="0"/>
              </a:rPr>
              <a:t>What are the types of audiences?</a:t>
            </a:r>
          </a:p>
          <a:p>
            <a:pPr marL="171450" indent="-171450">
              <a:buFont typeface="Courier New" panose="02070309020205020404" pitchFamily="49" charset="0"/>
              <a:buChar char="o"/>
            </a:pPr>
            <a:r>
              <a:rPr lang="en-US" sz="1200" dirty="0">
                <a:latin typeface="Century Gothic" panose="020B0502020202020204" pitchFamily="34" charset="0"/>
              </a:rPr>
              <a:t>Which one is the best fit for your business?</a:t>
            </a:r>
          </a:p>
          <a:p>
            <a:pPr marL="171450" indent="-171450">
              <a:buFont typeface="Courier New" panose="02070309020205020404" pitchFamily="49" charset="0"/>
              <a:buChar char="o"/>
            </a:pPr>
            <a:endParaRPr lang="en-US" sz="1200" dirty="0">
              <a:latin typeface="Century Gothic" panose="020B0502020202020204" pitchFamily="34" charset="0"/>
            </a:endParaRPr>
          </a:p>
          <a:p>
            <a:pPr marL="228600" indent="-228600">
              <a:buAutoNum type="arabicPeriod"/>
            </a:pPr>
            <a:r>
              <a:rPr lang="en-US" sz="1200" b="1" dirty="0">
                <a:latin typeface="Century Gothic" panose="020B0502020202020204" pitchFamily="34" charset="0"/>
              </a:rPr>
              <a:t>Acquisition audience</a:t>
            </a:r>
          </a:p>
          <a:p>
            <a:endParaRPr lang="en-US" sz="1200" dirty="0">
              <a:latin typeface="Century Gothic" panose="020B0502020202020204" pitchFamily="34" charset="0"/>
            </a:endParaRPr>
          </a:p>
          <a:p>
            <a:r>
              <a:rPr lang="en-US" sz="1200" dirty="0">
                <a:latin typeface="Century Gothic" panose="020B0502020202020204" pitchFamily="34" charset="0"/>
              </a:rPr>
              <a:t>This is the prospective audience, people who have not interacted before with your website/page and are new (prospective) clients.  </a:t>
            </a:r>
          </a:p>
          <a:p>
            <a:r>
              <a:rPr lang="en-US" sz="1200" dirty="0">
                <a:latin typeface="Century Gothic" panose="020B0502020202020204" pitchFamily="34" charset="0"/>
              </a:rPr>
              <a:t>How can you find prospective clients?</a:t>
            </a:r>
          </a:p>
          <a:p>
            <a:pPr marL="171450" indent="-171450">
              <a:buFont typeface="Wingdings" panose="05000000000000000000" pitchFamily="2" charset="2"/>
              <a:buChar char="Ø"/>
            </a:pPr>
            <a:r>
              <a:rPr lang="en-US" sz="1200" dirty="0">
                <a:solidFill>
                  <a:schemeClr val="accent1"/>
                </a:solidFill>
                <a:latin typeface="Century Gothic" panose="020B0502020202020204" pitchFamily="34" charset="0"/>
              </a:rPr>
              <a:t>Broad audiences: </a:t>
            </a:r>
            <a:r>
              <a:rPr lang="en-US" sz="1200" dirty="0">
                <a:latin typeface="Century Gothic" panose="020B0502020202020204" pitchFamily="34" charset="0"/>
              </a:rPr>
              <a:t>by defining only the location, gender and age of the people you want to target</a:t>
            </a:r>
          </a:p>
          <a:p>
            <a:pPr marL="171450" indent="-171450">
              <a:buFont typeface="Wingdings" panose="05000000000000000000" pitchFamily="2" charset="2"/>
              <a:buChar char="Ø"/>
            </a:pPr>
            <a:r>
              <a:rPr lang="en-US" sz="1200" dirty="0">
                <a:solidFill>
                  <a:schemeClr val="accent1"/>
                </a:solidFill>
                <a:latin typeface="Century Gothic" panose="020B0502020202020204" pitchFamily="34" charset="0"/>
              </a:rPr>
              <a:t>Detailed targeted audiences: </a:t>
            </a:r>
            <a:r>
              <a:rPr lang="en-US" sz="1200" dirty="0">
                <a:latin typeface="Century Gothic" panose="020B0502020202020204" pitchFamily="34" charset="0"/>
              </a:rPr>
              <a:t>by defining the location, gender, age and specific interests/behaviors/demographics of the people you want to target</a:t>
            </a:r>
          </a:p>
          <a:p>
            <a:pPr marL="171450" indent="-171450">
              <a:buFont typeface="Wingdings" panose="05000000000000000000" pitchFamily="2" charset="2"/>
              <a:buChar char="Ø"/>
            </a:pPr>
            <a:r>
              <a:rPr lang="en-US" sz="1200" dirty="0">
                <a:solidFill>
                  <a:schemeClr val="accent1"/>
                </a:solidFill>
                <a:latin typeface="Century Gothic" panose="020B0502020202020204" pitchFamily="34" charset="0"/>
              </a:rPr>
              <a:t>Lookalike audiences: </a:t>
            </a:r>
            <a:r>
              <a:rPr lang="en-US" sz="1200" dirty="0">
                <a:latin typeface="Century Gothic" panose="020B0502020202020204" pitchFamily="34" charset="0"/>
              </a:rPr>
              <a:t>by defining the source from which you want Facebook to find lookalike people in order to take certain action</a:t>
            </a:r>
          </a:p>
          <a:p>
            <a:pPr marL="171450" indent="-171450">
              <a:buFont typeface="Wingdings" panose="05000000000000000000" pitchFamily="2" charset="2"/>
              <a:buChar char="Ø"/>
            </a:pPr>
            <a:endParaRPr lang="en-US" sz="1200" dirty="0">
              <a:latin typeface="Century Gothic" panose="020B0502020202020204" pitchFamily="34" charset="0"/>
            </a:endParaRPr>
          </a:p>
          <a:p>
            <a:r>
              <a:rPr lang="en-US" sz="1200" b="1" dirty="0">
                <a:latin typeface="Century Gothic" panose="020B0502020202020204" pitchFamily="34" charset="0"/>
              </a:rPr>
              <a:t>How to choose the right fit for you</a:t>
            </a:r>
          </a:p>
          <a:p>
            <a:endParaRPr lang="en-US" sz="1200" dirty="0">
              <a:latin typeface="Century Gothic" panose="020B0502020202020204" pitchFamily="34" charset="0"/>
            </a:endParaRPr>
          </a:p>
          <a:p>
            <a:r>
              <a:rPr lang="en-US" sz="1200" dirty="0">
                <a:latin typeface="Century Gothic" panose="020B0502020202020204" pitchFamily="34" charset="0"/>
              </a:rPr>
              <a:t>Each business is </a:t>
            </a:r>
            <a:r>
              <a:rPr lang="en-US" sz="1200" dirty="0">
                <a:solidFill>
                  <a:schemeClr val="accent1"/>
                </a:solidFill>
                <a:latin typeface="Century Gothic" panose="020B0502020202020204" pitchFamily="34" charset="0"/>
              </a:rPr>
              <a:t>different</a:t>
            </a:r>
            <a:r>
              <a:rPr lang="en-US" sz="1200" dirty="0">
                <a:latin typeface="Century Gothic" panose="020B0502020202020204" pitchFamily="34" charset="0"/>
              </a:rPr>
              <a:t>. This means, broad audience might work good for you, while lookalike audience might work better for someone else. Only when you </a:t>
            </a:r>
            <a:r>
              <a:rPr lang="en-US" sz="1200" dirty="0">
                <a:solidFill>
                  <a:schemeClr val="accent1"/>
                </a:solidFill>
                <a:latin typeface="Century Gothic" panose="020B0502020202020204" pitchFamily="34" charset="0"/>
              </a:rPr>
              <a:t>try</a:t>
            </a:r>
            <a:r>
              <a:rPr lang="en-US" sz="1200" dirty="0">
                <a:latin typeface="Century Gothic" panose="020B0502020202020204" pitchFamily="34" charset="0"/>
              </a:rPr>
              <a:t> and compare the results, will you know which type of </a:t>
            </a:r>
            <a:r>
              <a:rPr lang="en-US" sz="1200" dirty="0">
                <a:solidFill>
                  <a:schemeClr val="accent1"/>
                </a:solidFill>
                <a:latin typeface="Century Gothic" panose="020B0502020202020204" pitchFamily="34" charset="0"/>
              </a:rPr>
              <a:t>audience is best suitable </a:t>
            </a:r>
            <a:r>
              <a:rPr lang="en-US" sz="1200" dirty="0">
                <a:latin typeface="Century Gothic" panose="020B0502020202020204" pitchFamily="34" charset="0"/>
              </a:rPr>
              <a:t>for your case. </a:t>
            </a:r>
          </a:p>
          <a:p>
            <a:r>
              <a:rPr lang="en-US" sz="1200" dirty="0">
                <a:latin typeface="Century Gothic" panose="020B0502020202020204" pitchFamily="34" charset="0"/>
              </a:rPr>
              <a:t>However, there are some </a:t>
            </a:r>
            <a:r>
              <a:rPr lang="en-US" sz="1200" dirty="0">
                <a:solidFill>
                  <a:schemeClr val="accent1"/>
                </a:solidFill>
                <a:latin typeface="Century Gothic" panose="020B0502020202020204" pitchFamily="34" charset="0"/>
              </a:rPr>
              <a:t>tips</a:t>
            </a:r>
            <a:r>
              <a:rPr lang="en-US" sz="1200" dirty="0">
                <a:latin typeface="Century Gothic" panose="020B0502020202020204" pitchFamily="34" charset="0"/>
              </a:rPr>
              <a:t> that can be applied in every account. </a:t>
            </a:r>
          </a:p>
          <a:p>
            <a:endParaRPr lang="en-US" sz="1200" dirty="0">
              <a:latin typeface="Century Gothic" panose="020B0502020202020204" pitchFamily="34" charset="0"/>
            </a:endParaRP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When you are in the beginning of your Facebook ads, its better to first try broad and detailed targeting audiences in order to see what brings the best results (examples: lower cost/result, higher CTR rates, engagement rates – see more in chapter 7)</a:t>
            </a:r>
          </a:p>
          <a:p>
            <a:pPr marL="171450" indent="-171450">
              <a:buClr>
                <a:schemeClr val="accent1"/>
              </a:buClr>
              <a:buFont typeface="Wingdings" panose="05000000000000000000" pitchFamily="2" charset="2"/>
              <a:buChar char="q"/>
            </a:pPr>
            <a:r>
              <a:rPr lang="en-US" sz="1200" dirty="0">
                <a:latin typeface="Century Gothic" panose="020B0502020202020204" pitchFamily="34" charset="0"/>
              </a:rPr>
              <a:t>Try lookalike audiences when your account is </a:t>
            </a:r>
            <a:r>
              <a:rPr lang="en-US" sz="1200" dirty="0">
                <a:solidFill>
                  <a:schemeClr val="accent1"/>
                </a:solidFill>
                <a:latin typeface="Century Gothic" panose="020B0502020202020204" pitchFamily="34" charset="0"/>
              </a:rPr>
              <a:t>mature enough</a:t>
            </a:r>
            <a:r>
              <a:rPr lang="en-US" sz="1200" dirty="0">
                <a:latin typeface="Century Gothic" panose="020B0502020202020204" pitchFamily="34" charset="0"/>
              </a:rPr>
              <a:t>. This means that you have achieved at least 100 events (example: at least 100 purchases if the goal is to create lookalike audience according to people who have already purchased from your website in order to find more prospecting customers). </a:t>
            </a:r>
          </a:p>
          <a:p>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9" name="Γραφικό 18" descr="Κοινό-στόχος με συμπαγές γέμισμα">
            <a:extLst>
              <a:ext uri="{FF2B5EF4-FFF2-40B4-BE49-F238E27FC236}">
                <a16:creationId xmlns:a16="http://schemas.microsoft.com/office/drawing/2014/main" id="{23A07591-34D6-4B2F-A1EA-7F80226251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0" y="1411879"/>
            <a:ext cx="914400" cy="914400"/>
          </a:xfrm>
          <a:prstGeom prst="rect">
            <a:avLst/>
          </a:prstGeom>
        </p:spPr>
      </p:pic>
      <p:sp>
        <p:nvSpPr>
          <p:cNvPr id="21" name="Οβάλ 20">
            <a:extLst>
              <a:ext uri="{FF2B5EF4-FFF2-40B4-BE49-F238E27FC236}">
                <a16:creationId xmlns:a16="http://schemas.microsoft.com/office/drawing/2014/main" id="{83A002EE-6EDB-44E9-A977-0564F7E5D89A}"/>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70771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Στρογγύλεμα γωνιών 11">
            <a:extLst>
              <a:ext uri="{FF2B5EF4-FFF2-40B4-BE49-F238E27FC236}">
                <a16:creationId xmlns:a16="http://schemas.microsoft.com/office/drawing/2014/main" id="{6124D191-8D62-49A9-8134-899C78458EC2}"/>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03</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11</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6555641"/>
          </a:xfrm>
          <a:prstGeom prst="rect">
            <a:avLst/>
          </a:prstGeom>
          <a:noFill/>
        </p:spPr>
        <p:txBody>
          <a:bodyPr wrap="square" rtlCol="0">
            <a:spAutoFit/>
          </a:bodyPr>
          <a:lstStyle/>
          <a:p>
            <a:pPr marL="228600" indent="-228600">
              <a:buFont typeface="+mj-lt"/>
              <a:buAutoNum type="alphaUcPeriod"/>
            </a:pPr>
            <a:r>
              <a:rPr lang="en-US" sz="1200" b="1" dirty="0">
                <a:latin typeface="Century Gothic" panose="020B0502020202020204" pitchFamily="34" charset="0"/>
              </a:rPr>
              <a:t>Broad audiences</a:t>
            </a:r>
          </a:p>
          <a:p>
            <a:pPr marL="228600" indent="-228600">
              <a:buFont typeface="+mj-lt"/>
              <a:buAutoNum type="alphaUcPeriod"/>
            </a:pPr>
            <a:endParaRPr lang="en-US" sz="1200" dirty="0">
              <a:latin typeface="Century Gothic" panose="020B0502020202020204" pitchFamily="34" charset="0"/>
            </a:endParaRPr>
          </a:p>
          <a:p>
            <a:r>
              <a:rPr lang="en-US" sz="1200" dirty="0">
                <a:latin typeface="Century Gothic" panose="020B0502020202020204" pitchFamily="34" charset="0"/>
              </a:rPr>
              <a:t>Whether you set up your Facebook campaigns now, or you already run your ads for quite a while, you should always have broad audience in mind. </a:t>
            </a:r>
          </a:p>
          <a:p>
            <a:endParaRPr lang="en-US" sz="1200" dirty="0">
              <a:latin typeface="Century Gothic" panose="020B0502020202020204" pitchFamily="34" charset="0"/>
            </a:endParaRPr>
          </a:p>
          <a:p>
            <a:r>
              <a:rPr lang="en-US" sz="1200" dirty="0">
                <a:latin typeface="Century Gothic" panose="020B0502020202020204" pitchFamily="34" charset="0"/>
              </a:rPr>
              <a:t>If your account is </a:t>
            </a:r>
            <a:r>
              <a:rPr lang="en-US" sz="1200" dirty="0">
                <a:solidFill>
                  <a:schemeClr val="accent1"/>
                </a:solidFill>
                <a:latin typeface="Century Gothic" panose="020B0502020202020204" pitchFamily="34" charset="0"/>
              </a:rPr>
              <a:t>mature</a:t>
            </a:r>
            <a:r>
              <a:rPr lang="en-US" sz="1200" dirty="0">
                <a:latin typeface="Century Gothic" panose="020B0502020202020204" pitchFamily="34" charset="0"/>
              </a:rPr>
              <a:t> enough (meaning, there are many data in Facebook pixel – you can see that in Events Manager), when you use a broad audience, the algorithm </a:t>
            </a:r>
            <a:r>
              <a:rPr lang="en-US" sz="1200" u="sng" dirty="0">
                <a:latin typeface="Century Gothic" panose="020B0502020202020204" pitchFamily="34" charset="0"/>
              </a:rPr>
              <a:t>will already know where to show your ad</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latin typeface="Century Gothic" panose="020B0502020202020204" pitchFamily="34" charset="0"/>
              </a:rPr>
              <a:t>If your account is </a:t>
            </a:r>
            <a:r>
              <a:rPr lang="en-US" sz="1200" dirty="0">
                <a:solidFill>
                  <a:schemeClr val="accent1"/>
                </a:solidFill>
                <a:latin typeface="Century Gothic" panose="020B0502020202020204" pitchFamily="34" charset="0"/>
              </a:rPr>
              <a:t>new</a:t>
            </a:r>
            <a:r>
              <a:rPr lang="en-US" sz="1200" dirty="0">
                <a:latin typeface="Century Gothic" panose="020B0502020202020204" pitchFamily="34" charset="0"/>
              </a:rPr>
              <a:t>, a good strategy is to run broad audience campaigns for quite a while until you gather enough information and data which you can use in the future. </a:t>
            </a:r>
          </a:p>
          <a:p>
            <a:endParaRPr lang="en-US" sz="1200" dirty="0">
              <a:latin typeface="Century Gothic" panose="020B0502020202020204" pitchFamily="34" charset="0"/>
            </a:endParaRPr>
          </a:p>
          <a:p>
            <a:r>
              <a:rPr lang="en-US" sz="1200" b="1" dirty="0">
                <a:latin typeface="Century Gothic" panose="020B0502020202020204" pitchFamily="34" charset="0"/>
              </a:rPr>
              <a:t>B. Detailed targeting audiences </a:t>
            </a:r>
          </a:p>
          <a:p>
            <a:endParaRPr lang="en-US" sz="1200" dirty="0">
              <a:latin typeface="Century Gothic" panose="020B0502020202020204" pitchFamily="34" charset="0"/>
            </a:endParaRPr>
          </a:p>
          <a:p>
            <a:r>
              <a:rPr lang="en-US" sz="1200" dirty="0">
                <a:latin typeface="Century Gothic" panose="020B0502020202020204" pitchFamily="34" charset="0"/>
              </a:rPr>
              <a:t>Detailed targeting can help you target specific people. You can target by using:</a:t>
            </a:r>
          </a:p>
          <a:p>
            <a:pPr marL="171450" indent="-171450">
              <a:buFont typeface="Arial" panose="020B0604020202020204" pitchFamily="34" charset="0"/>
              <a:buChar char="•"/>
            </a:pPr>
            <a:r>
              <a:rPr lang="en-US" sz="1200" dirty="0">
                <a:latin typeface="Century Gothic" panose="020B0502020202020204" pitchFamily="34" charset="0"/>
              </a:rPr>
              <a:t>Demographics </a:t>
            </a:r>
          </a:p>
          <a:p>
            <a:pPr marL="171450" indent="-171450">
              <a:buFont typeface="Arial" panose="020B0604020202020204" pitchFamily="34" charset="0"/>
              <a:buChar char="•"/>
            </a:pPr>
            <a:r>
              <a:rPr lang="en-US" sz="1200" dirty="0">
                <a:latin typeface="Century Gothic" panose="020B0502020202020204" pitchFamily="34" charset="0"/>
              </a:rPr>
              <a:t>Interests</a:t>
            </a:r>
          </a:p>
          <a:p>
            <a:pPr marL="171450" indent="-171450">
              <a:buFont typeface="Arial" panose="020B0604020202020204" pitchFamily="34" charset="0"/>
              <a:buChar char="•"/>
            </a:pPr>
            <a:r>
              <a:rPr lang="en-US" sz="1200" dirty="0">
                <a:latin typeface="Century Gothic" panose="020B0502020202020204" pitchFamily="34" charset="0"/>
              </a:rPr>
              <a:t>Behaviors</a:t>
            </a:r>
          </a:p>
          <a:p>
            <a:endParaRPr lang="en-US" sz="1200" dirty="0">
              <a:latin typeface="Century Gothic" panose="020B0502020202020204" pitchFamily="34" charset="0"/>
            </a:endParaRPr>
          </a:p>
          <a:p>
            <a:r>
              <a:rPr lang="en-US" sz="1200" dirty="0">
                <a:latin typeface="Century Gothic" panose="020B0502020202020204" pitchFamily="34" charset="0"/>
              </a:rPr>
              <a:t>For example, if you have an e-commerce selling clothes &amp; accessories, you can choose </a:t>
            </a:r>
            <a:r>
              <a:rPr lang="en-US" sz="1200" i="1" dirty="0">
                <a:latin typeface="Century Gothic" panose="020B0502020202020204" pitchFamily="34" charset="0"/>
              </a:rPr>
              <a:t>clothes, online shopping, accessories, fashion </a:t>
            </a:r>
            <a:r>
              <a:rPr lang="en-US" sz="1200" dirty="0">
                <a:latin typeface="Century Gothic" panose="020B0502020202020204" pitchFamily="34" charset="0"/>
              </a:rPr>
              <a:t>among others for your detailed targeting.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u="sng" dirty="0">
                <a:latin typeface="Century Gothic" panose="020B0502020202020204" pitchFamily="34" charset="0"/>
              </a:rPr>
              <a:t>Do not </a:t>
            </a:r>
            <a:r>
              <a:rPr lang="en-US" sz="1200" dirty="0">
                <a:latin typeface="Century Gothic" panose="020B0502020202020204" pitchFamily="34" charset="0"/>
              </a:rPr>
              <a:t>choose more than </a:t>
            </a:r>
            <a:r>
              <a:rPr lang="en-US" sz="1200" dirty="0">
                <a:solidFill>
                  <a:schemeClr val="accent1"/>
                </a:solidFill>
                <a:latin typeface="Century Gothic" panose="020B0502020202020204" pitchFamily="34" charset="0"/>
              </a:rPr>
              <a:t>10 interests </a:t>
            </a:r>
            <a:r>
              <a:rPr lang="en-US" sz="1200" dirty="0">
                <a:latin typeface="Century Gothic" panose="020B0502020202020204" pitchFamily="34" charset="0"/>
              </a:rPr>
              <a:t>in your detailed targeting options, as you make it more difficult for the algorithm to perform. Also, if you use multiple interests and your ad performs well, you will not know which interests is the one bringing you the results in order to scale it in the future. </a:t>
            </a:r>
          </a:p>
          <a:p>
            <a:pPr marL="171450" indent="-171450">
              <a:buClr>
                <a:schemeClr val="accent1"/>
              </a:buClr>
              <a:buFont typeface="Wingdings" panose="05000000000000000000" pitchFamily="2" charset="2"/>
              <a:buChar char="v"/>
            </a:pPr>
            <a:r>
              <a:rPr lang="en-US" sz="1200" u="sng" dirty="0">
                <a:solidFill>
                  <a:schemeClr val="accent1"/>
                </a:solidFill>
                <a:latin typeface="Century Gothic" panose="020B0502020202020204" pitchFamily="34" charset="0"/>
              </a:rPr>
              <a:t>Detailed targeting expansion: </a:t>
            </a:r>
            <a:r>
              <a:rPr lang="en-US" sz="1200" dirty="0">
                <a:latin typeface="Century Gothic" panose="020B0502020202020204" pitchFamily="34" charset="0"/>
              </a:rPr>
              <a:t>this option appears under the selection of your interests by checking a box. This will help your campaign achieve lower cost per result (most of the times) as it will show your ad to more people. If you want to find very specific customers, do not select this option. </a:t>
            </a:r>
          </a:p>
          <a:p>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3" name="Γραφικό 12" descr="Κοινό-στόχος με συμπαγές γέμισμα">
            <a:extLst>
              <a:ext uri="{FF2B5EF4-FFF2-40B4-BE49-F238E27FC236}">
                <a16:creationId xmlns:a16="http://schemas.microsoft.com/office/drawing/2014/main" id="{B0B53CCA-43DB-47EA-8574-B6A84A8D8A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0" y="1411879"/>
            <a:ext cx="914400" cy="914400"/>
          </a:xfrm>
          <a:prstGeom prst="rect">
            <a:avLst/>
          </a:prstGeom>
        </p:spPr>
      </p:pic>
      <p:sp>
        <p:nvSpPr>
          <p:cNvPr id="18" name="Οβάλ 17">
            <a:extLst>
              <a:ext uri="{FF2B5EF4-FFF2-40B4-BE49-F238E27FC236}">
                <a16:creationId xmlns:a16="http://schemas.microsoft.com/office/drawing/2014/main" id="{FB34BE5F-2637-4DBC-9F10-04FDF656284E}"/>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663907D1-00EC-466E-8450-E2039FAE353D}"/>
              </a:ext>
            </a:extLst>
          </p:cNvPr>
          <p:cNvSpPr txBox="1"/>
          <p:nvPr/>
        </p:nvSpPr>
        <p:spPr>
          <a:xfrm>
            <a:off x="188261" y="1784571"/>
            <a:ext cx="278981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Audience Targeting</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22057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Ορθογώνιο: Στρογγύλεμα γωνιών 12">
            <a:extLst>
              <a:ext uri="{FF2B5EF4-FFF2-40B4-BE49-F238E27FC236}">
                <a16:creationId xmlns:a16="http://schemas.microsoft.com/office/drawing/2014/main" id="{20965B45-3F06-48A6-AEAB-9510691B695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03</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12</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6555641"/>
          </a:xfrm>
          <a:prstGeom prst="rect">
            <a:avLst/>
          </a:prstGeom>
          <a:noFill/>
        </p:spPr>
        <p:txBody>
          <a:bodyPr wrap="square" rtlCol="0">
            <a:spAutoFit/>
          </a:bodyPr>
          <a:lstStyle/>
          <a:p>
            <a:pPr marL="171450" indent="-171450">
              <a:buClr>
                <a:schemeClr val="accent1"/>
              </a:buClr>
              <a:buFont typeface="Wingdings" panose="05000000000000000000" pitchFamily="2" charset="2"/>
              <a:buChar char="v"/>
            </a:pPr>
            <a:r>
              <a:rPr lang="en-US" sz="1200" dirty="0">
                <a:solidFill>
                  <a:schemeClr val="accent1"/>
                </a:solidFill>
                <a:latin typeface="Century Gothic" panose="020B0502020202020204" pitchFamily="34" charset="0"/>
              </a:rPr>
              <a:t>Narrow audience: </a:t>
            </a:r>
            <a:r>
              <a:rPr lang="en-US" sz="1200" dirty="0">
                <a:latin typeface="Century Gothic" panose="020B0502020202020204" pitchFamily="34" charset="0"/>
              </a:rPr>
              <a:t>by selecting certain detailed targeting options and then by narrowing down these options by one or more interests, you make your potential reach smaller. If you try this option and your costs per result are high, then remove this option, as you limit your audience. Example: detailed targeting using the interests</a:t>
            </a:r>
            <a:r>
              <a:rPr lang="en-US" sz="1200" i="1" dirty="0">
                <a:latin typeface="Century Gothic" panose="020B0502020202020204" pitchFamily="34" charset="0"/>
              </a:rPr>
              <a:t>' books, reading, online shopping </a:t>
            </a:r>
            <a:r>
              <a:rPr lang="en-US" sz="1200" dirty="0">
                <a:latin typeface="Century Gothic" panose="020B0502020202020204" pitchFamily="34" charset="0"/>
              </a:rPr>
              <a:t>and narrowing down to the interest </a:t>
            </a:r>
            <a:r>
              <a:rPr lang="en-US" sz="1200" i="1" dirty="0">
                <a:latin typeface="Century Gothic" panose="020B0502020202020204" pitchFamily="34" charset="0"/>
              </a:rPr>
              <a:t>engaged shoppers</a:t>
            </a:r>
            <a:r>
              <a:rPr lang="en-US" sz="1200" dirty="0">
                <a:latin typeface="Century Gothic" panose="020B0502020202020204" pitchFamily="34" charset="0"/>
              </a:rPr>
              <a:t>. This will show the ad to people interested in books, reading or online shopping, and have also clicked on shop now in ads on Facebook. </a:t>
            </a:r>
          </a:p>
          <a:p>
            <a:pPr marL="171450" indent="-171450">
              <a:buClr>
                <a:schemeClr val="accent1"/>
              </a:buClr>
              <a:buFont typeface="Wingdings" panose="05000000000000000000" pitchFamily="2" charset="2"/>
              <a:buChar char="v"/>
            </a:pPr>
            <a:r>
              <a:rPr lang="en-US" sz="1200" dirty="0">
                <a:solidFill>
                  <a:schemeClr val="accent1"/>
                </a:solidFill>
                <a:latin typeface="Century Gothic" panose="020B0502020202020204" pitchFamily="34" charset="0"/>
              </a:rPr>
              <a:t>B2B targeting: </a:t>
            </a:r>
            <a:r>
              <a:rPr lang="en-US" sz="1200" dirty="0">
                <a:latin typeface="Century Gothic" panose="020B0502020202020204" pitchFamily="34" charset="0"/>
              </a:rPr>
              <a:t>Facebook is not famous for its B2B targeting, as it has data for personal profiles. However, there are some targeting options you can use when you want to target businesses. These are: </a:t>
            </a:r>
            <a:r>
              <a:rPr lang="en-US" sz="1200" i="1" dirty="0">
                <a:solidFill>
                  <a:schemeClr val="accent1"/>
                </a:solidFill>
                <a:latin typeface="Century Gothic" panose="020B0502020202020204" pitchFamily="34" charset="0"/>
              </a:rPr>
              <a:t>Facebook page admins</a:t>
            </a:r>
            <a:r>
              <a:rPr lang="en-US" sz="1200" dirty="0">
                <a:solidFill>
                  <a:schemeClr val="accent1"/>
                </a:solidFill>
                <a:latin typeface="Century Gothic" panose="020B0502020202020204" pitchFamily="34" charset="0"/>
              </a:rPr>
              <a:t> and </a:t>
            </a:r>
            <a:r>
              <a:rPr lang="en-US" sz="1200" i="1" dirty="0">
                <a:solidFill>
                  <a:schemeClr val="accent1"/>
                </a:solidFill>
                <a:latin typeface="Century Gothic" panose="020B0502020202020204" pitchFamily="34" charset="0"/>
              </a:rPr>
              <a:t>business owners. </a:t>
            </a:r>
            <a:r>
              <a:rPr lang="en-US" sz="1200" dirty="0">
                <a:latin typeface="Century Gothic" panose="020B0502020202020204" pitchFamily="34" charset="0"/>
              </a:rPr>
              <a:t>You can find categories within Facebook page admins (example: Facebook page admins for food and restaurant or Facebook page admins for hotels). </a:t>
            </a:r>
          </a:p>
          <a:p>
            <a:pPr marL="171450" indent="-171450">
              <a:buFont typeface="Wingdings" panose="05000000000000000000" pitchFamily="2" charset="2"/>
              <a:buChar char="v"/>
            </a:pPr>
            <a:endParaRPr lang="en-US" sz="1200" dirty="0">
              <a:latin typeface="Century Gothic" panose="020B0502020202020204" pitchFamily="34" charset="0"/>
            </a:endParaRPr>
          </a:p>
          <a:p>
            <a:r>
              <a:rPr lang="en-US" sz="1200" b="1" dirty="0">
                <a:latin typeface="Century Gothic" panose="020B0502020202020204" pitchFamily="34" charset="0"/>
              </a:rPr>
              <a:t>C. Lookalike audiences</a:t>
            </a:r>
          </a:p>
          <a:p>
            <a:pPr marL="171450" indent="-171450">
              <a:buFont typeface="Wingdings" panose="05000000000000000000" pitchFamily="2" charset="2"/>
              <a:buChar char="v"/>
            </a:pPr>
            <a:endParaRPr lang="en-US" sz="1200" i="1" u="sng" dirty="0">
              <a:latin typeface="Century Gothic" panose="020B0502020202020204" pitchFamily="34" charset="0"/>
            </a:endParaRPr>
          </a:p>
          <a:p>
            <a:r>
              <a:rPr lang="en-US" sz="1200" dirty="0">
                <a:latin typeface="Century Gothic" panose="020B0502020202020204" pitchFamily="34" charset="0"/>
              </a:rPr>
              <a:t>Lookalike audiences can help you find prospecting customers, as algorithm will use the data of your website visitors / social media engagers / customer lists or other sources in order to find similar people to those who have already interacted with you.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Be careful to have a </a:t>
            </a:r>
            <a:r>
              <a:rPr lang="en-US" sz="1200" dirty="0">
                <a:solidFill>
                  <a:schemeClr val="accent1"/>
                </a:solidFill>
                <a:latin typeface="Century Gothic" panose="020B0502020202020204" pitchFamily="34" charset="0"/>
              </a:rPr>
              <a:t>large enough source </a:t>
            </a:r>
            <a:r>
              <a:rPr lang="en-US" sz="1200" dirty="0">
                <a:latin typeface="Century Gothic" panose="020B0502020202020204" pitchFamily="34" charset="0"/>
              </a:rPr>
              <a:t>in order to create your lookalike audience. The bigger the source, the better (minimum: 100 events)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If you want to achieve more sales, use purchases or add to cards as your source audience. Anything else will hardly work for you, as many people visit tons of websites every day, or engage with many pages, but only few of them take an action. Therefore, people who have purchased or added to card from your website are more </a:t>
            </a:r>
            <a:r>
              <a:rPr lang="en-US" sz="1200" dirty="0">
                <a:solidFill>
                  <a:schemeClr val="accent1"/>
                </a:solidFill>
                <a:latin typeface="Century Gothic" panose="020B0502020202020204" pitchFamily="34" charset="0"/>
              </a:rPr>
              <a:t>qualitative</a:t>
            </a:r>
            <a:r>
              <a:rPr lang="en-US" sz="1200" dirty="0">
                <a:latin typeface="Century Gothic" panose="020B0502020202020204" pitchFamily="34" charset="0"/>
              </a:rPr>
              <a:t> audiences to use as a source audience for your lookalike (if your goal is to achieve more purchases).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The more the data, the better. Campaign is going to perform better if algorithm has enough data to process so it can be optimized better. Therefore, it is better to choose 180 days in </a:t>
            </a:r>
            <a:r>
              <a:rPr lang="en-US" sz="1200" dirty="0">
                <a:solidFill>
                  <a:schemeClr val="accent1"/>
                </a:solidFill>
                <a:latin typeface="Century Gothic" panose="020B0502020202020204" pitchFamily="34" charset="0"/>
              </a:rPr>
              <a:t>retention</a:t>
            </a:r>
            <a:r>
              <a:rPr lang="en-US" sz="1200" dirty="0">
                <a:latin typeface="Century Gothic" panose="020B0502020202020204" pitchFamily="34" charset="0"/>
              </a:rPr>
              <a:t>. </a:t>
            </a:r>
          </a:p>
          <a:p>
            <a:endParaRPr lang="en-US" sz="1200" b="1" dirty="0">
              <a:latin typeface="Century Gothic" panose="020B0502020202020204" pitchFamily="34" charset="0"/>
            </a:endParaRPr>
          </a:p>
        </p:txBody>
      </p:sp>
      <p:pic>
        <p:nvPicPr>
          <p:cNvPr id="14" name="Γραφικό 13" descr="Κοινό-στόχος με συμπαγές γέμισμα">
            <a:extLst>
              <a:ext uri="{FF2B5EF4-FFF2-40B4-BE49-F238E27FC236}">
                <a16:creationId xmlns:a16="http://schemas.microsoft.com/office/drawing/2014/main" id="{6565227E-A58C-4872-B1EB-3B72F810A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0" y="1411879"/>
            <a:ext cx="914400" cy="914400"/>
          </a:xfrm>
          <a:prstGeom prst="rect">
            <a:avLst/>
          </a:prstGeom>
        </p:spPr>
      </p:pic>
      <p:sp>
        <p:nvSpPr>
          <p:cNvPr id="16" name="Οβάλ 15">
            <a:extLst>
              <a:ext uri="{FF2B5EF4-FFF2-40B4-BE49-F238E27FC236}">
                <a16:creationId xmlns:a16="http://schemas.microsoft.com/office/drawing/2014/main" id="{E1D6792D-2FCD-46DF-8E55-B790BD540551}"/>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a:extLst>
              <a:ext uri="{FF2B5EF4-FFF2-40B4-BE49-F238E27FC236}">
                <a16:creationId xmlns:a16="http://schemas.microsoft.com/office/drawing/2014/main" id="{92EBF2B5-E80B-4A2B-9495-0B77D84D9B43}"/>
              </a:ext>
            </a:extLst>
          </p:cNvPr>
          <p:cNvSpPr txBox="1"/>
          <p:nvPr/>
        </p:nvSpPr>
        <p:spPr>
          <a:xfrm>
            <a:off x="188261" y="1784571"/>
            <a:ext cx="278981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Audience Targeting</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70579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Ορθογώνιο: Στρογγύλεμα γωνιών 16">
            <a:extLst>
              <a:ext uri="{FF2B5EF4-FFF2-40B4-BE49-F238E27FC236}">
                <a16:creationId xmlns:a16="http://schemas.microsoft.com/office/drawing/2014/main" id="{B50BBE6F-7F2C-4C93-946E-88A591F7317B}"/>
              </a:ext>
            </a:extLst>
          </p:cNvPr>
          <p:cNvSpPr/>
          <p:nvPr/>
        </p:nvSpPr>
        <p:spPr>
          <a:xfrm>
            <a:off x="235202" y="5586882"/>
            <a:ext cx="5553635" cy="400110"/>
          </a:xfrm>
          <a:prstGeom prst="roundRect">
            <a:avLst/>
          </a:prstGeom>
          <a:solidFill>
            <a:srgbClr val="FAE2EE">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Ορθογώνιο: Στρογγύλεμα γωνιών 15">
            <a:extLst>
              <a:ext uri="{FF2B5EF4-FFF2-40B4-BE49-F238E27FC236}">
                <a16:creationId xmlns:a16="http://schemas.microsoft.com/office/drawing/2014/main" id="{04E0A211-4290-4E97-8DF7-8B2C4AE69A33}"/>
              </a:ext>
            </a:extLst>
          </p:cNvPr>
          <p:cNvSpPr/>
          <p:nvPr/>
        </p:nvSpPr>
        <p:spPr>
          <a:xfrm>
            <a:off x="94130" y="3262473"/>
            <a:ext cx="6584835" cy="2147945"/>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Στρογγύλεμα γωνιών 12">
            <a:extLst>
              <a:ext uri="{FF2B5EF4-FFF2-40B4-BE49-F238E27FC236}">
                <a16:creationId xmlns:a16="http://schemas.microsoft.com/office/drawing/2014/main" id="{D7273530-2E63-4D1F-91E7-4D688858342F}"/>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03</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13</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1" y="2332317"/>
            <a:ext cx="6356872" cy="7294305"/>
          </a:xfrm>
          <a:prstGeom prst="rect">
            <a:avLst/>
          </a:prstGeom>
          <a:noFill/>
        </p:spPr>
        <p:txBody>
          <a:bodyPr wrap="square" rtlCol="0">
            <a:spAutoFit/>
          </a:bodyPr>
          <a:lstStyle/>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How relevant do you want your lookalike audience to be? The closer you are to </a:t>
            </a:r>
            <a:r>
              <a:rPr lang="en-US" sz="1200" dirty="0">
                <a:solidFill>
                  <a:schemeClr val="accent1"/>
                </a:solidFill>
                <a:latin typeface="Century Gothic" panose="020B0502020202020204" pitchFamily="34" charset="0"/>
              </a:rPr>
              <a:t>1%</a:t>
            </a:r>
            <a:r>
              <a:rPr lang="en-US" sz="1200" dirty="0">
                <a:latin typeface="Century Gothic" panose="020B0502020202020204" pitchFamily="34" charset="0"/>
              </a:rPr>
              <a:t>, the more relevant (and more qualitative) your audience will be. However, be careful not to create a very narrow audience. On the other hand, be careful not to create a very broad audience too (more than 5% might be too broad). </a:t>
            </a:r>
          </a:p>
          <a:p>
            <a:pPr>
              <a:buClr>
                <a:schemeClr val="accent1"/>
              </a:buClr>
            </a:pPr>
            <a:endParaRPr lang="en-US" sz="1200" dirty="0">
              <a:latin typeface="Century Gothic" panose="020B0502020202020204" pitchFamily="34" charset="0"/>
            </a:endParaRPr>
          </a:p>
          <a:p>
            <a:pPr marL="171450" indent="-171450">
              <a:buClr>
                <a:srgbClr val="B12169"/>
              </a:buClr>
              <a:buFont typeface="Wingdings" panose="05000000000000000000" pitchFamily="2" charset="2"/>
              <a:buChar char="v"/>
            </a:pPr>
            <a:r>
              <a:rPr lang="en-US" sz="1200" b="1" dirty="0">
                <a:solidFill>
                  <a:srgbClr val="B12169"/>
                </a:solidFill>
                <a:latin typeface="Century Gothic" panose="020B0502020202020204" pitchFamily="34" charset="0"/>
              </a:rPr>
              <a:t>Pro tip: </a:t>
            </a:r>
            <a:r>
              <a:rPr lang="en-US" sz="1200" dirty="0">
                <a:latin typeface="Century Gothic" panose="020B0502020202020204" pitchFamily="34" charset="0"/>
              </a:rPr>
              <a:t>You can start by creating 4 to 5 ad sets with Campaign Budget Optimization on in order to test which lookalike audience brings the best results:</a:t>
            </a:r>
          </a:p>
          <a:p>
            <a:endParaRPr lang="en-US" sz="1200" dirty="0">
              <a:latin typeface="Century Gothic" panose="020B0502020202020204" pitchFamily="34" charset="0"/>
            </a:endParaRPr>
          </a:p>
          <a:p>
            <a:r>
              <a:rPr lang="en-US" sz="1200" dirty="0">
                <a:latin typeface="Century Gothic" panose="020B0502020202020204" pitchFamily="34" charset="0"/>
              </a:rPr>
              <a:t>Ad set 1: lookalike 1% from previous purchases (retention 180 days)</a:t>
            </a:r>
          </a:p>
          <a:p>
            <a:r>
              <a:rPr lang="en-US" sz="1200" dirty="0">
                <a:latin typeface="Century Gothic" panose="020B0502020202020204" pitchFamily="34" charset="0"/>
              </a:rPr>
              <a:t>Ad set 2: lookalike 2% from previous purchases (retention 180 days)</a:t>
            </a:r>
          </a:p>
          <a:p>
            <a:r>
              <a:rPr lang="en-US" sz="1200" dirty="0">
                <a:latin typeface="Century Gothic" panose="020B0502020202020204" pitchFamily="34" charset="0"/>
              </a:rPr>
              <a:t>Ad set 3: lookalike 3% from previous purchases (retention 180 days)</a:t>
            </a:r>
          </a:p>
          <a:p>
            <a:r>
              <a:rPr lang="en-US" sz="1200" dirty="0">
                <a:latin typeface="Century Gothic" panose="020B0502020202020204" pitchFamily="34" charset="0"/>
              </a:rPr>
              <a:t>Ad set 4: lookalike 4% from previous purchases (retention 180 days)</a:t>
            </a:r>
          </a:p>
          <a:p>
            <a:r>
              <a:rPr lang="en-US" sz="1200" dirty="0">
                <a:latin typeface="Century Gothic" panose="020B0502020202020204" pitchFamily="34" charset="0"/>
              </a:rPr>
              <a:t>Ad set 5: all the 4 above lookalike audiences together </a:t>
            </a:r>
          </a:p>
          <a:p>
            <a:endParaRPr lang="en-US" sz="1200" dirty="0">
              <a:latin typeface="Century Gothic" panose="020B0502020202020204" pitchFamily="34" charset="0"/>
            </a:endParaRPr>
          </a:p>
          <a:p>
            <a:r>
              <a:rPr lang="en-US" sz="1200" dirty="0">
                <a:latin typeface="Century Gothic" panose="020B0502020202020204" pitchFamily="34" charset="0"/>
              </a:rPr>
              <a:t>After testing from 7-10 days, you can choose the 1 or 2 ad sets performing better and scale them.</a:t>
            </a:r>
          </a:p>
          <a:p>
            <a:endParaRPr lang="en-US" sz="1200" dirty="0">
              <a:latin typeface="Century Gothic" panose="020B0502020202020204" pitchFamily="34" charset="0"/>
            </a:endParaRPr>
          </a:p>
          <a:p>
            <a:endParaRPr lang="en-US" sz="1200" b="1" dirty="0">
              <a:latin typeface="Century Gothic" panose="020B0502020202020204" pitchFamily="34" charset="0"/>
            </a:endParaRPr>
          </a:p>
          <a:p>
            <a:r>
              <a:rPr lang="en-US" sz="1200" b="1" dirty="0">
                <a:latin typeface="Century Gothic" panose="020B0502020202020204" pitchFamily="34" charset="0"/>
              </a:rPr>
              <a:t>2. Retargeting audience: </a:t>
            </a:r>
          </a:p>
          <a:p>
            <a:endParaRPr lang="en-US" sz="1200" dirty="0">
              <a:latin typeface="Century Gothic" panose="020B0502020202020204" pitchFamily="34" charset="0"/>
            </a:endParaRPr>
          </a:p>
          <a:p>
            <a:r>
              <a:rPr lang="en-US" sz="1200" dirty="0">
                <a:latin typeface="Century Gothic" panose="020B0502020202020204" pitchFamily="34" charset="0"/>
              </a:rPr>
              <a:t>This is your </a:t>
            </a:r>
            <a:r>
              <a:rPr lang="en-US" sz="1200" dirty="0">
                <a:solidFill>
                  <a:schemeClr val="accent1"/>
                </a:solidFill>
                <a:latin typeface="Century Gothic" panose="020B0502020202020204" pitchFamily="34" charset="0"/>
              </a:rPr>
              <a:t>warm</a:t>
            </a:r>
            <a:r>
              <a:rPr lang="en-US" sz="1200" dirty="0">
                <a:latin typeface="Century Gothic" panose="020B0502020202020204" pitchFamily="34" charset="0"/>
              </a:rPr>
              <a:t> audience, people who have already interacted with your website, Facebook or Instagram page, forms, videos or other sources. </a:t>
            </a:r>
          </a:p>
          <a:p>
            <a:endParaRPr lang="en-US" sz="1200" dirty="0">
              <a:latin typeface="Century Gothic" panose="020B0502020202020204" pitchFamily="34" charset="0"/>
            </a:endParaRPr>
          </a:p>
          <a:p>
            <a:r>
              <a:rPr lang="en-US" sz="1200" dirty="0">
                <a:latin typeface="Century Gothic" panose="020B0502020202020204" pitchFamily="34" charset="0"/>
              </a:rPr>
              <a:t>In catalog sales campaign, you can automatically select to retarget people in the audience section, and you can choose which type of audience you want to retarget (people who viewed your products or added to card but did not purchase). Highly recommendable for e-commerce shops. </a:t>
            </a:r>
          </a:p>
          <a:p>
            <a:r>
              <a:rPr lang="en-US" sz="1200" dirty="0">
                <a:latin typeface="Century Gothic" panose="020B0502020202020204" pitchFamily="34" charset="0"/>
              </a:rPr>
              <a:t>If you want to retarget people using conversions, traffic, reach or other campaign, you must create </a:t>
            </a:r>
            <a:r>
              <a:rPr lang="en-US" sz="1200" dirty="0">
                <a:solidFill>
                  <a:schemeClr val="accent1"/>
                </a:solidFill>
                <a:latin typeface="Century Gothic" panose="020B0502020202020204" pitchFamily="34" charset="0"/>
              </a:rPr>
              <a:t>a custom audience </a:t>
            </a:r>
            <a:r>
              <a:rPr lang="en-US" sz="1200" dirty="0">
                <a:latin typeface="Century Gothic" panose="020B0502020202020204" pitchFamily="34" charset="0"/>
              </a:rPr>
              <a:t>(from audience section you click on create new </a:t>
            </a:r>
            <a:r>
              <a:rPr lang="en-US" sz="1200" dirty="0">
                <a:latin typeface="Century Gothic" panose="020B0502020202020204" pitchFamily="34" charset="0"/>
                <a:sym typeface="Wingdings" panose="05000000000000000000" pitchFamily="2" charset="2"/>
              </a:rPr>
              <a:t> custom audience  then select your source and retention). </a:t>
            </a:r>
          </a:p>
          <a:p>
            <a:endParaRPr lang="en-US" sz="1200" dirty="0">
              <a:latin typeface="Century Gothic" panose="020B0502020202020204" pitchFamily="34" charset="0"/>
              <a:sym typeface="Wingdings" panose="05000000000000000000" pitchFamily="2" charset="2"/>
            </a:endParaRPr>
          </a:p>
          <a:p>
            <a:r>
              <a:rPr lang="en-US" sz="1200" dirty="0">
                <a:solidFill>
                  <a:schemeClr val="accent1"/>
                </a:solidFill>
                <a:latin typeface="Century Gothic" panose="020B0502020202020204" pitchFamily="34" charset="0"/>
                <a:sym typeface="Wingdings" panose="05000000000000000000" pitchFamily="2" charset="2"/>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sym typeface="Wingdings" panose="05000000000000000000" pitchFamily="2" charset="2"/>
              </a:rPr>
              <a:t>If you do not have many data, or it is your first-time trying remarketing audience, choose higher </a:t>
            </a:r>
            <a:r>
              <a:rPr lang="en-US" sz="1200" dirty="0">
                <a:solidFill>
                  <a:schemeClr val="accent1"/>
                </a:solidFill>
                <a:latin typeface="Century Gothic" panose="020B0502020202020204" pitchFamily="34" charset="0"/>
                <a:sym typeface="Wingdings" panose="05000000000000000000" pitchFamily="2" charset="2"/>
              </a:rPr>
              <a:t>retention</a:t>
            </a:r>
            <a:r>
              <a:rPr lang="en-US" sz="1200" dirty="0">
                <a:latin typeface="Century Gothic" panose="020B0502020202020204" pitchFamily="34" charset="0"/>
                <a:sym typeface="Wingdings" panose="05000000000000000000" pitchFamily="2" charset="2"/>
              </a:rPr>
              <a:t> (last 30 days, last 60, 90 or 180 days) and choose </a:t>
            </a:r>
            <a:r>
              <a:rPr lang="en-US" sz="1200" dirty="0">
                <a:solidFill>
                  <a:schemeClr val="accent1"/>
                </a:solidFill>
                <a:latin typeface="Century Gothic" panose="020B0502020202020204" pitchFamily="34" charset="0"/>
                <a:sym typeface="Wingdings" panose="05000000000000000000" pitchFamily="2" charset="2"/>
              </a:rPr>
              <a:t>multiple</a:t>
            </a:r>
            <a:r>
              <a:rPr lang="en-US" sz="1200" dirty="0">
                <a:latin typeface="Century Gothic" panose="020B0502020202020204" pitchFamily="34" charset="0"/>
                <a:sym typeface="Wingdings" panose="05000000000000000000" pitchFamily="2" charset="2"/>
              </a:rPr>
              <a:t> audiences (website visitors, engagers, video viewers).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sym typeface="Wingdings" panose="05000000000000000000" pitchFamily="2" charset="2"/>
              </a:rPr>
              <a:t>If you had run a video views campaign in the past, retarget people who </a:t>
            </a:r>
          </a:p>
          <a:p>
            <a:pPr>
              <a:buClr>
                <a:schemeClr val="accent1"/>
              </a:buClr>
            </a:pPr>
            <a:r>
              <a:rPr lang="en-US" sz="1200" dirty="0">
                <a:latin typeface="Century Gothic" panose="020B0502020202020204" pitchFamily="34" charset="0"/>
                <a:sym typeface="Wingdings" panose="05000000000000000000" pitchFamily="2" charset="2"/>
              </a:rPr>
              <a:t>    viewed more </a:t>
            </a:r>
            <a:r>
              <a:rPr lang="en-US" sz="1200" dirty="0">
                <a:solidFill>
                  <a:schemeClr val="accent1"/>
                </a:solidFill>
                <a:latin typeface="Century Gothic" panose="020B0502020202020204" pitchFamily="34" charset="0"/>
                <a:sym typeface="Wingdings" panose="05000000000000000000" pitchFamily="2" charset="2"/>
              </a:rPr>
              <a:t>of 50% </a:t>
            </a:r>
            <a:r>
              <a:rPr lang="en-US" sz="1200" dirty="0">
                <a:latin typeface="Century Gothic" panose="020B0502020202020204" pitchFamily="34" charset="0"/>
                <a:sym typeface="Wingdings" panose="05000000000000000000" pitchFamily="2" charset="2"/>
              </a:rPr>
              <a:t>of your video, as this is a qualitative audience </a:t>
            </a:r>
          </a:p>
          <a:p>
            <a:pPr>
              <a:buClr>
                <a:schemeClr val="accent1"/>
              </a:buClr>
            </a:pPr>
            <a:r>
              <a:rPr lang="en-US" sz="1200" dirty="0">
                <a:latin typeface="Century Gothic" panose="020B0502020202020204" pitchFamily="34" charset="0"/>
                <a:sym typeface="Wingdings" panose="05000000000000000000" pitchFamily="2" charset="2"/>
              </a:rPr>
              <a:t>    (check if the size is big enough first).</a:t>
            </a:r>
            <a:endParaRPr lang="en-US" sz="1200" dirty="0">
              <a:latin typeface="Century Gothic" panose="020B0502020202020204" pitchFamily="34" charset="0"/>
            </a:endParaRPr>
          </a:p>
        </p:txBody>
      </p:sp>
      <p:pic>
        <p:nvPicPr>
          <p:cNvPr id="14" name="Γραφικό 13" descr="Κοινό-στόχος με συμπαγές γέμισμα">
            <a:extLst>
              <a:ext uri="{FF2B5EF4-FFF2-40B4-BE49-F238E27FC236}">
                <a16:creationId xmlns:a16="http://schemas.microsoft.com/office/drawing/2014/main" id="{087B5A63-07FA-4ADA-B871-2CD2700EF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0" y="1411879"/>
            <a:ext cx="914400" cy="914400"/>
          </a:xfrm>
          <a:prstGeom prst="rect">
            <a:avLst/>
          </a:prstGeom>
        </p:spPr>
      </p:pic>
      <p:sp>
        <p:nvSpPr>
          <p:cNvPr id="18" name="TextBox 17">
            <a:extLst>
              <a:ext uri="{FF2B5EF4-FFF2-40B4-BE49-F238E27FC236}">
                <a16:creationId xmlns:a16="http://schemas.microsoft.com/office/drawing/2014/main" id="{45DA03E9-3114-4FAD-A06D-54B96D0C0D6C}"/>
              </a:ext>
            </a:extLst>
          </p:cNvPr>
          <p:cNvSpPr txBox="1"/>
          <p:nvPr/>
        </p:nvSpPr>
        <p:spPr>
          <a:xfrm>
            <a:off x="188261" y="1784571"/>
            <a:ext cx="278981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Audience Targeting</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40756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Στρογγύλεμα γωνιών 13">
            <a:extLst>
              <a:ext uri="{FF2B5EF4-FFF2-40B4-BE49-F238E27FC236}">
                <a16:creationId xmlns:a16="http://schemas.microsoft.com/office/drawing/2014/main" id="{A9D249FA-4DDD-48E9-9AE9-46F6835F427C}"/>
              </a:ext>
            </a:extLst>
          </p:cNvPr>
          <p:cNvSpPr/>
          <p:nvPr/>
        </p:nvSpPr>
        <p:spPr>
          <a:xfrm>
            <a:off x="74278" y="2500894"/>
            <a:ext cx="6584835" cy="3068105"/>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63FF7FE9-6C50-41E6-B1B1-0861CA444302}"/>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03</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14</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6740307"/>
          </a:xfrm>
          <a:prstGeom prst="rect">
            <a:avLst/>
          </a:prstGeom>
          <a:noFill/>
        </p:spPr>
        <p:txBody>
          <a:bodyPr wrap="square" rtlCol="0">
            <a:spAutoFit/>
          </a:bodyPr>
          <a:lstStyle/>
          <a:p>
            <a:pPr marL="171450" indent="-171450">
              <a:buClr>
                <a:schemeClr val="accent1"/>
              </a:buClr>
              <a:buFont typeface="Wingdings" panose="05000000000000000000" pitchFamily="2" charset="2"/>
              <a:buChar char="v"/>
            </a:pPr>
            <a:endParaRPr lang="en-US" sz="1200" dirty="0">
              <a:latin typeface="Century Gothic" panose="020B0502020202020204" pitchFamily="34" charset="0"/>
            </a:endParaRPr>
          </a:p>
          <a:p>
            <a:pPr marL="171450" indent="-171450">
              <a:buClr>
                <a:srgbClr val="B12169"/>
              </a:buClr>
              <a:buFont typeface="Wingdings" panose="05000000000000000000" pitchFamily="2" charset="2"/>
              <a:buChar char="v"/>
            </a:pPr>
            <a:r>
              <a:rPr lang="en-US" sz="1200" b="1" dirty="0">
                <a:solidFill>
                  <a:srgbClr val="B12169"/>
                </a:solidFill>
                <a:latin typeface="Century Gothic" panose="020B0502020202020204" pitchFamily="34" charset="0"/>
              </a:rPr>
              <a:t>Pro tip: </a:t>
            </a:r>
            <a:r>
              <a:rPr lang="en-US" sz="1200" dirty="0">
                <a:latin typeface="Century Gothic" panose="020B0502020202020204" pitchFamily="34" charset="0"/>
              </a:rPr>
              <a:t>Use Campaign Budget Optimization (CBO) to test 4-5 different remarketing ad sets to see what best works for you. </a:t>
            </a:r>
          </a:p>
          <a:p>
            <a:pPr marL="171450" indent="-171450">
              <a:buClr>
                <a:srgbClr val="B12169"/>
              </a:buClr>
              <a:buFont typeface="Wingdings" panose="05000000000000000000" pitchFamily="2" charset="2"/>
              <a:buChar char="v"/>
            </a:pPr>
            <a:endParaRPr lang="en-US" sz="1200" dirty="0">
              <a:latin typeface="Century Gothic" panose="020B0502020202020204" pitchFamily="34" charset="0"/>
            </a:endParaRPr>
          </a:p>
          <a:p>
            <a:pPr>
              <a:buClr>
                <a:srgbClr val="B12169"/>
              </a:buClr>
            </a:pPr>
            <a:r>
              <a:rPr lang="en-US" sz="1200" dirty="0">
                <a:latin typeface="Century Gothic" panose="020B0502020202020204" pitchFamily="34" charset="0"/>
              </a:rPr>
              <a:t>Ad set 1: Remarketing from people who viewed or added to card but did not purchase the last 14 days</a:t>
            </a:r>
          </a:p>
          <a:p>
            <a:pPr>
              <a:buClr>
                <a:srgbClr val="B12169"/>
              </a:buClr>
            </a:pPr>
            <a:r>
              <a:rPr lang="en-US" sz="1200" dirty="0">
                <a:latin typeface="Century Gothic" panose="020B0502020202020204" pitchFamily="34" charset="0"/>
              </a:rPr>
              <a:t>Ad set 2: Remarketing from people who viewed or added to card but did not purchase the last 28 days</a:t>
            </a:r>
          </a:p>
          <a:p>
            <a:pPr>
              <a:buClr>
                <a:srgbClr val="B12169"/>
              </a:buClr>
            </a:pPr>
            <a:r>
              <a:rPr lang="en-US" sz="1200" dirty="0">
                <a:latin typeface="Century Gothic" panose="020B0502020202020204" pitchFamily="34" charset="0"/>
              </a:rPr>
              <a:t>Ad set 3: Remarketing from people who viewed or added to card but did not purchase the last 60 days</a:t>
            </a:r>
          </a:p>
          <a:p>
            <a:pPr>
              <a:buClr>
                <a:srgbClr val="B12169"/>
              </a:buClr>
            </a:pPr>
            <a:r>
              <a:rPr lang="en-US" sz="1200" dirty="0">
                <a:latin typeface="Century Gothic" panose="020B0502020202020204" pitchFamily="34" charset="0"/>
              </a:rPr>
              <a:t>Ad set 4: Remarketing from people who viewed or added to card but did not purchase the last 90 days</a:t>
            </a:r>
          </a:p>
          <a:p>
            <a:pPr>
              <a:buClr>
                <a:srgbClr val="B12169"/>
              </a:buClr>
            </a:pPr>
            <a:r>
              <a:rPr lang="en-US" sz="1200" dirty="0">
                <a:latin typeface="Century Gothic" panose="020B0502020202020204" pitchFamily="34" charset="0"/>
              </a:rPr>
              <a:t>Ad set 5: Remarketing from people who viewed or added to card but did not purchase the last 180 days</a:t>
            </a:r>
          </a:p>
          <a:p>
            <a:pPr marL="171450" indent="-171450">
              <a:buClr>
                <a:srgbClr val="B12169"/>
              </a:buClr>
              <a:buFont typeface="Wingdings" panose="05000000000000000000" pitchFamily="2" charset="2"/>
              <a:buChar char="v"/>
            </a:pPr>
            <a:endParaRPr lang="en-US" sz="1200" dirty="0">
              <a:latin typeface="Century Gothic" panose="020B0502020202020204" pitchFamily="34" charset="0"/>
            </a:endParaRPr>
          </a:p>
          <a:p>
            <a:pPr>
              <a:buClr>
                <a:srgbClr val="B12169"/>
              </a:buClr>
            </a:pPr>
            <a:r>
              <a:rPr lang="en-US" sz="1200" dirty="0">
                <a:latin typeface="Century Gothic" panose="020B0502020202020204" pitchFamily="34" charset="0"/>
              </a:rPr>
              <a:t>After testing from 7-10 days, you can choose the 1 or 2 ad sets performing better and scale them.</a:t>
            </a:r>
          </a:p>
          <a:p>
            <a:pPr marL="171450" indent="-171450">
              <a:buClr>
                <a:srgbClr val="B12169"/>
              </a:buClr>
              <a:buFont typeface="Wingdings" panose="05000000000000000000" pitchFamily="2" charset="2"/>
              <a:buChar char="v"/>
            </a:pPr>
            <a:endParaRPr lang="en-US" sz="1200" dirty="0">
              <a:latin typeface="Century Gothic" panose="020B0502020202020204" pitchFamily="34" charset="0"/>
            </a:endParaRPr>
          </a:p>
          <a:p>
            <a:pPr marL="171450" indent="-171450">
              <a:buClr>
                <a:schemeClr val="accent1"/>
              </a:buClr>
              <a:buFont typeface="Wingdings" panose="05000000000000000000" pitchFamily="2" charset="2"/>
              <a:buChar char="v"/>
            </a:pPr>
            <a:r>
              <a:rPr lang="en-US" sz="1200" dirty="0">
                <a:solidFill>
                  <a:schemeClr val="accent1"/>
                </a:solidFill>
                <a:latin typeface="Century Gothic" panose="020B0502020202020204" pitchFamily="34" charset="0"/>
              </a:rPr>
              <a:t>Remarketing by time spent: </a:t>
            </a:r>
            <a:r>
              <a:rPr lang="en-US" sz="1200" dirty="0">
                <a:latin typeface="Century Gothic" panose="020B0502020202020204" pitchFamily="34" charset="0"/>
              </a:rPr>
              <a:t>when creating a custom audience, you can select the option to retarget people based on the time spent on the website. If you choose the option </a:t>
            </a:r>
            <a:r>
              <a:rPr lang="en-US" sz="1200" dirty="0">
                <a:solidFill>
                  <a:schemeClr val="accent1"/>
                </a:solidFill>
                <a:latin typeface="Century Gothic" panose="020B0502020202020204" pitchFamily="34" charset="0"/>
              </a:rPr>
              <a:t>25%, </a:t>
            </a:r>
            <a:r>
              <a:rPr lang="en-US" sz="1200" dirty="0">
                <a:latin typeface="Century Gothic" panose="020B0502020202020204" pitchFamily="34" charset="0"/>
              </a:rPr>
              <a:t>this means algorithm will try to find the 25 people out of 100 that spent the most time on the website. This audience is also worth testing.</a:t>
            </a:r>
          </a:p>
          <a:p>
            <a:pPr marL="171450" indent="-171450">
              <a:buClr>
                <a:schemeClr val="accent1"/>
              </a:buClr>
              <a:buFont typeface="Wingdings" panose="05000000000000000000" pitchFamily="2" charset="2"/>
              <a:buChar char="v"/>
            </a:pPr>
            <a:r>
              <a:rPr lang="en-US" sz="1200" dirty="0">
                <a:solidFill>
                  <a:schemeClr val="accent1"/>
                </a:solidFill>
                <a:latin typeface="Century Gothic" panose="020B0502020202020204" pitchFamily="34" charset="0"/>
              </a:rPr>
              <a:t>Cross-sales: </a:t>
            </a:r>
            <a:r>
              <a:rPr lang="en-US" sz="1200" dirty="0">
                <a:latin typeface="Century Gothic" panose="020B0502020202020204" pitchFamily="34" charset="0"/>
              </a:rPr>
              <a:t>in catalog sales campaign, you have the option to do cross sales. This means that you will show a certain product set to people who have already purchased from another product set of yours. Example: you have the new summer collection coming and you want to show it to the people who bought from your winter collection.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To check the size of your retargeting audience: All Tools </a:t>
            </a:r>
            <a:r>
              <a:rPr lang="en-US" sz="1200" dirty="0">
                <a:latin typeface="Century Gothic" panose="020B0502020202020204" pitchFamily="34" charset="0"/>
                <a:sym typeface="Wingdings" panose="05000000000000000000" pitchFamily="2" charset="2"/>
              </a:rPr>
              <a:t> Audiences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sym typeface="Wingdings" panose="05000000000000000000" pitchFamily="2" charset="2"/>
              </a:rPr>
              <a:t>In retargeting campaigns, you always </a:t>
            </a:r>
            <a:r>
              <a:rPr lang="en-US" sz="1200" dirty="0">
                <a:solidFill>
                  <a:schemeClr val="accent1"/>
                </a:solidFill>
                <a:latin typeface="Century Gothic" panose="020B0502020202020204" pitchFamily="34" charset="0"/>
                <a:sym typeface="Wingdings" panose="05000000000000000000" pitchFamily="2" charset="2"/>
              </a:rPr>
              <a:t>optimize</a:t>
            </a:r>
            <a:r>
              <a:rPr lang="en-US" sz="1200" dirty="0">
                <a:latin typeface="Century Gothic" panose="020B0502020202020204" pitchFamily="34" charset="0"/>
                <a:sym typeface="Wingdings" panose="05000000000000000000" pitchFamily="2" charset="2"/>
              </a:rPr>
              <a:t> for purchases (and not clicks, view content or add to card) as you retarget people who have already viewed or added to card and you want to convince them take the next action, which is to purchase. </a:t>
            </a:r>
            <a:r>
              <a:rPr lang="en-US" sz="1200" dirty="0">
                <a:latin typeface="Century Gothic" panose="020B0502020202020204" pitchFamily="34" charset="0"/>
              </a:rPr>
              <a:t>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A good </a:t>
            </a:r>
            <a:r>
              <a:rPr lang="en-US" sz="1200" dirty="0">
                <a:solidFill>
                  <a:schemeClr val="accent1"/>
                </a:solidFill>
                <a:latin typeface="Century Gothic" panose="020B0502020202020204" pitchFamily="34" charset="0"/>
              </a:rPr>
              <a:t>size</a:t>
            </a:r>
            <a:r>
              <a:rPr lang="en-US" sz="1200" dirty="0">
                <a:latin typeface="Century Gothic" panose="020B0502020202020204" pitchFamily="34" charset="0"/>
              </a:rPr>
              <a:t> to consider start remarketing campaigns: at least 7K visitors and 200 add to cards. </a:t>
            </a:r>
          </a:p>
          <a:p>
            <a:endParaRPr lang="en-US" sz="1200" b="1" dirty="0">
              <a:latin typeface="Century Gothic" panose="020B0502020202020204" pitchFamily="34" charset="0"/>
            </a:endParaRPr>
          </a:p>
          <a:p>
            <a:pPr marL="171450" indent="-171450">
              <a:buFont typeface="Wingdings" panose="05000000000000000000" pitchFamily="2" charset="2"/>
              <a:buChar char="v"/>
            </a:pPr>
            <a:endParaRPr lang="el-GR" sz="1200" b="1" dirty="0">
              <a:latin typeface="Century Gothic" panose="020B0502020202020204" pitchFamily="34" charset="0"/>
            </a:endParaRPr>
          </a:p>
        </p:txBody>
      </p:sp>
      <p:pic>
        <p:nvPicPr>
          <p:cNvPr id="13" name="Γραφικό 12" descr="Κοινό-στόχος με συμπαγές γέμισμα">
            <a:extLst>
              <a:ext uri="{FF2B5EF4-FFF2-40B4-BE49-F238E27FC236}">
                <a16:creationId xmlns:a16="http://schemas.microsoft.com/office/drawing/2014/main" id="{D19AE454-2C53-4335-A749-ECF563C6F0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0" y="1411879"/>
            <a:ext cx="914400" cy="914400"/>
          </a:xfrm>
          <a:prstGeom prst="rect">
            <a:avLst/>
          </a:prstGeom>
        </p:spPr>
      </p:pic>
      <p:sp>
        <p:nvSpPr>
          <p:cNvPr id="15" name="Οβάλ 14">
            <a:extLst>
              <a:ext uri="{FF2B5EF4-FFF2-40B4-BE49-F238E27FC236}">
                <a16:creationId xmlns:a16="http://schemas.microsoft.com/office/drawing/2014/main" id="{BBB411EA-3776-40EA-96D1-384F6E24349C}"/>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90288244-08CC-4F07-8933-AD7596167973}"/>
              </a:ext>
            </a:extLst>
          </p:cNvPr>
          <p:cNvSpPr txBox="1"/>
          <p:nvPr/>
        </p:nvSpPr>
        <p:spPr>
          <a:xfrm>
            <a:off x="188261" y="1784571"/>
            <a:ext cx="278981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Audience Targeting</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987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766071" y="717041"/>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..Why Facebook Ads?</a:t>
            </a:r>
            <a:endParaRPr lang="el-GR" sz="2400" b="1"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3" name="Ορθογώνιο 2">
            <a:extLst>
              <a:ext uri="{FF2B5EF4-FFF2-40B4-BE49-F238E27FC236}">
                <a16:creationId xmlns:a16="http://schemas.microsoft.com/office/drawing/2014/main" id="{63DAEA45-7EC5-48E5-A80A-3425F19BFF9A}"/>
              </a:ext>
            </a:extLst>
          </p:cNvPr>
          <p:cNvSpPr/>
          <p:nvPr/>
        </p:nvSpPr>
        <p:spPr>
          <a:xfrm>
            <a:off x="532240" y="3895724"/>
            <a:ext cx="6329364" cy="1057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A07C2245-FA8F-490A-ADA1-5D95D802A003}"/>
              </a:ext>
            </a:extLst>
          </p:cNvPr>
          <p:cNvSpPr/>
          <p:nvPr/>
        </p:nvSpPr>
        <p:spPr>
          <a:xfrm>
            <a:off x="0" y="2700338"/>
            <a:ext cx="6215063" cy="1057275"/>
          </a:xfrm>
          <a:prstGeom prst="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E6786EC7-0FFA-46E0-A7E0-023C6E27518C}"/>
              </a:ext>
            </a:extLst>
          </p:cNvPr>
          <p:cNvSpPr txBox="1"/>
          <p:nvPr/>
        </p:nvSpPr>
        <p:spPr>
          <a:xfrm>
            <a:off x="240526" y="2967365"/>
            <a:ext cx="5682906"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One of the most </a:t>
            </a:r>
            <a:r>
              <a:rPr lang="en-US" sz="1400" b="1" dirty="0">
                <a:solidFill>
                  <a:schemeClr val="bg1"/>
                </a:solidFill>
                <a:latin typeface="Century Gothic" panose="020B0502020202020204" pitchFamily="34" charset="0"/>
              </a:rPr>
              <a:t>popular</a:t>
            </a:r>
            <a:r>
              <a:rPr lang="en-US" sz="1400" dirty="0">
                <a:solidFill>
                  <a:schemeClr val="bg1"/>
                </a:solidFill>
                <a:latin typeface="Century Gothic" panose="020B0502020202020204" pitchFamily="34" charset="0"/>
              </a:rPr>
              <a:t> marketing platforms on the planet with more than </a:t>
            </a:r>
            <a:r>
              <a:rPr lang="en-US" sz="1400" b="1" dirty="0">
                <a:solidFill>
                  <a:schemeClr val="bg1"/>
                </a:solidFill>
                <a:latin typeface="Century Gothic" panose="020B0502020202020204" pitchFamily="34" charset="0"/>
              </a:rPr>
              <a:t>2.7 billion active users.</a:t>
            </a:r>
            <a:endParaRPr lang="el-GR" sz="1400" b="1" dirty="0">
              <a:solidFill>
                <a:schemeClr val="bg1"/>
              </a:solidFill>
              <a:latin typeface="Century Gothic" panose="020B0502020202020204" pitchFamily="34" charset="0"/>
            </a:endParaRPr>
          </a:p>
        </p:txBody>
      </p:sp>
      <p:sp>
        <p:nvSpPr>
          <p:cNvPr id="12" name="TextBox 11">
            <a:extLst>
              <a:ext uri="{FF2B5EF4-FFF2-40B4-BE49-F238E27FC236}">
                <a16:creationId xmlns:a16="http://schemas.microsoft.com/office/drawing/2014/main" id="{19271C5F-866D-42B5-B17D-9FBD3EDA81B3}"/>
              </a:ext>
            </a:extLst>
          </p:cNvPr>
          <p:cNvSpPr txBox="1"/>
          <p:nvPr/>
        </p:nvSpPr>
        <p:spPr>
          <a:xfrm>
            <a:off x="675472" y="4029282"/>
            <a:ext cx="6071831" cy="738664"/>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Businesses can create ads to </a:t>
            </a:r>
            <a:r>
              <a:rPr lang="en-US" sz="1400" b="1" dirty="0">
                <a:solidFill>
                  <a:schemeClr val="bg1"/>
                </a:solidFill>
                <a:latin typeface="Century Gothic" panose="020B0502020202020204" pitchFamily="34" charset="0"/>
              </a:rPr>
              <a:t>narrow down their target audiences </a:t>
            </a:r>
            <a:r>
              <a:rPr lang="en-US" sz="1400" dirty="0">
                <a:solidFill>
                  <a:schemeClr val="bg1"/>
                </a:solidFill>
                <a:latin typeface="Century Gothic" panose="020B0502020202020204" pitchFamily="34" charset="0"/>
              </a:rPr>
              <a:t>for segments under gender, age, location, languages, education level, job title, interests, behaviors and recent purchases</a:t>
            </a:r>
          </a:p>
        </p:txBody>
      </p:sp>
      <p:sp>
        <p:nvSpPr>
          <p:cNvPr id="13" name="Ορθογώνιο 12">
            <a:extLst>
              <a:ext uri="{FF2B5EF4-FFF2-40B4-BE49-F238E27FC236}">
                <a16:creationId xmlns:a16="http://schemas.microsoft.com/office/drawing/2014/main" id="{4B4F964A-C622-4003-9EE1-5802BC9586D9}"/>
              </a:ext>
            </a:extLst>
          </p:cNvPr>
          <p:cNvSpPr/>
          <p:nvPr/>
        </p:nvSpPr>
        <p:spPr>
          <a:xfrm>
            <a:off x="0" y="5091113"/>
            <a:ext cx="6215063" cy="1057275"/>
          </a:xfrm>
          <a:prstGeom prst="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437B34D4-310D-4F8E-A3E8-6AAD1B6E16CE}"/>
              </a:ext>
            </a:extLst>
          </p:cNvPr>
          <p:cNvSpPr txBox="1"/>
          <p:nvPr/>
        </p:nvSpPr>
        <p:spPr>
          <a:xfrm>
            <a:off x="240526" y="5349713"/>
            <a:ext cx="5217298"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Advertising can be </a:t>
            </a:r>
            <a:r>
              <a:rPr lang="en-US" sz="1400" b="1" dirty="0">
                <a:solidFill>
                  <a:schemeClr val="bg1"/>
                </a:solidFill>
                <a:latin typeface="Century Gothic" panose="020B0502020202020204" pitchFamily="34" charset="0"/>
              </a:rPr>
              <a:t>affordable</a:t>
            </a:r>
            <a:r>
              <a:rPr lang="en-US" sz="1400" dirty="0">
                <a:solidFill>
                  <a:schemeClr val="bg1"/>
                </a:solidFill>
                <a:latin typeface="Century Gothic" panose="020B0502020202020204" pitchFamily="34" charset="0"/>
              </a:rPr>
              <a:t> and </a:t>
            </a:r>
            <a:r>
              <a:rPr lang="en-US" sz="1400" b="1" dirty="0">
                <a:solidFill>
                  <a:schemeClr val="bg1"/>
                </a:solidFill>
                <a:latin typeface="Century Gothic" panose="020B0502020202020204" pitchFamily="34" charset="0"/>
              </a:rPr>
              <a:t>low cost </a:t>
            </a:r>
            <a:r>
              <a:rPr lang="en-US" sz="1400" dirty="0">
                <a:solidFill>
                  <a:schemeClr val="bg1"/>
                </a:solidFill>
                <a:latin typeface="Century Gothic" panose="020B0502020202020204" pitchFamily="34" charset="0"/>
              </a:rPr>
              <a:t>(you set your own budget)</a:t>
            </a:r>
            <a:endParaRPr lang="el-GR" sz="1400" dirty="0">
              <a:solidFill>
                <a:schemeClr val="bg1"/>
              </a:solidFill>
              <a:latin typeface="Century Gothic" panose="020B0502020202020204" pitchFamily="34" charset="0"/>
            </a:endParaRPr>
          </a:p>
        </p:txBody>
      </p:sp>
      <p:sp>
        <p:nvSpPr>
          <p:cNvPr id="15" name="Ορθογώνιο 14">
            <a:extLst>
              <a:ext uri="{FF2B5EF4-FFF2-40B4-BE49-F238E27FC236}">
                <a16:creationId xmlns:a16="http://schemas.microsoft.com/office/drawing/2014/main" id="{AFB645B9-1031-4D44-9D64-47D7C71249FA}"/>
              </a:ext>
            </a:extLst>
          </p:cNvPr>
          <p:cNvSpPr/>
          <p:nvPr/>
        </p:nvSpPr>
        <p:spPr>
          <a:xfrm>
            <a:off x="546706" y="6314181"/>
            <a:ext cx="6329364" cy="1057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D8A8963A-66F8-4FF9-90C2-D5EC77DC00DE}"/>
              </a:ext>
            </a:extLst>
          </p:cNvPr>
          <p:cNvSpPr txBox="1"/>
          <p:nvPr/>
        </p:nvSpPr>
        <p:spPr>
          <a:xfrm>
            <a:off x="689938" y="6447739"/>
            <a:ext cx="6071831" cy="738664"/>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You can </a:t>
            </a:r>
            <a:r>
              <a:rPr lang="en-US" sz="1400" b="1" dirty="0">
                <a:solidFill>
                  <a:schemeClr val="bg1"/>
                </a:solidFill>
                <a:latin typeface="Century Gothic" panose="020B0502020202020204" pitchFamily="34" charset="0"/>
              </a:rPr>
              <a:t>have results very fast </a:t>
            </a:r>
            <a:r>
              <a:rPr lang="en-US" sz="1400" dirty="0">
                <a:solidFill>
                  <a:schemeClr val="bg1"/>
                </a:solidFill>
                <a:latin typeface="Century Gothic" panose="020B0502020202020204" pitchFamily="34" charset="0"/>
              </a:rPr>
              <a:t>(once an ad goes live, it starts working immediately and begin showing it to potentially thousands of people instantly)</a:t>
            </a:r>
          </a:p>
        </p:txBody>
      </p:sp>
      <p:sp>
        <p:nvSpPr>
          <p:cNvPr id="17" name="Ορθογώνιο 16">
            <a:extLst>
              <a:ext uri="{FF2B5EF4-FFF2-40B4-BE49-F238E27FC236}">
                <a16:creationId xmlns:a16="http://schemas.microsoft.com/office/drawing/2014/main" id="{3DF64F77-916F-4815-BB09-69AD10631429}"/>
              </a:ext>
            </a:extLst>
          </p:cNvPr>
          <p:cNvSpPr/>
          <p:nvPr/>
        </p:nvSpPr>
        <p:spPr>
          <a:xfrm>
            <a:off x="0" y="7529511"/>
            <a:ext cx="6215063" cy="1057275"/>
          </a:xfrm>
          <a:prstGeom prst="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TextBox 17">
            <a:extLst>
              <a:ext uri="{FF2B5EF4-FFF2-40B4-BE49-F238E27FC236}">
                <a16:creationId xmlns:a16="http://schemas.microsoft.com/office/drawing/2014/main" id="{6E5B7F5F-9B75-45FC-BE7F-5F6364EFB3F0}"/>
              </a:ext>
            </a:extLst>
          </p:cNvPr>
          <p:cNvSpPr txBox="1"/>
          <p:nvPr/>
        </p:nvSpPr>
        <p:spPr>
          <a:xfrm>
            <a:off x="240526" y="7859819"/>
            <a:ext cx="5682906"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Access to powerful</a:t>
            </a:r>
            <a:r>
              <a:rPr lang="en-US" sz="1400" b="1" dirty="0">
                <a:solidFill>
                  <a:schemeClr val="bg1"/>
                </a:solidFill>
                <a:latin typeface="Century Gothic" panose="020B0502020202020204" pitchFamily="34" charset="0"/>
              </a:rPr>
              <a:t>, in-depth data</a:t>
            </a:r>
          </a:p>
          <a:p>
            <a:endParaRPr lang="el-GR" sz="1400" b="1" dirty="0">
              <a:solidFill>
                <a:schemeClr val="bg1"/>
              </a:solidFill>
              <a:latin typeface="Century Gothic" panose="020B0502020202020204" pitchFamily="34" charset="0"/>
            </a:endParaRPr>
          </a:p>
        </p:txBody>
      </p:sp>
      <p:pic>
        <p:nvPicPr>
          <p:cNvPr id="4" name="Γραφικό 3" descr="Σήμα 1 με συμπαγές γέμισμα">
            <a:extLst>
              <a:ext uri="{FF2B5EF4-FFF2-40B4-BE49-F238E27FC236}">
                <a16:creationId xmlns:a16="http://schemas.microsoft.com/office/drawing/2014/main" id="{F16D6EE4-E7A8-45EB-A790-92AE814FF9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4539" y="2907507"/>
            <a:ext cx="642935" cy="642935"/>
          </a:xfrm>
          <a:prstGeom prst="rect">
            <a:avLst/>
          </a:prstGeom>
        </p:spPr>
      </p:pic>
      <p:pic>
        <p:nvPicPr>
          <p:cNvPr id="21" name="Γραφικό 20" descr="Σήμα με συμπαγές γέμισμα">
            <a:extLst>
              <a:ext uri="{FF2B5EF4-FFF2-40B4-BE49-F238E27FC236}">
                <a16:creationId xmlns:a16="http://schemas.microsoft.com/office/drawing/2014/main" id="{25355A40-2A0F-4731-966E-0EE0C84B03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179" y="4115915"/>
            <a:ext cx="616892" cy="616892"/>
          </a:xfrm>
          <a:prstGeom prst="rect">
            <a:avLst/>
          </a:prstGeom>
        </p:spPr>
      </p:pic>
      <p:pic>
        <p:nvPicPr>
          <p:cNvPr id="23" name="Γραφικό 22" descr="Σήμα 3 με συμπαγές γέμισμα">
            <a:extLst>
              <a:ext uri="{FF2B5EF4-FFF2-40B4-BE49-F238E27FC236}">
                <a16:creationId xmlns:a16="http://schemas.microsoft.com/office/drawing/2014/main" id="{BE9919B6-2892-4891-833A-0F1E5DB85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74539" y="5335114"/>
            <a:ext cx="616893" cy="616893"/>
          </a:xfrm>
          <a:prstGeom prst="rect">
            <a:avLst/>
          </a:prstGeom>
        </p:spPr>
      </p:pic>
      <p:pic>
        <p:nvPicPr>
          <p:cNvPr id="25" name="Γραφικό 24" descr="Σήμα 4 με συμπαγές γέμισμα">
            <a:extLst>
              <a:ext uri="{FF2B5EF4-FFF2-40B4-BE49-F238E27FC236}">
                <a16:creationId xmlns:a16="http://schemas.microsoft.com/office/drawing/2014/main" id="{F3705A7A-4EEB-4C71-BA1A-86511EBAB1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9178" y="6508624"/>
            <a:ext cx="616893" cy="616893"/>
          </a:xfrm>
          <a:prstGeom prst="rect">
            <a:avLst/>
          </a:prstGeom>
        </p:spPr>
      </p:pic>
      <p:pic>
        <p:nvPicPr>
          <p:cNvPr id="27" name="Γραφικό 26" descr="Σήμα 5 με συμπαγές γέμισμα">
            <a:extLst>
              <a:ext uri="{FF2B5EF4-FFF2-40B4-BE49-F238E27FC236}">
                <a16:creationId xmlns:a16="http://schemas.microsoft.com/office/drawing/2014/main" id="{6D8BB7CF-3B02-4D0B-A03A-FCA1BEA18A0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74538" y="7775450"/>
            <a:ext cx="616893" cy="616893"/>
          </a:xfrm>
          <a:prstGeom prst="rect">
            <a:avLst/>
          </a:prstGeom>
        </p:spPr>
      </p:pic>
      <p:pic>
        <p:nvPicPr>
          <p:cNvPr id="53" name="Γραφικό 52" descr="Σκέψη περίγραμμα">
            <a:extLst>
              <a:ext uri="{FF2B5EF4-FFF2-40B4-BE49-F238E27FC236}">
                <a16:creationId xmlns:a16="http://schemas.microsoft.com/office/drawing/2014/main" id="{269BBD16-2E5E-4279-B492-7970A56F73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8871" y="323479"/>
            <a:ext cx="794342" cy="794342"/>
          </a:xfrm>
          <a:prstGeom prst="rect">
            <a:avLst/>
          </a:prstGeom>
        </p:spPr>
      </p:pic>
    </p:spTree>
    <p:extLst>
      <p:ext uri="{BB962C8B-B14F-4D97-AF65-F5344CB8AC3E}">
        <p14:creationId xmlns:p14="http://schemas.microsoft.com/office/powerpoint/2010/main" val="65873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Στρογγύλεμα γωνιών 11">
            <a:extLst>
              <a:ext uri="{FF2B5EF4-FFF2-40B4-BE49-F238E27FC236}">
                <a16:creationId xmlns:a16="http://schemas.microsoft.com/office/drawing/2014/main" id="{AE021812-043C-4330-8BAB-38D926045C4F}"/>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03</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15</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4524315"/>
          </a:xfrm>
          <a:prstGeom prst="rect">
            <a:avLst/>
          </a:prstGeom>
          <a:noFill/>
        </p:spPr>
        <p:txBody>
          <a:bodyPr wrap="square" rtlCol="0">
            <a:spAutoFit/>
          </a:bodyPr>
          <a:lstStyle/>
          <a:p>
            <a:r>
              <a:rPr lang="en-US" sz="1200" dirty="0">
                <a:latin typeface="Century Gothic" panose="020B0502020202020204" pitchFamily="34" charset="0"/>
              </a:rPr>
              <a:t>In the ad set level, under the “Audience” section, you will have to select the following:</a:t>
            </a:r>
          </a:p>
          <a:p>
            <a:pPr marL="171450" indent="-171450">
              <a:buFont typeface="Arial" panose="020B0604020202020204" pitchFamily="34" charset="0"/>
              <a:buChar char="•"/>
            </a:pPr>
            <a:r>
              <a:rPr lang="en-US" sz="1200" dirty="0">
                <a:latin typeface="Century Gothic" panose="020B0502020202020204" pitchFamily="34" charset="0"/>
              </a:rPr>
              <a:t>Location</a:t>
            </a:r>
          </a:p>
          <a:p>
            <a:pPr marL="171450" indent="-171450">
              <a:buFont typeface="Arial" panose="020B0604020202020204" pitchFamily="34" charset="0"/>
              <a:buChar char="•"/>
            </a:pPr>
            <a:r>
              <a:rPr lang="en-US" sz="1200" dirty="0">
                <a:latin typeface="Century Gothic" panose="020B0502020202020204" pitchFamily="34" charset="0"/>
              </a:rPr>
              <a:t>Age</a:t>
            </a:r>
          </a:p>
          <a:p>
            <a:pPr marL="171450" indent="-171450">
              <a:buFont typeface="Arial" panose="020B0604020202020204" pitchFamily="34" charset="0"/>
              <a:buChar char="•"/>
            </a:pPr>
            <a:r>
              <a:rPr lang="en-US" sz="1200" dirty="0">
                <a:latin typeface="Century Gothic" panose="020B0502020202020204" pitchFamily="34" charset="0"/>
              </a:rPr>
              <a:t>Gender</a:t>
            </a:r>
          </a:p>
          <a:p>
            <a:pPr marL="171450" indent="-171450">
              <a:buFont typeface="Arial" panose="020B0604020202020204" pitchFamily="34" charset="0"/>
              <a:buChar char="•"/>
            </a:pPr>
            <a:r>
              <a:rPr lang="en-US" sz="1200" dirty="0">
                <a:latin typeface="Century Gothic" panose="020B0502020202020204" pitchFamily="34" charset="0"/>
              </a:rPr>
              <a:t>Detailed targeting</a:t>
            </a:r>
          </a:p>
          <a:p>
            <a:pPr marL="171450" indent="-171450">
              <a:buFont typeface="Arial" panose="020B0604020202020204" pitchFamily="34" charset="0"/>
              <a:buChar cha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If you advertise only </a:t>
            </a:r>
            <a:r>
              <a:rPr lang="en-US" sz="1200" dirty="0">
                <a:solidFill>
                  <a:schemeClr val="accent1"/>
                </a:solidFill>
                <a:latin typeface="Century Gothic" panose="020B0502020202020204" pitchFamily="34" charset="0"/>
              </a:rPr>
              <a:t>local</a:t>
            </a:r>
            <a:r>
              <a:rPr lang="en-US" sz="1200" dirty="0">
                <a:latin typeface="Century Gothic" panose="020B0502020202020204" pitchFamily="34" charset="0"/>
              </a:rPr>
              <a:t> and select your specific area in the location section, it is probably better not to select detailed targeting as well, as you might narrow your audience a lot, since you already make it narrow just by the location.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You can not advertise to people less than </a:t>
            </a:r>
            <a:r>
              <a:rPr lang="en-US" sz="1200" dirty="0">
                <a:solidFill>
                  <a:schemeClr val="accent1"/>
                </a:solidFill>
                <a:latin typeface="Century Gothic" panose="020B0502020202020204" pitchFamily="34" charset="0"/>
              </a:rPr>
              <a:t>18 years old</a:t>
            </a:r>
            <a:r>
              <a:rPr lang="en-US" sz="1200" dirty="0">
                <a:latin typeface="Century Gothic" panose="020B0502020202020204" pitchFamily="34" charset="0"/>
              </a:rPr>
              <a:t>. If our target audience is younger, you must think of other ways to reach these people (for example by targeting their parents).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By selecting Columns </a:t>
            </a:r>
            <a:r>
              <a:rPr lang="en-US" sz="1200" dirty="0">
                <a:latin typeface="Century Gothic" panose="020B0502020202020204" pitchFamily="34" charset="0"/>
                <a:sym typeface="Wingdings" panose="05000000000000000000" pitchFamily="2" charset="2"/>
              </a:rPr>
              <a:t> Breakdown  By delivery  Age/Gender, you can see the reach in every age group or gender your campaign performed. </a:t>
            </a:r>
            <a:endParaRPr lang="en-US" sz="1200"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pPr marL="171450" indent="-171450">
              <a:buFont typeface="Wingdings" panose="05000000000000000000" pitchFamily="2" charset="2"/>
              <a:buChar char="v"/>
            </a:pPr>
            <a:endParaRPr lang="en-US" sz="1200" b="1" dirty="0">
              <a:latin typeface="Century Gothic" panose="020B0502020202020204" pitchFamily="34" charset="0"/>
            </a:endParaRPr>
          </a:p>
          <a:p>
            <a:pPr marL="171450" indent="-171450">
              <a:buFont typeface="Wingdings" panose="05000000000000000000" pitchFamily="2" charset="2"/>
              <a:buChar char="v"/>
            </a:pPr>
            <a:endParaRPr lang="en-US" sz="1200" b="1" dirty="0">
              <a:latin typeface="Century Gothic" panose="020B0502020202020204" pitchFamily="34" charset="0"/>
            </a:endParaRPr>
          </a:p>
          <a:p>
            <a:pPr marL="171450" indent="-171450">
              <a:buFont typeface="Wingdings" panose="05000000000000000000" pitchFamily="2" charset="2"/>
              <a:buChar char="v"/>
            </a:pPr>
            <a:endParaRPr lang="en-US" sz="1200" b="1" dirty="0">
              <a:latin typeface="Century Gothic" panose="020B0502020202020204" pitchFamily="34" charset="0"/>
            </a:endParaRPr>
          </a:p>
          <a:p>
            <a:pPr marL="171450" indent="-171450">
              <a:buFont typeface="Wingdings" panose="05000000000000000000" pitchFamily="2" charset="2"/>
              <a:buChar char="v"/>
            </a:pPr>
            <a:endParaRPr lang="en-US" sz="1200" b="1" dirty="0">
              <a:latin typeface="Century Gothic" panose="020B0502020202020204" pitchFamily="34" charset="0"/>
            </a:endParaRPr>
          </a:p>
          <a:p>
            <a:pPr marL="171450" indent="-171450">
              <a:buFont typeface="Wingdings" panose="05000000000000000000" pitchFamily="2" charset="2"/>
              <a:buChar char="v"/>
            </a:pPr>
            <a:endParaRPr lang="el-GR" sz="1200" b="1" dirty="0">
              <a:latin typeface="Century Gothic" panose="020B0502020202020204" pitchFamily="34" charset="0"/>
            </a:endParaRPr>
          </a:p>
        </p:txBody>
      </p:sp>
      <p:pic>
        <p:nvPicPr>
          <p:cNvPr id="13" name="Γραφικό 12" descr="Κοινό-στόχος με συμπαγές γέμισμα">
            <a:extLst>
              <a:ext uri="{FF2B5EF4-FFF2-40B4-BE49-F238E27FC236}">
                <a16:creationId xmlns:a16="http://schemas.microsoft.com/office/drawing/2014/main" id="{422DC5E6-A8C9-4E7B-8743-CBC8510436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0" y="1411879"/>
            <a:ext cx="914400" cy="914400"/>
          </a:xfrm>
          <a:prstGeom prst="rect">
            <a:avLst/>
          </a:prstGeom>
        </p:spPr>
      </p:pic>
      <p:sp>
        <p:nvSpPr>
          <p:cNvPr id="14" name="TextBox 13">
            <a:extLst>
              <a:ext uri="{FF2B5EF4-FFF2-40B4-BE49-F238E27FC236}">
                <a16:creationId xmlns:a16="http://schemas.microsoft.com/office/drawing/2014/main" id="{79317D4B-9EA2-4F6B-B6E0-78E99EDA151B}"/>
              </a:ext>
            </a:extLst>
          </p:cNvPr>
          <p:cNvSpPr txBox="1"/>
          <p:nvPr/>
        </p:nvSpPr>
        <p:spPr>
          <a:xfrm>
            <a:off x="683841" y="7667403"/>
            <a:ext cx="3783292" cy="1077218"/>
          </a:xfrm>
          <a:prstGeom prst="rect">
            <a:avLst/>
          </a:prstGeom>
          <a:noFill/>
        </p:spPr>
        <p:txBody>
          <a:bodyPr wrap="square" rtlCol="0">
            <a:spAutoFit/>
          </a:bodyPr>
          <a:lstStyle/>
          <a:p>
            <a:r>
              <a:rPr lang="en-US" sz="1600" dirty="0">
                <a:solidFill>
                  <a:schemeClr val="accent1"/>
                </a:solidFill>
                <a:latin typeface="Century Gothic" panose="020B0502020202020204" pitchFamily="34" charset="0"/>
              </a:rPr>
              <a:t>“Don’t find </a:t>
            </a:r>
            <a:r>
              <a:rPr lang="en-US" sz="1600" b="1" dirty="0">
                <a:solidFill>
                  <a:schemeClr val="accent1"/>
                </a:solidFill>
                <a:latin typeface="Century Gothic" panose="020B0502020202020204" pitchFamily="34" charset="0"/>
              </a:rPr>
              <a:t>customers</a:t>
            </a:r>
            <a:r>
              <a:rPr lang="en-US" sz="1600" dirty="0">
                <a:solidFill>
                  <a:schemeClr val="accent1"/>
                </a:solidFill>
                <a:latin typeface="Century Gothic" panose="020B0502020202020204" pitchFamily="34" charset="0"/>
              </a:rPr>
              <a:t> for your product. Find </a:t>
            </a:r>
            <a:r>
              <a:rPr lang="en-US" sz="1600" b="1" dirty="0">
                <a:solidFill>
                  <a:schemeClr val="accent1"/>
                </a:solidFill>
                <a:latin typeface="Century Gothic" panose="020B0502020202020204" pitchFamily="34" charset="0"/>
              </a:rPr>
              <a:t>products</a:t>
            </a:r>
            <a:r>
              <a:rPr lang="en-US" sz="1600" dirty="0">
                <a:solidFill>
                  <a:schemeClr val="accent1"/>
                </a:solidFill>
                <a:latin typeface="Century Gothic" panose="020B0502020202020204" pitchFamily="34" charset="0"/>
              </a:rPr>
              <a:t> for your customers” </a:t>
            </a:r>
          </a:p>
          <a:p>
            <a:r>
              <a:rPr lang="en-US" sz="1600" dirty="0">
                <a:solidFill>
                  <a:schemeClr val="accent1"/>
                </a:solidFill>
                <a:latin typeface="Century Gothic" panose="020B0502020202020204" pitchFamily="34" charset="0"/>
              </a:rPr>
              <a:t>– Seth </a:t>
            </a:r>
            <a:r>
              <a:rPr lang="en-US" sz="1600" b="1" dirty="0">
                <a:solidFill>
                  <a:schemeClr val="accent1"/>
                </a:solidFill>
                <a:latin typeface="Century Gothic" panose="020B0502020202020204" pitchFamily="34" charset="0"/>
              </a:rPr>
              <a:t>Godin</a:t>
            </a:r>
            <a:endParaRPr lang="el-GR" sz="1600" b="1" dirty="0">
              <a:solidFill>
                <a:schemeClr val="accent1"/>
              </a:solidFill>
              <a:latin typeface="Century Gothic" panose="020B0502020202020204" pitchFamily="34" charset="0"/>
            </a:endParaRPr>
          </a:p>
        </p:txBody>
      </p:sp>
      <p:sp>
        <p:nvSpPr>
          <p:cNvPr id="15" name="Οβάλ 14">
            <a:extLst>
              <a:ext uri="{FF2B5EF4-FFF2-40B4-BE49-F238E27FC236}">
                <a16:creationId xmlns:a16="http://schemas.microsoft.com/office/drawing/2014/main" id="{6CBCEA2D-84E1-490E-BC42-474DA5AF4502}"/>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849ED8DC-05D7-414D-9D93-BAAB34418469}"/>
              </a:ext>
            </a:extLst>
          </p:cNvPr>
          <p:cNvSpPr txBox="1"/>
          <p:nvPr/>
        </p:nvSpPr>
        <p:spPr>
          <a:xfrm>
            <a:off x="188261" y="1784571"/>
            <a:ext cx="278981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Audience Targeting</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3904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2616E009-F12A-48A4-996F-F373D69DA92C}"/>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04</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Placements </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16</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6924973"/>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a:latin typeface="Century Gothic" panose="020B0502020202020204" pitchFamily="34" charset="0"/>
              </a:rPr>
              <a:t>What are placements?</a:t>
            </a:r>
          </a:p>
          <a:p>
            <a:pPr marL="171450" indent="-171450">
              <a:buFont typeface="Courier New" panose="02070309020205020404" pitchFamily="49" charset="0"/>
              <a:buChar char="o"/>
            </a:pPr>
            <a:r>
              <a:rPr lang="en-US" sz="1200" dirty="0">
                <a:latin typeface="Century Gothic" panose="020B0502020202020204" pitchFamily="34" charset="0"/>
              </a:rPr>
              <a:t>Manual or automatic placements?</a:t>
            </a:r>
            <a:endParaRPr lang="el-GR" sz="1200" dirty="0">
              <a:latin typeface="Century Gothic" panose="020B0502020202020204" pitchFamily="34" charset="0"/>
            </a:endParaRPr>
          </a:p>
          <a:p>
            <a:pPr marL="171450" indent="-171450">
              <a:buFont typeface="Courier New" panose="02070309020205020404" pitchFamily="49" charset="0"/>
              <a:buChar char="o"/>
            </a:pPr>
            <a:r>
              <a:rPr lang="en-US" sz="1200" dirty="0">
                <a:latin typeface="Century Gothic" panose="020B0502020202020204" pitchFamily="34" charset="0"/>
              </a:rPr>
              <a:t>How many placements should you choose?</a:t>
            </a:r>
          </a:p>
          <a:p>
            <a:endParaRPr lang="en-US" sz="1200" dirty="0">
              <a:latin typeface="Century Gothic" panose="020B0502020202020204" pitchFamily="34" charset="0"/>
            </a:endParaRPr>
          </a:p>
          <a:p>
            <a:r>
              <a:rPr lang="en-US" sz="1200" dirty="0">
                <a:latin typeface="Century Gothic" panose="020B0502020202020204" pitchFamily="34" charset="0"/>
              </a:rPr>
              <a:t>In ad set level, one of the sections you will notice are Placements. Placements are </a:t>
            </a:r>
            <a:r>
              <a:rPr lang="en-US" sz="1200" dirty="0">
                <a:solidFill>
                  <a:schemeClr val="accent1"/>
                </a:solidFill>
                <a:latin typeface="Century Gothic" panose="020B0502020202020204" pitchFamily="34" charset="0"/>
              </a:rPr>
              <a:t>where your will appear. </a:t>
            </a:r>
            <a:r>
              <a:rPr lang="en-US" sz="1200" dirty="0">
                <a:latin typeface="Century Gothic" panose="020B0502020202020204" pitchFamily="34" charset="0"/>
              </a:rPr>
              <a:t>Will that be Facebook feed? Instagram stories? Messenger? Facebook marketplace? </a:t>
            </a:r>
          </a:p>
          <a:p>
            <a:endParaRPr lang="en-US" sz="1200" dirty="0">
              <a:latin typeface="Century Gothic" panose="020B0502020202020204" pitchFamily="34" charset="0"/>
            </a:endParaRPr>
          </a:p>
          <a:p>
            <a:r>
              <a:rPr lang="en-US" sz="1200" dirty="0">
                <a:latin typeface="Century Gothic" panose="020B0502020202020204" pitchFamily="34" charset="0"/>
              </a:rPr>
              <a:t>There are 2 options within the placements:</a:t>
            </a:r>
          </a:p>
          <a:p>
            <a:pPr marL="171450" indent="-171450">
              <a:buFont typeface="Arial" panose="020B0604020202020204" pitchFamily="34" charset="0"/>
              <a:buChar char="•"/>
            </a:pPr>
            <a:r>
              <a:rPr lang="en-US" sz="1200" dirty="0">
                <a:solidFill>
                  <a:schemeClr val="accent1"/>
                </a:solidFill>
                <a:latin typeface="Century Gothic" panose="020B0502020202020204" pitchFamily="34" charset="0"/>
              </a:rPr>
              <a:t>Automatic</a:t>
            </a:r>
            <a:r>
              <a:rPr lang="en-US" sz="1200" dirty="0">
                <a:latin typeface="Century Gothic" panose="020B0502020202020204" pitchFamily="34" charset="0"/>
              </a:rPr>
              <a:t> placements, and, </a:t>
            </a:r>
          </a:p>
          <a:p>
            <a:pPr marL="171450" indent="-171450">
              <a:buFont typeface="Arial" panose="020B0604020202020204" pitchFamily="34" charset="0"/>
              <a:buChar char="•"/>
            </a:pPr>
            <a:r>
              <a:rPr lang="en-US" sz="1200" dirty="0">
                <a:solidFill>
                  <a:schemeClr val="accent1"/>
                </a:solidFill>
                <a:latin typeface="Century Gothic" panose="020B0502020202020204" pitchFamily="34" charset="0"/>
              </a:rPr>
              <a:t>Manual</a:t>
            </a:r>
            <a:r>
              <a:rPr lang="en-US" sz="1200" dirty="0">
                <a:latin typeface="Century Gothic" panose="020B0502020202020204" pitchFamily="34" charset="0"/>
              </a:rPr>
              <a:t> placements </a:t>
            </a:r>
          </a:p>
          <a:p>
            <a:endParaRPr lang="en-US" sz="1200" dirty="0">
              <a:latin typeface="Century Gothic" panose="020B0502020202020204" pitchFamily="34" charset="0"/>
            </a:endParaRPr>
          </a:p>
          <a:p>
            <a:r>
              <a:rPr lang="en-US" sz="1200" dirty="0">
                <a:latin typeface="Century Gothic" panose="020B0502020202020204" pitchFamily="34" charset="0"/>
              </a:rPr>
              <a:t>Automatic placements: this means your ad will appear in all the available placements (Feeds, Stories, In-Stream, Search, Messages, In-Article, Apps). Generally, Facebook suggests this options, as the algorithm will be more </a:t>
            </a:r>
            <a:r>
              <a:rPr lang="en-US" sz="1200" dirty="0">
                <a:solidFill>
                  <a:schemeClr val="accent1"/>
                </a:solidFill>
                <a:latin typeface="Century Gothic" panose="020B0502020202020204" pitchFamily="34" charset="0"/>
              </a:rPr>
              <a:t>flexible</a:t>
            </a:r>
            <a:r>
              <a:rPr lang="en-US" sz="1200" dirty="0">
                <a:latin typeface="Century Gothic" panose="020B0502020202020204" pitchFamily="34" charset="0"/>
              </a:rPr>
              <a:t> and will have more opportunities to show your ad. </a:t>
            </a:r>
          </a:p>
          <a:p>
            <a:endParaRPr lang="en-US" sz="1200" dirty="0">
              <a:latin typeface="Century Gothic" panose="020B0502020202020204" pitchFamily="34" charset="0"/>
            </a:endParaRPr>
          </a:p>
          <a:p>
            <a:r>
              <a:rPr lang="en-US" sz="1200" dirty="0">
                <a:latin typeface="Century Gothic" panose="020B0502020202020204" pitchFamily="34" charset="0"/>
              </a:rPr>
              <a:t>Manual placements: this means you select the </a:t>
            </a:r>
            <a:r>
              <a:rPr lang="en-US" sz="1200" dirty="0">
                <a:solidFill>
                  <a:schemeClr val="accent1"/>
                </a:solidFill>
                <a:latin typeface="Century Gothic" panose="020B0502020202020204" pitchFamily="34" charset="0"/>
              </a:rPr>
              <a:t>specific</a:t>
            </a:r>
            <a:r>
              <a:rPr lang="en-US" sz="1200" dirty="0">
                <a:latin typeface="Century Gothic" panose="020B0502020202020204" pitchFamily="34" charset="0"/>
              </a:rPr>
              <a:t> placements you want your ad to appear. If you have a certain type of media that you think won’t look good in all placements, then you can unselect them. Also, if you have already done some tests about which placements bring the most results to your specific case, then you can only keep these options.</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Select at least </a:t>
            </a:r>
            <a:r>
              <a:rPr lang="en-US" sz="1200" dirty="0">
                <a:solidFill>
                  <a:schemeClr val="accent1"/>
                </a:solidFill>
                <a:latin typeface="Century Gothic" panose="020B0502020202020204" pitchFamily="34" charset="0"/>
              </a:rPr>
              <a:t>4 placements</a:t>
            </a:r>
            <a:r>
              <a:rPr lang="en-US" sz="1200" dirty="0">
                <a:latin typeface="Century Gothic" panose="020B0502020202020204" pitchFamily="34" charset="0"/>
              </a:rPr>
              <a:t>, as it is very important to give flexibility and liquidity to the algorithm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In </a:t>
            </a:r>
            <a:r>
              <a:rPr lang="en-US" sz="1200" dirty="0">
                <a:solidFill>
                  <a:schemeClr val="accent1"/>
                </a:solidFill>
                <a:latin typeface="Century Gothic" panose="020B0502020202020204" pitchFamily="34" charset="0"/>
              </a:rPr>
              <a:t>reach</a:t>
            </a:r>
            <a:r>
              <a:rPr lang="en-US" sz="1200" dirty="0">
                <a:latin typeface="Century Gothic" panose="020B0502020202020204" pitchFamily="34" charset="0"/>
              </a:rPr>
              <a:t> objective it is better to select the manual placements option. The algorithm is trying to find the lowest clicks possible. By eliminating the placements in reach campaigns, you can achieve to get rid of the lowest quality clicks.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Create different ad sets separately for Feed or Stories if you have the right creative for each type of placement. </a:t>
            </a:r>
          </a:p>
          <a:p>
            <a:endParaRPr lang="en-US" sz="1200" b="1" dirty="0">
              <a:latin typeface="Century Gothic" panose="020B0502020202020204" pitchFamily="34" charset="0"/>
            </a:endParaRPr>
          </a:p>
          <a:p>
            <a:pPr marL="171450" indent="-171450">
              <a:buFont typeface="Arial" panose="020B0604020202020204" pitchFamily="34" charset="0"/>
              <a:buChar char="•"/>
            </a:pPr>
            <a:endParaRPr lang="en-US" sz="1200" b="1" dirty="0">
              <a:latin typeface="Century Gothic" panose="020B0502020202020204" pitchFamily="34" charset="0"/>
            </a:endParaRPr>
          </a:p>
          <a:p>
            <a:r>
              <a:rPr lang="en-US" sz="1200" b="1" dirty="0">
                <a:latin typeface="Century Gothic" panose="020B0502020202020204" pitchFamily="34" charset="0"/>
              </a:rPr>
              <a:t> </a:t>
            </a: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2" name="Γραφικό 11" descr="Υδρόγειος: Αφρική και την Ευρώπη με συμπαγές γέμισμα">
            <a:extLst>
              <a:ext uri="{FF2B5EF4-FFF2-40B4-BE49-F238E27FC236}">
                <a16:creationId xmlns:a16="http://schemas.microsoft.com/office/drawing/2014/main" id="{FAA19B9D-B95A-4C2D-8CCA-01658B8B0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340909"/>
            <a:ext cx="914400" cy="914400"/>
          </a:xfrm>
          <a:prstGeom prst="rect">
            <a:avLst/>
          </a:prstGeom>
        </p:spPr>
      </p:pic>
      <p:sp>
        <p:nvSpPr>
          <p:cNvPr id="14" name="Ορθογώνιο: Στρογγύλεμα γωνιών 13">
            <a:extLst>
              <a:ext uri="{FF2B5EF4-FFF2-40B4-BE49-F238E27FC236}">
                <a16:creationId xmlns:a16="http://schemas.microsoft.com/office/drawing/2014/main" id="{C4AC57F6-B526-44F3-9C40-1690AFCBCE26}"/>
              </a:ext>
            </a:extLst>
          </p:cNvPr>
          <p:cNvSpPr/>
          <p:nvPr/>
        </p:nvSpPr>
        <p:spPr>
          <a:xfrm>
            <a:off x="6545131" y="4478374"/>
            <a:ext cx="483609" cy="1517892"/>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βάλ 14">
            <a:extLst>
              <a:ext uri="{FF2B5EF4-FFF2-40B4-BE49-F238E27FC236}">
                <a16:creationId xmlns:a16="http://schemas.microsoft.com/office/drawing/2014/main" id="{B38DB324-2C37-4013-9F57-0DB2A73E2BA6}"/>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936038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10691BFE-66EA-4098-BBFB-B68D9748A12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05</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Optimization and delivery</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17</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6186309"/>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a:latin typeface="Century Gothic" panose="020B0502020202020204" pitchFamily="34" charset="0"/>
              </a:rPr>
              <a:t>What is the best optimization according to your objective?</a:t>
            </a:r>
          </a:p>
          <a:p>
            <a:pPr marL="171450" indent="-171450">
              <a:buFont typeface="Courier New" panose="02070309020205020404" pitchFamily="49" charset="0"/>
              <a:buChar char="o"/>
            </a:pPr>
            <a:r>
              <a:rPr lang="en-US" sz="1200" dirty="0">
                <a:latin typeface="Century Gothic" panose="020B0502020202020204" pitchFamily="34" charset="0"/>
              </a:rPr>
              <a:t>What is the frequency cap?</a:t>
            </a:r>
          </a:p>
          <a:p>
            <a:pPr marL="171450" indent="-171450">
              <a:buFont typeface="Courier New" panose="02070309020205020404" pitchFamily="49" charset="0"/>
              <a:buChar char="o"/>
            </a:pPr>
            <a:r>
              <a:rPr lang="en-US" sz="1200" dirty="0">
                <a:latin typeface="Century Gothic" panose="020B0502020202020204" pitchFamily="34" charset="0"/>
              </a:rPr>
              <a:t>What is the bid cap?</a:t>
            </a:r>
          </a:p>
          <a:p>
            <a:endParaRPr lang="en-US" sz="1200" dirty="0">
              <a:solidFill>
                <a:schemeClr val="accent1"/>
              </a:solidFill>
              <a:latin typeface="Century Gothic" panose="020B0502020202020204" pitchFamily="34" charset="0"/>
            </a:endParaRPr>
          </a:p>
          <a:p>
            <a:r>
              <a:rPr lang="en-US" sz="1200" dirty="0">
                <a:solidFill>
                  <a:schemeClr val="accent1"/>
                </a:solidFill>
                <a:latin typeface="Century Gothic" panose="020B0502020202020204" pitchFamily="34" charset="0"/>
              </a:rPr>
              <a:t>Optimization and delivery </a:t>
            </a:r>
            <a:r>
              <a:rPr lang="en-US" sz="1200" dirty="0">
                <a:latin typeface="Century Gothic" panose="020B0502020202020204" pitchFamily="34" charset="0"/>
              </a:rPr>
              <a:t>is an important section that you will find in ad set level. There, you tell the algorithm according to what you want to be optimized for. Is it conversions? Link clicks? Landing page views? Reach? </a:t>
            </a:r>
          </a:p>
          <a:p>
            <a:endParaRPr lang="en-US" sz="1200" dirty="0">
              <a:latin typeface="Century Gothic" panose="020B0502020202020204" pitchFamily="34" charset="0"/>
            </a:endParaRPr>
          </a:p>
          <a:p>
            <a:r>
              <a:rPr lang="en-US" sz="1200" dirty="0">
                <a:latin typeface="Century Gothic" panose="020B0502020202020204" pitchFamily="34" charset="0"/>
              </a:rPr>
              <a:t>To think about what you will choose in this option, think about your </a:t>
            </a:r>
            <a:r>
              <a:rPr lang="en-US" sz="1200" dirty="0">
                <a:solidFill>
                  <a:schemeClr val="accent1"/>
                </a:solidFill>
                <a:latin typeface="Century Gothic" panose="020B0502020202020204" pitchFamily="34" charset="0"/>
              </a:rPr>
              <a:t>goal</a:t>
            </a:r>
            <a:r>
              <a:rPr lang="en-US" sz="1200" dirty="0">
                <a:latin typeface="Century Gothic" panose="020B0502020202020204" pitchFamily="34" charset="0"/>
              </a:rPr>
              <a:t>. If your goal is to achieve sales, then you should optimize for conversions. After you select that, one more option will appear, which is according to what </a:t>
            </a:r>
            <a:r>
              <a:rPr lang="en-US" sz="1200" dirty="0">
                <a:solidFill>
                  <a:schemeClr val="accent1"/>
                </a:solidFill>
                <a:latin typeface="Century Gothic" panose="020B0502020202020204" pitchFamily="34" charset="0"/>
              </a:rPr>
              <a:t>event type </a:t>
            </a:r>
            <a:r>
              <a:rPr lang="en-US" sz="1200" dirty="0">
                <a:latin typeface="Century Gothic" panose="020B0502020202020204" pitchFamily="34" charset="0"/>
              </a:rPr>
              <a:t>you want your campaign to be optimized for. If again your goal is sales, you select purchases. If your goal is to gather more add to cards, you select add to card. In most of the cases, conversion and catalog sales campaigns are optimized for </a:t>
            </a:r>
            <a:r>
              <a:rPr lang="en-US" sz="1200" dirty="0">
                <a:solidFill>
                  <a:schemeClr val="accent1"/>
                </a:solidFill>
                <a:latin typeface="Century Gothic" panose="020B0502020202020204" pitchFamily="34" charset="0"/>
              </a:rPr>
              <a:t>conversions</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latin typeface="Century Gothic" panose="020B0502020202020204" pitchFamily="34" charset="0"/>
              </a:rPr>
              <a:t>If you run a Traffic campaign and your Facebook pixel is active, the best case is to optimize </a:t>
            </a:r>
            <a:r>
              <a:rPr lang="en-US" sz="1200" dirty="0">
                <a:solidFill>
                  <a:schemeClr val="accent1"/>
                </a:solidFill>
                <a:latin typeface="Century Gothic" panose="020B0502020202020204" pitchFamily="34" charset="0"/>
              </a:rPr>
              <a:t>for landing page views</a:t>
            </a:r>
            <a:r>
              <a:rPr lang="en-US" sz="1200" dirty="0">
                <a:latin typeface="Century Gothic" panose="020B0502020202020204" pitchFamily="34" charset="0"/>
              </a:rPr>
              <a:t>. This will allow the algorithm to be optimized for people who will most likely open a website by clicking on the call-to-action button. If you do not have a Facebook pixel yet, or enough data, it is better to optimize for </a:t>
            </a:r>
            <a:r>
              <a:rPr lang="en-US" sz="1200" dirty="0">
                <a:solidFill>
                  <a:schemeClr val="accent1"/>
                </a:solidFill>
                <a:latin typeface="Century Gothic" panose="020B0502020202020204" pitchFamily="34" charset="0"/>
              </a:rPr>
              <a:t>link clicks</a:t>
            </a:r>
            <a:r>
              <a:rPr lang="en-US" sz="1200" dirty="0">
                <a:solidFill>
                  <a:srgbClr val="B12169"/>
                </a:solidFill>
                <a:latin typeface="Century Gothic" panose="020B0502020202020204" pitchFamily="34" charset="0"/>
              </a:rPr>
              <a:t>, </a:t>
            </a:r>
            <a:r>
              <a:rPr lang="en-US" sz="1200" dirty="0">
                <a:latin typeface="Century Gothic" panose="020B0502020202020204" pitchFamily="34" charset="0"/>
              </a:rPr>
              <a:t>so that the algorithm will bring you people who tend to click to ads.</a:t>
            </a:r>
          </a:p>
          <a:p>
            <a:endParaRPr lang="en-US" sz="1200" dirty="0">
              <a:latin typeface="Century Gothic" panose="020B0502020202020204" pitchFamily="34" charset="0"/>
            </a:endParaRPr>
          </a:p>
          <a:p>
            <a:r>
              <a:rPr lang="en-US" sz="1200" dirty="0">
                <a:latin typeface="Century Gothic" panose="020B0502020202020204" pitchFamily="34" charset="0"/>
              </a:rPr>
              <a:t>On the other hand, if you run a Reach campaign, the best way would be to optimize for </a:t>
            </a:r>
            <a:r>
              <a:rPr lang="en-US" sz="1200" dirty="0">
                <a:solidFill>
                  <a:schemeClr val="accent1"/>
                </a:solidFill>
                <a:latin typeface="Century Gothic" panose="020B0502020202020204" pitchFamily="34" charset="0"/>
              </a:rPr>
              <a:t>reach</a:t>
            </a:r>
            <a:r>
              <a:rPr lang="en-US" sz="1200" dirty="0">
                <a:latin typeface="Century Gothic" panose="020B0502020202020204" pitchFamily="34" charset="0"/>
              </a:rPr>
              <a:t>, as your goal is to be seen by the most people. In the reach objective (and </a:t>
            </a:r>
            <a:r>
              <a:rPr lang="en-US" sz="1200" u="sng" dirty="0">
                <a:latin typeface="Century Gothic" panose="020B0502020202020204" pitchFamily="34" charset="0"/>
              </a:rPr>
              <a:t>only</a:t>
            </a:r>
            <a:r>
              <a:rPr lang="en-US" sz="1200" dirty="0">
                <a:latin typeface="Century Gothic" panose="020B0502020202020204" pitchFamily="34" charset="0"/>
              </a:rPr>
              <a:t>), you have the “show more options” button after you choose your optimization. There, you can also edit your </a:t>
            </a:r>
            <a:r>
              <a:rPr lang="en-US" sz="1200" dirty="0">
                <a:solidFill>
                  <a:schemeClr val="accent1"/>
                </a:solidFill>
                <a:latin typeface="Century Gothic" panose="020B0502020202020204" pitchFamily="34" charset="0"/>
              </a:rPr>
              <a:t>frequency cap</a:t>
            </a:r>
            <a:r>
              <a:rPr lang="en-US" sz="1200" dirty="0">
                <a:latin typeface="Century Gothic" panose="020B0502020202020204" pitchFamily="34" charset="0"/>
              </a:rPr>
              <a:t>, which is how many impressions per week you want the algorithm to achieve. A good example would be to select </a:t>
            </a:r>
            <a:r>
              <a:rPr lang="en-US" sz="1200" dirty="0">
                <a:solidFill>
                  <a:schemeClr val="accent1"/>
                </a:solidFill>
                <a:latin typeface="Century Gothic" panose="020B0502020202020204" pitchFamily="34" charset="0"/>
              </a:rPr>
              <a:t>2 or 3 impressions every 7 days </a:t>
            </a:r>
            <a:r>
              <a:rPr lang="en-US" sz="1200" dirty="0">
                <a:latin typeface="Century Gothic" panose="020B0502020202020204" pitchFamily="34" charset="0"/>
              </a:rPr>
              <a:t>(more than that could be considered as aggressive). </a:t>
            </a: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3" name="Γραφικό 12" descr="Γράφημα ράβδων με ανοδική τάση με συμπαγές γέμισμα">
            <a:extLst>
              <a:ext uri="{FF2B5EF4-FFF2-40B4-BE49-F238E27FC236}">
                <a16:creationId xmlns:a16="http://schemas.microsoft.com/office/drawing/2014/main" id="{87EB245E-4CE4-4794-84A0-D8F7DE598A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5541" y="1327371"/>
            <a:ext cx="914400" cy="914400"/>
          </a:xfrm>
          <a:prstGeom prst="rect">
            <a:avLst/>
          </a:prstGeom>
        </p:spPr>
      </p:pic>
      <p:sp>
        <p:nvSpPr>
          <p:cNvPr id="12" name="Οβάλ 11">
            <a:extLst>
              <a:ext uri="{FF2B5EF4-FFF2-40B4-BE49-F238E27FC236}">
                <a16:creationId xmlns:a16="http://schemas.microsoft.com/office/drawing/2014/main" id="{39EEF53C-D784-40FA-948A-B485219EAD1D}"/>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55692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Οβάλ 16">
            <a:extLst>
              <a:ext uri="{FF2B5EF4-FFF2-40B4-BE49-F238E27FC236}">
                <a16:creationId xmlns:a16="http://schemas.microsoft.com/office/drawing/2014/main" id="{1DE4BDB3-88EC-45B3-9B73-D9886AE77C58}"/>
              </a:ext>
            </a:extLst>
          </p:cNvPr>
          <p:cNvSpPr/>
          <p:nvPr/>
        </p:nvSpPr>
        <p:spPr>
          <a:xfrm>
            <a:off x="-827797" y="7384647"/>
            <a:ext cx="2876516" cy="287082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Στρογγύλεμα γωνιών 10">
            <a:extLst>
              <a:ext uri="{FF2B5EF4-FFF2-40B4-BE49-F238E27FC236}">
                <a16:creationId xmlns:a16="http://schemas.microsoft.com/office/drawing/2014/main" id="{10691BFE-66EA-4098-BBFB-B68D9748A12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05</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Optimization and delivery</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18</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66682"/>
            <a:ext cx="6356872" cy="5447645"/>
          </a:xfrm>
          <a:prstGeom prst="rect">
            <a:avLst/>
          </a:prstGeom>
          <a:noFill/>
        </p:spPr>
        <p:txBody>
          <a:bodyPr wrap="square" rtlCol="0">
            <a:spAutoFit/>
          </a:bodyPr>
          <a:lstStyle/>
          <a:p>
            <a:pPr algn="l"/>
            <a:r>
              <a:rPr lang="en-US" sz="1200" i="0" dirty="0">
                <a:solidFill>
                  <a:srgbClr val="000000"/>
                </a:solidFill>
                <a:effectLst/>
                <a:latin typeface="Century Gothic" panose="020B0502020202020204" pitchFamily="34" charset="0"/>
              </a:rPr>
              <a:t>Bid caps are set at the </a:t>
            </a:r>
            <a:r>
              <a:rPr lang="en-US" sz="1200" i="0" dirty="0">
                <a:solidFill>
                  <a:schemeClr val="accent1"/>
                </a:solidFill>
                <a:effectLst/>
                <a:latin typeface="Century Gothic" panose="020B0502020202020204" pitchFamily="34" charset="0"/>
              </a:rPr>
              <a:t>ad set level </a:t>
            </a:r>
            <a:r>
              <a:rPr lang="en-US" sz="1200" i="0" dirty="0">
                <a:solidFill>
                  <a:srgbClr val="000000"/>
                </a:solidFill>
                <a:effectLst/>
                <a:latin typeface="Century Gothic" panose="020B0502020202020204" pitchFamily="34" charset="0"/>
              </a:rPr>
              <a:t>and instruct Facebook to not bid more than a selected amount for a certain event. The event that the bid cap applies to, will depend on the objective of your campaign. If you use the sales objective and instruct Facebook to optimize for add to carts, your bid cap will determine the maximum amount Facebook will bid for an add to cart. On the other hand, if you use the traffic objective, your bid cap will let Facebook know the maximum amount you’re willing to pay for a link click or a landing page view.</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Keep in mind that a bid cap is not a guaranty that your campaign will bring only low CPRs with maximum performance. If the algorithm, especially during the learning phase can't find results on a lower cost than the bid cap, then it just not spend the budget set. Bid caps are there in order to stop you from spending money when it is no longer profitable to do so.</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The best way you can use bid caps is not by setting unrealistic limits but by preventing costs from skyrocketing. For example, going into </a:t>
            </a:r>
            <a:r>
              <a:rPr lang="en-US" sz="1200" i="0" dirty="0">
                <a:solidFill>
                  <a:schemeClr val="accent1"/>
                </a:solidFill>
                <a:effectLst/>
                <a:latin typeface="Century Gothic" panose="020B0502020202020204" pitchFamily="34" charset="0"/>
              </a:rPr>
              <a:t>a seasonal moment </a:t>
            </a:r>
            <a:r>
              <a:rPr lang="en-US" sz="1200" i="0" dirty="0">
                <a:solidFill>
                  <a:srgbClr val="000000"/>
                </a:solidFill>
                <a:effectLst/>
                <a:latin typeface="Century Gothic" panose="020B0502020202020204" pitchFamily="34" charset="0"/>
              </a:rPr>
              <a:t>like Black Friday, the average cost per result will naturally increase due to higher competition in the auction. Having a </a:t>
            </a:r>
            <a:r>
              <a:rPr lang="en-US" sz="1200" i="0" dirty="0">
                <a:solidFill>
                  <a:schemeClr val="accent1"/>
                </a:solidFill>
                <a:effectLst/>
                <a:latin typeface="Century Gothic" panose="020B0502020202020204" pitchFamily="34" charset="0"/>
              </a:rPr>
              <a:t>realistic bid cap </a:t>
            </a:r>
            <a:r>
              <a:rPr lang="en-US" sz="1200" i="0" dirty="0">
                <a:solidFill>
                  <a:srgbClr val="000000"/>
                </a:solidFill>
                <a:effectLst/>
                <a:latin typeface="Century Gothic" panose="020B0502020202020204" pitchFamily="34" charset="0"/>
              </a:rPr>
              <a:t>option will prevent you from spending unnecessary budget.</a:t>
            </a:r>
          </a:p>
          <a:p>
            <a:pPr algn="l"/>
            <a:endParaRPr lang="en-US" sz="1200" dirty="0">
              <a:solidFill>
                <a:srgbClr val="000000"/>
              </a:solidFill>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And what is a realistic bid cap? To find out, first you need to gather enough data in your account. If you put a bid cap in a new account, it will not probably work as you expect. After gathering enough data, you can set as bid cup as the </a:t>
            </a:r>
            <a:r>
              <a:rPr lang="en-US" sz="1200" i="0" dirty="0">
                <a:solidFill>
                  <a:schemeClr val="accent1"/>
                </a:solidFill>
                <a:effectLst/>
                <a:latin typeface="Century Gothic" panose="020B0502020202020204" pitchFamily="34" charset="0"/>
              </a:rPr>
              <a:t>average CPR</a:t>
            </a:r>
            <a:r>
              <a:rPr lang="en-US" sz="1200" i="0" dirty="0">
                <a:solidFill>
                  <a:srgbClr val="000000"/>
                </a:solidFill>
                <a:effectLst/>
                <a:latin typeface="Century Gothic" panose="020B0502020202020204" pitchFamily="34" charset="0"/>
              </a:rPr>
              <a:t> the account has achieved over this period of gathering data, </a:t>
            </a:r>
            <a:r>
              <a:rPr lang="en-US" sz="1200" i="0" dirty="0">
                <a:solidFill>
                  <a:schemeClr val="accent1"/>
                </a:solidFill>
                <a:effectLst/>
                <a:latin typeface="Century Gothic" panose="020B0502020202020204" pitchFamily="34" charset="0"/>
              </a:rPr>
              <a:t>plus a 30% </a:t>
            </a:r>
            <a:r>
              <a:rPr lang="en-US" sz="1200" i="0" dirty="0">
                <a:solidFill>
                  <a:srgbClr val="000000"/>
                </a:solidFill>
                <a:effectLst/>
                <a:latin typeface="Century Gothic" panose="020B0502020202020204" pitchFamily="34" charset="0"/>
              </a:rPr>
              <a:t>more. This is a good start, and then you adjust accordingly. </a:t>
            </a: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3" name="Γραφικό 12" descr="Γράφημα ράβδων με ανοδική τάση με συμπαγές γέμισμα">
            <a:extLst>
              <a:ext uri="{FF2B5EF4-FFF2-40B4-BE49-F238E27FC236}">
                <a16:creationId xmlns:a16="http://schemas.microsoft.com/office/drawing/2014/main" id="{87EB245E-4CE4-4794-84A0-D8F7DE598A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5541" y="1327371"/>
            <a:ext cx="914400" cy="914400"/>
          </a:xfrm>
          <a:prstGeom prst="rect">
            <a:avLst/>
          </a:prstGeom>
        </p:spPr>
      </p:pic>
      <p:sp>
        <p:nvSpPr>
          <p:cNvPr id="12" name="Οβάλ 11">
            <a:extLst>
              <a:ext uri="{FF2B5EF4-FFF2-40B4-BE49-F238E27FC236}">
                <a16:creationId xmlns:a16="http://schemas.microsoft.com/office/drawing/2014/main" id="{39EEF53C-D784-40FA-948A-B485219EAD1D}"/>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Εικόνα 15" descr="Εικόνα που περιέχει αντικείμενο, πεσσός, εσωτερικό, φως&#10;&#10;Περιγραφή που δημιουργήθηκε αυτόματα">
            <a:extLst>
              <a:ext uri="{FF2B5EF4-FFF2-40B4-BE49-F238E27FC236}">
                <a16:creationId xmlns:a16="http://schemas.microsoft.com/office/drawing/2014/main" id="{73AE386D-6C2E-4E92-A215-4D1E90A58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98" y="7539318"/>
            <a:ext cx="2546782" cy="2535264"/>
          </a:xfrm>
          <a:prstGeom prst="rect">
            <a:avLst/>
          </a:prstGeom>
        </p:spPr>
      </p:pic>
    </p:spTree>
    <p:extLst>
      <p:ext uri="{BB962C8B-B14F-4D97-AF65-F5344CB8AC3E}">
        <p14:creationId xmlns:p14="http://schemas.microsoft.com/office/powerpoint/2010/main" val="388764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Οβάλ 14">
            <a:extLst>
              <a:ext uri="{FF2B5EF4-FFF2-40B4-BE49-F238E27FC236}">
                <a16:creationId xmlns:a16="http://schemas.microsoft.com/office/drawing/2014/main" id="{B8EE3A05-49E4-4222-8C17-4C91DBBB5301}"/>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47D2F0C8-F5B5-4293-98E5-0F1D24E6F3FD}"/>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06</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19</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6924973"/>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a:latin typeface="Century Gothic" panose="020B0502020202020204" pitchFamily="34" charset="0"/>
              </a:rPr>
              <a:t>How should your ad look like?</a:t>
            </a:r>
          </a:p>
          <a:p>
            <a:pPr marL="171450" indent="-171450">
              <a:buFont typeface="Courier New" panose="02070309020205020404" pitchFamily="49" charset="0"/>
              <a:buChar char="o"/>
            </a:pPr>
            <a:r>
              <a:rPr lang="en-US" sz="1200" dirty="0">
                <a:latin typeface="Century Gothic" panose="020B0502020202020204" pitchFamily="34" charset="0"/>
              </a:rPr>
              <a:t>What should your call-to-action button be?</a:t>
            </a:r>
          </a:p>
          <a:p>
            <a:pPr marL="171450" indent="-171450">
              <a:buFont typeface="Courier New" panose="02070309020205020404" pitchFamily="49" charset="0"/>
              <a:buChar char="o"/>
            </a:pPr>
            <a:r>
              <a:rPr lang="en-US" sz="1200" dirty="0">
                <a:latin typeface="Century Gothic" panose="020B0502020202020204" pitchFamily="34" charset="0"/>
              </a:rPr>
              <a:t>How important is the ad copy?</a:t>
            </a:r>
          </a:p>
          <a:p>
            <a:pPr marL="171450" indent="-171450">
              <a:buFont typeface="Courier New" panose="02070309020205020404" pitchFamily="49" charset="0"/>
              <a:buChar char="o"/>
            </a:pPr>
            <a:r>
              <a:rPr lang="en-US" sz="1200" dirty="0">
                <a:latin typeface="Century Gothic" panose="020B0502020202020204" pitchFamily="34" charset="0"/>
              </a:rPr>
              <a:t>What is the best ad format for you?</a:t>
            </a:r>
          </a:p>
          <a:p>
            <a:pPr marL="171450" indent="-171450">
              <a:buFont typeface="Courier New" panose="02070309020205020404" pitchFamily="49" charset="0"/>
              <a:buChar char="o"/>
            </a:pPr>
            <a:r>
              <a:rPr lang="en-US" sz="1200" dirty="0">
                <a:latin typeface="Century Gothic" panose="020B0502020202020204" pitchFamily="34" charset="0"/>
              </a:rPr>
              <a:t>What is the relevance score?</a:t>
            </a:r>
          </a:p>
          <a:p>
            <a:endParaRPr lang="en-US" sz="1200" dirty="0">
              <a:latin typeface="Century Gothic" panose="020B0502020202020204" pitchFamily="34" charset="0"/>
            </a:endParaRPr>
          </a:p>
          <a:p>
            <a:r>
              <a:rPr lang="en-US" sz="1200" dirty="0">
                <a:latin typeface="Century Gothic" panose="020B0502020202020204" pitchFamily="34" charset="0"/>
              </a:rPr>
              <a:t>The </a:t>
            </a:r>
            <a:r>
              <a:rPr lang="en-US" sz="1200" dirty="0">
                <a:solidFill>
                  <a:schemeClr val="tx2">
                    <a:lumMod val="75000"/>
                  </a:schemeClr>
                </a:solidFill>
                <a:latin typeface="Century Gothic" panose="020B0502020202020204" pitchFamily="34" charset="0"/>
              </a:rPr>
              <a:t>final</a:t>
            </a:r>
            <a:r>
              <a:rPr lang="en-US" sz="1200" dirty="0">
                <a:latin typeface="Century Gothic" panose="020B0502020202020204" pitchFamily="34" charset="0"/>
              </a:rPr>
              <a:t> step to complete your campaign, is your </a:t>
            </a:r>
            <a:r>
              <a:rPr lang="en-US" sz="1200" dirty="0">
                <a:solidFill>
                  <a:schemeClr val="accent1"/>
                </a:solidFill>
                <a:latin typeface="Century Gothic" panose="020B0502020202020204" pitchFamily="34" charset="0"/>
              </a:rPr>
              <a:t>ad</a:t>
            </a:r>
            <a:r>
              <a:rPr lang="en-US" sz="1200" dirty="0">
                <a:latin typeface="Century Gothic" panose="020B0502020202020204" pitchFamily="34" charset="0"/>
              </a:rPr>
              <a:t> itself!</a:t>
            </a:r>
          </a:p>
          <a:p>
            <a:endParaRPr lang="en-US" sz="1200" dirty="0">
              <a:latin typeface="Century Gothic" panose="020B0502020202020204" pitchFamily="34" charset="0"/>
            </a:endParaRPr>
          </a:p>
          <a:p>
            <a:r>
              <a:rPr lang="en-US" sz="1200" dirty="0">
                <a:latin typeface="Century Gothic" panose="020B0502020202020204" pitchFamily="34" charset="0"/>
              </a:rPr>
              <a:t>As you can imagine, the ad is important, as it transmits your message and the action you want your audience to make. </a:t>
            </a:r>
          </a:p>
          <a:p>
            <a:endParaRPr lang="en-US" sz="1200" dirty="0">
              <a:latin typeface="Century Gothic" panose="020B0502020202020204" pitchFamily="34" charset="0"/>
            </a:endParaRPr>
          </a:p>
          <a:p>
            <a:r>
              <a:rPr lang="en-US" sz="1200" dirty="0">
                <a:latin typeface="Century Gothic" panose="020B0502020202020204" pitchFamily="34" charset="0"/>
              </a:rPr>
              <a:t>There are 3 ad formats:</a:t>
            </a:r>
          </a:p>
          <a:p>
            <a:pPr marL="228600" indent="-228600">
              <a:buFont typeface="+mj-lt"/>
              <a:buAutoNum type="arabicPeriod"/>
            </a:pPr>
            <a:r>
              <a:rPr lang="en-US" sz="1200" dirty="0">
                <a:solidFill>
                  <a:schemeClr val="accent1"/>
                </a:solidFill>
                <a:latin typeface="Century Gothic" panose="020B0502020202020204" pitchFamily="34" charset="0"/>
              </a:rPr>
              <a:t>Single image or video</a:t>
            </a:r>
          </a:p>
          <a:p>
            <a:pPr marL="228600" indent="-228600">
              <a:buFont typeface="+mj-lt"/>
              <a:buAutoNum type="arabicPeriod"/>
            </a:pPr>
            <a:r>
              <a:rPr lang="en-US" sz="1200" dirty="0">
                <a:solidFill>
                  <a:schemeClr val="accent1"/>
                </a:solidFill>
                <a:latin typeface="Century Gothic" panose="020B0502020202020204" pitchFamily="34" charset="0"/>
              </a:rPr>
              <a:t>Carousel</a:t>
            </a:r>
          </a:p>
          <a:p>
            <a:pPr marL="228600" indent="-228600">
              <a:buFont typeface="+mj-lt"/>
              <a:buAutoNum type="arabicPeriod"/>
            </a:pPr>
            <a:r>
              <a:rPr lang="en-US" sz="1200" dirty="0">
                <a:solidFill>
                  <a:schemeClr val="accent1"/>
                </a:solidFill>
                <a:latin typeface="Century Gothic" panose="020B0502020202020204" pitchFamily="34" charset="0"/>
              </a:rPr>
              <a:t>Collection</a:t>
            </a:r>
          </a:p>
          <a:p>
            <a:pPr marL="228600" indent="-228600">
              <a:buFont typeface="+mj-lt"/>
              <a:buAutoNum type="arabicPeriod"/>
            </a:pPr>
            <a:endParaRPr lang="en-US" sz="1200" dirty="0">
              <a:latin typeface="Century Gothic" panose="020B0502020202020204" pitchFamily="34" charset="0"/>
            </a:endParaRPr>
          </a:p>
          <a:p>
            <a:r>
              <a:rPr lang="en-US" sz="1200" dirty="0">
                <a:latin typeface="Century Gothic" panose="020B0502020202020204" pitchFamily="34" charset="0"/>
              </a:rPr>
              <a:t>Which one should you choose? This depends!</a:t>
            </a:r>
          </a:p>
          <a:p>
            <a:endParaRPr lang="en-US" sz="1200" dirty="0">
              <a:latin typeface="Century Gothic" panose="020B0502020202020204" pitchFamily="34" charset="0"/>
            </a:endParaRPr>
          </a:p>
          <a:p>
            <a:r>
              <a:rPr lang="en-US" sz="1200" dirty="0">
                <a:latin typeface="Century Gothic" panose="020B0502020202020204" pitchFamily="34" charset="0"/>
              </a:rPr>
              <a:t>Usually, e-commerce shops use mainly </a:t>
            </a:r>
            <a:r>
              <a:rPr lang="en-US" sz="1200" dirty="0">
                <a:solidFill>
                  <a:schemeClr val="accent1"/>
                </a:solidFill>
                <a:latin typeface="Century Gothic" panose="020B0502020202020204" pitchFamily="34" charset="0"/>
              </a:rPr>
              <a:t>carousel</a:t>
            </a:r>
            <a:r>
              <a:rPr lang="en-US" sz="1200" dirty="0">
                <a:latin typeface="Century Gothic" panose="020B0502020202020204" pitchFamily="34" charset="0"/>
              </a:rPr>
              <a:t> or </a:t>
            </a:r>
            <a:r>
              <a:rPr lang="en-US" sz="1200" dirty="0">
                <a:solidFill>
                  <a:schemeClr val="accent1"/>
                </a:solidFill>
                <a:latin typeface="Century Gothic" panose="020B0502020202020204" pitchFamily="34" charset="0"/>
              </a:rPr>
              <a:t>collection</a:t>
            </a:r>
            <a:r>
              <a:rPr lang="en-US" sz="1200" dirty="0">
                <a:latin typeface="Century Gothic" panose="020B0502020202020204" pitchFamily="34" charset="0"/>
              </a:rPr>
              <a:t> ads to show their products, whereas service-based companies use single images to communicate their message. </a:t>
            </a:r>
          </a:p>
          <a:p>
            <a:endParaRPr lang="en-US" sz="1200" dirty="0">
              <a:latin typeface="Century Gothic" panose="020B0502020202020204" pitchFamily="34" charset="0"/>
            </a:endParaRPr>
          </a:p>
          <a:p>
            <a:r>
              <a:rPr lang="en-US" sz="1200" dirty="0">
                <a:latin typeface="Century Gothic" panose="020B0502020202020204" pitchFamily="34" charset="0"/>
              </a:rPr>
              <a:t>However, this is not the case for everyone. A service-based company might use carousel to demonstrate the variety of services it provides, or an e-commerce shop might use a single image to promote that a new collection is here. </a:t>
            </a:r>
          </a:p>
          <a:p>
            <a:endParaRPr lang="en-US" sz="1200" dirty="0">
              <a:latin typeface="Century Gothic" panose="020B0502020202020204" pitchFamily="34" charset="0"/>
            </a:endParaRPr>
          </a:p>
          <a:p>
            <a:r>
              <a:rPr lang="en-US" sz="1200" dirty="0">
                <a:latin typeface="Century Gothic" panose="020B0502020202020204" pitchFamily="34" charset="0"/>
              </a:rPr>
              <a:t>The best way to decide what ad copy works best for you, is </a:t>
            </a:r>
            <a:r>
              <a:rPr lang="en-US" sz="1200" dirty="0">
                <a:solidFill>
                  <a:schemeClr val="accent1"/>
                </a:solidFill>
                <a:latin typeface="Century Gothic" panose="020B0502020202020204" pitchFamily="34" charset="0"/>
              </a:rPr>
              <a:t>to try first</a:t>
            </a:r>
            <a:r>
              <a:rPr lang="en-US" sz="1200" dirty="0">
                <a:latin typeface="Century Gothic" panose="020B0502020202020204" pitchFamily="34" charset="0"/>
              </a:rPr>
              <a:t>. Spend several months trying different ad formats and ad copies to see what brings you the best results, and then keep up with it! </a:t>
            </a:r>
          </a:p>
          <a:p>
            <a:endParaRPr lang="en-US" sz="1200" dirty="0">
              <a:latin typeface="Century Gothic" panose="020B0502020202020204" pitchFamily="34" charset="0"/>
            </a:endParaRPr>
          </a:p>
          <a:p>
            <a:r>
              <a:rPr lang="en-US" sz="1200" dirty="0">
                <a:latin typeface="Century Gothic" panose="020B0502020202020204" pitchFamily="34" charset="0"/>
              </a:rPr>
              <a:t>What about your </a:t>
            </a:r>
            <a:r>
              <a:rPr lang="en-US" sz="1200" dirty="0">
                <a:solidFill>
                  <a:schemeClr val="tx2">
                    <a:lumMod val="75000"/>
                  </a:schemeClr>
                </a:solidFill>
                <a:latin typeface="Century Gothic" panose="020B0502020202020204" pitchFamily="34" charset="0"/>
              </a:rPr>
              <a:t>call to action </a:t>
            </a:r>
            <a:r>
              <a:rPr lang="en-US" sz="1200" dirty="0">
                <a:latin typeface="Century Gothic" panose="020B0502020202020204" pitchFamily="34" charset="0"/>
              </a:rPr>
              <a:t>button?</a:t>
            </a:r>
          </a:p>
          <a:p>
            <a:endParaRPr lang="en-US" sz="1200" dirty="0">
              <a:latin typeface="Century Gothic" panose="020B0502020202020204" pitchFamily="34" charset="0"/>
            </a:endParaRPr>
          </a:p>
          <a:p>
            <a:r>
              <a:rPr lang="en-US" sz="1200" dirty="0">
                <a:latin typeface="Century Gothic" panose="020B0502020202020204" pitchFamily="34" charset="0"/>
              </a:rPr>
              <a:t>Your </a:t>
            </a:r>
            <a:r>
              <a:rPr lang="en-US" sz="1200" dirty="0">
                <a:solidFill>
                  <a:schemeClr val="accent1"/>
                </a:solidFill>
                <a:latin typeface="Century Gothic" panose="020B0502020202020204" pitchFamily="34" charset="0"/>
              </a:rPr>
              <a:t>call to action button </a:t>
            </a:r>
            <a:r>
              <a:rPr lang="en-US" sz="1200" dirty="0">
                <a:latin typeface="Century Gothic" panose="020B0502020202020204" pitchFamily="34" charset="0"/>
              </a:rPr>
              <a:t>demonstrates the type of </a:t>
            </a:r>
            <a:r>
              <a:rPr lang="en-US" sz="1200" dirty="0">
                <a:solidFill>
                  <a:schemeClr val="tx2">
                    <a:lumMod val="75000"/>
                  </a:schemeClr>
                </a:solidFill>
                <a:latin typeface="Century Gothic" panose="020B0502020202020204" pitchFamily="34" charset="0"/>
              </a:rPr>
              <a:t>action</a:t>
            </a:r>
            <a:r>
              <a:rPr lang="en-US" sz="1200" dirty="0">
                <a:latin typeface="Century Gothic" panose="020B0502020202020204" pitchFamily="34" charset="0"/>
              </a:rPr>
              <a:t> you want your audience to take after seeing your ad. If your goal is to achieve more purchases, then a “Shop now” button is more relevant. If your goal is to drive traffic into your website so that people can learn more about your business, then a “Learn more” </a:t>
            </a:r>
          </a:p>
          <a:p>
            <a:r>
              <a:rPr lang="en-US" sz="1200" dirty="0">
                <a:latin typeface="Century Gothic" panose="020B0502020202020204" pitchFamily="34" charset="0"/>
              </a:rPr>
              <a:t>button is more suitable. </a:t>
            </a:r>
          </a:p>
        </p:txBody>
      </p:sp>
      <p:sp>
        <p:nvSpPr>
          <p:cNvPr id="11" name="TextBox 10">
            <a:extLst>
              <a:ext uri="{FF2B5EF4-FFF2-40B4-BE49-F238E27FC236}">
                <a16:creationId xmlns:a16="http://schemas.microsoft.com/office/drawing/2014/main" id="{4C5E5296-1F3C-41C1-9CDB-54E676392614}"/>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Creatives</a:t>
            </a:r>
            <a:endParaRPr lang="el-GR" sz="2000" b="1" dirty="0">
              <a:solidFill>
                <a:schemeClr val="bg1"/>
              </a:solidFill>
              <a:latin typeface="Century Gothic" panose="020B0502020202020204" pitchFamily="34" charset="0"/>
            </a:endParaRPr>
          </a:p>
        </p:txBody>
      </p:sp>
      <p:pic>
        <p:nvPicPr>
          <p:cNvPr id="14" name="Γραφικό 13" descr="Ηλεκτρονικό εμπόριο με συμπαγές γέμισμα">
            <a:extLst>
              <a:ext uri="{FF2B5EF4-FFF2-40B4-BE49-F238E27FC236}">
                <a16:creationId xmlns:a16="http://schemas.microsoft.com/office/drawing/2014/main" id="{0D572E5D-150C-4663-B09F-87D683137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243178"/>
            <a:ext cx="914400" cy="914400"/>
          </a:xfrm>
          <a:prstGeom prst="rect">
            <a:avLst/>
          </a:prstGeom>
        </p:spPr>
      </p:pic>
    </p:spTree>
    <p:extLst>
      <p:ext uri="{BB962C8B-B14F-4D97-AF65-F5344CB8AC3E}">
        <p14:creationId xmlns:p14="http://schemas.microsoft.com/office/powerpoint/2010/main" val="356741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Ορθογώνιο: Στρογγύλεμα γωνιών 14">
            <a:extLst>
              <a:ext uri="{FF2B5EF4-FFF2-40B4-BE49-F238E27FC236}">
                <a16:creationId xmlns:a16="http://schemas.microsoft.com/office/drawing/2014/main" id="{37E2C78D-E9A1-4885-830E-C6987ECAB72D}"/>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βάλ 10">
            <a:extLst>
              <a:ext uri="{FF2B5EF4-FFF2-40B4-BE49-F238E27FC236}">
                <a16:creationId xmlns:a16="http://schemas.microsoft.com/office/drawing/2014/main" id="{008811B0-9726-4FAE-8E8B-61E20F57BDFF}"/>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06</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20</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6279"/>
            <a:ext cx="6356872" cy="7109639"/>
          </a:xfrm>
          <a:prstGeom prst="rect">
            <a:avLst/>
          </a:prstGeom>
          <a:noFill/>
        </p:spPr>
        <p:txBody>
          <a:bodyPr wrap="square" rtlCol="0">
            <a:spAutoFit/>
          </a:bodyPr>
          <a:lstStyle/>
          <a:p>
            <a:r>
              <a:rPr lang="en-US" sz="1200" b="1" dirty="0">
                <a:latin typeface="Century Gothic" panose="020B0502020202020204" pitchFamily="34" charset="0"/>
              </a:rPr>
              <a:t>What should your ad copy talk about?</a:t>
            </a:r>
          </a:p>
          <a:p>
            <a:endParaRPr lang="en-US" sz="1200" dirty="0">
              <a:latin typeface="Century Gothic" panose="020B0502020202020204" pitchFamily="34" charset="0"/>
            </a:endParaRPr>
          </a:p>
          <a:p>
            <a:pPr marL="171450" indent="-171450">
              <a:buFont typeface="Wingdings" panose="05000000000000000000" pitchFamily="2" charset="2"/>
              <a:buChar char="ü"/>
            </a:pPr>
            <a:r>
              <a:rPr lang="en-US" sz="1200" dirty="0">
                <a:latin typeface="Century Gothic" panose="020B0502020202020204" pitchFamily="34" charset="0"/>
              </a:rPr>
              <a:t>Your ad should ideally talk about what the product is </a:t>
            </a:r>
            <a:r>
              <a:rPr lang="en-US" sz="1200" dirty="0">
                <a:solidFill>
                  <a:schemeClr val="accent1"/>
                </a:solidFill>
                <a:latin typeface="Century Gothic" panose="020B0502020202020204" pitchFamily="34" charset="0"/>
              </a:rPr>
              <a:t>offering</a:t>
            </a:r>
            <a:r>
              <a:rPr lang="en-US" sz="1200" dirty="0">
                <a:latin typeface="Century Gothic" panose="020B0502020202020204" pitchFamily="34" charset="0"/>
              </a:rPr>
              <a:t> to you, and not about the product itself.</a:t>
            </a:r>
          </a:p>
          <a:p>
            <a:pPr marL="171450" indent="-171450">
              <a:buFont typeface="Wingdings" panose="05000000000000000000" pitchFamily="2" charset="2"/>
              <a:buChar char="ü"/>
            </a:pPr>
            <a:r>
              <a:rPr lang="en-US" sz="1200" dirty="0">
                <a:latin typeface="Century Gothic" panose="020B0502020202020204" pitchFamily="34" charset="0"/>
              </a:rPr>
              <a:t>When writing your ad copy, it is good to have your </a:t>
            </a:r>
            <a:r>
              <a:rPr lang="en-US" sz="1200" dirty="0">
                <a:solidFill>
                  <a:schemeClr val="accent1"/>
                </a:solidFill>
                <a:latin typeface="Century Gothic" panose="020B0502020202020204" pitchFamily="34" charset="0"/>
              </a:rPr>
              <a:t>ideal customer persona </a:t>
            </a:r>
            <a:r>
              <a:rPr lang="en-US" sz="1200" dirty="0">
                <a:latin typeface="Century Gothic" panose="020B0502020202020204" pitchFamily="34" charset="0"/>
              </a:rPr>
              <a:t>in your mind.</a:t>
            </a:r>
          </a:p>
          <a:p>
            <a:pPr marL="171450" indent="-171450">
              <a:buFont typeface="Wingdings" panose="05000000000000000000" pitchFamily="2" charset="2"/>
              <a:buChar char="ü"/>
            </a:pPr>
            <a:r>
              <a:rPr lang="en-US" sz="1200" dirty="0">
                <a:latin typeface="Century Gothic" panose="020B0502020202020204" pitchFamily="34" charset="0"/>
              </a:rPr>
              <a:t>You should include only </a:t>
            </a:r>
            <a:r>
              <a:rPr lang="en-US" sz="1200" dirty="0">
                <a:solidFill>
                  <a:schemeClr val="accent1"/>
                </a:solidFill>
                <a:latin typeface="Century Gothic" panose="020B0502020202020204" pitchFamily="34" charset="0"/>
              </a:rPr>
              <a:t>one call to action </a:t>
            </a:r>
            <a:r>
              <a:rPr lang="en-US" sz="1200" dirty="0">
                <a:latin typeface="Century Gothic" panose="020B0502020202020204" pitchFamily="34" charset="0"/>
              </a:rPr>
              <a:t>in your ad</a:t>
            </a:r>
          </a:p>
          <a:p>
            <a:pPr marL="171450" indent="-171450">
              <a:buFont typeface="Wingdings" panose="05000000000000000000" pitchFamily="2" charset="2"/>
              <a:buChar char="ü"/>
            </a:pPr>
            <a:r>
              <a:rPr lang="en-US" sz="1200" dirty="0">
                <a:latin typeface="Century Gothic" panose="020B0502020202020204" pitchFamily="34" charset="0"/>
              </a:rPr>
              <a:t>If there is a </a:t>
            </a:r>
            <a:r>
              <a:rPr lang="en-US" sz="1200" dirty="0">
                <a:solidFill>
                  <a:schemeClr val="accent1"/>
                </a:solidFill>
                <a:latin typeface="Century Gothic" panose="020B0502020202020204" pitchFamily="34" charset="0"/>
              </a:rPr>
              <a:t>specific price/discount information</a:t>
            </a:r>
            <a:r>
              <a:rPr lang="en-US" sz="1200" dirty="0">
                <a:latin typeface="Century Gothic" panose="020B0502020202020204" pitchFamily="34" charset="0"/>
              </a:rPr>
              <a:t>, make sure it is visible!</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When choosing a </a:t>
            </a:r>
            <a:r>
              <a:rPr lang="en-US" sz="1200" dirty="0">
                <a:solidFill>
                  <a:schemeClr val="accent1"/>
                </a:solidFill>
                <a:latin typeface="Century Gothic" panose="020B0502020202020204" pitchFamily="34" charset="0"/>
              </a:rPr>
              <a:t>manual carousel</a:t>
            </a:r>
            <a:r>
              <a:rPr lang="en-US" sz="1200" dirty="0">
                <a:latin typeface="Century Gothic" panose="020B0502020202020204" pitchFamily="34" charset="0"/>
              </a:rPr>
              <a:t>, you can only choose up to 10 photos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When you choose your </a:t>
            </a:r>
            <a:r>
              <a:rPr lang="en-US" sz="1200" dirty="0">
                <a:solidFill>
                  <a:schemeClr val="accent1"/>
                </a:solidFill>
                <a:latin typeface="Century Gothic" panose="020B0502020202020204" pitchFamily="34" charset="0"/>
              </a:rPr>
              <a:t>catalog</a:t>
            </a:r>
            <a:r>
              <a:rPr lang="en-US" sz="1200" dirty="0">
                <a:latin typeface="Century Gothic" panose="020B0502020202020204" pitchFamily="34" charset="0"/>
              </a:rPr>
              <a:t> as creative, there is no limitation to the number of pictures. If someone keeps swiping right to see more products, he/she will see all the products your product set includes.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In remarketing campaigns using the catalog, everyone seeing the ad will see the specific products they viewed/added to card.</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In </a:t>
            </a:r>
            <a:r>
              <a:rPr lang="en-US" sz="1200" dirty="0">
                <a:solidFill>
                  <a:schemeClr val="accent1"/>
                </a:solidFill>
                <a:latin typeface="Century Gothic" panose="020B0502020202020204" pitchFamily="34" charset="0"/>
              </a:rPr>
              <a:t>dynamic formats and creatives </a:t>
            </a:r>
            <a:r>
              <a:rPr lang="en-US" sz="1200" dirty="0">
                <a:latin typeface="Century Gothic" panose="020B0502020202020204" pitchFamily="34" charset="0"/>
              </a:rPr>
              <a:t>everyone seeing the ad will see the products he/she will interact best first and in the format he/she will interact best (either carousel or collection).</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If you turn </a:t>
            </a:r>
            <a:r>
              <a:rPr lang="en-US" sz="1200" dirty="0">
                <a:solidFill>
                  <a:schemeClr val="accent1"/>
                </a:solidFill>
                <a:latin typeface="Century Gothic" panose="020B0502020202020204" pitchFamily="34" charset="0"/>
              </a:rPr>
              <a:t>off</a:t>
            </a:r>
            <a:r>
              <a:rPr lang="en-US" sz="1200" dirty="0">
                <a:latin typeface="Century Gothic" panose="020B0502020202020204" pitchFamily="34" charset="0"/>
              </a:rPr>
              <a:t> the dynamic formats and creatives and choose your product set, you can also select the option of </a:t>
            </a:r>
            <a:r>
              <a:rPr lang="en-US" sz="1200" dirty="0">
                <a:solidFill>
                  <a:schemeClr val="accent1"/>
                </a:solidFill>
                <a:latin typeface="Century Gothic" panose="020B0502020202020204" pitchFamily="34" charset="0"/>
              </a:rPr>
              <a:t>Slideshow</a:t>
            </a:r>
            <a:r>
              <a:rPr lang="en-US" sz="1200" dirty="0">
                <a:latin typeface="Century Gothic" panose="020B0502020202020204" pitchFamily="34" charset="0"/>
              </a:rPr>
              <a:t> and in every carousel photo you will see more photos of the same product.</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It is good to </a:t>
            </a:r>
            <a:r>
              <a:rPr lang="en-US" sz="1200" dirty="0">
                <a:solidFill>
                  <a:schemeClr val="accent1"/>
                </a:solidFill>
                <a:latin typeface="Century Gothic" panose="020B0502020202020204" pitchFamily="34" charset="0"/>
              </a:rPr>
              <a:t>have 3-4 ads </a:t>
            </a:r>
            <a:r>
              <a:rPr lang="en-US" sz="1200" dirty="0">
                <a:latin typeface="Century Gothic" panose="020B0502020202020204" pitchFamily="34" charset="0"/>
              </a:rPr>
              <a:t>per ad set to give the opportunity to the algorithm to be more flexible and diverse.  </a:t>
            </a:r>
          </a:p>
          <a:p>
            <a:pPr marL="171450" indent="-171450">
              <a:buFont typeface="Wingdings" panose="05000000000000000000" pitchFamily="2" charset="2"/>
              <a:buChar char="v"/>
            </a:pPr>
            <a:endParaRPr lang="en-US" sz="1200" dirty="0">
              <a:latin typeface="Century Gothic" panose="020B0502020202020204" pitchFamily="34" charset="0"/>
            </a:endParaRPr>
          </a:p>
          <a:p>
            <a:r>
              <a:rPr lang="en-US" sz="1200" b="1" dirty="0">
                <a:latin typeface="Century Gothic" panose="020B0502020202020204" pitchFamily="34" charset="0"/>
              </a:rPr>
              <a:t>What is your relevance score?</a:t>
            </a:r>
          </a:p>
          <a:p>
            <a:endParaRPr lang="en-US" sz="1200" dirty="0">
              <a:latin typeface="Century Gothic" panose="020B0502020202020204" pitchFamily="34" charset="0"/>
            </a:endParaRPr>
          </a:p>
          <a:p>
            <a:r>
              <a:rPr lang="en-US" sz="1200" dirty="0">
                <a:latin typeface="Century Gothic" panose="020B0502020202020204" pitchFamily="34" charset="0"/>
              </a:rPr>
              <a:t>“Facebook's relevance score is a rating on a scale of 1-10 that demonstrates how well your Facebook ad is being received by your target audience. Once an ad has received </a:t>
            </a:r>
            <a:r>
              <a:rPr lang="en-US" sz="1200" dirty="0">
                <a:solidFill>
                  <a:schemeClr val="accent1"/>
                </a:solidFill>
                <a:latin typeface="Century Gothic" panose="020B0502020202020204" pitchFamily="34" charset="0"/>
              </a:rPr>
              <a:t>500 impressions</a:t>
            </a:r>
            <a:r>
              <a:rPr lang="en-US" sz="1200" dirty="0">
                <a:latin typeface="Century Gothic" panose="020B0502020202020204" pitchFamily="34" charset="0"/>
              </a:rPr>
              <a:t>, Facebook will generate a relevance score for it, with 10 being the highest.” (Robinson, 2019)</a:t>
            </a:r>
          </a:p>
          <a:p>
            <a:r>
              <a:rPr lang="en-US" sz="1200" dirty="0">
                <a:latin typeface="Century Gothic" panose="020B0502020202020204" pitchFamily="34" charset="0"/>
              </a:rPr>
              <a:t>To improve your relevance score:</a:t>
            </a:r>
          </a:p>
          <a:p>
            <a:pPr marL="228600" indent="-228600">
              <a:buFont typeface="+mj-lt"/>
              <a:buAutoNum type="arabicPeriod"/>
            </a:pPr>
            <a:r>
              <a:rPr lang="en-US" sz="1200" dirty="0">
                <a:latin typeface="Century Gothic" panose="020B0502020202020204" pitchFamily="34" charset="0"/>
              </a:rPr>
              <a:t>Improve your </a:t>
            </a:r>
            <a:r>
              <a:rPr lang="en-US" sz="1200" dirty="0">
                <a:solidFill>
                  <a:schemeClr val="accent1"/>
                </a:solidFill>
                <a:latin typeface="Century Gothic" panose="020B0502020202020204" pitchFamily="34" charset="0"/>
              </a:rPr>
              <a:t>quality ranking </a:t>
            </a:r>
            <a:r>
              <a:rPr lang="en-US" sz="1200" dirty="0">
                <a:latin typeface="Century Gothic" panose="020B0502020202020204" pitchFamily="34" charset="0"/>
              </a:rPr>
              <a:t>(this is about your landing page, if you are doing click baits or have misleading content)</a:t>
            </a:r>
          </a:p>
          <a:p>
            <a:pPr marL="228600" indent="-228600">
              <a:buFont typeface="+mj-lt"/>
              <a:buAutoNum type="arabicPeriod"/>
            </a:pPr>
            <a:r>
              <a:rPr lang="en-US" sz="1200" dirty="0">
                <a:latin typeface="Century Gothic" panose="020B0502020202020204" pitchFamily="34" charset="0"/>
              </a:rPr>
              <a:t>Improve your </a:t>
            </a:r>
            <a:r>
              <a:rPr lang="en-US" sz="1200" dirty="0">
                <a:solidFill>
                  <a:schemeClr val="accent1"/>
                </a:solidFill>
                <a:latin typeface="Century Gothic" panose="020B0502020202020204" pitchFamily="34" charset="0"/>
              </a:rPr>
              <a:t>engagement rate ranking </a:t>
            </a:r>
            <a:r>
              <a:rPr lang="en-US" sz="1200" dirty="0">
                <a:latin typeface="Century Gothic" panose="020B0502020202020204" pitchFamily="34" charset="0"/>
              </a:rPr>
              <a:t>(if your audience is interacting </a:t>
            </a:r>
          </a:p>
          <a:p>
            <a:r>
              <a:rPr lang="en-US" sz="1200" dirty="0">
                <a:latin typeface="Century Gothic" panose="020B0502020202020204" pitchFamily="34" charset="0"/>
              </a:rPr>
              <a:t>     with your ad)</a:t>
            </a:r>
          </a:p>
          <a:p>
            <a:pPr marL="228600" indent="-228600">
              <a:buFont typeface="+mj-lt"/>
              <a:buAutoNum type="arabicPeriod"/>
            </a:pPr>
            <a:r>
              <a:rPr lang="en-US" sz="1200" dirty="0">
                <a:latin typeface="Century Gothic" panose="020B0502020202020204" pitchFamily="34" charset="0"/>
              </a:rPr>
              <a:t>Improve your </a:t>
            </a:r>
            <a:r>
              <a:rPr lang="en-US" sz="1200" dirty="0">
                <a:solidFill>
                  <a:schemeClr val="accent1"/>
                </a:solidFill>
                <a:latin typeface="Century Gothic" panose="020B0502020202020204" pitchFamily="34" charset="0"/>
              </a:rPr>
              <a:t>conversions rate ranking </a:t>
            </a:r>
            <a:r>
              <a:rPr lang="en-US" sz="1200" dirty="0">
                <a:latin typeface="Century Gothic" panose="020B0502020202020204" pitchFamily="34" charset="0"/>
              </a:rPr>
              <a:t>(f you achieve the conversions </a:t>
            </a:r>
          </a:p>
          <a:p>
            <a:r>
              <a:rPr lang="en-US" sz="1200" dirty="0">
                <a:latin typeface="Century Gothic" panose="020B0502020202020204" pitchFamily="34" charset="0"/>
              </a:rPr>
              <a:t>     goal you have set)</a:t>
            </a:r>
          </a:p>
        </p:txBody>
      </p:sp>
      <p:pic>
        <p:nvPicPr>
          <p:cNvPr id="12" name="Γραφικό 11" descr="Ηλεκτρονικό εμπόριο με συμπαγές γέμισμα">
            <a:extLst>
              <a:ext uri="{FF2B5EF4-FFF2-40B4-BE49-F238E27FC236}">
                <a16:creationId xmlns:a16="http://schemas.microsoft.com/office/drawing/2014/main" id="{DCE15E5C-C500-4EE6-A849-6720F50039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243178"/>
            <a:ext cx="914400" cy="914400"/>
          </a:xfrm>
          <a:prstGeom prst="rect">
            <a:avLst/>
          </a:prstGeom>
        </p:spPr>
      </p:pic>
      <p:sp>
        <p:nvSpPr>
          <p:cNvPr id="16" name="TextBox 15">
            <a:extLst>
              <a:ext uri="{FF2B5EF4-FFF2-40B4-BE49-F238E27FC236}">
                <a16:creationId xmlns:a16="http://schemas.microsoft.com/office/drawing/2014/main" id="{FB4F752F-3A59-4241-8A3A-4476F76D6453}"/>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Creatives</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1326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C1D1D630-1340-4A12-9B93-55A06930BE2D}"/>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06</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21</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2123658"/>
          </a:xfrm>
          <a:prstGeom prst="rect">
            <a:avLst/>
          </a:prstGeom>
          <a:noFill/>
        </p:spPr>
        <p:txBody>
          <a:bodyPr wrap="square" rtlCol="0">
            <a:spAutoFit/>
          </a:bodyPr>
          <a:lstStyle/>
          <a:p>
            <a:r>
              <a:rPr lang="en-US" sz="1200" b="1" dirty="0">
                <a:latin typeface="Century Gothic" panose="020B0502020202020204" pitchFamily="34" charset="0"/>
              </a:rPr>
              <a:t>Types of ads:</a:t>
            </a:r>
          </a:p>
          <a:p>
            <a:endParaRPr lang="en-US" sz="1200" dirty="0">
              <a:latin typeface="Century Gothic" panose="020B0502020202020204" pitchFamily="34" charset="0"/>
            </a:endParaRPr>
          </a:p>
          <a:p>
            <a:pPr marL="228600" indent="-228600">
              <a:buFont typeface="+mj-lt"/>
              <a:buAutoNum type="alphaUcPeriod"/>
            </a:pPr>
            <a:r>
              <a:rPr lang="en-US" sz="1200" dirty="0">
                <a:solidFill>
                  <a:schemeClr val="accent1"/>
                </a:solidFill>
                <a:latin typeface="Century Gothic" panose="020B0502020202020204" pitchFamily="34" charset="0"/>
              </a:rPr>
              <a:t>Value</a:t>
            </a:r>
            <a:r>
              <a:rPr lang="en-US" sz="1200" dirty="0">
                <a:latin typeface="Century Gothic" panose="020B0502020202020204" pitchFamily="34" charset="0"/>
              </a:rPr>
              <a:t> ads (show something customers want to know)</a:t>
            </a:r>
          </a:p>
          <a:p>
            <a:pPr marL="228600" indent="-228600">
              <a:buFont typeface="+mj-lt"/>
              <a:buAutoNum type="alphaUcPeriod"/>
            </a:pPr>
            <a:r>
              <a:rPr lang="en-US" sz="1200" dirty="0">
                <a:solidFill>
                  <a:schemeClr val="accent1"/>
                </a:solidFill>
                <a:latin typeface="Century Gothic" panose="020B0502020202020204" pitchFamily="34" charset="0"/>
              </a:rPr>
              <a:t>Demonstration</a:t>
            </a:r>
            <a:r>
              <a:rPr lang="en-US" sz="1200" dirty="0">
                <a:latin typeface="Century Gothic" panose="020B0502020202020204" pitchFamily="34" charset="0"/>
              </a:rPr>
              <a:t> ads (show how you make your products, how you deliver them etc.)</a:t>
            </a:r>
          </a:p>
          <a:p>
            <a:pPr marL="228600" indent="-228600">
              <a:buFont typeface="+mj-lt"/>
              <a:buAutoNum type="alphaUcPeriod"/>
            </a:pPr>
            <a:r>
              <a:rPr lang="en-US" sz="1200" dirty="0">
                <a:solidFill>
                  <a:schemeClr val="accent1"/>
                </a:solidFill>
                <a:latin typeface="Century Gothic" panose="020B0502020202020204" pitchFamily="34" charset="0"/>
              </a:rPr>
              <a:t>Testimonial</a:t>
            </a:r>
            <a:r>
              <a:rPr lang="en-US" sz="1200" dirty="0">
                <a:latin typeface="Century Gothic" panose="020B0502020202020204" pitchFamily="34" charset="0"/>
              </a:rPr>
              <a:t> ads (show the results of the previous customers)</a:t>
            </a:r>
          </a:p>
          <a:p>
            <a:pPr marL="228600" indent="-228600">
              <a:buFont typeface="+mj-lt"/>
              <a:buAutoNum type="alphaUcPeriod"/>
            </a:pPr>
            <a:r>
              <a:rPr lang="en-US" sz="1200" dirty="0">
                <a:solidFill>
                  <a:schemeClr val="accent1"/>
                </a:solidFill>
                <a:latin typeface="Century Gothic" panose="020B0502020202020204" pitchFamily="34" charset="0"/>
              </a:rPr>
              <a:t>Call to action</a:t>
            </a:r>
            <a:r>
              <a:rPr lang="en-US" sz="1200" dirty="0">
                <a:solidFill>
                  <a:srgbClr val="B12169"/>
                </a:solidFill>
                <a:latin typeface="Century Gothic" panose="020B0502020202020204" pitchFamily="34" charset="0"/>
              </a:rPr>
              <a:t> </a:t>
            </a:r>
            <a:r>
              <a:rPr lang="en-US" sz="1200" dirty="0">
                <a:latin typeface="Century Gothic" panose="020B0502020202020204" pitchFamily="34" charset="0"/>
              </a:rPr>
              <a:t>ads (invite your audience to take a certain action)</a:t>
            </a:r>
          </a:p>
          <a:p>
            <a:pPr marL="228600" indent="-228600">
              <a:buFont typeface="+mj-lt"/>
              <a:buAutoNum type="alphaUcPeriod"/>
            </a:pPr>
            <a:endParaRPr lang="en-US" sz="1200" b="1" dirty="0">
              <a:latin typeface="Century Gothic" panose="020B0502020202020204" pitchFamily="34" charset="0"/>
            </a:endParaRPr>
          </a:p>
          <a:p>
            <a:r>
              <a:rPr lang="en-US" sz="1200" b="1" dirty="0">
                <a:latin typeface="Century Gothic" panose="020B0502020202020204" pitchFamily="34" charset="0"/>
              </a:rPr>
              <a:t> </a:t>
            </a: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12" name="Γραφικό 11" descr="Ηλεκτρονικό εμπόριο με συμπαγές γέμισμα">
            <a:extLst>
              <a:ext uri="{FF2B5EF4-FFF2-40B4-BE49-F238E27FC236}">
                <a16:creationId xmlns:a16="http://schemas.microsoft.com/office/drawing/2014/main" id="{828941A7-5108-4A07-9150-72F42E3A9D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243178"/>
            <a:ext cx="914400" cy="914400"/>
          </a:xfrm>
          <a:prstGeom prst="rect">
            <a:avLst/>
          </a:prstGeom>
        </p:spPr>
      </p:pic>
      <p:sp>
        <p:nvSpPr>
          <p:cNvPr id="13" name="Οβάλ 12">
            <a:extLst>
              <a:ext uri="{FF2B5EF4-FFF2-40B4-BE49-F238E27FC236}">
                <a16:creationId xmlns:a16="http://schemas.microsoft.com/office/drawing/2014/main" id="{5070552B-E8AC-457D-AED9-4900BD98D37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ρθογώνιο: Στρογγύλεμα γωνιών 14">
            <a:extLst>
              <a:ext uri="{FF2B5EF4-FFF2-40B4-BE49-F238E27FC236}">
                <a16:creationId xmlns:a16="http://schemas.microsoft.com/office/drawing/2014/main" id="{0C7A2E1B-0173-42E4-B4F0-89F04478F938}"/>
              </a:ext>
            </a:extLst>
          </p:cNvPr>
          <p:cNvSpPr/>
          <p:nvPr/>
        </p:nvSpPr>
        <p:spPr>
          <a:xfrm>
            <a:off x="6545131" y="4478374"/>
            <a:ext cx="483609" cy="1517892"/>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a:extLst>
              <a:ext uri="{FF2B5EF4-FFF2-40B4-BE49-F238E27FC236}">
                <a16:creationId xmlns:a16="http://schemas.microsoft.com/office/drawing/2014/main" id="{B1630AC4-A4CB-4FF7-B68A-7056445CD2A1}"/>
              </a:ext>
            </a:extLst>
          </p:cNvPr>
          <p:cNvSpPr txBox="1"/>
          <p:nvPr/>
        </p:nvSpPr>
        <p:spPr>
          <a:xfrm>
            <a:off x="683841" y="7667403"/>
            <a:ext cx="3783292" cy="1077218"/>
          </a:xfrm>
          <a:prstGeom prst="rect">
            <a:avLst/>
          </a:prstGeom>
          <a:noFill/>
        </p:spPr>
        <p:txBody>
          <a:bodyPr wrap="square" rtlCol="0">
            <a:spAutoFit/>
          </a:bodyPr>
          <a:lstStyle/>
          <a:p>
            <a:r>
              <a:rPr lang="en-US" sz="1600" dirty="0">
                <a:solidFill>
                  <a:schemeClr val="accent1"/>
                </a:solidFill>
                <a:latin typeface="Century Gothic" panose="020B0502020202020204" pitchFamily="34" charset="0"/>
              </a:rPr>
              <a:t>“Make it </a:t>
            </a:r>
            <a:r>
              <a:rPr lang="en-US" sz="1600" b="1" dirty="0">
                <a:solidFill>
                  <a:schemeClr val="accent1"/>
                </a:solidFill>
                <a:latin typeface="Century Gothic" panose="020B0502020202020204" pitchFamily="34" charset="0"/>
              </a:rPr>
              <a:t>simple</a:t>
            </a:r>
            <a:r>
              <a:rPr lang="en-US" sz="1600" dirty="0">
                <a:solidFill>
                  <a:schemeClr val="accent1"/>
                </a:solidFill>
                <a:latin typeface="Century Gothic" panose="020B0502020202020204" pitchFamily="34" charset="0"/>
              </a:rPr>
              <a:t>. Make it </a:t>
            </a:r>
            <a:r>
              <a:rPr lang="en-US" sz="1600" b="1" dirty="0">
                <a:solidFill>
                  <a:schemeClr val="accent1"/>
                </a:solidFill>
                <a:latin typeface="Century Gothic" panose="020B0502020202020204" pitchFamily="34" charset="0"/>
              </a:rPr>
              <a:t>memorable</a:t>
            </a:r>
            <a:r>
              <a:rPr lang="en-US" sz="1600" dirty="0">
                <a:solidFill>
                  <a:schemeClr val="accent1"/>
                </a:solidFill>
                <a:latin typeface="Century Gothic" panose="020B0502020202020204" pitchFamily="34" charset="0"/>
              </a:rPr>
              <a:t>. Make it inviting to </a:t>
            </a:r>
            <a:r>
              <a:rPr lang="en-US" sz="1600" b="1" dirty="0">
                <a:solidFill>
                  <a:schemeClr val="accent1"/>
                </a:solidFill>
                <a:latin typeface="Century Gothic" panose="020B0502020202020204" pitchFamily="34" charset="0"/>
              </a:rPr>
              <a:t>look</a:t>
            </a:r>
            <a:r>
              <a:rPr lang="en-US" sz="1600" dirty="0">
                <a:solidFill>
                  <a:schemeClr val="accent1"/>
                </a:solidFill>
                <a:latin typeface="Century Gothic" panose="020B0502020202020204" pitchFamily="34" charset="0"/>
              </a:rPr>
              <a:t> at” </a:t>
            </a:r>
          </a:p>
          <a:p>
            <a:r>
              <a:rPr lang="en-US" sz="1600" dirty="0">
                <a:solidFill>
                  <a:schemeClr val="accent1"/>
                </a:solidFill>
                <a:latin typeface="Century Gothic" panose="020B0502020202020204" pitchFamily="34" charset="0"/>
              </a:rPr>
              <a:t>– Leo </a:t>
            </a:r>
            <a:r>
              <a:rPr lang="en-US" sz="1600" b="1" dirty="0">
                <a:solidFill>
                  <a:schemeClr val="accent1"/>
                </a:solidFill>
                <a:latin typeface="Century Gothic" panose="020B0502020202020204" pitchFamily="34" charset="0"/>
              </a:rPr>
              <a:t>Burnett</a:t>
            </a:r>
          </a:p>
        </p:txBody>
      </p:sp>
      <p:sp>
        <p:nvSpPr>
          <p:cNvPr id="16" name="TextBox 15">
            <a:extLst>
              <a:ext uri="{FF2B5EF4-FFF2-40B4-BE49-F238E27FC236}">
                <a16:creationId xmlns:a16="http://schemas.microsoft.com/office/drawing/2014/main" id="{088AFE01-CF28-42AE-BB0B-0408B21437B5}"/>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Creatives</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774084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C5BAFAF5-9C54-4183-9816-D9CEA3FF50F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07</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Performance Metrics </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22</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6555641"/>
          </a:xfrm>
          <a:prstGeom prst="rect">
            <a:avLst/>
          </a:prstGeom>
          <a:noFill/>
        </p:spPr>
        <p:txBody>
          <a:bodyPr wrap="square" rtlCol="0">
            <a:spAutoFit/>
          </a:bodyPr>
          <a:lstStyle/>
          <a:p>
            <a:pPr marL="171450" indent="-171450">
              <a:buFont typeface="Courier New" panose="02070309020205020404" pitchFamily="49" charset="0"/>
              <a:buChar char="o"/>
            </a:pPr>
            <a:r>
              <a:rPr lang="en-US" sz="1200" b="1" dirty="0">
                <a:latin typeface="Century Gothic" panose="020B0502020202020204" pitchFamily="34" charset="0"/>
              </a:rPr>
              <a:t>What are they key performance metrics you should pay attention to?</a:t>
            </a:r>
          </a:p>
          <a:p>
            <a:endParaRPr lang="en-US" sz="1200" dirty="0">
              <a:latin typeface="Century Gothic" panose="020B0502020202020204" pitchFamily="34" charset="0"/>
            </a:endParaRPr>
          </a:p>
          <a:p>
            <a:r>
              <a:rPr lang="en-US" sz="1200" dirty="0">
                <a:latin typeface="Century Gothic" panose="020B0502020202020204" pitchFamily="34" charset="0"/>
              </a:rPr>
              <a:t>Below there is a list of </a:t>
            </a:r>
            <a:r>
              <a:rPr lang="en-US" sz="1200" dirty="0">
                <a:solidFill>
                  <a:schemeClr val="accent1"/>
                </a:solidFill>
                <a:latin typeface="Century Gothic" panose="020B0502020202020204" pitchFamily="34" charset="0"/>
              </a:rPr>
              <a:t>the key performance metrics </a:t>
            </a:r>
            <a:r>
              <a:rPr lang="en-US" sz="1200" dirty="0">
                <a:latin typeface="Century Gothic" panose="020B0502020202020204" pitchFamily="34" charset="0"/>
              </a:rPr>
              <a:t>anyone should look for after running a Facebook campaign in Ads Manager. </a:t>
            </a:r>
          </a:p>
          <a:p>
            <a:endParaRPr lang="en-US" sz="1200" dirty="0">
              <a:latin typeface="Century Gothic" panose="020B0502020202020204" pitchFamily="34" charset="0"/>
            </a:endParaRPr>
          </a:p>
          <a:p>
            <a:pPr marL="228600" indent="-228600">
              <a:buFont typeface="+mj-lt"/>
              <a:buAutoNum type="arabicPeriod"/>
            </a:pPr>
            <a:r>
              <a:rPr lang="en-US" sz="1200" dirty="0">
                <a:solidFill>
                  <a:schemeClr val="accent1"/>
                </a:solidFill>
                <a:latin typeface="Century Gothic" panose="020B0502020202020204" pitchFamily="34" charset="0"/>
              </a:rPr>
              <a:t>Results</a:t>
            </a:r>
            <a:r>
              <a:rPr lang="en-US" sz="1200" dirty="0">
                <a:latin typeface="Century Gothic" panose="020B0502020202020204" pitchFamily="34" charset="0"/>
              </a:rPr>
              <a:t>: how many results your campaign achieved. If you optimized for purchases, this is the number of purchases your ad achieved in a given period. If you optimized for landing page views, the results are the number of landing page views your ad brought. </a:t>
            </a:r>
          </a:p>
          <a:p>
            <a:pPr marL="228600" indent="-228600">
              <a:buFont typeface="+mj-lt"/>
              <a:buAutoNum type="arabicPeriod"/>
            </a:pPr>
            <a:r>
              <a:rPr lang="en-US" sz="1200" dirty="0">
                <a:solidFill>
                  <a:schemeClr val="accent1"/>
                </a:solidFill>
                <a:latin typeface="Century Gothic" panose="020B0502020202020204" pitchFamily="34" charset="0"/>
              </a:rPr>
              <a:t>Cost per result: </a:t>
            </a:r>
            <a:r>
              <a:rPr lang="en-US" sz="1200" dirty="0">
                <a:latin typeface="Century Gothic" panose="020B0502020202020204" pitchFamily="34" charset="0"/>
              </a:rPr>
              <a:t>the cost per result according to the optimization you have selected. </a:t>
            </a:r>
          </a:p>
          <a:p>
            <a:pPr marL="228600" indent="-228600">
              <a:buFont typeface="+mj-lt"/>
              <a:buAutoNum type="arabicPeriod"/>
            </a:pPr>
            <a:r>
              <a:rPr lang="en-US" sz="1200" dirty="0">
                <a:solidFill>
                  <a:schemeClr val="accent1"/>
                </a:solidFill>
                <a:latin typeface="Century Gothic" panose="020B0502020202020204" pitchFamily="34" charset="0"/>
              </a:rPr>
              <a:t>Frequency</a:t>
            </a:r>
            <a:r>
              <a:rPr lang="en-US" sz="1200" dirty="0">
                <a:latin typeface="Century Gothic" panose="020B0502020202020204" pitchFamily="34" charset="0"/>
              </a:rPr>
              <a:t>: how many times on average a person has seen your ad. It is better to look at frequency at a 7 days level.  </a:t>
            </a:r>
          </a:p>
          <a:p>
            <a:pPr marL="228600" indent="-228600">
              <a:buFont typeface="+mj-lt"/>
              <a:buAutoNum type="arabicPeriod"/>
            </a:pPr>
            <a:r>
              <a:rPr lang="en-US" sz="1200" dirty="0">
                <a:solidFill>
                  <a:schemeClr val="accent1"/>
                </a:solidFill>
                <a:latin typeface="Century Gothic" panose="020B0502020202020204" pitchFamily="34" charset="0"/>
              </a:rPr>
              <a:t>CTR</a:t>
            </a:r>
            <a:r>
              <a:rPr lang="en-US" sz="1200" dirty="0">
                <a:latin typeface="Century Gothic" panose="020B0502020202020204" pitchFamily="34" charset="0"/>
              </a:rPr>
              <a:t> (click through rate): the percentage of the people who navigated in your website after clicking on your ad.  </a:t>
            </a:r>
          </a:p>
          <a:p>
            <a:pPr marL="228600" indent="-228600">
              <a:buFont typeface="+mj-lt"/>
              <a:buAutoNum type="arabicPeriod"/>
            </a:pPr>
            <a:r>
              <a:rPr lang="en-US" sz="1200" dirty="0">
                <a:solidFill>
                  <a:schemeClr val="accent1"/>
                </a:solidFill>
                <a:latin typeface="Century Gothic" panose="020B0502020202020204" pitchFamily="34" charset="0"/>
              </a:rPr>
              <a:t>CTR (all)</a:t>
            </a:r>
            <a:r>
              <a:rPr lang="en-US" sz="1200" dirty="0">
                <a:latin typeface="Century Gothic" panose="020B0502020202020204" pitchFamily="34" charset="0"/>
              </a:rPr>
              <a:t>:</a:t>
            </a:r>
            <a:r>
              <a:rPr lang="en-US" sz="1200" dirty="0">
                <a:solidFill>
                  <a:schemeClr val="accent6">
                    <a:lumMod val="50000"/>
                  </a:schemeClr>
                </a:solidFill>
                <a:latin typeface="Century Gothic" panose="020B0502020202020204" pitchFamily="34" charset="0"/>
              </a:rPr>
              <a:t> </a:t>
            </a:r>
            <a:r>
              <a:rPr lang="en-US" sz="1200" dirty="0">
                <a:latin typeface="Century Gothic" panose="020B0502020202020204" pitchFamily="34" charset="0"/>
              </a:rPr>
              <a:t>the percentage of the people who clicked in your ad </a:t>
            </a:r>
          </a:p>
          <a:p>
            <a:pPr marL="228600" indent="-228600">
              <a:buFont typeface="+mj-lt"/>
              <a:buAutoNum type="arabicPeriod"/>
            </a:pPr>
            <a:r>
              <a:rPr lang="en-US" sz="1200" dirty="0">
                <a:solidFill>
                  <a:schemeClr val="accent1"/>
                </a:solidFill>
                <a:latin typeface="Century Gothic" panose="020B0502020202020204" pitchFamily="34" charset="0"/>
              </a:rPr>
              <a:t>ROAS</a:t>
            </a:r>
            <a:r>
              <a:rPr lang="en-US" sz="1200" dirty="0">
                <a:latin typeface="Century Gothic" panose="020B0502020202020204" pitchFamily="34" charset="0"/>
              </a:rPr>
              <a:t>: the return on ad spend. For example, if your ROAS is 4, this means that for each euro you sent on Facebook, 4 were returned to you. </a:t>
            </a:r>
          </a:p>
          <a:p>
            <a:pPr marL="228600" indent="-228600">
              <a:buFont typeface="+mj-lt"/>
              <a:buAutoNum type="arabicPeriod"/>
            </a:pPr>
            <a:r>
              <a:rPr lang="en-US" sz="1200" dirty="0">
                <a:solidFill>
                  <a:schemeClr val="accent1"/>
                </a:solidFill>
                <a:latin typeface="Century Gothic" panose="020B0502020202020204" pitchFamily="34" charset="0"/>
              </a:rPr>
              <a:t>Average video watch time: </a:t>
            </a:r>
            <a:r>
              <a:rPr lang="en-US" sz="1200" dirty="0">
                <a:latin typeface="Century Gothic" panose="020B0502020202020204" pitchFamily="34" charset="0"/>
              </a:rPr>
              <a:t>how many seconds on average each person saw your ad. </a:t>
            </a:r>
          </a:p>
          <a:p>
            <a:pPr marL="228600" indent="-228600">
              <a:buFont typeface="+mj-lt"/>
              <a:buAutoNum type="arabicPeriod"/>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For the Greek market, if your </a:t>
            </a:r>
            <a:r>
              <a:rPr lang="en-US" sz="1200" dirty="0">
                <a:solidFill>
                  <a:schemeClr val="accent1"/>
                </a:solidFill>
                <a:latin typeface="Century Gothic" panose="020B0502020202020204" pitchFamily="34" charset="0"/>
              </a:rPr>
              <a:t>CTR is 1,5% or higher</a:t>
            </a:r>
            <a:r>
              <a:rPr lang="en-US" sz="1200" dirty="0">
                <a:latin typeface="Century Gothic" panose="020B0502020202020204" pitchFamily="34" charset="0"/>
              </a:rPr>
              <a:t>, this is good. Otherwise, it means that either your ad is not attractive enough, or your audience is not the right one.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In general, </a:t>
            </a:r>
            <a:r>
              <a:rPr lang="en-US" sz="1200" dirty="0">
                <a:solidFill>
                  <a:schemeClr val="accent1"/>
                </a:solidFill>
                <a:latin typeface="Century Gothic" panose="020B0502020202020204" pitchFamily="34" charset="0"/>
              </a:rPr>
              <a:t>a ROAS &gt; 3 </a:t>
            </a:r>
            <a:r>
              <a:rPr lang="en-US" sz="1200" dirty="0">
                <a:latin typeface="Century Gothic" panose="020B0502020202020204" pitchFamily="34" charset="0"/>
              </a:rPr>
              <a:t>is considered to be a good one. However, each business has its own costs and goals, so this might vary according to each sector.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For acquisition campaign, your </a:t>
            </a:r>
            <a:r>
              <a:rPr lang="en-US" sz="1200" dirty="0">
                <a:solidFill>
                  <a:schemeClr val="accent1"/>
                </a:solidFill>
                <a:latin typeface="Century Gothic" panose="020B0502020202020204" pitchFamily="34" charset="0"/>
              </a:rPr>
              <a:t>frequency</a:t>
            </a:r>
            <a:r>
              <a:rPr lang="en-US" sz="1200" dirty="0">
                <a:latin typeface="Century Gothic" panose="020B0502020202020204" pitchFamily="34" charset="0"/>
              </a:rPr>
              <a:t> should be around </a:t>
            </a:r>
            <a:r>
              <a:rPr lang="en-US" sz="1200" dirty="0">
                <a:solidFill>
                  <a:schemeClr val="accent1"/>
                </a:solidFill>
                <a:latin typeface="Century Gothic" panose="020B0502020202020204" pitchFamily="34" charset="0"/>
              </a:rPr>
              <a:t>1 and 2. </a:t>
            </a:r>
            <a:r>
              <a:rPr lang="en-US" sz="1200" dirty="0">
                <a:latin typeface="Century Gothic" panose="020B0502020202020204" pitchFamily="34" charset="0"/>
              </a:rPr>
              <a:t>For remarketing campaigns, it depends. If your performance is good, you do not pay much attention to your frequency. But in general, it is not good to be more than 12, as people may report your ad as spam (and then the algorithm is going to “punish” you with higher costs per result).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Ideally, your cost per landing page view should be </a:t>
            </a:r>
            <a:r>
              <a:rPr lang="en-US" sz="1200" dirty="0">
                <a:solidFill>
                  <a:schemeClr val="accent1"/>
                </a:solidFill>
                <a:latin typeface="Century Gothic" panose="020B0502020202020204" pitchFamily="34" charset="0"/>
              </a:rPr>
              <a:t>lower than 0,10 </a:t>
            </a:r>
            <a:r>
              <a:rPr lang="en-US" sz="1200" dirty="0">
                <a:latin typeface="Century Gothic" panose="020B0502020202020204" pitchFamily="34" charset="0"/>
              </a:rPr>
              <a:t>euros (for the Greek market). </a:t>
            </a:r>
          </a:p>
        </p:txBody>
      </p:sp>
      <p:sp>
        <p:nvSpPr>
          <p:cNvPr id="13" name="Οβάλ 12">
            <a:extLst>
              <a:ext uri="{FF2B5EF4-FFF2-40B4-BE49-F238E27FC236}">
                <a16:creationId xmlns:a16="http://schemas.microsoft.com/office/drawing/2014/main" id="{E4937D53-EE82-466E-9E88-C5FC18B2D47E}"/>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0" name="Γραφικό 19" descr="Κατάλογος αναζήτησης με συμπαγές γέμισμα">
            <a:extLst>
              <a:ext uri="{FF2B5EF4-FFF2-40B4-BE49-F238E27FC236}">
                <a16:creationId xmlns:a16="http://schemas.microsoft.com/office/drawing/2014/main" id="{C0275985-9535-46E8-8952-DAC977671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1480" y="1301127"/>
            <a:ext cx="914400" cy="914400"/>
          </a:xfrm>
          <a:prstGeom prst="rect">
            <a:avLst/>
          </a:prstGeom>
        </p:spPr>
      </p:pic>
    </p:spTree>
    <p:extLst>
      <p:ext uri="{BB962C8B-B14F-4D97-AF65-F5344CB8AC3E}">
        <p14:creationId xmlns:p14="http://schemas.microsoft.com/office/powerpoint/2010/main" val="3888100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240A7FCD-5B40-4DA2-B6A4-391A1DE7962E}"/>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08</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Basic – key concepts</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23</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6555641"/>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a:latin typeface="Century Gothic" panose="020B0502020202020204" pitchFamily="34" charset="0"/>
              </a:rPr>
              <a:t>What is auction overlap?</a:t>
            </a:r>
          </a:p>
          <a:p>
            <a:pPr marL="171450" indent="-171450">
              <a:buFont typeface="Courier New" panose="02070309020205020404" pitchFamily="49" charset="0"/>
              <a:buChar char="o"/>
            </a:pPr>
            <a:r>
              <a:rPr lang="en-US" sz="1200" dirty="0">
                <a:latin typeface="Century Gothic" panose="020B0502020202020204" pitchFamily="34" charset="0"/>
              </a:rPr>
              <a:t>What is audience saturation?</a:t>
            </a:r>
          </a:p>
          <a:p>
            <a:pPr marL="171450" indent="-171450">
              <a:buFont typeface="Courier New" panose="02070309020205020404" pitchFamily="49" charset="0"/>
              <a:buChar char="o"/>
            </a:pPr>
            <a:r>
              <a:rPr lang="en-US" sz="1200" dirty="0">
                <a:latin typeface="Century Gothic" panose="020B0502020202020204" pitchFamily="34" charset="0"/>
              </a:rPr>
              <a:t>What is the learning face?</a:t>
            </a:r>
          </a:p>
          <a:p>
            <a:pPr marL="171450" indent="-171450">
              <a:buFont typeface="Courier New" panose="02070309020205020404" pitchFamily="49" charset="0"/>
              <a:buChar char="o"/>
            </a:pPr>
            <a:r>
              <a:rPr lang="en-US" sz="1200" dirty="0">
                <a:latin typeface="Century Gothic" panose="020B0502020202020204" pitchFamily="34" charset="0"/>
              </a:rPr>
              <a:t>What are the attribution settings?</a:t>
            </a:r>
          </a:p>
          <a:p>
            <a:pPr marL="171450" indent="-171450">
              <a:buFont typeface="Courier New" panose="02070309020205020404" pitchFamily="49" charset="0"/>
              <a:buChar char="o"/>
            </a:pPr>
            <a:r>
              <a:rPr lang="en-US" sz="1200" dirty="0">
                <a:latin typeface="Century Gothic" panose="020B0502020202020204" pitchFamily="34" charset="0"/>
              </a:rPr>
              <a:t>How are you being charged on Facebook ads?</a:t>
            </a:r>
          </a:p>
          <a:p>
            <a:pPr marL="171450" indent="-171450">
              <a:buFont typeface="Courier New" panose="02070309020205020404" pitchFamily="49" charset="0"/>
              <a:buChar char="o"/>
            </a:pPr>
            <a:r>
              <a:rPr lang="en-US" sz="1200" dirty="0">
                <a:latin typeface="Century Gothic" panose="020B0502020202020204" pitchFamily="34" charset="0"/>
              </a:rPr>
              <a:t>What are some critical seasonal moments influencing every type of business?</a:t>
            </a:r>
          </a:p>
          <a:p>
            <a:pPr marL="171450" indent="-171450">
              <a:buFont typeface="Courier New" panose="02070309020205020404" pitchFamily="49" charset="0"/>
              <a:buChar char="o"/>
            </a:pPr>
            <a:r>
              <a:rPr lang="en-US" sz="1200" dirty="0">
                <a:latin typeface="Century Gothic" panose="020B0502020202020204" pitchFamily="34" charset="0"/>
              </a:rPr>
              <a:t>How do you spy on your competitors?</a:t>
            </a:r>
          </a:p>
          <a:p>
            <a:pPr marL="171450" indent="-171450">
              <a:buFont typeface="Courier New" panose="02070309020205020404" pitchFamily="49" charset="0"/>
              <a:buChar char="o"/>
            </a:pPr>
            <a:endParaRPr lang="en-US" sz="1200" dirty="0">
              <a:latin typeface="Century Gothic" panose="020B0502020202020204" pitchFamily="34" charset="0"/>
            </a:endParaRPr>
          </a:p>
          <a:p>
            <a:r>
              <a:rPr lang="en-US" sz="1200" b="1" dirty="0">
                <a:latin typeface="Century Gothic" panose="020B0502020202020204" pitchFamily="34" charset="0"/>
              </a:rPr>
              <a:t>What is auction overlap?</a:t>
            </a:r>
          </a:p>
          <a:p>
            <a:endParaRPr lang="en-US" sz="1200" dirty="0">
              <a:latin typeface="Century Gothic" panose="020B0502020202020204" pitchFamily="34" charset="0"/>
            </a:endParaRPr>
          </a:p>
          <a:p>
            <a:r>
              <a:rPr lang="en-US" sz="1200" dirty="0">
                <a:latin typeface="Century Gothic" panose="020B0502020202020204" pitchFamily="34" charset="0"/>
              </a:rPr>
              <a:t>“Auction overlap refers to what happens when you have multiple ads that attempt to enter into </a:t>
            </a:r>
            <a:r>
              <a:rPr lang="en-US" sz="1200" dirty="0">
                <a:solidFill>
                  <a:schemeClr val="accent1"/>
                </a:solidFill>
                <a:latin typeface="Century Gothic" panose="020B0502020202020204" pitchFamily="34" charset="0"/>
              </a:rPr>
              <a:t>the same auction</a:t>
            </a:r>
            <a:r>
              <a:rPr lang="en-US" sz="1200" dirty="0">
                <a:latin typeface="Century Gothic" panose="020B0502020202020204" pitchFamily="34" charset="0"/>
              </a:rPr>
              <a:t>. This occurs when more than 1 ad sets have the same or similar audience.” (Loomer, 2017)</a:t>
            </a:r>
          </a:p>
          <a:p>
            <a:endParaRPr lang="en-US" sz="1200" dirty="0">
              <a:latin typeface="Century Gothic" panose="020B0502020202020204" pitchFamily="34" charset="0"/>
            </a:endParaRPr>
          </a:p>
          <a:p>
            <a:r>
              <a:rPr lang="en-US" sz="1200" dirty="0">
                <a:latin typeface="Century Gothic" panose="020B0502020202020204" pitchFamily="34" charset="0"/>
              </a:rPr>
              <a:t>In ad set level, you can select the “</a:t>
            </a:r>
            <a:r>
              <a:rPr lang="en-US" sz="1200" dirty="0">
                <a:solidFill>
                  <a:schemeClr val="accent1"/>
                </a:solidFill>
                <a:latin typeface="Century Gothic" panose="020B0502020202020204" pitchFamily="34" charset="0"/>
              </a:rPr>
              <a:t>Inspect</a:t>
            </a:r>
            <a:r>
              <a:rPr lang="en-US" sz="1200" dirty="0">
                <a:latin typeface="Century Gothic" panose="020B0502020202020204" pitchFamily="34" charset="0"/>
              </a:rPr>
              <a:t>” button from your left side menu. If you do not use a dynamic format in your ad, you will be able to see your auction overlap.  </a:t>
            </a:r>
          </a:p>
          <a:p>
            <a:endParaRPr lang="en-US" sz="1200" dirty="0">
              <a:latin typeface="Century Gothic" panose="020B0502020202020204" pitchFamily="34" charset="0"/>
            </a:endParaRPr>
          </a:p>
          <a:p>
            <a:r>
              <a:rPr lang="en-US" sz="1200" dirty="0">
                <a:latin typeface="Century Gothic" panose="020B0502020202020204" pitchFamily="34" charset="0"/>
              </a:rPr>
              <a:t>Up until a percentage </a:t>
            </a:r>
            <a:r>
              <a:rPr lang="en-US" sz="1200" dirty="0">
                <a:solidFill>
                  <a:schemeClr val="accent1"/>
                </a:solidFill>
                <a:latin typeface="Century Gothic" panose="020B0502020202020204" pitchFamily="34" charset="0"/>
              </a:rPr>
              <a:t>of 15-20%, </a:t>
            </a:r>
            <a:r>
              <a:rPr lang="en-US" sz="1200" dirty="0">
                <a:latin typeface="Century Gothic" panose="020B0502020202020204" pitchFamily="34" charset="0"/>
              </a:rPr>
              <a:t>auction overlap is sometimes unavoidable. But more than this percentage means that you should probably make a </a:t>
            </a:r>
            <a:r>
              <a:rPr lang="en-US" sz="1200" dirty="0">
                <a:solidFill>
                  <a:schemeClr val="accent1"/>
                </a:solidFill>
                <a:latin typeface="Century Gothic" panose="020B0502020202020204" pitchFamily="34" charset="0"/>
              </a:rPr>
              <a:t>change</a:t>
            </a:r>
            <a:r>
              <a:rPr lang="en-US" sz="1200" dirty="0">
                <a:latin typeface="Century Gothic" panose="020B0502020202020204" pitchFamily="34" charset="0"/>
              </a:rPr>
              <a:t> in your audiences. </a:t>
            </a:r>
          </a:p>
          <a:p>
            <a:endParaRPr lang="en-US" sz="1200" dirty="0">
              <a:latin typeface="Century Gothic" panose="020B0502020202020204" pitchFamily="34" charset="0"/>
            </a:endParaRPr>
          </a:p>
          <a:p>
            <a:r>
              <a:rPr lang="en-US" sz="1200" b="1" dirty="0">
                <a:latin typeface="Century Gothic" panose="020B0502020202020204" pitchFamily="34" charset="0"/>
              </a:rPr>
              <a:t>What is audience saturation?</a:t>
            </a:r>
          </a:p>
          <a:p>
            <a:endParaRPr lang="en-US" sz="1200" dirty="0">
              <a:latin typeface="Century Gothic" panose="020B0502020202020204" pitchFamily="34" charset="0"/>
            </a:endParaRPr>
          </a:p>
          <a:p>
            <a:r>
              <a:rPr lang="en-US" sz="1200" dirty="0">
                <a:latin typeface="Century Gothic" panose="020B0502020202020204" pitchFamily="34" charset="0"/>
              </a:rPr>
              <a:t>“Audience saturation measures how </a:t>
            </a:r>
            <a:r>
              <a:rPr lang="en-US" sz="1200" dirty="0">
                <a:solidFill>
                  <a:schemeClr val="accent1"/>
                </a:solidFill>
                <a:latin typeface="Century Gothic" panose="020B0502020202020204" pitchFamily="34" charset="0"/>
              </a:rPr>
              <a:t>often</a:t>
            </a:r>
            <a:r>
              <a:rPr lang="en-US" sz="1200" dirty="0">
                <a:latin typeface="Century Gothic" panose="020B0502020202020204" pitchFamily="34" charset="0"/>
              </a:rPr>
              <a:t> people are seeing your ad for the </a:t>
            </a:r>
            <a:r>
              <a:rPr lang="en-US" sz="1200" dirty="0">
                <a:solidFill>
                  <a:schemeClr val="accent1"/>
                </a:solidFill>
                <a:latin typeface="Century Gothic" panose="020B0502020202020204" pitchFamily="34" charset="0"/>
              </a:rPr>
              <a:t>first</a:t>
            </a:r>
            <a:r>
              <a:rPr lang="en-US" sz="1200" dirty="0">
                <a:latin typeface="Century Gothic" panose="020B0502020202020204" pitchFamily="34" charset="0"/>
              </a:rPr>
              <a:t> time, among other things. A more extensive way to recognize audience saturation is by using Facebook's </a:t>
            </a:r>
            <a:r>
              <a:rPr lang="en-US" sz="1200" dirty="0">
                <a:solidFill>
                  <a:schemeClr val="accent1"/>
                </a:solidFill>
                <a:latin typeface="Century Gothic" panose="020B0502020202020204" pitchFamily="34" charset="0"/>
              </a:rPr>
              <a:t>delivery</a:t>
            </a:r>
            <a:r>
              <a:rPr lang="en-US" sz="1200" dirty="0">
                <a:latin typeface="Century Gothic" panose="020B0502020202020204" pitchFamily="34" charset="0"/>
              </a:rPr>
              <a:t> insights.” (Loomer, 2017)</a:t>
            </a:r>
          </a:p>
          <a:p>
            <a:endParaRPr lang="en-US" sz="1200" dirty="0">
              <a:latin typeface="Century Gothic" panose="020B0502020202020204" pitchFamily="34" charset="0"/>
            </a:endParaRPr>
          </a:p>
          <a:p>
            <a:pPr marL="171450" indent="-171450">
              <a:buFont typeface="Arial" panose="020B0604020202020204" pitchFamily="34" charset="0"/>
              <a:buChar char="•"/>
            </a:pPr>
            <a:r>
              <a:rPr lang="en-US" sz="1200" dirty="0">
                <a:solidFill>
                  <a:schemeClr val="accent1"/>
                </a:solidFill>
                <a:latin typeface="Century Gothic" panose="020B0502020202020204" pitchFamily="34" charset="0"/>
              </a:rPr>
              <a:t>First time impression ratio: </a:t>
            </a:r>
            <a:r>
              <a:rPr lang="en-US" sz="1200" dirty="0">
                <a:latin typeface="Century Gothic" panose="020B0502020202020204" pitchFamily="34" charset="0"/>
              </a:rPr>
              <a:t>if it is more than 50% it is good because it means than most of the impressions are fresh. The ad set does not need any treatment for audience fatigue. </a:t>
            </a:r>
          </a:p>
          <a:p>
            <a:pPr marL="171450" indent="-171450">
              <a:buFont typeface="Arial" panose="020B0604020202020204" pitchFamily="34" charset="0"/>
              <a:buChar char="•"/>
            </a:pPr>
            <a:r>
              <a:rPr lang="en-US" sz="1200" dirty="0">
                <a:solidFill>
                  <a:schemeClr val="accent1"/>
                </a:solidFill>
                <a:latin typeface="Century Gothic" panose="020B0502020202020204" pitchFamily="34" charset="0"/>
              </a:rPr>
              <a:t>Audience reached: </a:t>
            </a:r>
            <a:r>
              <a:rPr lang="en-US" sz="1200" dirty="0">
                <a:latin typeface="Century Gothic" panose="020B0502020202020204" pitchFamily="34" charset="0"/>
              </a:rPr>
              <a:t>for example, 1,8% means we are not close to fatigue. If it is too late and it is already fatigued, then changing creative is not going to save the day, you must expand your audience to new eyes. </a:t>
            </a:r>
          </a:p>
        </p:txBody>
      </p:sp>
      <p:sp>
        <p:nvSpPr>
          <p:cNvPr id="12" name="Οβάλ 11">
            <a:extLst>
              <a:ext uri="{FF2B5EF4-FFF2-40B4-BE49-F238E27FC236}">
                <a16:creationId xmlns:a16="http://schemas.microsoft.com/office/drawing/2014/main" id="{5BB459F3-65F3-4E33-9DED-BDED3690CE27}"/>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7" name="Γραφικό 16" descr="Κομμάτια παζλ με συμπαγές γέμισμα">
            <a:extLst>
              <a:ext uri="{FF2B5EF4-FFF2-40B4-BE49-F238E27FC236}">
                <a16:creationId xmlns:a16="http://schemas.microsoft.com/office/drawing/2014/main" id="{82D79A12-1921-4EFF-A50E-AA0789EE20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1480" y="1332908"/>
            <a:ext cx="914400" cy="914400"/>
          </a:xfrm>
          <a:prstGeom prst="rect">
            <a:avLst/>
          </a:prstGeom>
        </p:spPr>
      </p:pic>
    </p:spTree>
    <p:extLst>
      <p:ext uri="{BB962C8B-B14F-4D97-AF65-F5344CB8AC3E}">
        <p14:creationId xmlns:p14="http://schemas.microsoft.com/office/powerpoint/2010/main" val="657017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FB14E6FE-FF08-4043-BE90-02D5AA34E633}"/>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08</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Basic – key concepts</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24</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6924973"/>
          </a:xfrm>
          <a:prstGeom prst="rect">
            <a:avLst/>
          </a:prstGeom>
          <a:noFill/>
        </p:spPr>
        <p:txBody>
          <a:bodyPr wrap="square" rtlCol="0">
            <a:spAutoFit/>
          </a:bodyPr>
          <a:lstStyle/>
          <a:p>
            <a:r>
              <a:rPr lang="en-US" sz="1200" b="1" dirty="0">
                <a:latin typeface="Century Gothic" panose="020B0502020202020204" pitchFamily="34" charset="0"/>
              </a:rPr>
              <a:t>What is the learning face?</a:t>
            </a:r>
          </a:p>
          <a:p>
            <a:endParaRPr lang="en-US" sz="1200" dirty="0">
              <a:latin typeface="Century Gothic" panose="020B0502020202020204" pitchFamily="34" charset="0"/>
            </a:endParaRPr>
          </a:p>
          <a:p>
            <a:r>
              <a:rPr lang="en-US" sz="1200" dirty="0">
                <a:latin typeface="Century Gothic" panose="020B0502020202020204" pitchFamily="34" charset="0"/>
              </a:rPr>
              <a:t>“The </a:t>
            </a:r>
            <a:r>
              <a:rPr lang="en-US" sz="1200" dirty="0">
                <a:solidFill>
                  <a:schemeClr val="accent1"/>
                </a:solidFill>
                <a:latin typeface="Century Gothic" panose="020B0502020202020204" pitchFamily="34" charset="0"/>
              </a:rPr>
              <a:t>learning phase </a:t>
            </a:r>
            <a:r>
              <a:rPr lang="en-US" sz="1200" dirty="0">
                <a:latin typeface="Century Gothic" panose="020B0502020202020204" pitchFamily="34" charset="0"/>
              </a:rPr>
              <a:t>is the period Facebook takes, after an ad campaign has been launched, to figure out how it can generate the best possible results for your campaign. Facebook does this by showing your ad to different people within your target audience and then calculating who is </a:t>
            </a:r>
            <a:r>
              <a:rPr lang="en-US" sz="1200" dirty="0">
                <a:solidFill>
                  <a:schemeClr val="accent1"/>
                </a:solidFill>
                <a:latin typeface="Century Gothic" panose="020B0502020202020204" pitchFamily="34" charset="0"/>
              </a:rPr>
              <a:t>most likely </a:t>
            </a:r>
            <a:r>
              <a:rPr lang="en-US" sz="1200" dirty="0">
                <a:latin typeface="Century Gothic" panose="020B0502020202020204" pitchFamily="34" charset="0"/>
              </a:rPr>
              <a:t>to act after seeing your ads.” (Nasser, 2019)</a:t>
            </a:r>
          </a:p>
          <a:p>
            <a:endParaRPr lang="en-US" sz="1200" dirty="0">
              <a:latin typeface="Century Gothic" panose="020B0502020202020204" pitchFamily="34" charset="0"/>
            </a:endParaRPr>
          </a:p>
          <a:p>
            <a:r>
              <a:rPr lang="en-US" sz="1200" dirty="0">
                <a:latin typeface="Century Gothic" panose="020B0502020202020204" pitchFamily="34" charset="0"/>
              </a:rPr>
              <a:t>The learning face will last until you gather approximately </a:t>
            </a:r>
            <a:r>
              <a:rPr lang="en-US" sz="1200" dirty="0">
                <a:solidFill>
                  <a:schemeClr val="accent1"/>
                </a:solidFill>
                <a:latin typeface="Century Gothic" panose="020B0502020202020204" pitchFamily="34" charset="0"/>
              </a:rPr>
              <a:t>50 events </a:t>
            </a:r>
            <a:r>
              <a:rPr lang="en-US" sz="1200" dirty="0">
                <a:latin typeface="Century Gothic" panose="020B0502020202020204" pitchFamily="34" charset="0"/>
              </a:rPr>
              <a:t>(if you optimize for link clicks, 50 link clicks, if you optimize for add to cards, then 50 add to cards) in a </a:t>
            </a:r>
            <a:r>
              <a:rPr lang="en-US" sz="1200" dirty="0">
                <a:solidFill>
                  <a:schemeClr val="accent1"/>
                </a:solidFill>
                <a:latin typeface="Century Gothic" panose="020B0502020202020204" pitchFamily="34" charset="0"/>
              </a:rPr>
              <a:t>7 days </a:t>
            </a:r>
            <a:r>
              <a:rPr lang="en-US" sz="1200" dirty="0">
                <a:latin typeface="Century Gothic" panose="020B0502020202020204" pitchFamily="34" charset="0"/>
              </a:rPr>
              <a:t>period. </a:t>
            </a:r>
          </a:p>
          <a:p>
            <a:endParaRPr lang="en-US" sz="1200" dirty="0">
              <a:latin typeface="Century Gothic" panose="020B0502020202020204" pitchFamily="34" charset="0"/>
            </a:endParaRPr>
          </a:p>
          <a:p>
            <a:r>
              <a:rPr lang="en-US" sz="1200" dirty="0">
                <a:latin typeface="Century Gothic" panose="020B0502020202020204" pitchFamily="34" charset="0"/>
              </a:rPr>
              <a:t>Do </a:t>
            </a:r>
            <a:r>
              <a:rPr lang="en-US" sz="1200" dirty="0">
                <a:solidFill>
                  <a:schemeClr val="accent1"/>
                </a:solidFill>
                <a:latin typeface="Century Gothic" panose="020B0502020202020204" pitchFamily="34" charset="0"/>
              </a:rPr>
              <a:t>not</a:t>
            </a:r>
            <a:r>
              <a:rPr lang="en-US" sz="1200" dirty="0">
                <a:latin typeface="Century Gothic" panose="020B0502020202020204" pitchFamily="34" charset="0"/>
              </a:rPr>
              <a:t> make significant changes within your ad set when it is going through the learning face, as this can cause it to </a:t>
            </a:r>
            <a:r>
              <a:rPr lang="en-US" sz="1200" dirty="0">
                <a:solidFill>
                  <a:schemeClr val="accent1"/>
                </a:solidFill>
                <a:latin typeface="Century Gothic" panose="020B0502020202020204" pitchFamily="34" charset="0"/>
              </a:rPr>
              <a:t>reset</a:t>
            </a:r>
            <a:r>
              <a:rPr lang="en-US" sz="1200" dirty="0">
                <a:latin typeface="Century Gothic" panose="020B0502020202020204" pitchFamily="34" charset="0"/>
              </a:rPr>
              <a:t>. Facebook needs a bit of time to generate the relevant data in order to give your campaign a </a:t>
            </a:r>
            <a:r>
              <a:rPr lang="en-US" sz="1200" dirty="0">
                <a:solidFill>
                  <a:schemeClr val="accent1"/>
                </a:solidFill>
                <a:latin typeface="Century Gothic" panose="020B0502020202020204" pitchFamily="34" charset="0"/>
              </a:rPr>
              <a:t>boost</a:t>
            </a:r>
            <a:r>
              <a:rPr lang="en-US" sz="1200" dirty="0">
                <a:latin typeface="Century Gothic" panose="020B0502020202020204" pitchFamily="34" charset="0"/>
              </a:rPr>
              <a:t>!</a:t>
            </a:r>
          </a:p>
          <a:p>
            <a:endParaRPr lang="en-US" sz="1200" dirty="0">
              <a:latin typeface="Century Gothic" panose="020B0502020202020204" pitchFamily="34" charset="0"/>
            </a:endParaRPr>
          </a:p>
          <a:p>
            <a:r>
              <a:rPr lang="en-US" sz="1200" dirty="0">
                <a:latin typeface="Century Gothic" panose="020B0502020202020204" pitchFamily="34" charset="0"/>
              </a:rPr>
              <a:t>If after the seven-day learning phase period your ad set doesn’t achieve 50 optimization events, it enters </a:t>
            </a:r>
            <a:r>
              <a:rPr lang="en-US" sz="1200" dirty="0">
                <a:solidFill>
                  <a:schemeClr val="accent1"/>
                </a:solidFill>
                <a:latin typeface="Century Gothic" panose="020B0502020202020204" pitchFamily="34" charset="0"/>
              </a:rPr>
              <a:t>“Learning Limited” status</a:t>
            </a:r>
            <a:r>
              <a:rPr lang="en-US" sz="1200" dirty="0">
                <a:latin typeface="Century Gothic" panose="020B0502020202020204" pitchFamily="34" charset="0"/>
              </a:rPr>
              <a:t>. However, this is not so scary!</a:t>
            </a:r>
          </a:p>
          <a:p>
            <a:endParaRPr lang="en-US" sz="1200" dirty="0">
              <a:latin typeface="Century Gothic" panose="020B0502020202020204" pitchFamily="34" charset="0"/>
            </a:endParaRPr>
          </a:p>
          <a:p>
            <a:r>
              <a:rPr lang="en-US" sz="1200" dirty="0">
                <a:latin typeface="Century Gothic" panose="020B0502020202020204" pitchFamily="34" charset="0"/>
              </a:rPr>
              <a:t>There are multiple reasons why an ad set gets in this status: small audience size, low budget, low bid or cost control, or running too many ads at the same time. This does not mean that your ad set has stopped running, but it is a </a:t>
            </a:r>
            <a:r>
              <a:rPr lang="en-US" sz="1200" dirty="0">
                <a:solidFill>
                  <a:schemeClr val="accent1"/>
                </a:solidFill>
                <a:latin typeface="Century Gothic" panose="020B0502020202020204" pitchFamily="34" charset="0"/>
              </a:rPr>
              <a:t>warning</a:t>
            </a:r>
            <a:r>
              <a:rPr lang="en-US" sz="1200" dirty="0">
                <a:latin typeface="Century Gothic" panose="020B0502020202020204" pitchFamily="34" charset="0"/>
              </a:rPr>
              <a:t> that you may consider and do some changes. </a:t>
            </a:r>
          </a:p>
          <a:p>
            <a:endParaRPr lang="en-US" sz="1200" dirty="0">
              <a:latin typeface="Century Gothic" panose="020B0502020202020204" pitchFamily="34" charset="0"/>
            </a:endParaRPr>
          </a:p>
          <a:p>
            <a:r>
              <a:rPr lang="en-US" sz="1200" b="1" dirty="0">
                <a:latin typeface="Century Gothic" panose="020B0502020202020204" pitchFamily="34" charset="0"/>
              </a:rPr>
              <a:t>What are some critical seasonal moments influencing every type of business?</a:t>
            </a:r>
          </a:p>
          <a:p>
            <a:endParaRPr lang="en-US" sz="1200" dirty="0">
              <a:latin typeface="Century Gothic" panose="020B0502020202020204" pitchFamily="34" charset="0"/>
            </a:endParaRPr>
          </a:p>
          <a:p>
            <a:r>
              <a:rPr lang="en-US" sz="1200" dirty="0">
                <a:latin typeface="Century Gothic" panose="020B0502020202020204" pitchFamily="34" charset="0"/>
              </a:rPr>
              <a:t>Seasonal moments, are the celebrations that businesses take advantage of to sell more. Examples: </a:t>
            </a:r>
            <a:r>
              <a:rPr lang="en-US" sz="1200" dirty="0">
                <a:solidFill>
                  <a:schemeClr val="accent1"/>
                </a:solidFill>
                <a:latin typeface="Century Gothic" panose="020B0502020202020204" pitchFamily="34" charset="0"/>
              </a:rPr>
              <a:t>Valentine's Day, Halloween, Black Friday, Cyber Monday, Christmas, Easter </a:t>
            </a:r>
            <a:r>
              <a:rPr lang="en-US" sz="1200" dirty="0">
                <a:latin typeface="Century Gothic" panose="020B0502020202020204" pitchFamily="34" charset="0"/>
              </a:rPr>
              <a:t>are some of them. </a:t>
            </a:r>
          </a:p>
          <a:p>
            <a:endParaRPr lang="en-US" sz="1200" dirty="0">
              <a:latin typeface="Century Gothic" panose="020B0502020202020204" pitchFamily="34" charset="0"/>
            </a:endParaRPr>
          </a:p>
          <a:p>
            <a:r>
              <a:rPr lang="en-US" sz="1200" dirty="0">
                <a:latin typeface="Century Gothic" panose="020B0502020202020204" pitchFamily="34" charset="0"/>
              </a:rPr>
              <a:t>What happens during this period? Even if you are not a business that is not influenced by seasonal moments, do you also get affected? The answer is yes!</a:t>
            </a:r>
          </a:p>
          <a:p>
            <a:endParaRPr lang="en-US" sz="1200" dirty="0">
              <a:latin typeface="Century Gothic" panose="020B0502020202020204" pitchFamily="34" charset="0"/>
            </a:endParaRPr>
          </a:p>
          <a:p>
            <a:r>
              <a:rPr lang="en-US" sz="1200" dirty="0">
                <a:latin typeface="Century Gothic" panose="020B0502020202020204" pitchFamily="34" charset="0"/>
              </a:rPr>
              <a:t>Many advertisers increase their budget during this period, which means the </a:t>
            </a:r>
            <a:r>
              <a:rPr lang="en-US" sz="1200" dirty="0">
                <a:solidFill>
                  <a:schemeClr val="accent1"/>
                </a:solidFill>
                <a:latin typeface="Century Gothic" panose="020B0502020202020204" pitchFamily="34" charset="0"/>
              </a:rPr>
              <a:t>competition</a:t>
            </a:r>
            <a:r>
              <a:rPr lang="en-US" sz="1200" dirty="0">
                <a:latin typeface="Century Gothic" panose="020B0502020202020204" pitchFamily="34" charset="0"/>
              </a:rPr>
              <a:t> is higher. So, whether you are a business that takes advantage of seasonal moments or not, you are getting affected as you may notice </a:t>
            </a:r>
            <a:r>
              <a:rPr lang="en-US" sz="1200" dirty="0">
                <a:solidFill>
                  <a:schemeClr val="accent1"/>
                </a:solidFill>
                <a:latin typeface="Century Gothic" panose="020B0502020202020204" pitchFamily="34" charset="0"/>
              </a:rPr>
              <a:t>higher </a:t>
            </a:r>
          </a:p>
          <a:p>
            <a:r>
              <a:rPr lang="en-US" sz="1200" dirty="0">
                <a:solidFill>
                  <a:schemeClr val="accent1"/>
                </a:solidFill>
                <a:latin typeface="Century Gothic" panose="020B0502020202020204" pitchFamily="34" charset="0"/>
              </a:rPr>
              <a:t>costs </a:t>
            </a:r>
            <a:r>
              <a:rPr lang="en-US" sz="1200" dirty="0">
                <a:latin typeface="Century Gothic" panose="020B0502020202020204" pitchFamily="34" charset="0"/>
              </a:rPr>
              <a:t>during these periods.</a:t>
            </a:r>
            <a:endParaRPr lang="el-GR" sz="1200" dirty="0">
              <a:latin typeface="Century Gothic" panose="020B0502020202020204" pitchFamily="34" charset="0"/>
            </a:endParaRPr>
          </a:p>
        </p:txBody>
      </p:sp>
      <p:sp>
        <p:nvSpPr>
          <p:cNvPr id="12" name="Οβάλ 11">
            <a:extLst>
              <a:ext uri="{FF2B5EF4-FFF2-40B4-BE49-F238E27FC236}">
                <a16:creationId xmlns:a16="http://schemas.microsoft.com/office/drawing/2014/main" id="{BE4A72D2-83EE-44E2-AA33-F72AF872811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Κομμάτια παζλ με συμπαγές γέμισμα">
            <a:extLst>
              <a:ext uri="{FF2B5EF4-FFF2-40B4-BE49-F238E27FC236}">
                <a16:creationId xmlns:a16="http://schemas.microsoft.com/office/drawing/2014/main" id="{39D2C3C0-984D-4BB9-AC2E-16D390FCAA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1480" y="1332908"/>
            <a:ext cx="914400" cy="914400"/>
          </a:xfrm>
          <a:prstGeom prst="rect">
            <a:avLst/>
          </a:prstGeom>
        </p:spPr>
      </p:pic>
    </p:spTree>
    <p:extLst>
      <p:ext uri="{BB962C8B-B14F-4D97-AF65-F5344CB8AC3E}">
        <p14:creationId xmlns:p14="http://schemas.microsoft.com/office/powerpoint/2010/main" val="189064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3" name="Ορθογώνιο 2">
            <a:extLst>
              <a:ext uri="{FF2B5EF4-FFF2-40B4-BE49-F238E27FC236}">
                <a16:creationId xmlns:a16="http://schemas.microsoft.com/office/drawing/2014/main" id="{63DAEA45-7EC5-48E5-A80A-3425F19BFF9A}"/>
              </a:ext>
            </a:extLst>
          </p:cNvPr>
          <p:cNvSpPr/>
          <p:nvPr/>
        </p:nvSpPr>
        <p:spPr>
          <a:xfrm>
            <a:off x="532240" y="3895724"/>
            <a:ext cx="6329364" cy="1057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A07C2245-FA8F-490A-ADA1-5D95D802A003}"/>
              </a:ext>
            </a:extLst>
          </p:cNvPr>
          <p:cNvSpPr/>
          <p:nvPr/>
        </p:nvSpPr>
        <p:spPr>
          <a:xfrm>
            <a:off x="0" y="2700338"/>
            <a:ext cx="6215063" cy="1057275"/>
          </a:xfrm>
          <a:prstGeom prst="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E6786EC7-0FFA-46E0-A7E0-023C6E27518C}"/>
              </a:ext>
            </a:extLst>
          </p:cNvPr>
          <p:cNvSpPr txBox="1"/>
          <p:nvPr/>
        </p:nvSpPr>
        <p:spPr>
          <a:xfrm>
            <a:off x="291632" y="3021097"/>
            <a:ext cx="5682906" cy="307777"/>
          </a:xfrm>
          <a:prstGeom prst="rect">
            <a:avLst/>
          </a:prstGeom>
          <a:noFill/>
        </p:spPr>
        <p:txBody>
          <a:bodyPr wrap="square" rtlCol="0">
            <a:spAutoFit/>
          </a:bodyPr>
          <a:lstStyle/>
          <a:p>
            <a:r>
              <a:rPr lang="en-US" sz="1400" b="1" dirty="0">
                <a:solidFill>
                  <a:schemeClr val="bg1"/>
                </a:solidFill>
                <a:latin typeface="Century Gothic" panose="020B0502020202020204" pitchFamily="34" charset="0"/>
              </a:rPr>
              <a:t>Filter</a:t>
            </a:r>
            <a:r>
              <a:rPr lang="en-US" sz="1400" dirty="0">
                <a:solidFill>
                  <a:schemeClr val="bg1"/>
                </a:solidFill>
                <a:latin typeface="Century Gothic" panose="020B0502020202020204" pitchFamily="34" charset="0"/>
              </a:rPr>
              <a:t> ads to block audiences you don’t want</a:t>
            </a:r>
            <a:endParaRPr lang="el-GR" sz="1400" dirty="0">
              <a:solidFill>
                <a:schemeClr val="bg1"/>
              </a:solidFill>
              <a:latin typeface="Century Gothic" panose="020B0502020202020204" pitchFamily="34" charset="0"/>
            </a:endParaRPr>
          </a:p>
        </p:txBody>
      </p:sp>
      <p:sp>
        <p:nvSpPr>
          <p:cNvPr id="12" name="TextBox 11">
            <a:extLst>
              <a:ext uri="{FF2B5EF4-FFF2-40B4-BE49-F238E27FC236}">
                <a16:creationId xmlns:a16="http://schemas.microsoft.com/office/drawing/2014/main" id="{19271C5F-866D-42B5-B17D-9FBD3EDA81B3}"/>
              </a:ext>
            </a:extLst>
          </p:cNvPr>
          <p:cNvSpPr txBox="1"/>
          <p:nvPr/>
        </p:nvSpPr>
        <p:spPr>
          <a:xfrm>
            <a:off x="804239" y="4246663"/>
            <a:ext cx="6071831" cy="307777"/>
          </a:xfrm>
          <a:prstGeom prst="rect">
            <a:avLst/>
          </a:prstGeom>
          <a:noFill/>
        </p:spPr>
        <p:txBody>
          <a:bodyPr wrap="square" rtlCol="0">
            <a:spAutoFit/>
          </a:bodyPr>
          <a:lstStyle/>
          <a:p>
            <a:r>
              <a:rPr lang="en-US" sz="1400" b="1" dirty="0">
                <a:solidFill>
                  <a:schemeClr val="bg1"/>
                </a:solidFill>
                <a:latin typeface="Century Gothic" panose="020B0502020202020204" pitchFamily="34" charset="0"/>
              </a:rPr>
              <a:t>Full-Funnel targeting </a:t>
            </a:r>
            <a:r>
              <a:rPr lang="en-US" sz="1400" dirty="0">
                <a:solidFill>
                  <a:schemeClr val="bg1"/>
                </a:solidFill>
                <a:latin typeface="Century Gothic" panose="020B0502020202020204" pitchFamily="34" charset="0"/>
              </a:rPr>
              <a:t>with multiple form of engagement</a:t>
            </a:r>
          </a:p>
        </p:txBody>
      </p:sp>
      <p:sp>
        <p:nvSpPr>
          <p:cNvPr id="13" name="Ορθογώνιο 12">
            <a:extLst>
              <a:ext uri="{FF2B5EF4-FFF2-40B4-BE49-F238E27FC236}">
                <a16:creationId xmlns:a16="http://schemas.microsoft.com/office/drawing/2014/main" id="{4B4F964A-C622-4003-9EE1-5802BC9586D9}"/>
              </a:ext>
            </a:extLst>
          </p:cNvPr>
          <p:cNvSpPr/>
          <p:nvPr/>
        </p:nvSpPr>
        <p:spPr>
          <a:xfrm>
            <a:off x="0" y="5091113"/>
            <a:ext cx="6215063" cy="1057275"/>
          </a:xfrm>
          <a:prstGeom prst="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437B34D4-310D-4F8E-A3E8-6AAD1B6E16CE}"/>
              </a:ext>
            </a:extLst>
          </p:cNvPr>
          <p:cNvSpPr txBox="1"/>
          <p:nvPr/>
        </p:nvSpPr>
        <p:spPr>
          <a:xfrm>
            <a:off x="266568" y="5426864"/>
            <a:ext cx="5217298" cy="307777"/>
          </a:xfrm>
          <a:prstGeom prst="rect">
            <a:avLst/>
          </a:prstGeom>
          <a:noFill/>
        </p:spPr>
        <p:txBody>
          <a:bodyPr wrap="square" rtlCol="0">
            <a:spAutoFit/>
          </a:bodyPr>
          <a:lstStyle/>
          <a:p>
            <a:r>
              <a:rPr lang="en-US" sz="1400" b="1" dirty="0">
                <a:solidFill>
                  <a:schemeClr val="bg1"/>
                </a:solidFill>
                <a:latin typeface="Century Gothic" panose="020B0502020202020204" pitchFamily="34" charset="0"/>
              </a:rPr>
              <a:t>Variety</a:t>
            </a:r>
            <a:r>
              <a:rPr lang="en-US" sz="1400" dirty="0">
                <a:solidFill>
                  <a:schemeClr val="bg1"/>
                </a:solidFill>
                <a:latin typeface="Century Gothic" panose="020B0502020202020204" pitchFamily="34" charset="0"/>
              </a:rPr>
              <a:t> of ad formats</a:t>
            </a:r>
            <a:endParaRPr lang="el-GR" sz="1400" dirty="0">
              <a:solidFill>
                <a:schemeClr val="bg1"/>
              </a:solidFill>
              <a:latin typeface="Century Gothic" panose="020B0502020202020204" pitchFamily="34" charset="0"/>
            </a:endParaRPr>
          </a:p>
        </p:txBody>
      </p:sp>
      <p:sp>
        <p:nvSpPr>
          <p:cNvPr id="15" name="Ορθογώνιο 14">
            <a:extLst>
              <a:ext uri="{FF2B5EF4-FFF2-40B4-BE49-F238E27FC236}">
                <a16:creationId xmlns:a16="http://schemas.microsoft.com/office/drawing/2014/main" id="{AFB645B9-1031-4D44-9D64-47D7C71249FA}"/>
              </a:ext>
            </a:extLst>
          </p:cNvPr>
          <p:cNvSpPr/>
          <p:nvPr/>
        </p:nvSpPr>
        <p:spPr>
          <a:xfrm>
            <a:off x="546706" y="6314181"/>
            <a:ext cx="6329364" cy="1057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D8A8963A-66F8-4FF9-90C2-D5EC77DC00DE}"/>
              </a:ext>
            </a:extLst>
          </p:cNvPr>
          <p:cNvSpPr txBox="1"/>
          <p:nvPr/>
        </p:nvSpPr>
        <p:spPr>
          <a:xfrm>
            <a:off x="675472" y="6663181"/>
            <a:ext cx="6071831" cy="307777"/>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You can </a:t>
            </a:r>
            <a:r>
              <a:rPr lang="en-US" sz="1400" b="1" dirty="0">
                <a:solidFill>
                  <a:schemeClr val="bg1"/>
                </a:solidFill>
                <a:latin typeface="Century Gothic" panose="020B0502020202020204" pitchFamily="34" charset="0"/>
              </a:rPr>
              <a:t>reach</a:t>
            </a:r>
            <a:r>
              <a:rPr lang="en-US" sz="1400" dirty="0">
                <a:solidFill>
                  <a:schemeClr val="bg1"/>
                </a:solidFill>
                <a:latin typeface="Century Gothic" panose="020B0502020202020204" pitchFamily="34" charset="0"/>
              </a:rPr>
              <a:t> far more people than you ever will with organic posts</a:t>
            </a:r>
          </a:p>
        </p:txBody>
      </p:sp>
      <p:sp>
        <p:nvSpPr>
          <p:cNvPr id="17" name="Ορθογώνιο 16">
            <a:extLst>
              <a:ext uri="{FF2B5EF4-FFF2-40B4-BE49-F238E27FC236}">
                <a16:creationId xmlns:a16="http://schemas.microsoft.com/office/drawing/2014/main" id="{3DF64F77-916F-4815-BB09-69AD10631429}"/>
              </a:ext>
            </a:extLst>
          </p:cNvPr>
          <p:cNvSpPr/>
          <p:nvPr/>
        </p:nvSpPr>
        <p:spPr>
          <a:xfrm>
            <a:off x="0" y="7529511"/>
            <a:ext cx="6215063" cy="1057275"/>
          </a:xfrm>
          <a:prstGeom prst="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TextBox 17">
            <a:extLst>
              <a:ext uri="{FF2B5EF4-FFF2-40B4-BE49-F238E27FC236}">
                <a16:creationId xmlns:a16="http://schemas.microsoft.com/office/drawing/2014/main" id="{6E5B7F5F-9B75-45FC-BE7F-5F6364EFB3F0}"/>
              </a:ext>
            </a:extLst>
          </p:cNvPr>
          <p:cNvSpPr txBox="1"/>
          <p:nvPr/>
        </p:nvSpPr>
        <p:spPr>
          <a:xfrm>
            <a:off x="240526" y="7859819"/>
            <a:ext cx="5682906" cy="307777"/>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You can encourage </a:t>
            </a:r>
            <a:r>
              <a:rPr lang="en-US" sz="1400" b="1" dirty="0">
                <a:solidFill>
                  <a:schemeClr val="bg1"/>
                </a:solidFill>
                <a:latin typeface="Century Gothic" panose="020B0502020202020204" pitchFamily="34" charset="0"/>
              </a:rPr>
              <a:t>customer loyalty</a:t>
            </a:r>
            <a:endParaRPr lang="el-GR" sz="1400" b="1" dirty="0">
              <a:solidFill>
                <a:schemeClr val="bg1"/>
              </a:solidFill>
              <a:latin typeface="Century Gothic" panose="020B0502020202020204" pitchFamily="34" charset="0"/>
            </a:endParaRPr>
          </a:p>
        </p:txBody>
      </p:sp>
      <p:pic>
        <p:nvPicPr>
          <p:cNvPr id="9" name="Γραφικό 8" descr="Σήμα 6 με συμπαγές γέμισμα">
            <a:extLst>
              <a:ext uri="{FF2B5EF4-FFF2-40B4-BE49-F238E27FC236}">
                <a16:creationId xmlns:a16="http://schemas.microsoft.com/office/drawing/2014/main" id="{EB3526E1-B274-475C-AE68-53A3AE516B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26879" y="2906687"/>
            <a:ext cx="616893" cy="616893"/>
          </a:xfrm>
          <a:prstGeom prst="rect">
            <a:avLst/>
          </a:prstGeom>
        </p:spPr>
      </p:pic>
      <p:pic>
        <p:nvPicPr>
          <p:cNvPr id="20" name="Γραφικό 19" descr="Σήμα 7 με συμπαγές γέμισμα">
            <a:extLst>
              <a:ext uri="{FF2B5EF4-FFF2-40B4-BE49-F238E27FC236}">
                <a16:creationId xmlns:a16="http://schemas.microsoft.com/office/drawing/2014/main" id="{CA32DEE2-BD8B-4F46-8C31-347A7EEE79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2276" y="4116710"/>
            <a:ext cx="616893" cy="616893"/>
          </a:xfrm>
          <a:prstGeom prst="rect">
            <a:avLst/>
          </a:prstGeom>
        </p:spPr>
      </p:pic>
      <p:pic>
        <p:nvPicPr>
          <p:cNvPr id="24" name="Γραφικό 23" descr="Σήμα 8 με συμπαγές γέμισμα">
            <a:extLst>
              <a:ext uri="{FF2B5EF4-FFF2-40B4-BE49-F238E27FC236}">
                <a16:creationId xmlns:a16="http://schemas.microsoft.com/office/drawing/2014/main" id="{E264B234-3F9E-4E86-8B50-B08ED95870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6878" y="5355726"/>
            <a:ext cx="616893" cy="616893"/>
          </a:xfrm>
          <a:prstGeom prst="rect">
            <a:avLst/>
          </a:prstGeom>
        </p:spPr>
      </p:pic>
      <p:pic>
        <p:nvPicPr>
          <p:cNvPr id="28" name="Γραφικό 27" descr="Σήμα 9 με συμπαγές γέμισμα">
            <a:extLst>
              <a:ext uri="{FF2B5EF4-FFF2-40B4-BE49-F238E27FC236}">
                <a16:creationId xmlns:a16="http://schemas.microsoft.com/office/drawing/2014/main" id="{E9D98537-7334-4CFE-B0BB-B47F1F81A8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5206" y="6509131"/>
            <a:ext cx="616893" cy="616893"/>
          </a:xfrm>
          <a:prstGeom prst="rect">
            <a:avLst/>
          </a:prstGeom>
        </p:spPr>
      </p:pic>
      <p:pic>
        <p:nvPicPr>
          <p:cNvPr id="30" name="Γραφικό 29" descr="Σήμα 10 με συμπαγές γέμισμα">
            <a:extLst>
              <a:ext uri="{FF2B5EF4-FFF2-40B4-BE49-F238E27FC236}">
                <a16:creationId xmlns:a16="http://schemas.microsoft.com/office/drawing/2014/main" id="{C58AC25B-56EC-47BA-ACEF-D57E78953E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26878" y="7793962"/>
            <a:ext cx="616893" cy="616893"/>
          </a:xfrm>
          <a:prstGeom prst="rect">
            <a:avLst/>
          </a:prstGeom>
        </p:spPr>
      </p:pic>
      <p:sp>
        <p:nvSpPr>
          <p:cNvPr id="35" name="TextBox 34">
            <a:extLst>
              <a:ext uri="{FF2B5EF4-FFF2-40B4-BE49-F238E27FC236}">
                <a16:creationId xmlns:a16="http://schemas.microsoft.com/office/drawing/2014/main" id="{EA03F894-FD07-4708-8165-37339BD52B81}"/>
              </a:ext>
            </a:extLst>
          </p:cNvPr>
          <p:cNvSpPr txBox="1"/>
          <p:nvPr/>
        </p:nvSpPr>
        <p:spPr>
          <a:xfrm>
            <a:off x="766071" y="717041"/>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..Why Facebook Ads?</a:t>
            </a:r>
            <a:endParaRPr lang="el-GR" sz="2400" b="1" dirty="0">
              <a:solidFill>
                <a:schemeClr val="bg1"/>
              </a:solidFill>
              <a:latin typeface="Century Gothic" panose="020B0502020202020204" pitchFamily="34" charset="0"/>
            </a:endParaRPr>
          </a:p>
        </p:txBody>
      </p:sp>
      <p:pic>
        <p:nvPicPr>
          <p:cNvPr id="36" name="Γραφικό 35" descr="Σκέψη περίγραμμα">
            <a:extLst>
              <a:ext uri="{FF2B5EF4-FFF2-40B4-BE49-F238E27FC236}">
                <a16:creationId xmlns:a16="http://schemas.microsoft.com/office/drawing/2014/main" id="{8CEA5599-6E77-476E-8ABB-A98A22EE81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8871" y="323479"/>
            <a:ext cx="794342" cy="794342"/>
          </a:xfrm>
          <a:prstGeom prst="rect">
            <a:avLst/>
          </a:prstGeom>
        </p:spPr>
      </p:pic>
    </p:spTree>
    <p:extLst>
      <p:ext uri="{BB962C8B-B14F-4D97-AF65-F5344CB8AC3E}">
        <p14:creationId xmlns:p14="http://schemas.microsoft.com/office/powerpoint/2010/main" val="2959269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9EE65399-D533-4703-A230-1C52ECE3E36A}"/>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08</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Basic – key concepts</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25</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6370975"/>
          </a:xfrm>
          <a:prstGeom prst="rect">
            <a:avLst/>
          </a:prstGeom>
          <a:noFill/>
        </p:spPr>
        <p:txBody>
          <a:bodyPr wrap="square" rtlCol="0">
            <a:spAutoFit/>
          </a:bodyPr>
          <a:lstStyle/>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Prepare yourself for a seasonal moment at least </a:t>
            </a:r>
            <a:r>
              <a:rPr lang="en-US" sz="1200" dirty="0">
                <a:solidFill>
                  <a:schemeClr val="accent1"/>
                </a:solidFill>
                <a:latin typeface="Century Gothic" panose="020B0502020202020204" pitchFamily="34" charset="0"/>
              </a:rPr>
              <a:t>2 weeks earlier </a:t>
            </a:r>
            <a:r>
              <a:rPr lang="en-US" sz="1200" dirty="0">
                <a:latin typeface="Century Gothic" panose="020B0502020202020204" pitchFamily="34" charset="0"/>
              </a:rPr>
              <a:t>so that you warm your audience, and the algorithm has more data about to whom to show your ad to. </a:t>
            </a:r>
            <a:endParaRPr lang="el-GR" sz="1200" dirty="0">
              <a:latin typeface="Century Gothic" panose="020B0502020202020204" pitchFamily="34" charset="0"/>
            </a:endParaRP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Create deadline driven deals!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Capitalize on creative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Retarget last year’s audience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Increase your budget at least 20%</a:t>
            </a:r>
          </a:p>
          <a:p>
            <a:pPr marL="171450" indent="-171450">
              <a:buFont typeface="Wingdings" panose="05000000000000000000" pitchFamily="2" charset="2"/>
              <a:buChar char="v"/>
            </a:pPr>
            <a:endParaRPr lang="en-US" sz="1200" dirty="0">
              <a:latin typeface="Century Gothic" panose="020B0502020202020204" pitchFamily="34" charset="0"/>
            </a:endParaRPr>
          </a:p>
          <a:p>
            <a:r>
              <a:rPr lang="en-US" sz="1200" b="1" dirty="0">
                <a:latin typeface="Century Gothic" panose="020B0502020202020204" pitchFamily="34" charset="0"/>
              </a:rPr>
              <a:t>How can you spy on your competitors?</a:t>
            </a:r>
          </a:p>
          <a:p>
            <a:endParaRPr lang="en-US" sz="1200" dirty="0">
              <a:latin typeface="Century Gothic" panose="020B0502020202020204" pitchFamily="34" charset="0"/>
            </a:endParaRPr>
          </a:p>
          <a:p>
            <a:r>
              <a:rPr lang="en-US" sz="1200" dirty="0">
                <a:latin typeface="Century Gothic" panose="020B0502020202020204" pitchFamily="34" charset="0"/>
              </a:rPr>
              <a:t>The first tool to spy on your competitors is called </a:t>
            </a:r>
            <a:r>
              <a:rPr lang="en-US" sz="1200" dirty="0">
                <a:solidFill>
                  <a:schemeClr val="accent1"/>
                </a:solidFill>
                <a:latin typeface="Century Gothic" panose="020B0502020202020204" pitchFamily="34" charset="0"/>
              </a:rPr>
              <a:t>“Ads Library”. </a:t>
            </a:r>
            <a:r>
              <a:rPr lang="en-US" sz="1200" dirty="0">
                <a:latin typeface="Century Gothic" panose="020B0502020202020204" pitchFamily="34" charset="0"/>
              </a:rPr>
              <a:t>There, you can either select a </a:t>
            </a:r>
            <a:r>
              <a:rPr lang="en-US" sz="1200" dirty="0">
                <a:solidFill>
                  <a:schemeClr val="accent1"/>
                </a:solidFill>
                <a:latin typeface="Century Gothic" panose="020B0502020202020204" pitchFamily="34" charset="0"/>
              </a:rPr>
              <a:t>keyword</a:t>
            </a:r>
            <a:r>
              <a:rPr lang="en-US" sz="1200" dirty="0">
                <a:latin typeface="Century Gothic" panose="020B0502020202020204" pitchFamily="34" charset="0"/>
              </a:rPr>
              <a:t> (for example: fashion) and all the related ads to this specific keyword will appear. Or, you can type the names of your competitors and their active campaigns will appear as well. </a:t>
            </a:r>
          </a:p>
          <a:p>
            <a:endParaRPr lang="en-US" sz="1200" dirty="0">
              <a:latin typeface="Century Gothic" panose="020B0502020202020204" pitchFamily="34" charset="0"/>
            </a:endParaRPr>
          </a:p>
          <a:p>
            <a:r>
              <a:rPr lang="en-US" sz="1200" dirty="0">
                <a:latin typeface="Century Gothic" panose="020B0502020202020204" pitchFamily="34" charset="0"/>
              </a:rPr>
              <a:t>If you see an ad of your competitor which is active for very long, it means this works for them and keep it active. You can then have an idea about the </a:t>
            </a:r>
            <a:r>
              <a:rPr lang="en-US" sz="1200" dirty="0">
                <a:solidFill>
                  <a:schemeClr val="accent1"/>
                </a:solidFill>
                <a:latin typeface="Century Gothic" panose="020B0502020202020204" pitchFamily="34" charset="0"/>
              </a:rPr>
              <a:t>formats</a:t>
            </a:r>
            <a:r>
              <a:rPr lang="en-US" sz="1200" dirty="0">
                <a:latin typeface="Century Gothic" panose="020B0502020202020204" pitchFamily="34" charset="0"/>
              </a:rPr>
              <a:t> and </a:t>
            </a:r>
            <a:r>
              <a:rPr lang="en-US" sz="1200" dirty="0">
                <a:solidFill>
                  <a:schemeClr val="accent1"/>
                </a:solidFill>
                <a:latin typeface="Century Gothic" panose="020B0502020202020204" pitchFamily="34" charset="0"/>
              </a:rPr>
              <a:t>copies</a:t>
            </a:r>
            <a:r>
              <a:rPr lang="en-US" sz="1200" dirty="0">
                <a:latin typeface="Century Gothic" panose="020B0502020202020204" pitchFamily="34" charset="0"/>
              </a:rPr>
              <a:t> your competitors use. Are they using catalog, single images or videos? What are they writing as a primary text? </a:t>
            </a:r>
          </a:p>
          <a:p>
            <a:endParaRPr lang="en-US" sz="1200" dirty="0">
              <a:latin typeface="Century Gothic" panose="020B0502020202020204" pitchFamily="34" charset="0"/>
            </a:endParaRPr>
          </a:p>
          <a:p>
            <a:r>
              <a:rPr lang="en-US" sz="1200" dirty="0">
                <a:latin typeface="Century Gothic" panose="020B0502020202020204" pitchFamily="34" charset="0"/>
              </a:rPr>
              <a:t>The second thing you can do to spy on your competitors, is to find what their </a:t>
            </a:r>
            <a:r>
              <a:rPr lang="en-US" sz="1200" dirty="0">
                <a:solidFill>
                  <a:schemeClr val="accent1"/>
                </a:solidFill>
                <a:latin typeface="Century Gothic" panose="020B0502020202020204" pitchFamily="34" charset="0"/>
              </a:rPr>
              <a:t>target audience </a:t>
            </a:r>
            <a:r>
              <a:rPr lang="en-US" sz="1200" dirty="0">
                <a:latin typeface="Century Gothic" panose="020B0502020202020204" pitchFamily="34" charset="0"/>
              </a:rPr>
              <a:t>is. How to do that?</a:t>
            </a:r>
          </a:p>
          <a:p>
            <a:endParaRPr lang="en-US" sz="1200" dirty="0">
              <a:latin typeface="Century Gothic" panose="020B0502020202020204" pitchFamily="34" charset="0"/>
            </a:endParaRPr>
          </a:p>
          <a:p>
            <a:r>
              <a:rPr lang="en-US" sz="1200" dirty="0">
                <a:latin typeface="Century Gothic" panose="020B0502020202020204" pitchFamily="34" charset="0"/>
              </a:rPr>
              <a:t>If their ad appears on your feed, select the option </a:t>
            </a:r>
            <a:r>
              <a:rPr lang="en-US" sz="1200" dirty="0">
                <a:solidFill>
                  <a:schemeClr val="accent1"/>
                </a:solidFill>
                <a:latin typeface="Century Gothic" panose="020B0502020202020204" pitchFamily="34" charset="0"/>
              </a:rPr>
              <a:t>“Why am I seeing this ad” </a:t>
            </a:r>
            <a:r>
              <a:rPr lang="en-US" sz="1200" dirty="0">
                <a:latin typeface="Century Gothic" panose="020B0502020202020204" pitchFamily="34" charset="0"/>
              </a:rPr>
              <a:t>and information about their target audience will appear to you. For example, if you get the message “This ad is shown to you because you have similarities to their audience”, means this ad targets lookalike audiences. You will not get 100% information about the target audience (for example what is the source of the lookalike audience or what percentage of similarity they are using), but you will have a general idea. </a:t>
            </a:r>
          </a:p>
          <a:p>
            <a:endParaRPr lang="en-US" sz="1200" b="1" dirty="0">
              <a:latin typeface="Century Gothic" panose="020B0502020202020204" pitchFamily="34" charset="0"/>
            </a:endParaRPr>
          </a:p>
          <a:p>
            <a:pPr marL="171450" indent="-171450">
              <a:buFont typeface="Wingdings" panose="05000000000000000000" pitchFamily="2" charset="2"/>
              <a:buChar char="v"/>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sp>
        <p:nvSpPr>
          <p:cNvPr id="12" name="Οβάλ 11">
            <a:extLst>
              <a:ext uri="{FF2B5EF4-FFF2-40B4-BE49-F238E27FC236}">
                <a16:creationId xmlns:a16="http://schemas.microsoft.com/office/drawing/2014/main" id="{B6D96247-65B7-4DF9-9617-3EC27C1C8443}"/>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Κομμάτια παζλ με συμπαγές γέμισμα">
            <a:extLst>
              <a:ext uri="{FF2B5EF4-FFF2-40B4-BE49-F238E27FC236}">
                <a16:creationId xmlns:a16="http://schemas.microsoft.com/office/drawing/2014/main" id="{876A83AA-91AC-4870-A3EF-F833FEA44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1480" y="1332908"/>
            <a:ext cx="914400" cy="914400"/>
          </a:xfrm>
          <a:prstGeom prst="rect">
            <a:avLst/>
          </a:prstGeom>
        </p:spPr>
      </p:pic>
      <p:pic>
        <p:nvPicPr>
          <p:cNvPr id="15" name="Γραφικό 14" descr="Μεγεθυντικός φακός με συμπαγές γέμισμα">
            <a:extLst>
              <a:ext uri="{FF2B5EF4-FFF2-40B4-BE49-F238E27FC236}">
                <a16:creationId xmlns:a16="http://schemas.microsoft.com/office/drawing/2014/main" id="{BC43009E-68F0-4E77-846C-89E405B32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08986" y="3946307"/>
            <a:ext cx="282494" cy="282494"/>
          </a:xfrm>
          <a:prstGeom prst="rect">
            <a:avLst/>
          </a:prstGeom>
        </p:spPr>
      </p:pic>
    </p:spTree>
    <p:extLst>
      <p:ext uri="{BB962C8B-B14F-4D97-AF65-F5344CB8AC3E}">
        <p14:creationId xmlns:p14="http://schemas.microsoft.com/office/powerpoint/2010/main" val="3158317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9EE65399-D533-4703-A230-1C52ECE3E36A}"/>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08</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Basic – key concepts</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26</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3339"/>
            <a:ext cx="6356872" cy="6740307"/>
          </a:xfrm>
          <a:prstGeom prst="rect">
            <a:avLst/>
          </a:prstGeom>
          <a:noFill/>
        </p:spPr>
        <p:txBody>
          <a:bodyPr wrap="square" rtlCol="0">
            <a:spAutoFit/>
          </a:bodyPr>
          <a:lstStyle/>
          <a:p>
            <a:pPr algn="l"/>
            <a:r>
              <a:rPr lang="en-US" sz="1200" b="1" i="0" dirty="0">
                <a:solidFill>
                  <a:srgbClr val="000000"/>
                </a:solidFill>
                <a:effectLst/>
                <a:latin typeface="Century Gothic" panose="020B0502020202020204" pitchFamily="34" charset="0"/>
              </a:rPr>
              <a:t>What is the Attribution model?</a:t>
            </a:r>
          </a:p>
          <a:p>
            <a:pPr algn="l"/>
            <a:endParaRPr lang="en-US" sz="1200" dirty="0">
              <a:solidFill>
                <a:srgbClr val="000000"/>
              </a:solidFill>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When we talk about attribution, we are talking about when and how a conversion is getting attributed to a Meta placement. Whenever you get a conversion, either is a lead, a purchase or any other type, Meta will attribute that conversion to an ad so that you can see in Ads </a:t>
            </a:r>
            <a:r>
              <a:rPr lang="en-US" sz="1200" dirty="0">
                <a:solidFill>
                  <a:srgbClr val="000000"/>
                </a:solidFill>
                <a:latin typeface="Century Gothic" panose="020B0502020202020204" pitchFamily="34" charset="0"/>
              </a:rPr>
              <a:t>M</a:t>
            </a:r>
            <a:r>
              <a:rPr lang="en-US" sz="1200" i="0" dirty="0">
                <a:solidFill>
                  <a:srgbClr val="000000"/>
                </a:solidFill>
                <a:effectLst/>
                <a:latin typeface="Century Gothic" panose="020B0502020202020204" pitchFamily="34" charset="0"/>
              </a:rPr>
              <a:t>anager which campaign brings the results that you want. </a:t>
            </a:r>
          </a:p>
          <a:p>
            <a:pPr algn="l"/>
            <a:endParaRPr lang="en-US" sz="1200" dirty="0">
              <a:solidFill>
                <a:srgbClr val="000000"/>
              </a:solidFill>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Changing the attribution window on a campaign can result immensely on the quality and quantity of your data. </a:t>
            </a:r>
          </a:p>
          <a:p>
            <a:pPr algn="l"/>
            <a:endParaRPr lang="en-US" sz="1200" dirty="0">
              <a:solidFill>
                <a:srgbClr val="000000"/>
              </a:solidFill>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Currently there are 4 main types of attributions. These 4 types base themselves in 2 actions. The first one is </a:t>
            </a:r>
            <a:r>
              <a:rPr lang="en-US" sz="1200" i="0" dirty="0">
                <a:solidFill>
                  <a:schemeClr val="accent1"/>
                </a:solidFill>
                <a:effectLst/>
                <a:latin typeface="Century Gothic" panose="020B0502020202020204" pitchFamily="34" charset="0"/>
              </a:rPr>
              <a:t>click</a:t>
            </a:r>
            <a:r>
              <a:rPr lang="en-US" sz="1200" i="0" dirty="0">
                <a:solidFill>
                  <a:srgbClr val="000000"/>
                </a:solidFill>
                <a:effectLst/>
                <a:latin typeface="Century Gothic" panose="020B0502020202020204" pitchFamily="34" charset="0"/>
              </a:rPr>
              <a:t> which means that when someone clicks on your ad (specifically the call-to-action button) and then makes a </a:t>
            </a:r>
            <a:r>
              <a:rPr lang="en-US" sz="1200" i="0" dirty="0" err="1">
                <a:solidFill>
                  <a:srgbClr val="000000"/>
                </a:solidFill>
                <a:effectLst/>
                <a:latin typeface="Century Gothic" panose="020B0502020202020204" pitchFamily="34" charset="0"/>
              </a:rPr>
              <a:t>purchuse</a:t>
            </a:r>
            <a:r>
              <a:rPr lang="en-US" sz="1200" i="0" dirty="0">
                <a:solidFill>
                  <a:srgbClr val="000000"/>
                </a:solidFill>
                <a:effectLst/>
                <a:latin typeface="Century Gothic" panose="020B0502020202020204" pitchFamily="34" charset="0"/>
              </a:rPr>
              <a:t>, that sale is getting attributed to Facebook. The second one is </a:t>
            </a:r>
            <a:r>
              <a:rPr lang="en-US" sz="1200" i="0" dirty="0">
                <a:solidFill>
                  <a:schemeClr val="accent1"/>
                </a:solidFill>
                <a:effectLst/>
                <a:latin typeface="Century Gothic" panose="020B0502020202020204" pitchFamily="34" charset="0"/>
              </a:rPr>
              <a:t>view</a:t>
            </a:r>
            <a:r>
              <a:rPr lang="en-US" sz="1200" i="0" dirty="0">
                <a:solidFill>
                  <a:srgbClr val="000000"/>
                </a:solidFill>
                <a:effectLst/>
                <a:latin typeface="Century Gothic" panose="020B0502020202020204" pitchFamily="34" charset="0"/>
              </a:rPr>
              <a:t>, which works in the same logic. If someone gives an impression to your ad and then complete a purchase, this purchase is getting attributed to Facebook.</a:t>
            </a:r>
          </a:p>
          <a:p>
            <a:pPr algn="l"/>
            <a:endParaRPr lang="en-US" sz="1200" i="0" dirty="0">
              <a:solidFill>
                <a:srgbClr val="000000"/>
              </a:solidFill>
              <a:effectLst/>
              <a:latin typeface="Century Gothic" panose="020B0502020202020204" pitchFamily="34" charset="0"/>
            </a:endParaRPr>
          </a:p>
          <a:p>
            <a:pPr algn="l"/>
            <a:r>
              <a:rPr lang="en-US" sz="1200" b="1" i="0" dirty="0">
                <a:solidFill>
                  <a:srgbClr val="000000"/>
                </a:solidFill>
                <a:effectLst/>
                <a:latin typeface="Century Gothic" panose="020B0502020202020204" pitchFamily="34" charset="0"/>
              </a:rPr>
              <a:t>Attribution settings:</a:t>
            </a:r>
          </a:p>
          <a:p>
            <a:pPr algn="l"/>
            <a:endParaRPr lang="en-US" sz="1200" i="0" dirty="0">
              <a:solidFill>
                <a:srgbClr val="000000"/>
              </a:solidFill>
              <a:effectLst/>
              <a:latin typeface="Century Gothic" panose="020B0502020202020204" pitchFamily="34" charset="0"/>
            </a:endParaRPr>
          </a:p>
          <a:p>
            <a:pPr algn="l"/>
            <a:r>
              <a:rPr lang="en-US" sz="1200" i="0" dirty="0">
                <a:solidFill>
                  <a:schemeClr val="accent1"/>
                </a:solidFill>
                <a:effectLst/>
                <a:latin typeface="Century Gothic" panose="020B0502020202020204" pitchFamily="34" charset="0"/>
              </a:rPr>
              <a:t>1-Day click</a:t>
            </a:r>
            <a:r>
              <a:rPr lang="en-US" sz="1200" i="0" dirty="0">
                <a:solidFill>
                  <a:srgbClr val="000000"/>
                </a:solidFill>
                <a:effectLst/>
                <a:latin typeface="Century Gothic" panose="020B0502020202020204" pitchFamily="34" charset="0"/>
              </a:rPr>
              <a:t>: In this case the attribution window is a day. That means that Meta will give credit to your Facebook campaign only if someone has seen the ad up to 24 hours before. As you can understand, this option is very specific but also quite limiting.</a:t>
            </a:r>
          </a:p>
          <a:p>
            <a:pPr algn="l"/>
            <a:endParaRPr lang="en-US" sz="1200" i="0" dirty="0">
              <a:solidFill>
                <a:srgbClr val="000000"/>
              </a:solidFill>
              <a:effectLst/>
              <a:latin typeface="Century Gothic" panose="020B0502020202020204" pitchFamily="34" charset="0"/>
            </a:endParaRPr>
          </a:p>
          <a:p>
            <a:pPr algn="l"/>
            <a:r>
              <a:rPr lang="en-US" sz="1200" i="0" dirty="0">
                <a:solidFill>
                  <a:schemeClr val="accent1"/>
                </a:solidFill>
                <a:effectLst/>
                <a:latin typeface="Century Gothic" panose="020B0502020202020204" pitchFamily="34" charset="0"/>
              </a:rPr>
              <a:t>7-Day click</a:t>
            </a:r>
            <a:r>
              <a:rPr lang="en-US" sz="1200" i="0" dirty="0">
                <a:solidFill>
                  <a:srgbClr val="000000"/>
                </a:solidFill>
                <a:effectLst/>
                <a:latin typeface="Century Gothic" panose="020B0502020202020204" pitchFamily="34" charset="0"/>
              </a:rPr>
              <a:t>: This option increases the attribution window by 7 days. This gives more room for the algorithm to identify a sale and give credit to that specific campaign.</a:t>
            </a:r>
          </a:p>
          <a:p>
            <a:pPr algn="l"/>
            <a:endParaRPr lang="en-US" sz="1200" i="0" dirty="0">
              <a:solidFill>
                <a:srgbClr val="000000"/>
              </a:solidFill>
              <a:effectLst/>
              <a:latin typeface="Century Gothic" panose="020B0502020202020204" pitchFamily="34" charset="0"/>
            </a:endParaRPr>
          </a:p>
          <a:p>
            <a:pPr algn="l"/>
            <a:r>
              <a:rPr lang="en-US" sz="1200" i="0" dirty="0">
                <a:solidFill>
                  <a:schemeClr val="accent1"/>
                </a:solidFill>
                <a:effectLst/>
                <a:latin typeface="Century Gothic" panose="020B0502020202020204" pitchFamily="34" charset="0"/>
              </a:rPr>
              <a:t>1-Day click or view</a:t>
            </a:r>
            <a:r>
              <a:rPr lang="en-US" sz="1200" i="0" dirty="0">
                <a:solidFill>
                  <a:srgbClr val="000000"/>
                </a:solidFill>
                <a:effectLst/>
                <a:latin typeface="Century Gothic" panose="020B0502020202020204" pitchFamily="34" charset="0"/>
              </a:rPr>
              <a:t>: In this case the algorithm will give attribution if someone sees or clicks on the campaign again up to a day before. As explained on the fist point 1-Day attributions are very specific but very limiting as well. There’s a lot of cases where a potential customer will see an ad or even click on it and then </a:t>
            </a:r>
            <a:r>
              <a:rPr lang="en-US" sz="1200" dirty="0">
                <a:solidFill>
                  <a:srgbClr val="000000"/>
                </a:solidFill>
                <a:latin typeface="Century Gothic" panose="020B0502020202020204" pitchFamily="34" charset="0"/>
              </a:rPr>
              <a:t>do the purchase some days later as he might </a:t>
            </a:r>
            <a:r>
              <a:rPr lang="en-US" sz="1200" i="0" dirty="0">
                <a:solidFill>
                  <a:srgbClr val="000000"/>
                </a:solidFill>
                <a:effectLst/>
                <a:latin typeface="Century Gothic" panose="020B0502020202020204" pitchFamily="34" charset="0"/>
              </a:rPr>
              <a:t>remember the brand. This sale will not get attributed to Facebook. </a:t>
            </a:r>
            <a:endParaRPr lang="en-US" sz="1200" dirty="0">
              <a:highlight>
                <a:srgbClr val="FFFF00"/>
              </a:highlight>
              <a:latin typeface="Century Gothic" panose="020B0502020202020204" pitchFamily="34" charset="0"/>
            </a:endParaRPr>
          </a:p>
          <a:p>
            <a:endParaRPr lang="el-GR" sz="1200" b="1" dirty="0">
              <a:latin typeface="Century Gothic" panose="020B0502020202020204" pitchFamily="34" charset="0"/>
            </a:endParaRPr>
          </a:p>
        </p:txBody>
      </p:sp>
      <p:sp>
        <p:nvSpPr>
          <p:cNvPr id="12" name="Οβάλ 11">
            <a:extLst>
              <a:ext uri="{FF2B5EF4-FFF2-40B4-BE49-F238E27FC236}">
                <a16:creationId xmlns:a16="http://schemas.microsoft.com/office/drawing/2014/main" id="{B6D96247-65B7-4DF9-9617-3EC27C1C8443}"/>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Κομμάτια παζλ με συμπαγές γέμισμα">
            <a:extLst>
              <a:ext uri="{FF2B5EF4-FFF2-40B4-BE49-F238E27FC236}">
                <a16:creationId xmlns:a16="http://schemas.microsoft.com/office/drawing/2014/main" id="{876A83AA-91AC-4870-A3EF-F833FEA44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1480" y="1332908"/>
            <a:ext cx="914400" cy="914400"/>
          </a:xfrm>
          <a:prstGeom prst="rect">
            <a:avLst/>
          </a:prstGeom>
        </p:spPr>
      </p:pic>
    </p:spTree>
    <p:extLst>
      <p:ext uri="{BB962C8B-B14F-4D97-AF65-F5344CB8AC3E}">
        <p14:creationId xmlns:p14="http://schemas.microsoft.com/office/powerpoint/2010/main" val="2820964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Στρογγύλεμα γωνιών 10">
            <a:extLst>
              <a:ext uri="{FF2B5EF4-FFF2-40B4-BE49-F238E27FC236}">
                <a16:creationId xmlns:a16="http://schemas.microsoft.com/office/drawing/2014/main" id="{9EE65399-D533-4703-A230-1C52ECE3E36A}"/>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08</a:t>
            </a:r>
            <a:endParaRPr lang="el-GR" sz="2400" b="1" dirty="0">
              <a:solidFill>
                <a:schemeClr val="bg1"/>
              </a:solidFill>
              <a:latin typeface="Century Gothic" panose="020B0502020202020204" pitchFamily="34" charset="0"/>
            </a:endParaRPr>
          </a:p>
        </p:txBody>
      </p:sp>
      <p:sp>
        <p:nvSpPr>
          <p:cNvPr id="2" name="Ορθογώνιο: Στρογγύλεμα γωνιών 1">
            <a:extLst>
              <a:ext uri="{FF2B5EF4-FFF2-40B4-BE49-F238E27FC236}">
                <a16:creationId xmlns:a16="http://schemas.microsoft.com/office/drawing/2014/main" id="{26E8FD4F-B1F2-4963-8704-4D51040555A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Basic – key concepts</a:t>
            </a:r>
            <a:endParaRPr lang="el-GR" sz="20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27</a:t>
            </a:r>
            <a:endParaRPr lang="el-GR" sz="2000" b="1" dirty="0">
              <a:solidFill>
                <a:schemeClr val="bg1"/>
              </a:solidFill>
              <a:latin typeface="Century Gothic" panose="020B0502020202020204" pitchFamily="34" charset="0"/>
            </a:endParaRPr>
          </a:p>
        </p:txBody>
      </p:sp>
      <p:sp>
        <p:nvSpPr>
          <p:cNvPr id="12" name="Οβάλ 11">
            <a:extLst>
              <a:ext uri="{FF2B5EF4-FFF2-40B4-BE49-F238E27FC236}">
                <a16:creationId xmlns:a16="http://schemas.microsoft.com/office/drawing/2014/main" id="{B6D96247-65B7-4DF9-9617-3EC27C1C8443}"/>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Κομμάτια παζλ με συμπαγές γέμισμα">
            <a:extLst>
              <a:ext uri="{FF2B5EF4-FFF2-40B4-BE49-F238E27FC236}">
                <a16:creationId xmlns:a16="http://schemas.microsoft.com/office/drawing/2014/main" id="{876A83AA-91AC-4870-A3EF-F833FEA44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1480" y="1332908"/>
            <a:ext cx="914400" cy="914400"/>
          </a:xfrm>
          <a:prstGeom prst="rect">
            <a:avLst/>
          </a:prstGeom>
        </p:spPr>
      </p:pic>
      <p:sp>
        <p:nvSpPr>
          <p:cNvPr id="14" name="TextBox 13">
            <a:extLst>
              <a:ext uri="{FF2B5EF4-FFF2-40B4-BE49-F238E27FC236}">
                <a16:creationId xmlns:a16="http://schemas.microsoft.com/office/drawing/2014/main" id="{C7AB8FD0-751F-40D0-8E62-9DA2A48A4635}"/>
              </a:ext>
            </a:extLst>
          </p:cNvPr>
          <p:cNvSpPr txBox="1"/>
          <p:nvPr/>
        </p:nvSpPr>
        <p:spPr>
          <a:xfrm>
            <a:off x="188260" y="2323339"/>
            <a:ext cx="6356872" cy="6740307"/>
          </a:xfrm>
          <a:prstGeom prst="rect">
            <a:avLst/>
          </a:prstGeom>
          <a:noFill/>
        </p:spPr>
        <p:txBody>
          <a:bodyPr wrap="square" rtlCol="0">
            <a:spAutoFit/>
          </a:bodyPr>
          <a:lstStyle/>
          <a:p>
            <a:pPr algn="l"/>
            <a:r>
              <a:rPr lang="en-US" sz="1200" i="0" dirty="0">
                <a:solidFill>
                  <a:schemeClr val="accent1"/>
                </a:solidFill>
                <a:effectLst/>
                <a:latin typeface="Century Gothic" panose="020B0502020202020204" pitchFamily="34" charset="0"/>
              </a:rPr>
              <a:t>7-Day click, </a:t>
            </a:r>
            <a:r>
              <a:rPr lang="en-US" sz="1200" dirty="0">
                <a:solidFill>
                  <a:schemeClr val="accent1"/>
                </a:solidFill>
                <a:latin typeface="Century Gothic" panose="020B0502020202020204" pitchFamily="34" charset="0"/>
              </a:rPr>
              <a:t>O</a:t>
            </a:r>
            <a:r>
              <a:rPr lang="en-US" sz="1200" i="0" dirty="0">
                <a:solidFill>
                  <a:schemeClr val="accent1"/>
                </a:solidFill>
                <a:effectLst/>
                <a:latin typeface="Century Gothic" panose="020B0502020202020204" pitchFamily="34" charset="0"/>
              </a:rPr>
              <a:t>ne day view</a:t>
            </a:r>
            <a:r>
              <a:rPr lang="en-US" sz="1200" i="0" dirty="0">
                <a:solidFill>
                  <a:srgbClr val="000000"/>
                </a:solidFill>
                <a:effectLst/>
                <a:latin typeface="Century Gothic" panose="020B0502020202020204" pitchFamily="34" charset="0"/>
              </a:rPr>
              <a:t>: This attribution setting is the one that gives the most opportunities for the algorithm to give credit to a campaign. Also, it is the by default setting right now and the one most advertisers are using.</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Which is the best one?</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That depends on what you want and what's the end goal of your campaign. In simple words, if your goal is to understand and track a customer's final actions like a last-minute purchase or an impulsive one</a:t>
            </a:r>
            <a:r>
              <a:rPr lang="en-US" sz="1200" i="0" dirty="0">
                <a:solidFill>
                  <a:schemeClr val="accent1"/>
                </a:solidFill>
                <a:effectLst/>
                <a:latin typeface="Century Gothic" panose="020B0502020202020204" pitchFamily="34" charset="0"/>
              </a:rPr>
              <a:t>, then shorter attribution settings are the best</a:t>
            </a:r>
            <a:r>
              <a:rPr lang="en-US" sz="1200" i="0" dirty="0">
                <a:solidFill>
                  <a:srgbClr val="000000"/>
                </a:solidFill>
                <a:effectLst/>
                <a:latin typeface="Century Gothic" panose="020B0502020202020204" pitchFamily="34" charset="0"/>
              </a:rPr>
              <a:t>. If the end goal is to track every action of a customer's journey or action path, then </a:t>
            </a:r>
            <a:r>
              <a:rPr lang="en-US" sz="1200" i="0" dirty="0">
                <a:solidFill>
                  <a:schemeClr val="accent1"/>
                </a:solidFill>
                <a:effectLst/>
                <a:latin typeface="Century Gothic" panose="020B0502020202020204" pitchFamily="34" charset="0"/>
              </a:rPr>
              <a:t>the longer attribution windows are better suited</a:t>
            </a:r>
            <a:r>
              <a:rPr lang="en-US" sz="1200" i="0" dirty="0">
                <a:solidFill>
                  <a:srgbClr val="000000"/>
                </a:solidFill>
                <a:effectLst/>
                <a:latin typeface="Century Gothic" panose="020B0502020202020204" pitchFamily="34" charset="0"/>
              </a:rPr>
              <a:t>. What matters is that all attribution setting have their strengths and weaknesses and you must find which one is more fitting for your campaign.</a:t>
            </a:r>
          </a:p>
          <a:p>
            <a:pPr algn="l"/>
            <a:endParaRPr lang="en-US" sz="1200" dirty="0">
              <a:solidFill>
                <a:srgbClr val="000000"/>
              </a:solidFill>
              <a:latin typeface="Century Gothic" panose="020B0502020202020204" pitchFamily="34" charset="0"/>
            </a:endParaRPr>
          </a:p>
          <a:p>
            <a:r>
              <a:rPr lang="en-US" sz="1200" b="1" dirty="0">
                <a:latin typeface="Century Gothic" panose="020B0502020202020204" pitchFamily="34" charset="0"/>
              </a:rPr>
              <a:t>How are you being charged on Facebook ads?</a:t>
            </a:r>
          </a:p>
          <a:p>
            <a:pPr algn="l"/>
            <a:endParaRPr lang="en-US" sz="1200" i="0" dirty="0">
              <a:solidFill>
                <a:srgbClr val="000000"/>
              </a:solidFill>
              <a:effectLst/>
              <a:latin typeface="Century Gothic" panose="020B0502020202020204" pitchFamily="34" charset="0"/>
            </a:endParaRPr>
          </a:p>
          <a:p>
            <a:r>
              <a:rPr lang="en-US" sz="1200" i="0" dirty="0">
                <a:solidFill>
                  <a:srgbClr val="000000"/>
                </a:solidFill>
                <a:effectLst/>
                <a:latin typeface="Century Gothic" panose="020B0502020202020204" pitchFamily="34" charset="0"/>
              </a:rPr>
              <a:t>There are two ways in which Facebook is charging you and that’s </a:t>
            </a:r>
            <a:r>
              <a:rPr lang="en-US" sz="1200" i="0" dirty="0">
                <a:solidFill>
                  <a:schemeClr val="accent1"/>
                </a:solidFill>
                <a:effectLst/>
                <a:latin typeface="Century Gothic" panose="020B0502020202020204" pitchFamily="34" charset="0"/>
              </a:rPr>
              <a:t>(1) Impressions and (2) CPC (Cost per click). </a:t>
            </a:r>
          </a:p>
          <a:p>
            <a:endParaRPr lang="en-US" sz="1200" dirty="0">
              <a:solidFill>
                <a:srgbClr val="000000"/>
              </a:solidFill>
              <a:latin typeface="Century Gothic" panose="020B0502020202020204" pitchFamily="34" charset="0"/>
            </a:endParaRPr>
          </a:p>
          <a:p>
            <a:r>
              <a:rPr lang="en-US" sz="1200" i="0" dirty="0">
                <a:solidFill>
                  <a:srgbClr val="000000"/>
                </a:solidFill>
                <a:effectLst/>
                <a:latin typeface="Century Gothic" panose="020B0502020202020204" pitchFamily="34" charset="0"/>
              </a:rPr>
              <a:t>You can choose one or the other, but honestly after a lot of testing, the truth is that there is no great difference between the two in terms of performance. Facebook is just presenting the data from a different standpoint and your receipts in a different form. Now that you know how you are getting charged, you can draw conclusions and get information for other metrics. For example, when a campaign needs a lot of impressions in order to achieve a conversion or any other objective goal for that matter, then the metric of CPM (Cost per thousand impressions) rises. When CPM gets higher, consequently CPR (Cost per result) is increasing as well. That means you will have a higher total cost for your campaign. The 2 main reasons why your campaign needs more impressions in order to reach a conversion are: </a:t>
            </a:r>
            <a:r>
              <a:rPr lang="en-US" sz="1200" dirty="0">
                <a:solidFill>
                  <a:srgbClr val="000000"/>
                </a:solidFill>
                <a:latin typeface="Century Gothic" panose="020B0502020202020204" pitchFamily="34" charset="0"/>
              </a:rPr>
              <a:t>A</a:t>
            </a:r>
            <a:r>
              <a:rPr lang="en-US" sz="1200" i="0" dirty="0">
                <a:solidFill>
                  <a:srgbClr val="000000"/>
                </a:solidFill>
                <a:effectLst/>
                <a:latin typeface="Century Gothic" panose="020B0502020202020204" pitchFamily="34" charset="0"/>
              </a:rPr>
              <a:t>udience </a:t>
            </a:r>
            <a:r>
              <a:rPr lang="en-US" sz="1200" dirty="0">
                <a:solidFill>
                  <a:srgbClr val="000000"/>
                </a:solidFill>
                <a:latin typeface="Century Gothic" panose="020B0502020202020204" pitchFamily="34" charset="0"/>
              </a:rPr>
              <a:t>t</a:t>
            </a:r>
            <a:r>
              <a:rPr lang="en-US" sz="1200" i="0" dirty="0">
                <a:solidFill>
                  <a:srgbClr val="000000"/>
                </a:solidFill>
                <a:effectLst/>
                <a:latin typeface="Century Gothic" panose="020B0502020202020204" pitchFamily="34" charset="0"/>
              </a:rPr>
              <a:t>argeting and how your Creative is getting perceived. In simple terms, if you have reached your true target audience, then people are going to click on your call-to-action button much easier. Also, if your creative is engaging, interesting and relevant, then users are going to take an action much faster. So, as you can see, everything is connected. Even the CTR (Click through rate) metric has a positive correlation with CPM and total cost. </a:t>
            </a:r>
            <a:endParaRPr lang="el-GR" sz="1200" dirty="0">
              <a:latin typeface="Century Gothic" panose="020B0502020202020204" pitchFamily="34" charset="0"/>
            </a:endParaRPr>
          </a:p>
        </p:txBody>
      </p:sp>
    </p:spTree>
    <p:extLst>
      <p:ext uri="{BB962C8B-B14F-4D97-AF65-F5344CB8AC3E}">
        <p14:creationId xmlns:p14="http://schemas.microsoft.com/office/powerpoint/2010/main" val="2226553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09</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28</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188260" y="2326279"/>
            <a:ext cx="6356872" cy="6740307"/>
          </a:xfrm>
          <a:prstGeom prst="rect">
            <a:avLst/>
          </a:prstGeom>
          <a:noFill/>
        </p:spPr>
        <p:txBody>
          <a:bodyPr wrap="square" rtlCol="0">
            <a:spAutoFit/>
          </a:bodyPr>
          <a:lstStyle/>
          <a:p>
            <a:r>
              <a:rPr lang="en-US" sz="1200" dirty="0">
                <a:latin typeface="Century Gothic" panose="020B0502020202020204" pitchFamily="34" charset="0"/>
              </a:rPr>
              <a:t>Facebook Events Manager is a tool </a:t>
            </a:r>
            <a:r>
              <a:rPr lang="en-US" sz="1200" dirty="0">
                <a:solidFill>
                  <a:schemeClr val="accent1"/>
                </a:solidFill>
                <a:latin typeface="Century Gothic" panose="020B0502020202020204" pitchFamily="34" charset="0"/>
              </a:rPr>
              <a:t>for tracking actions </a:t>
            </a:r>
            <a:r>
              <a:rPr lang="en-US" sz="1200" dirty="0">
                <a:latin typeface="Century Gothic" panose="020B0502020202020204" pitchFamily="34" charset="0"/>
              </a:rPr>
              <a:t>on third-party websites and apps.</a:t>
            </a:r>
          </a:p>
          <a:p>
            <a:endParaRPr lang="en-US" sz="1200" dirty="0">
              <a:latin typeface="Century Gothic" panose="020B0502020202020204" pitchFamily="34" charset="0"/>
            </a:endParaRPr>
          </a:p>
          <a:p>
            <a:r>
              <a:rPr lang="en-US" sz="1200" dirty="0">
                <a:latin typeface="Century Gothic" panose="020B0502020202020204" pitchFamily="34" charset="0"/>
              </a:rPr>
              <a:t>To find this tool, connect to your Ads Manager account. From the left side menu, after clicking on </a:t>
            </a:r>
            <a:r>
              <a:rPr lang="en-US" sz="1200" dirty="0">
                <a:solidFill>
                  <a:schemeClr val="accent1"/>
                </a:solidFill>
                <a:latin typeface="Century Gothic" panose="020B0502020202020204" pitchFamily="34" charset="0"/>
              </a:rPr>
              <a:t>“All tools”, </a:t>
            </a:r>
            <a:r>
              <a:rPr lang="en-US" sz="1200" dirty="0">
                <a:latin typeface="Century Gothic" panose="020B0502020202020204" pitchFamily="34" charset="0"/>
              </a:rPr>
              <a:t>select </a:t>
            </a:r>
            <a:r>
              <a:rPr lang="en-US" sz="1200" dirty="0">
                <a:solidFill>
                  <a:schemeClr val="accent1"/>
                </a:solidFill>
                <a:latin typeface="Century Gothic" panose="020B0502020202020204" pitchFamily="34" charset="0"/>
              </a:rPr>
              <a:t>“Events Manager”</a:t>
            </a:r>
            <a:r>
              <a:rPr lang="en-US" sz="1200" dirty="0">
                <a:solidFill>
                  <a:srgbClr val="B12169"/>
                </a:solidFill>
                <a:latin typeface="Century Gothic" panose="020B0502020202020204" pitchFamily="34" charset="0"/>
              </a:rPr>
              <a:t> </a:t>
            </a:r>
            <a:r>
              <a:rPr lang="en-US" sz="1200" dirty="0">
                <a:latin typeface="Century Gothic" panose="020B0502020202020204" pitchFamily="34" charset="0"/>
              </a:rPr>
              <a:t>and you will be redirected to it. </a:t>
            </a:r>
          </a:p>
          <a:p>
            <a:endParaRPr lang="en-US" sz="1200" dirty="0">
              <a:latin typeface="Century Gothic" panose="020B0502020202020204" pitchFamily="34" charset="0"/>
            </a:endParaRPr>
          </a:p>
          <a:p>
            <a:r>
              <a:rPr lang="en-US" sz="1200" b="1" dirty="0">
                <a:latin typeface="Century Gothic" panose="020B0502020202020204" pitchFamily="34" charset="0"/>
              </a:rPr>
              <a:t>What is a Facebook pixel?</a:t>
            </a:r>
          </a:p>
          <a:p>
            <a:endParaRPr lang="en-US" sz="1200" dirty="0">
              <a:latin typeface="Century Gothic" panose="020B0502020202020204" pitchFamily="34" charset="0"/>
            </a:endParaRPr>
          </a:p>
          <a:p>
            <a:r>
              <a:rPr lang="en-US" sz="1200" dirty="0">
                <a:latin typeface="Century Gothic" panose="020B0502020202020204" pitchFamily="34" charset="0"/>
              </a:rPr>
              <a:t>“The Facebook pixel is a piece of </a:t>
            </a:r>
            <a:r>
              <a:rPr lang="en-US" sz="1200" dirty="0">
                <a:solidFill>
                  <a:schemeClr val="accent1"/>
                </a:solidFill>
                <a:latin typeface="Century Gothic" panose="020B0502020202020204" pitchFamily="34" charset="0"/>
              </a:rPr>
              <a:t>code</a:t>
            </a:r>
            <a:r>
              <a:rPr lang="en-US" sz="1200" dirty="0">
                <a:latin typeface="Century Gothic" panose="020B0502020202020204" pitchFamily="34" charset="0"/>
              </a:rPr>
              <a:t> that you place on your website. It collects data that helps you track conversions from Facebook ads, optimize ads, build targeted audiences for future ads and remarket people who have already acted on your website. It is a </a:t>
            </a:r>
            <a:r>
              <a:rPr lang="en-US" sz="1200" dirty="0">
                <a:solidFill>
                  <a:schemeClr val="accent1"/>
                </a:solidFill>
                <a:latin typeface="Century Gothic" panose="020B0502020202020204" pitchFamily="34" charset="0"/>
              </a:rPr>
              <a:t>browser-dependent</a:t>
            </a:r>
            <a:r>
              <a:rPr lang="en-US" sz="1200" dirty="0">
                <a:solidFill>
                  <a:srgbClr val="B12169"/>
                </a:solidFill>
                <a:latin typeface="Century Gothic" panose="020B0502020202020204" pitchFamily="34" charset="0"/>
              </a:rPr>
              <a:t> </a:t>
            </a:r>
            <a:r>
              <a:rPr lang="en-US" sz="1200" dirty="0">
                <a:latin typeface="Century Gothic" panose="020B0502020202020204" pitchFamily="34" charset="0"/>
              </a:rPr>
              <a:t>conversion tracking method.” (Newberry, 2022)</a:t>
            </a:r>
          </a:p>
          <a:p>
            <a:endParaRPr lang="en-US" sz="1200" dirty="0">
              <a:latin typeface="Century Gothic" panose="020B0502020202020204" pitchFamily="34" charset="0"/>
            </a:endParaRPr>
          </a:p>
          <a:p>
            <a:r>
              <a:rPr lang="en-US" sz="1200" dirty="0">
                <a:latin typeface="Century Gothic" panose="020B0502020202020204" pitchFamily="34" charset="0"/>
              </a:rPr>
              <a:t>Facebook pixel is </a:t>
            </a:r>
            <a:r>
              <a:rPr lang="en-US" sz="1200" dirty="0">
                <a:solidFill>
                  <a:schemeClr val="accent1"/>
                </a:solidFill>
                <a:latin typeface="Century Gothic" panose="020B0502020202020204" pitchFamily="34" charset="0"/>
              </a:rPr>
              <a:t>free</a:t>
            </a:r>
            <a:r>
              <a:rPr lang="en-US" sz="1200" dirty="0">
                <a:latin typeface="Century Gothic" panose="020B0502020202020204" pitchFamily="34" charset="0"/>
              </a:rPr>
              <a:t>. Advertising of course is not, but the Facebook tracking pixel is. You can have maximum </a:t>
            </a:r>
            <a:r>
              <a:rPr lang="en-US" sz="1200" dirty="0">
                <a:solidFill>
                  <a:schemeClr val="accent1"/>
                </a:solidFill>
                <a:latin typeface="Century Gothic" panose="020B0502020202020204" pitchFamily="34" charset="0"/>
              </a:rPr>
              <a:t>100</a:t>
            </a:r>
            <a:r>
              <a:rPr lang="en-US" sz="1200" dirty="0">
                <a:latin typeface="Century Gothic" panose="020B0502020202020204" pitchFamily="34" charset="0"/>
              </a:rPr>
              <a:t> Facebook pixels in your Business Manager account. </a:t>
            </a:r>
          </a:p>
          <a:p>
            <a:endParaRPr lang="en-US" sz="1200" dirty="0">
              <a:latin typeface="Century Gothic" panose="020B0502020202020204" pitchFamily="34" charset="0"/>
            </a:endParaRPr>
          </a:p>
          <a:p>
            <a:r>
              <a:rPr lang="en-US" sz="1200" dirty="0">
                <a:latin typeface="Century Gothic" panose="020B0502020202020204" pitchFamily="34" charset="0"/>
              </a:rPr>
              <a:t>Facebook pixel is very </a:t>
            </a:r>
            <a:r>
              <a:rPr lang="en-US" sz="1200" dirty="0">
                <a:solidFill>
                  <a:schemeClr val="accent1"/>
                </a:solidFill>
                <a:latin typeface="Century Gothic" panose="020B0502020202020204" pitchFamily="34" charset="0"/>
              </a:rPr>
              <a:t>useful</a:t>
            </a:r>
            <a:r>
              <a:rPr lang="en-US" sz="1200" dirty="0">
                <a:latin typeface="Century Gothic" panose="020B0502020202020204" pitchFamily="34" charset="0"/>
              </a:rPr>
              <a:t> to have, as it make you capable of understanding at which level the business is, how </a:t>
            </a:r>
            <a:r>
              <a:rPr lang="en-US" sz="1200" dirty="0">
                <a:solidFill>
                  <a:schemeClr val="accent1"/>
                </a:solidFill>
                <a:latin typeface="Century Gothic" panose="020B0502020202020204" pitchFamily="34" charset="0"/>
              </a:rPr>
              <a:t>mature</a:t>
            </a:r>
            <a:r>
              <a:rPr lang="en-US" sz="1200" dirty="0">
                <a:latin typeface="Century Gothic" panose="020B0502020202020204" pitchFamily="34" charset="0"/>
              </a:rPr>
              <a:t> the account is, and what steps need to be done for campaigns to be optimized better. For instance, if you see that the “view content” event has tracked a very small amount of people, it means you first must focus on creating ads with “view content” optimization and not “purchase” right away. </a:t>
            </a:r>
          </a:p>
          <a:p>
            <a:endParaRPr lang="en-US" sz="1200" dirty="0">
              <a:latin typeface="Century Gothic" panose="020B0502020202020204" pitchFamily="34" charset="0"/>
            </a:endParaRPr>
          </a:p>
          <a:p>
            <a:r>
              <a:rPr lang="en-US" sz="1200" dirty="0">
                <a:latin typeface="Century Gothic" panose="020B0502020202020204" pitchFamily="34" charset="0"/>
              </a:rPr>
              <a:t>By opening the Events Manager, you are automatically redirected to the “</a:t>
            </a:r>
            <a:r>
              <a:rPr lang="en-US" sz="1200" dirty="0">
                <a:solidFill>
                  <a:schemeClr val="accent1"/>
                </a:solidFill>
                <a:latin typeface="Century Gothic" panose="020B0502020202020204" pitchFamily="34" charset="0"/>
              </a:rPr>
              <a:t>Overview</a:t>
            </a:r>
            <a:r>
              <a:rPr lang="en-US" sz="1200" dirty="0">
                <a:latin typeface="Century Gothic" panose="020B0502020202020204" pitchFamily="34" charset="0"/>
              </a:rPr>
              <a:t>” section. After installing your Facebook pixel to your website, you can see your events. The most important events you should track include:</a:t>
            </a:r>
          </a:p>
          <a:p>
            <a:pPr marL="228600" indent="-228600" algn="just">
              <a:buFont typeface="+mj-lt"/>
              <a:buAutoNum type="arabicPeriod"/>
            </a:pPr>
            <a:r>
              <a:rPr lang="en-US" sz="1200" dirty="0">
                <a:latin typeface="Century Gothic" panose="020B0502020202020204" pitchFamily="34" charset="0"/>
              </a:rPr>
              <a:t>Page view</a:t>
            </a:r>
          </a:p>
          <a:p>
            <a:pPr marL="228600" indent="-228600" algn="just">
              <a:buFont typeface="+mj-lt"/>
              <a:buAutoNum type="arabicPeriod"/>
            </a:pPr>
            <a:r>
              <a:rPr lang="en-US" sz="1200" dirty="0">
                <a:latin typeface="Century Gothic" panose="020B0502020202020204" pitchFamily="34" charset="0"/>
              </a:rPr>
              <a:t>View content</a:t>
            </a:r>
          </a:p>
          <a:p>
            <a:pPr marL="228600" indent="-228600" algn="just">
              <a:buFont typeface="+mj-lt"/>
              <a:buAutoNum type="arabicPeriod"/>
            </a:pPr>
            <a:r>
              <a:rPr lang="en-US" sz="1200" dirty="0">
                <a:latin typeface="Century Gothic" panose="020B0502020202020204" pitchFamily="34" charset="0"/>
              </a:rPr>
              <a:t>Add to card</a:t>
            </a:r>
          </a:p>
          <a:p>
            <a:pPr marL="228600" indent="-228600" algn="just">
              <a:buFont typeface="+mj-lt"/>
              <a:buAutoNum type="arabicPeriod"/>
            </a:pPr>
            <a:r>
              <a:rPr lang="en-US" sz="1200" dirty="0">
                <a:latin typeface="Century Gothic" panose="020B0502020202020204" pitchFamily="34" charset="0"/>
              </a:rPr>
              <a:t>Initiate checkout </a:t>
            </a:r>
          </a:p>
          <a:p>
            <a:pPr marL="228600" indent="-228600" algn="just">
              <a:buFont typeface="+mj-lt"/>
              <a:buAutoNum type="arabicPeriod"/>
            </a:pPr>
            <a:r>
              <a:rPr lang="en-US" sz="1200" dirty="0">
                <a:latin typeface="Century Gothic" panose="020B0502020202020204" pitchFamily="34" charset="0"/>
              </a:rPr>
              <a:t>Purchase</a:t>
            </a:r>
          </a:p>
          <a:p>
            <a:pPr marL="228600" indent="-228600" algn="just">
              <a:buFont typeface="+mj-lt"/>
              <a:buAutoNum type="arabicPeriod"/>
            </a:pPr>
            <a:r>
              <a:rPr lang="en-US" sz="1200" dirty="0">
                <a:latin typeface="Century Gothic" panose="020B0502020202020204" pitchFamily="34" charset="0"/>
              </a:rPr>
              <a:t>Contact </a:t>
            </a:r>
          </a:p>
          <a:p>
            <a:pPr marL="228600" indent="-228600" algn="just">
              <a:buFont typeface="+mj-lt"/>
              <a:buAutoNum type="arabicPeriod"/>
            </a:pPr>
            <a:r>
              <a:rPr lang="en-US" sz="1200" dirty="0">
                <a:latin typeface="Century Gothic" panose="020B0502020202020204" pitchFamily="34" charset="0"/>
              </a:rPr>
              <a:t>Lead</a:t>
            </a:r>
          </a:p>
          <a:p>
            <a:pPr marL="228600" indent="-228600" algn="just">
              <a:buFont typeface="+mj-lt"/>
              <a:buAutoNum type="arabicPeriod"/>
            </a:pPr>
            <a:r>
              <a:rPr lang="en-US" sz="1200" dirty="0">
                <a:latin typeface="Century Gothic" panose="020B0502020202020204" pitchFamily="34" charset="0"/>
              </a:rPr>
              <a:t>Search </a:t>
            </a:r>
          </a:p>
        </p:txBody>
      </p:sp>
      <p:sp>
        <p:nvSpPr>
          <p:cNvPr id="11" name="Ορθογώνιο: Στρογγύλεμα γωνιών 10">
            <a:extLst>
              <a:ext uri="{FF2B5EF4-FFF2-40B4-BE49-F238E27FC236}">
                <a16:creationId xmlns:a16="http://schemas.microsoft.com/office/drawing/2014/main" id="{5389CBE8-7C41-4B12-9EB5-88A9A3DB6AE2}"/>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0251B37C-4404-4911-8033-A70A9C414639}"/>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TextBox 12">
            <a:extLst>
              <a:ext uri="{FF2B5EF4-FFF2-40B4-BE49-F238E27FC236}">
                <a16:creationId xmlns:a16="http://schemas.microsoft.com/office/drawing/2014/main" id="{BCAF0BC6-FA71-469C-9A9C-27F36757F737}"/>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Events Manager</a:t>
            </a:r>
            <a:endParaRPr lang="el-GR" sz="2000" b="1" dirty="0">
              <a:solidFill>
                <a:schemeClr val="bg1"/>
              </a:solidFill>
              <a:latin typeface="Century Gothic" panose="020B0502020202020204" pitchFamily="34" charset="0"/>
            </a:endParaRPr>
          </a:p>
        </p:txBody>
      </p:sp>
      <p:sp>
        <p:nvSpPr>
          <p:cNvPr id="16" name="Οβάλ 15">
            <a:extLst>
              <a:ext uri="{FF2B5EF4-FFF2-40B4-BE49-F238E27FC236}">
                <a16:creationId xmlns:a16="http://schemas.microsoft.com/office/drawing/2014/main" id="{697B3DAC-52CA-48BD-947B-3DC02120BF1D}"/>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7" name="Γραφικό 16" descr="Έρευνα με συμπαγές γέμισμα">
            <a:extLst>
              <a:ext uri="{FF2B5EF4-FFF2-40B4-BE49-F238E27FC236}">
                <a16:creationId xmlns:a16="http://schemas.microsoft.com/office/drawing/2014/main" id="{B09703AE-3C2D-4119-91D9-1F0F073DB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9215" y="1281355"/>
            <a:ext cx="914400" cy="914400"/>
          </a:xfrm>
          <a:prstGeom prst="rect">
            <a:avLst/>
          </a:prstGeom>
        </p:spPr>
      </p:pic>
    </p:spTree>
    <p:extLst>
      <p:ext uri="{BB962C8B-B14F-4D97-AF65-F5344CB8AC3E}">
        <p14:creationId xmlns:p14="http://schemas.microsoft.com/office/powerpoint/2010/main" val="4121403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09</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29</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250564" y="2195755"/>
            <a:ext cx="6356872" cy="6740307"/>
          </a:xfrm>
          <a:prstGeom prst="rect">
            <a:avLst/>
          </a:prstGeom>
          <a:noFill/>
        </p:spPr>
        <p:txBody>
          <a:bodyPr wrap="square" rtlCol="0">
            <a:spAutoFit/>
          </a:bodyPr>
          <a:lstStyle/>
          <a:p>
            <a:endParaRPr lang="el-GR" sz="1200" b="1" dirty="0">
              <a:latin typeface="Century Gothic" panose="020B0502020202020204" pitchFamily="34" charset="0"/>
            </a:endParaRPr>
          </a:p>
          <a:p>
            <a:r>
              <a:rPr lang="en-US" sz="1200" dirty="0">
                <a:latin typeface="Century Gothic" panose="020B0502020202020204" pitchFamily="34" charset="0"/>
              </a:rPr>
              <a:t>What is the difference between page view and view content?</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Page view </a:t>
            </a:r>
            <a:r>
              <a:rPr lang="en-US" sz="1200" dirty="0">
                <a:latin typeface="Century Gothic" panose="020B0502020202020204" pitchFamily="34" charset="0"/>
              </a:rPr>
              <a:t>tracks all the website visitors, whereas </a:t>
            </a:r>
            <a:r>
              <a:rPr lang="en-US" sz="1200" dirty="0">
                <a:solidFill>
                  <a:schemeClr val="accent1"/>
                </a:solidFill>
                <a:latin typeface="Century Gothic" panose="020B0502020202020204" pitchFamily="34" charset="0"/>
              </a:rPr>
              <a:t>view content </a:t>
            </a:r>
            <a:r>
              <a:rPr lang="en-US" sz="1200" dirty="0">
                <a:latin typeface="Century Gothic" panose="020B0502020202020204" pitchFamily="34" charset="0"/>
              </a:rPr>
              <a:t>tracks only the people who have viewed a product. </a:t>
            </a:r>
          </a:p>
          <a:p>
            <a:endParaRPr lang="en-US" sz="1200" dirty="0">
              <a:latin typeface="Century Gothic" panose="020B0502020202020204" pitchFamily="34" charset="0"/>
            </a:endParaRPr>
          </a:p>
          <a:p>
            <a:r>
              <a:rPr lang="en-US" sz="1200" dirty="0">
                <a:latin typeface="Century Gothic" panose="020B0502020202020204" pitchFamily="34" charset="0"/>
              </a:rPr>
              <a:t>Of course, if you are in the service sector, you do not need to have all the above events.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Important tips:</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If you notice a </a:t>
            </a:r>
            <a:r>
              <a:rPr lang="en-US" sz="1200" dirty="0">
                <a:solidFill>
                  <a:schemeClr val="accent1"/>
                </a:solidFill>
                <a:latin typeface="Century Gothic" panose="020B0502020202020204" pitchFamily="34" charset="0"/>
              </a:rPr>
              <a:t>very big difference </a:t>
            </a:r>
            <a:r>
              <a:rPr lang="en-US" sz="1200" dirty="0">
                <a:latin typeface="Century Gothic" panose="020B0502020202020204" pitchFamily="34" charset="0"/>
              </a:rPr>
              <a:t>between your events (for example: you have 500 add to cards and only 10 purchases), you should check for any technical issue in your website. Is your </a:t>
            </a:r>
            <a:r>
              <a:rPr lang="en-US" sz="1200" dirty="0">
                <a:solidFill>
                  <a:schemeClr val="accent1"/>
                </a:solidFill>
                <a:latin typeface="Century Gothic" panose="020B0502020202020204" pitchFamily="34" charset="0"/>
              </a:rPr>
              <a:t>website user friendly</a:t>
            </a:r>
            <a:r>
              <a:rPr lang="en-US" sz="1200" dirty="0">
                <a:latin typeface="Century Gothic" panose="020B0502020202020204" pitchFamily="34" charset="0"/>
              </a:rPr>
              <a:t>? Does it require </a:t>
            </a:r>
            <a:r>
              <a:rPr lang="en-US" sz="1200" dirty="0">
                <a:solidFill>
                  <a:schemeClr val="accent1"/>
                </a:solidFill>
                <a:latin typeface="Century Gothic" panose="020B0502020202020204" pitchFamily="34" charset="0"/>
              </a:rPr>
              <a:t>many steps </a:t>
            </a:r>
            <a:r>
              <a:rPr lang="en-US" sz="1200" dirty="0">
                <a:latin typeface="Century Gothic" panose="020B0502020202020204" pitchFamily="34" charset="0"/>
              </a:rPr>
              <a:t>for someone to buy a product? </a:t>
            </a:r>
          </a:p>
          <a:p>
            <a:pPr marL="171450" indent="-171450">
              <a:buClr>
                <a:schemeClr val="accent1"/>
              </a:buClr>
              <a:buFont typeface="Wingdings" panose="05000000000000000000" pitchFamily="2" charset="2"/>
              <a:buChar char="v"/>
            </a:pPr>
            <a:r>
              <a:rPr lang="en-US" sz="1200" dirty="0">
                <a:latin typeface="Century Gothic" panose="020B0502020202020204" pitchFamily="34" charset="0"/>
              </a:rPr>
              <a:t>If you have a campaign optimized for purchase which is not performing well and you notice that you do not have many purchases tracked in your Events Manager (meaning your account is immature and does not have many data), a good strategy is to do a </a:t>
            </a:r>
            <a:r>
              <a:rPr lang="en-US" sz="1200" dirty="0">
                <a:solidFill>
                  <a:schemeClr val="accent1"/>
                </a:solidFill>
                <a:latin typeface="Century Gothic" panose="020B0502020202020204" pitchFamily="34" charset="0"/>
              </a:rPr>
              <a:t>step back</a:t>
            </a:r>
            <a:r>
              <a:rPr lang="en-US" sz="1200" dirty="0">
                <a:solidFill>
                  <a:srgbClr val="B12169"/>
                </a:solidFill>
                <a:latin typeface="Century Gothic" panose="020B0502020202020204" pitchFamily="34" charset="0"/>
              </a:rPr>
              <a:t>. </a:t>
            </a:r>
            <a:r>
              <a:rPr lang="en-US" sz="1200" dirty="0">
                <a:latin typeface="Century Gothic" panose="020B0502020202020204" pitchFamily="34" charset="0"/>
              </a:rPr>
              <a:t>Which is, in that case, optimize for add to cards. If you do not have many add to cards, you should optimize for view content first. </a:t>
            </a:r>
          </a:p>
          <a:p>
            <a:pPr marL="171450" indent="-171450">
              <a:buClr>
                <a:schemeClr val="accent1"/>
              </a:buClr>
              <a:buFont typeface="Wingdings" panose="05000000000000000000" pitchFamily="2" charset="2"/>
              <a:buChar char="v"/>
            </a:pPr>
            <a:endParaRPr lang="en-US" sz="1200" dirty="0">
              <a:latin typeface="Century Gothic" panose="020B0502020202020204" pitchFamily="34" charset="0"/>
            </a:endParaRPr>
          </a:p>
          <a:p>
            <a:pPr>
              <a:buClr>
                <a:schemeClr val="accent1"/>
              </a:buClr>
            </a:pPr>
            <a:endParaRPr lang="en-US" sz="1200" dirty="0">
              <a:latin typeface="Century Gothic" panose="020B0502020202020204" pitchFamily="34" charset="0"/>
            </a:endParaRPr>
          </a:p>
          <a:p>
            <a:pPr algn="l"/>
            <a:r>
              <a:rPr lang="en-US" sz="1200" b="1" i="0" dirty="0">
                <a:solidFill>
                  <a:srgbClr val="000000"/>
                </a:solidFill>
                <a:effectLst/>
                <a:latin typeface="Century Gothic" panose="020B0502020202020204" pitchFamily="34" charset="0"/>
              </a:rPr>
              <a:t>Pixel Setup Manual method (with coding/the hard one)</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1. Have a business manager or set up one.</a:t>
            </a:r>
          </a:p>
          <a:p>
            <a:pPr algn="l"/>
            <a:r>
              <a:rPr lang="en-US" sz="1200" i="0" dirty="0">
                <a:solidFill>
                  <a:srgbClr val="000000"/>
                </a:solidFill>
                <a:effectLst/>
                <a:latin typeface="Century Gothic" panose="020B0502020202020204" pitchFamily="34" charset="0"/>
              </a:rPr>
              <a:t>2. Go to business settings on the down left side.</a:t>
            </a:r>
          </a:p>
          <a:p>
            <a:pPr algn="l"/>
            <a:r>
              <a:rPr lang="en-US" sz="1200" i="0" dirty="0">
                <a:solidFill>
                  <a:srgbClr val="000000"/>
                </a:solidFill>
                <a:effectLst/>
                <a:latin typeface="Century Gothic" panose="020B0502020202020204" pitchFamily="34" charset="0"/>
              </a:rPr>
              <a:t>3. Chose Data sources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i="0" dirty="0">
                <a:solidFill>
                  <a:srgbClr val="000000"/>
                </a:solidFill>
                <a:effectLst/>
                <a:latin typeface="Century Gothic" panose="020B0502020202020204" pitchFamily="34" charset="0"/>
              </a:rPr>
              <a:t>Pixels.</a:t>
            </a:r>
          </a:p>
          <a:p>
            <a:pPr algn="l"/>
            <a:r>
              <a:rPr lang="en-US" sz="1200" i="0" dirty="0">
                <a:solidFill>
                  <a:srgbClr val="000000"/>
                </a:solidFill>
                <a:effectLst/>
                <a:latin typeface="Century Gothic" panose="020B0502020202020204" pitchFamily="34" charset="0"/>
              </a:rPr>
              <a:t>4. Click on add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i="0" dirty="0">
                <a:solidFill>
                  <a:srgbClr val="000000"/>
                </a:solidFill>
                <a:effectLst/>
                <a:latin typeface="Century Gothic" panose="020B0502020202020204" pitchFamily="34" charset="0"/>
              </a:rPr>
              <a:t>put a name on your Pixel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i="0" dirty="0">
                <a:solidFill>
                  <a:srgbClr val="000000"/>
                </a:solidFill>
                <a:effectLst/>
                <a:latin typeface="Century Gothic" panose="020B0502020202020204" pitchFamily="34" charset="0"/>
              </a:rPr>
              <a:t>Continue.</a:t>
            </a:r>
          </a:p>
          <a:p>
            <a:pPr algn="l"/>
            <a:r>
              <a:rPr lang="en-US" sz="1200" i="0" dirty="0">
                <a:solidFill>
                  <a:srgbClr val="000000"/>
                </a:solidFill>
                <a:effectLst/>
                <a:latin typeface="Century Gothic" panose="020B0502020202020204" pitchFamily="34" charset="0"/>
              </a:rPr>
              <a:t>5. Add people and assets (select your self and give full control, also attach the pixel to your account or any accounts that you want.</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Good job you now have a pixel! </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Keep in mind you don’t want to connect a bunch of pixels because it’s a nightmare to delete them.</a:t>
            </a:r>
            <a:endParaRPr lang="en-US" sz="1200" dirty="0">
              <a:latin typeface="Century Gothic" panose="020B0502020202020204" pitchFamily="34" charset="0"/>
            </a:endParaRPr>
          </a:p>
          <a:p>
            <a:endParaRPr lang="el-GR" sz="1200" b="1" dirty="0">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C2508049-E8B8-4532-96B5-90CD2646AC92}"/>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C7A5BA1-60F0-4830-A401-8D65079DB6F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βάλ 12">
            <a:extLst>
              <a:ext uri="{FF2B5EF4-FFF2-40B4-BE49-F238E27FC236}">
                <a16:creationId xmlns:a16="http://schemas.microsoft.com/office/drawing/2014/main" id="{21D0ADB2-7839-44FF-9B05-7174B70E15C2}"/>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Γραφικό 13" descr="Έρευνα με συμπαγές γέμισμα">
            <a:extLst>
              <a:ext uri="{FF2B5EF4-FFF2-40B4-BE49-F238E27FC236}">
                <a16:creationId xmlns:a16="http://schemas.microsoft.com/office/drawing/2014/main" id="{01B7D591-90D9-40D6-918C-FAA3418C5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9215" y="1281355"/>
            <a:ext cx="914400" cy="914400"/>
          </a:xfrm>
          <a:prstGeom prst="rect">
            <a:avLst/>
          </a:prstGeom>
        </p:spPr>
      </p:pic>
      <p:sp>
        <p:nvSpPr>
          <p:cNvPr id="15" name="TextBox 14">
            <a:extLst>
              <a:ext uri="{FF2B5EF4-FFF2-40B4-BE49-F238E27FC236}">
                <a16:creationId xmlns:a16="http://schemas.microsoft.com/office/drawing/2014/main" id="{345835B1-EF7A-4AE7-8CAC-E89134624F73}"/>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Events Manager</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700418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09</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30</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C2508049-E8B8-4532-96B5-90CD2646AC92}"/>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C7A5BA1-60F0-4830-A401-8D65079DB6F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βάλ 12">
            <a:extLst>
              <a:ext uri="{FF2B5EF4-FFF2-40B4-BE49-F238E27FC236}">
                <a16:creationId xmlns:a16="http://schemas.microsoft.com/office/drawing/2014/main" id="{21D0ADB2-7839-44FF-9B05-7174B70E15C2}"/>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Γραφικό 13" descr="Έρευνα με συμπαγές γέμισμα">
            <a:extLst>
              <a:ext uri="{FF2B5EF4-FFF2-40B4-BE49-F238E27FC236}">
                <a16:creationId xmlns:a16="http://schemas.microsoft.com/office/drawing/2014/main" id="{01B7D591-90D9-40D6-918C-FAA3418C5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9215" y="1281355"/>
            <a:ext cx="914400" cy="914400"/>
          </a:xfrm>
          <a:prstGeom prst="rect">
            <a:avLst/>
          </a:prstGeom>
        </p:spPr>
      </p:pic>
      <p:sp>
        <p:nvSpPr>
          <p:cNvPr id="15" name="TextBox 14">
            <a:extLst>
              <a:ext uri="{FF2B5EF4-FFF2-40B4-BE49-F238E27FC236}">
                <a16:creationId xmlns:a16="http://schemas.microsoft.com/office/drawing/2014/main" id="{345835B1-EF7A-4AE7-8CAC-E89134624F73}"/>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Events Manager</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BF208890-B0CB-4802-B833-7926E0B30033}"/>
              </a:ext>
            </a:extLst>
          </p:cNvPr>
          <p:cNvSpPr txBox="1"/>
          <p:nvPr/>
        </p:nvSpPr>
        <p:spPr>
          <a:xfrm>
            <a:off x="250564" y="2195755"/>
            <a:ext cx="6356872" cy="6924973"/>
          </a:xfrm>
          <a:prstGeom prst="rect">
            <a:avLst/>
          </a:prstGeom>
          <a:noFill/>
        </p:spPr>
        <p:txBody>
          <a:bodyPr wrap="square" rtlCol="0">
            <a:spAutoFit/>
          </a:bodyPr>
          <a:lstStyle/>
          <a:p>
            <a:endParaRPr lang="el-GR" sz="1200" dirty="0">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Now for the hard part:</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1. Go to </a:t>
            </a:r>
            <a:r>
              <a:rPr lang="en-US" sz="1200" i="0" dirty="0">
                <a:solidFill>
                  <a:schemeClr val="accent1"/>
                </a:solidFill>
                <a:effectLst/>
                <a:latin typeface="Century Gothic" panose="020B0502020202020204" pitchFamily="34" charset="0"/>
              </a:rPr>
              <a:t>events manager </a:t>
            </a:r>
            <a:r>
              <a:rPr lang="en-US" sz="1200" i="0" dirty="0">
                <a:solidFill>
                  <a:srgbClr val="000000"/>
                </a:solidFill>
                <a:effectLst/>
                <a:latin typeface="Century Gothic" panose="020B0502020202020204" pitchFamily="34" charset="0"/>
              </a:rPr>
              <a:t>on all tools.</a:t>
            </a:r>
          </a:p>
          <a:p>
            <a:pPr algn="l"/>
            <a:r>
              <a:rPr lang="en-US" sz="1200" i="0" dirty="0">
                <a:solidFill>
                  <a:srgbClr val="000000"/>
                </a:solidFill>
                <a:effectLst/>
                <a:latin typeface="Century Gothic" panose="020B0502020202020204" pitchFamily="34" charset="0"/>
              </a:rPr>
              <a:t>2. Select your correct </a:t>
            </a:r>
            <a:r>
              <a:rPr lang="en-US" sz="1200" i="0" dirty="0">
                <a:solidFill>
                  <a:schemeClr val="accent1"/>
                </a:solidFill>
                <a:effectLst/>
                <a:latin typeface="Century Gothic" panose="020B0502020202020204" pitchFamily="34" charset="0"/>
              </a:rPr>
              <a:t>account</a:t>
            </a:r>
            <a:r>
              <a:rPr lang="en-US" sz="1200" i="0" dirty="0">
                <a:solidFill>
                  <a:srgbClr val="000000"/>
                </a:solidFill>
                <a:effectLst/>
                <a:latin typeface="Century Gothic" panose="020B0502020202020204" pitchFamily="34" charset="0"/>
              </a:rPr>
              <a:t> and find your pixel, then click on continue pixel setup.</a:t>
            </a:r>
          </a:p>
          <a:p>
            <a:pPr algn="l"/>
            <a:r>
              <a:rPr lang="en-US" sz="1200" i="0" dirty="0">
                <a:solidFill>
                  <a:srgbClr val="000000"/>
                </a:solidFill>
                <a:effectLst/>
                <a:latin typeface="Century Gothic" panose="020B0502020202020204" pitchFamily="34" charset="0"/>
              </a:rPr>
              <a:t>3. Select the </a:t>
            </a:r>
            <a:r>
              <a:rPr lang="en-US" sz="1200" i="0" dirty="0">
                <a:solidFill>
                  <a:schemeClr val="accent1"/>
                </a:solidFill>
                <a:effectLst/>
                <a:latin typeface="Century Gothic" panose="020B0502020202020204" pitchFamily="34" charset="0"/>
              </a:rPr>
              <a:t>manual install </a:t>
            </a:r>
            <a:r>
              <a:rPr lang="en-US" sz="1200" i="0" dirty="0">
                <a:solidFill>
                  <a:srgbClr val="000000"/>
                </a:solidFill>
                <a:effectLst/>
                <a:latin typeface="Century Gothic" panose="020B0502020202020204" pitchFamily="34" charset="0"/>
              </a:rPr>
              <a:t>option (if you can use the partner integration method is much easier).</a:t>
            </a:r>
          </a:p>
          <a:p>
            <a:pPr algn="l"/>
            <a:r>
              <a:rPr lang="en-US" sz="1200" i="0" dirty="0">
                <a:solidFill>
                  <a:srgbClr val="000000"/>
                </a:solidFill>
                <a:effectLst/>
                <a:latin typeface="Century Gothic" panose="020B0502020202020204" pitchFamily="34" charset="0"/>
              </a:rPr>
              <a:t>4. First thing you should do is </a:t>
            </a:r>
            <a:r>
              <a:rPr lang="en-US" sz="1200" i="0" dirty="0">
                <a:solidFill>
                  <a:schemeClr val="accent1"/>
                </a:solidFill>
                <a:effectLst/>
                <a:latin typeface="Century Gothic" panose="020B0502020202020204" pitchFamily="34" charset="0"/>
              </a:rPr>
              <a:t>Copy the base code </a:t>
            </a:r>
            <a:r>
              <a:rPr lang="en-US" sz="1200" i="0" dirty="0">
                <a:solidFill>
                  <a:srgbClr val="000000"/>
                </a:solidFill>
                <a:effectLst/>
                <a:latin typeface="Century Gothic" panose="020B0502020202020204" pitchFamily="34" charset="0"/>
              </a:rPr>
              <a:t>to your site. Keep in mind that Pixel works with </a:t>
            </a:r>
            <a:r>
              <a:rPr lang="en-US" sz="1200" i="0" dirty="0">
                <a:solidFill>
                  <a:schemeClr val="accent1"/>
                </a:solidFill>
                <a:effectLst/>
                <a:latin typeface="Century Gothic" panose="020B0502020202020204" pitchFamily="34" charset="0"/>
              </a:rPr>
              <a:t>JavaScript</a:t>
            </a:r>
            <a:r>
              <a:rPr lang="en-US" sz="1200" i="0" dirty="0">
                <a:solidFill>
                  <a:srgbClr val="000000"/>
                </a:solidFill>
                <a:effectLst/>
                <a:latin typeface="Century Gothic" panose="020B0502020202020204" pitchFamily="34" charset="0"/>
              </a:rPr>
              <a:t>, so you have to find the manage script section of the backend of your site and paste the code provided. Also, the placement should be always </a:t>
            </a:r>
            <a:r>
              <a:rPr lang="en-US" sz="1200" dirty="0">
                <a:solidFill>
                  <a:schemeClr val="accent1"/>
                </a:solidFill>
                <a:latin typeface="Century Gothic" panose="020B0502020202020204" pitchFamily="34" charset="0"/>
              </a:rPr>
              <a:t>H</a:t>
            </a:r>
            <a:r>
              <a:rPr lang="en-US" sz="1200" i="0" dirty="0">
                <a:solidFill>
                  <a:schemeClr val="accent1"/>
                </a:solidFill>
                <a:effectLst/>
                <a:latin typeface="Century Gothic" panose="020B0502020202020204" pitchFamily="34" charset="0"/>
              </a:rPr>
              <a:t>ead</a:t>
            </a:r>
            <a:r>
              <a:rPr lang="en-US" sz="1200" i="0" dirty="0">
                <a:solidFill>
                  <a:srgbClr val="000000"/>
                </a:solidFill>
                <a:effectLst/>
                <a:latin typeface="Century Gothic" panose="020B0502020202020204" pitchFamily="34" charset="0"/>
              </a:rPr>
              <a:t>. Finally give a </a:t>
            </a:r>
            <a:r>
              <a:rPr lang="en-US" sz="1200" i="0" dirty="0">
                <a:solidFill>
                  <a:schemeClr val="accent1"/>
                </a:solidFill>
                <a:effectLst/>
                <a:latin typeface="Century Gothic" panose="020B0502020202020204" pitchFamily="34" charset="0"/>
              </a:rPr>
              <a:t>name</a:t>
            </a:r>
            <a:r>
              <a:rPr lang="en-US" sz="1200" i="0" dirty="0">
                <a:solidFill>
                  <a:srgbClr val="000000"/>
                </a:solidFill>
                <a:effectLst/>
                <a:latin typeface="Century Gothic" panose="020B0502020202020204" pitchFamily="34" charset="0"/>
              </a:rPr>
              <a:t> to your script (ex. Facebook pixel). This must be done in every page of your site or if your site has an option to intergrade the code in every page automatically do that. </a:t>
            </a:r>
          </a:p>
          <a:p>
            <a:pPr algn="l"/>
            <a:r>
              <a:rPr lang="en-US" sz="1200" dirty="0">
                <a:solidFill>
                  <a:srgbClr val="000000"/>
                </a:solidFill>
                <a:latin typeface="Century Gothic" panose="020B0502020202020204" pitchFamily="34" charset="0"/>
              </a:rPr>
              <a:t>5. </a:t>
            </a:r>
            <a:r>
              <a:rPr lang="en-US" sz="1200" i="0" dirty="0">
                <a:solidFill>
                  <a:srgbClr val="000000"/>
                </a:solidFill>
                <a:effectLst/>
                <a:latin typeface="Century Gothic" panose="020B0502020202020204" pitchFamily="34" charset="0"/>
              </a:rPr>
              <a:t>Press Done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dirty="0">
                <a:solidFill>
                  <a:srgbClr val="000000"/>
                </a:solidFill>
                <a:latin typeface="Century Gothic" panose="020B0502020202020204" pitchFamily="34" charset="0"/>
                <a:sym typeface="Wingdings" panose="05000000000000000000" pitchFamily="2" charset="2"/>
              </a:rPr>
              <a:t>S</a:t>
            </a:r>
            <a:r>
              <a:rPr lang="en-US" sz="1200" i="0" dirty="0">
                <a:solidFill>
                  <a:srgbClr val="000000"/>
                </a:solidFill>
                <a:effectLst/>
                <a:latin typeface="Century Gothic" panose="020B0502020202020204" pitchFamily="34" charset="0"/>
              </a:rPr>
              <a:t>ave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dirty="0">
                <a:solidFill>
                  <a:srgbClr val="000000"/>
                </a:solidFill>
                <a:latin typeface="Century Gothic" panose="020B0502020202020204" pitchFamily="34" charset="0"/>
                <a:sym typeface="Wingdings" panose="05000000000000000000" pitchFamily="2" charset="2"/>
              </a:rPr>
              <a:t>R</a:t>
            </a:r>
            <a:r>
              <a:rPr lang="en-US" sz="1200" i="0" dirty="0">
                <a:solidFill>
                  <a:srgbClr val="000000"/>
                </a:solidFill>
                <a:effectLst/>
                <a:latin typeface="Century Gothic" panose="020B0502020202020204" pitchFamily="34" charset="0"/>
              </a:rPr>
              <a:t>epublish on the top right corner. The main thing is to find the JavaScript option on your page.</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What you did now is that you added the base code to your website so that Facebook can track you. However, we haven’t specified the events that we want to track. So, this is the second part:</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1. Press Continue on  the events manager onboarding page and go to automatic advance matching in which Facebook matches their data with your website’s data for better targeting and remarketing options.</a:t>
            </a:r>
          </a:p>
          <a:p>
            <a:pPr algn="l"/>
            <a:r>
              <a:rPr lang="en-US" sz="1200" i="0" dirty="0">
                <a:solidFill>
                  <a:srgbClr val="000000"/>
                </a:solidFill>
                <a:effectLst/>
                <a:latin typeface="Century Gothic" panose="020B0502020202020204" pitchFamily="34" charset="0"/>
              </a:rPr>
              <a:t>2. Next you must </a:t>
            </a:r>
            <a:r>
              <a:rPr lang="en-US" sz="1200" i="0" dirty="0">
                <a:solidFill>
                  <a:schemeClr val="accent1"/>
                </a:solidFill>
                <a:effectLst/>
                <a:latin typeface="Century Gothic" panose="020B0502020202020204" pitchFamily="34" charset="0"/>
              </a:rPr>
              <a:t>add the event code</a:t>
            </a:r>
            <a:r>
              <a:rPr lang="en-US" sz="1200" i="0" dirty="0">
                <a:solidFill>
                  <a:srgbClr val="000000"/>
                </a:solidFill>
                <a:effectLst/>
                <a:latin typeface="Century Gothic" panose="020B0502020202020204" pitchFamily="34" charset="0"/>
              </a:rPr>
              <a:t>. With that you indicate what you are going to track as a conversion. Now Facebook gives as an option to automatically set up events but that doesn’t always work. So, what you can do is click on "Install events using code“, then go here: Conversion Tracking - Meta Pixel (facebook.com), where you will find the following code that </a:t>
            </a:r>
            <a:r>
              <a:rPr lang="en-US" sz="1200" dirty="0">
                <a:solidFill>
                  <a:srgbClr val="000000"/>
                </a:solidFill>
                <a:latin typeface="Century Gothic" panose="020B0502020202020204" pitchFamily="34" charset="0"/>
              </a:rPr>
              <a:t>I</a:t>
            </a:r>
            <a:r>
              <a:rPr lang="en-US" sz="1200" i="0" dirty="0">
                <a:solidFill>
                  <a:srgbClr val="000000"/>
                </a:solidFill>
                <a:effectLst/>
                <a:latin typeface="Century Gothic" panose="020B0502020202020204" pitchFamily="34" charset="0"/>
              </a:rPr>
              <a:t> give you for speed purposes </a:t>
            </a:r>
            <a:r>
              <a:rPr lang="en-US" sz="1200" i="0" dirty="0" err="1">
                <a:solidFill>
                  <a:srgbClr val="FF0000"/>
                </a:solidFill>
                <a:effectLst/>
                <a:latin typeface="Century Gothic" panose="020B0502020202020204" pitchFamily="34" charset="0"/>
              </a:rPr>
              <a:t>fbq</a:t>
            </a:r>
            <a:r>
              <a:rPr lang="en-US" sz="1200" i="0" dirty="0">
                <a:solidFill>
                  <a:srgbClr val="FF0000"/>
                </a:solidFill>
                <a:effectLst/>
                <a:latin typeface="Century Gothic" panose="020B0502020202020204" pitchFamily="34" charset="0"/>
              </a:rPr>
              <a:t>('track', 'Purchase', {currency: "USD", value: 30.00}), </a:t>
            </a:r>
            <a:r>
              <a:rPr lang="en-US" sz="1200" i="0" dirty="0">
                <a:solidFill>
                  <a:srgbClr val="000000"/>
                </a:solidFill>
                <a:effectLst/>
                <a:latin typeface="Century Gothic" panose="020B0502020202020204" pitchFamily="34" charset="0"/>
              </a:rPr>
              <a:t>which you will add to the manage script section of your site right bellow pageview event (should be the 12th line of code). After that, you can go here: Find the "name" of the event that you want a certain action to symbolize Specifications for Facebook pixel standard events | Meta Business Help Centre. That way you can track any event you want. Click on Done </a:t>
            </a:r>
            <a:r>
              <a:rPr lang="en-US" sz="1200" i="0" dirty="0">
                <a:solidFill>
                  <a:srgbClr val="000000"/>
                </a:solidFill>
                <a:effectLst/>
                <a:latin typeface="Century Gothic" panose="020B0502020202020204" pitchFamily="34" charset="0"/>
                <a:sym typeface="Wingdings" panose="05000000000000000000" pitchFamily="2" charset="2"/>
              </a:rPr>
              <a:t></a:t>
            </a:r>
            <a:r>
              <a:rPr lang="en-US" sz="1200" dirty="0">
                <a:solidFill>
                  <a:srgbClr val="000000"/>
                </a:solidFill>
                <a:latin typeface="Century Gothic" panose="020B0502020202020204" pitchFamily="34" charset="0"/>
                <a:sym typeface="Wingdings" panose="05000000000000000000" pitchFamily="2" charset="2"/>
              </a:rPr>
              <a:t>S</a:t>
            </a:r>
            <a:r>
              <a:rPr lang="en-US" sz="1200" i="0" dirty="0">
                <a:solidFill>
                  <a:srgbClr val="000000"/>
                </a:solidFill>
                <a:effectLst/>
                <a:latin typeface="Century Gothic" panose="020B0502020202020204" pitchFamily="34" charset="0"/>
              </a:rPr>
              <a:t>ave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dirty="0">
                <a:solidFill>
                  <a:srgbClr val="000000"/>
                </a:solidFill>
                <a:latin typeface="Century Gothic" panose="020B0502020202020204" pitchFamily="34" charset="0"/>
                <a:sym typeface="Wingdings" panose="05000000000000000000" pitchFamily="2" charset="2"/>
              </a:rPr>
              <a:t>R</a:t>
            </a:r>
            <a:r>
              <a:rPr lang="en-US" sz="1200" i="0" dirty="0">
                <a:solidFill>
                  <a:srgbClr val="000000"/>
                </a:solidFill>
                <a:effectLst/>
                <a:latin typeface="Century Gothic" panose="020B0502020202020204" pitchFamily="34" charset="0"/>
              </a:rPr>
              <a:t>epublish again.</a:t>
            </a:r>
          </a:p>
          <a:p>
            <a:pPr algn="l"/>
            <a:r>
              <a:rPr lang="en-US" sz="1200" i="0" dirty="0">
                <a:solidFill>
                  <a:srgbClr val="000000"/>
                </a:solidFill>
                <a:effectLst/>
                <a:latin typeface="Century Gothic" panose="020B0502020202020204" pitchFamily="34" charset="0"/>
              </a:rPr>
              <a:t>3. Now the last thing that we need to do is </a:t>
            </a:r>
            <a:r>
              <a:rPr lang="en-US" sz="1200" i="0" dirty="0">
                <a:solidFill>
                  <a:schemeClr val="accent1"/>
                </a:solidFill>
                <a:effectLst/>
                <a:latin typeface="Century Gothic" panose="020B0502020202020204" pitchFamily="34" charset="0"/>
              </a:rPr>
              <a:t>test any event </a:t>
            </a:r>
            <a:r>
              <a:rPr lang="en-US" sz="1200" i="0" dirty="0">
                <a:solidFill>
                  <a:srgbClr val="000000"/>
                </a:solidFill>
                <a:effectLst/>
                <a:latin typeface="Century Gothic" panose="020B0502020202020204" pitchFamily="34" charset="0"/>
              </a:rPr>
              <a:t>through ‘’test events’’ on events manager and we are all set.</a:t>
            </a:r>
            <a:endParaRPr lang="en-US" sz="1200" dirty="0">
              <a:latin typeface="Century Gothic" panose="020B0502020202020204" pitchFamily="34" charset="0"/>
            </a:endParaRPr>
          </a:p>
        </p:txBody>
      </p:sp>
    </p:spTree>
    <p:extLst>
      <p:ext uri="{BB962C8B-B14F-4D97-AF65-F5344CB8AC3E}">
        <p14:creationId xmlns:p14="http://schemas.microsoft.com/office/powerpoint/2010/main" val="958354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09</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31</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C2508049-E8B8-4532-96B5-90CD2646AC92}"/>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C7A5BA1-60F0-4830-A401-8D65079DB6FE}"/>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βάλ 12">
            <a:extLst>
              <a:ext uri="{FF2B5EF4-FFF2-40B4-BE49-F238E27FC236}">
                <a16:creationId xmlns:a16="http://schemas.microsoft.com/office/drawing/2014/main" id="{21D0ADB2-7839-44FF-9B05-7174B70E15C2}"/>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Γραφικό 13" descr="Έρευνα με συμπαγές γέμισμα">
            <a:extLst>
              <a:ext uri="{FF2B5EF4-FFF2-40B4-BE49-F238E27FC236}">
                <a16:creationId xmlns:a16="http://schemas.microsoft.com/office/drawing/2014/main" id="{01B7D591-90D9-40D6-918C-FAA3418C5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9215" y="1281355"/>
            <a:ext cx="914400" cy="914400"/>
          </a:xfrm>
          <a:prstGeom prst="rect">
            <a:avLst/>
          </a:prstGeom>
        </p:spPr>
      </p:pic>
      <p:sp>
        <p:nvSpPr>
          <p:cNvPr id="15" name="TextBox 14">
            <a:extLst>
              <a:ext uri="{FF2B5EF4-FFF2-40B4-BE49-F238E27FC236}">
                <a16:creationId xmlns:a16="http://schemas.microsoft.com/office/drawing/2014/main" id="{345835B1-EF7A-4AE7-8CAC-E89134624F73}"/>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Events Manager</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BF208890-B0CB-4802-B833-7926E0B30033}"/>
              </a:ext>
            </a:extLst>
          </p:cNvPr>
          <p:cNvSpPr txBox="1"/>
          <p:nvPr/>
        </p:nvSpPr>
        <p:spPr>
          <a:xfrm>
            <a:off x="188261" y="2177816"/>
            <a:ext cx="6356872" cy="7294305"/>
          </a:xfrm>
          <a:prstGeom prst="rect">
            <a:avLst/>
          </a:prstGeom>
          <a:noFill/>
        </p:spPr>
        <p:txBody>
          <a:bodyPr wrap="square" rtlCol="0">
            <a:spAutoFit/>
          </a:bodyPr>
          <a:lstStyle/>
          <a:p>
            <a:endParaRPr lang="el-GR" sz="1200" b="1" dirty="0">
              <a:latin typeface="Century Gothic" panose="020B0502020202020204" pitchFamily="34" charset="0"/>
            </a:endParaRPr>
          </a:p>
          <a:p>
            <a:pPr algn="l"/>
            <a:r>
              <a:rPr lang="en-US" sz="1200" b="1" i="0" dirty="0">
                <a:solidFill>
                  <a:srgbClr val="000000"/>
                </a:solidFill>
                <a:effectLst/>
                <a:latin typeface="Century Gothic" panose="020B0502020202020204" pitchFamily="34" charset="0"/>
              </a:rPr>
              <a:t>Pixel Setup Automatic method (without coding/the easy one)</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The first steps on creating a pixel are the same both for the manual and the automatic method.</a:t>
            </a:r>
          </a:p>
          <a:p>
            <a:pPr algn="l"/>
            <a:r>
              <a:rPr lang="en-US" sz="1200" i="0" dirty="0">
                <a:solidFill>
                  <a:srgbClr val="000000"/>
                </a:solidFill>
                <a:effectLst/>
                <a:latin typeface="Century Gothic" panose="020B0502020202020204" pitchFamily="34" charset="0"/>
              </a:rPr>
              <a:t>1. Have a business manager or set up one.</a:t>
            </a:r>
          </a:p>
          <a:p>
            <a:pPr algn="l"/>
            <a:r>
              <a:rPr lang="en-US" sz="1200" i="0" dirty="0">
                <a:solidFill>
                  <a:srgbClr val="000000"/>
                </a:solidFill>
                <a:effectLst/>
                <a:latin typeface="Century Gothic" panose="020B0502020202020204" pitchFamily="34" charset="0"/>
              </a:rPr>
              <a:t>2. Go to business settings on the down left side.</a:t>
            </a:r>
          </a:p>
          <a:p>
            <a:pPr algn="l"/>
            <a:r>
              <a:rPr lang="en-US" sz="1200" i="0" dirty="0">
                <a:solidFill>
                  <a:srgbClr val="000000"/>
                </a:solidFill>
                <a:effectLst/>
                <a:latin typeface="Century Gothic" panose="020B0502020202020204" pitchFamily="34" charset="0"/>
              </a:rPr>
              <a:t>3. Chose Data </a:t>
            </a:r>
            <a:r>
              <a:rPr lang="en-US" sz="1200" dirty="0">
                <a:solidFill>
                  <a:srgbClr val="000000"/>
                </a:solidFill>
                <a:latin typeface="Century Gothic" panose="020B0502020202020204" pitchFamily="34" charset="0"/>
              </a:rPr>
              <a:t>Sources</a:t>
            </a:r>
            <a:r>
              <a:rPr lang="en-US" sz="1200" i="0" dirty="0">
                <a:solidFill>
                  <a:srgbClr val="000000"/>
                </a:solidFill>
                <a:effectLst/>
                <a:latin typeface="Century Gothic" panose="020B0502020202020204" pitchFamily="34" charset="0"/>
              </a:rPr>
              <a:t>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i="0" dirty="0">
                <a:solidFill>
                  <a:srgbClr val="000000"/>
                </a:solidFill>
                <a:effectLst/>
                <a:latin typeface="Century Gothic" panose="020B0502020202020204" pitchFamily="34" charset="0"/>
              </a:rPr>
              <a:t>Pixels.</a:t>
            </a:r>
          </a:p>
          <a:p>
            <a:pPr algn="l"/>
            <a:r>
              <a:rPr lang="en-US" sz="1200" i="0" dirty="0">
                <a:solidFill>
                  <a:srgbClr val="000000"/>
                </a:solidFill>
                <a:effectLst/>
                <a:latin typeface="Century Gothic" panose="020B0502020202020204" pitchFamily="34" charset="0"/>
              </a:rPr>
              <a:t>4. Click on Add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i="0" dirty="0">
                <a:solidFill>
                  <a:srgbClr val="000000"/>
                </a:solidFill>
                <a:effectLst/>
                <a:latin typeface="Century Gothic" panose="020B0502020202020204" pitchFamily="34" charset="0"/>
              </a:rPr>
              <a:t>put a name on your Pixel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i="0" dirty="0">
                <a:solidFill>
                  <a:srgbClr val="000000"/>
                </a:solidFill>
                <a:effectLst/>
                <a:latin typeface="Century Gothic" panose="020B0502020202020204" pitchFamily="34" charset="0"/>
              </a:rPr>
              <a:t>Continue</a:t>
            </a:r>
          </a:p>
          <a:p>
            <a:pPr algn="l"/>
            <a:r>
              <a:rPr lang="en-US" sz="1200" i="0" dirty="0">
                <a:solidFill>
                  <a:srgbClr val="000000"/>
                </a:solidFill>
                <a:effectLst/>
                <a:latin typeface="Century Gothic" panose="020B0502020202020204" pitchFamily="34" charset="0"/>
              </a:rPr>
              <a:t>5. Add people and assets (select your self and give full control, also attach the pixel to your account or any accounts that you want.</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Your pixel is now created. All you must do now is connect it to your site and set up the events that you want following the next steps.</a:t>
            </a:r>
          </a:p>
          <a:p>
            <a:pPr algn="l"/>
            <a:endParaRPr lang="en-US" sz="1200" i="0" dirty="0">
              <a:solidFill>
                <a:srgbClr val="000000"/>
              </a:solidFill>
              <a:effectLst/>
              <a:latin typeface="Century Gothic" panose="020B0502020202020204" pitchFamily="34" charset="0"/>
            </a:endParaRPr>
          </a:p>
          <a:p>
            <a:pPr algn="l"/>
            <a:r>
              <a:rPr lang="en-US" sz="1200" i="0" dirty="0">
                <a:solidFill>
                  <a:srgbClr val="000000"/>
                </a:solidFill>
                <a:effectLst/>
                <a:latin typeface="Century Gothic" panose="020B0502020202020204" pitchFamily="34" charset="0"/>
              </a:rPr>
              <a:t>1. Go to Events </a:t>
            </a:r>
            <a:r>
              <a:rPr lang="en-US" sz="1200" dirty="0">
                <a:solidFill>
                  <a:srgbClr val="000000"/>
                </a:solidFill>
                <a:latin typeface="Century Gothic" panose="020B0502020202020204" pitchFamily="34" charset="0"/>
              </a:rPr>
              <a:t>M</a:t>
            </a:r>
            <a:r>
              <a:rPr lang="en-US" sz="1200" i="0" dirty="0">
                <a:solidFill>
                  <a:srgbClr val="000000"/>
                </a:solidFill>
                <a:effectLst/>
                <a:latin typeface="Century Gothic" panose="020B0502020202020204" pitchFamily="34" charset="0"/>
              </a:rPr>
              <a:t>anager on All </a:t>
            </a:r>
            <a:r>
              <a:rPr lang="en-US" sz="1200" dirty="0">
                <a:solidFill>
                  <a:srgbClr val="000000"/>
                </a:solidFill>
                <a:latin typeface="Century Gothic" panose="020B0502020202020204" pitchFamily="34" charset="0"/>
              </a:rPr>
              <a:t>T</a:t>
            </a:r>
            <a:r>
              <a:rPr lang="en-US" sz="1200" i="0" dirty="0">
                <a:solidFill>
                  <a:srgbClr val="000000"/>
                </a:solidFill>
                <a:effectLst/>
                <a:latin typeface="Century Gothic" panose="020B0502020202020204" pitchFamily="34" charset="0"/>
              </a:rPr>
              <a:t>ools.</a:t>
            </a:r>
          </a:p>
          <a:p>
            <a:pPr algn="l"/>
            <a:r>
              <a:rPr lang="en-US" sz="1200" i="0" dirty="0">
                <a:solidFill>
                  <a:srgbClr val="000000"/>
                </a:solidFill>
                <a:effectLst/>
                <a:latin typeface="Century Gothic" panose="020B0502020202020204" pitchFamily="34" charset="0"/>
              </a:rPr>
              <a:t>2. Select your correct account and find your pixel, then click on Continue pixel setup.</a:t>
            </a:r>
          </a:p>
          <a:p>
            <a:pPr algn="l"/>
            <a:r>
              <a:rPr lang="en-US" sz="1200" i="0" dirty="0">
                <a:solidFill>
                  <a:srgbClr val="000000"/>
                </a:solidFill>
                <a:effectLst/>
                <a:latin typeface="Century Gothic" panose="020B0502020202020204" pitchFamily="34" charset="0"/>
              </a:rPr>
              <a:t>3. Select the </a:t>
            </a:r>
            <a:r>
              <a:rPr lang="en-US" sz="1200" i="0" dirty="0">
                <a:solidFill>
                  <a:schemeClr val="accent1"/>
                </a:solidFill>
                <a:effectLst/>
                <a:latin typeface="Century Gothic" panose="020B0502020202020204" pitchFamily="34" charset="0"/>
              </a:rPr>
              <a:t>partner integration </a:t>
            </a:r>
            <a:r>
              <a:rPr lang="en-US" sz="1200" i="0" dirty="0">
                <a:solidFill>
                  <a:srgbClr val="000000"/>
                </a:solidFill>
                <a:effectLst/>
                <a:latin typeface="Century Gothic" panose="020B0502020202020204" pitchFamily="34" charset="0"/>
              </a:rPr>
              <a:t>install option.</a:t>
            </a:r>
          </a:p>
          <a:p>
            <a:pPr algn="l"/>
            <a:r>
              <a:rPr lang="en-US" sz="1200" i="0" dirty="0">
                <a:solidFill>
                  <a:srgbClr val="000000"/>
                </a:solidFill>
                <a:effectLst/>
                <a:latin typeface="Century Gothic" panose="020B0502020202020204" pitchFamily="34" charset="0"/>
              </a:rPr>
              <a:t>4. Currently Facebook gives you </a:t>
            </a:r>
            <a:r>
              <a:rPr lang="en-US" sz="1200" i="0" dirty="0">
                <a:solidFill>
                  <a:schemeClr val="accent1"/>
                </a:solidFill>
                <a:effectLst/>
                <a:latin typeface="Century Gothic" panose="020B0502020202020204" pitchFamily="34" charset="0"/>
              </a:rPr>
              <a:t>24 partners </a:t>
            </a:r>
            <a:r>
              <a:rPr lang="en-US" sz="1200" i="0" dirty="0">
                <a:solidFill>
                  <a:srgbClr val="000000"/>
                </a:solidFill>
                <a:effectLst/>
                <a:latin typeface="Century Gothic" panose="020B0502020202020204" pitchFamily="34" charset="0"/>
              </a:rPr>
              <a:t>to choose from and of course the partner integration options are going to increase over time.</a:t>
            </a:r>
          </a:p>
          <a:p>
            <a:pPr algn="l"/>
            <a:r>
              <a:rPr lang="en-US" sz="1200" i="0" dirty="0">
                <a:solidFill>
                  <a:srgbClr val="000000"/>
                </a:solidFill>
                <a:effectLst/>
                <a:latin typeface="Century Gothic" panose="020B0502020202020204" pitchFamily="34" charset="0"/>
              </a:rPr>
              <a:t>5. After you have chosen your platform (for this example we are going to use Shopify) go to your account click on Preferences and if you scroll down a little bit, you will find Facebook pixel. Keep in mind that not every partner platform works the same, but the integration is quite similar. Click on set up Facebook </a:t>
            </a:r>
            <a:r>
              <a:rPr lang="en-US" sz="1200" i="0" dirty="0">
                <a:solidFill>
                  <a:srgbClr val="000000"/>
                </a:solidFill>
                <a:effectLst/>
                <a:latin typeface="Century Gothic" panose="020B0502020202020204" pitchFamily="34" charset="0"/>
                <a:sym typeface="Wingdings" panose="05000000000000000000" pitchFamily="2" charset="2"/>
              </a:rPr>
              <a:t> </a:t>
            </a:r>
            <a:r>
              <a:rPr lang="en-US" sz="1200" dirty="0">
                <a:solidFill>
                  <a:srgbClr val="000000"/>
                </a:solidFill>
                <a:latin typeface="Century Gothic" panose="020B0502020202020204" pitchFamily="34" charset="0"/>
                <a:sym typeface="Wingdings" panose="05000000000000000000" pitchFamily="2" charset="2"/>
              </a:rPr>
              <a:t>A</a:t>
            </a:r>
            <a:r>
              <a:rPr lang="en-US" sz="1200" i="0" dirty="0">
                <a:solidFill>
                  <a:srgbClr val="000000"/>
                </a:solidFill>
                <a:effectLst/>
                <a:latin typeface="Century Gothic" panose="020B0502020202020204" pitchFamily="34" charset="0"/>
              </a:rPr>
              <a:t>dd </a:t>
            </a:r>
            <a:r>
              <a:rPr lang="en-US" sz="1200" dirty="0">
                <a:solidFill>
                  <a:srgbClr val="000000"/>
                </a:solidFill>
                <a:latin typeface="Century Gothic" panose="020B0502020202020204" pitchFamily="34" charset="0"/>
              </a:rPr>
              <a:t>S</a:t>
            </a:r>
            <a:r>
              <a:rPr lang="en-US" sz="1200" i="0" dirty="0">
                <a:solidFill>
                  <a:srgbClr val="000000"/>
                </a:solidFill>
                <a:effectLst/>
                <a:latin typeface="Century Gothic" panose="020B0502020202020204" pitchFamily="34" charset="0"/>
              </a:rPr>
              <a:t>ales </a:t>
            </a:r>
            <a:r>
              <a:rPr lang="en-US" sz="1200" dirty="0">
                <a:solidFill>
                  <a:srgbClr val="000000"/>
                </a:solidFill>
                <a:latin typeface="Century Gothic" panose="020B0502020202020204" pitchFamily="34" charset="0"/>
              </a:rPr>
              <a:t>C</a:t>
            </a:r>
            <a:r>
              <a:rPr lang="en-US" sz="1200" i="0" dirty="0">
                <a:solidFill>
                  <a:srgbClr val="000000"/>
                </a:solidFill>
                <a:effectLst/>
                <a:latin typeface="Century Gothic" panose="020B0502020202020204" pitchFamily="34" charset="0"/>
              </a:rPr>
              <a:t>hanel </a:t>
            </a:r>
            <a:r>
              <a:rPr lang="en-US" sz="1200" i="0" dirty="0">
                <a:solidFill>
                  <a:srgbClr val="000000"/>
                </a:solidFill>
                <a:effectLst/>
                <a:latin typeface="Century Gothic" panose="020B0502020202020204" pitchFamily="34" charset="0"/>
                <a:sym typeface="Wingdings" panose="05000000000000000000" pitchFamily="2" charset="2"/>
              </a:rPr>
              <a:t> C</a:t>
            </a:r>
            <a:r>
              <a:rPr lang="en-US" sz="1200" i="0" dirty="0">
                <a:solidFill>
                  <a:srgbClr val="000000"/>
                </a:solidFill>
                <a:effectLst/>
                <a:latin typeface="Century Gothic" panose="020B0502020202020204" pitchFamily="34" charset="0"/>
              </a:rPr>
              <a:t>onnect account.</a:t>
            </a:r>
          </a:p>
          <a:p>
            <a:pPr algn="l"/>
            <a:r>
              <a:rPr lang="en-US" sz="1200" i="0" dirty="0">
                <a:solidFill>
                  <a:srgbClr val="000000"/>
                </a:solidFill>
                <a:effectLst/>
                <a:latin typeface="Century Gothic" panose="020B0502020202020204" pitchFamily="34" charset="0"/>
              </a:rPr>
              <a:t>6. Every platform is going to ask you for some </a:t>
            </a:r>
            <a:r>
              <a:rPr lang="en-US" sz="1200" i="0" dirty="0">
                <a:solidFill>
                  <a:schemeClr val="accent1"/>
                </a:solidFill>
                <a:effectLst/>
                <a:latin typeface="Century Gothic" panose="020B0502020202020204" pitchFamily="34" charset="0"/>
              </a:rPr>
              <a:t>information</a:t>
            </a:r>
            <a:r>
              <a:rPr lang="en-US" sz="1200" i="0" dirty="0">
                <a:solidFill>
                  <a:srgbClr val="000000"/>
                </a:solidFill>
                <a:effectLst/>
                <a:latin typeface="Century Gothic" panose="020B0502020202020204" pitchFamily="34" charset="0"/>
              </a:rPr>
              <a:t> in order to connect pixel. Usually, this information is your account name, business manager and Facebook business page and then to accept some terms and conditions. Also, most of the platforms have various data sharing options which you must chose. Always chose the one with the </a:t>
            </a:r>
            <a:r>
              <a:rPr lang="en-US" sz="1200" i="0" dirty="0">
                <a:solidFill>
                  <a:schemeClr val="accent1"/>
                </a:solidFill>
                <a:effectLst/>
                <a:latin typeface="Century Gothic" panose="020B0502020202020204" pitchFamily="34" charset="0"/>
              </a:rPr>
              <a:t>most data sharing</a:t>
            </a:r>
            <a:r>
              <a:rPr lang="en-US" sz="1200" i="0" dirty="0">
                <a:solidFill>
                  <a:srgbClr val="000000"/>
                </a:solidFill>
                <a:effectLst/>
                <a:latin typeface="Century Gothic" panose="020B0502020202020204" pitchFamily="34" charset="0"/>
              </a:rPr>
              <a:t>. More data means better targeting for your campaigns.</a:t>
            </a:r>
          </a:p>
          <a:p>
            <a:pPr algn="l"/>
            <a:r>
              <a:rPr lang="en-US" sz="1200" i="0" dirty="0">
                <a:solidFill>
                  <a:srgbClr val="000000"/>
                </a:solidFill>
                <a:effectLst/>
                <a:latin typeface="Century Gothic" panose="020B0502020202020204" pitchFamily="34" charset="0"/>
              </a:rPr>
              <a:t>7. Finally now that you have connected your pixel, you must test if the events are working properly. Go to Events </a:t>
            </a:r>
            <a:r>
              <a:rPr lang="en-US" sz="1200" dirty="0">
                <a:solidFill>
                  <a:srgbClr val="000000"/>
                </a:solidFill>
                <a:latin typeface="Century Gothic" panose="020B0502020202020204" pitchFamily="34" charset="0"/>
              </a:rPr>
              <a:t>M</a:t>
            </a:r>
            <a:r>
              <a:rPr lang="en-US" sz="1200" i="0" dirty="0">
                <a:solidFill>
                  <a:srgbClr val="000000"/>
                </a:solidFill>
                <a:effectLst/>
                <a:latin typeface="Century Gothic" panose="020B0502020202020204" pitchFamily="34" charset="0"/>
              </a:rPr>
              <a:t>anager </a:t>
            </a:r>
            <a:r>
              <a:rPr lang="en-US" sz="1200" i="0" dirty="0">
                <a:solidFill>
                  <a:srgbClr val="000000"/>
                </a:solidFill>
                <a:effectLst/>
                <a:latin typeface="Century Gothic" panose="020B0502020202020204" pitchFamily="34" charset="0"/>
                <a:sym typeface="Wingdings" panose="05000000000000000000" pitchFamily="2" charset="2"/>
              </a:rPr>
              <a:t></a:t>
            </a:r>
            <a:r>
              <a:rPr lang="en-US" sz="1200" i="0" dirty="0">
                <a:solidFill>
                  <a:srgbClr val="000000"/>
                </a:solidFill>
                <a:effectLst/>
                <a:latin typeface="Century Gothic" panose="020B0502020202020204" pitchFamily="34" charset="0"/>
              </a:rPr>
              <a:t> chose your account and pixel and click on Test </a:t>
            </a:r>
            <a:r>
              <a:rPr lang="en-US" sz="1200" dirty="0">
                <a:solidFill>
                  <a:srgbClr val="000000"/>
                </a:solidFill>
                <a:latin typeface="Century Gothic" panose="020B0502020202020204" pitchFamily="34" charset="0"/>
              </a:rPr>
              <a:t>E</a:t>
            </a:r>
            <a:r>
              <a:rPr lang="en-US" sz="1200" i="0" dirty="0">
                <a:solidFill>
                  <a:srgbClr val="000000"/>
                </a:solidFill>
                <a:effectLst/>
                <a:latin typeface="Century Gothic" panose="020B0502020202020204" pitchFamily="34" charset="0"/>
              </a:rPr>
              <a:t>vents. Fill your website URL in the test browser events bar and click on open website. If you have an </a:t>
            </a:r>
            <a:r>
              <a:rPr lang="en-US" sz="1200" i="0" dirty="0">
                <a:solidFill>
                  <a:schemeClr val="accent1"/>
                </a:solidFill>
                <a:effectLst/>
                <a:latin typeface="Century Gothic" panose="020B0502020202020204" pitchFamily="34" charset="0"/>
              </a:rPr>
              <a:t>ad blocker on</a:t>
            </a:r>
            <a:r>
              <a:rPr lang="en-US" sz="1200" i="0" dirty="0">
                <a:solidFill>
                  <a:srgbClr val="000000"/>
                </a:solidFill>
                <a:effectLst/>
                <a:latin typeface="Century Gothic" panose="020B0502020202020204" pitchFamily="34" charset="0"/>
              </a:rPr>
              <a:t>, make sure to turn it off as it will block any event tracking. Now go to a specific product add to cart or even make a </a:t>
            </a:r>
          </a:p>
          <a:p>
            <a:pPr algn="l"/>
            <a:r>
              <a:rPr lang="en-US" sz="1200" i="0" dirty="0">
                <a:solidFill>
                  <a:srgbClr val="000000"/>
                </a:solidFill>
                <a:effectLst/>
                <a:latin typeface="Century Gothic" panose="020B0502020202020204" pitchFamily="34" charset="0"/>
              </a:rPr>
              <a:t>fake purchase, your pixel should now track any events happening on your</a:t>
            </a:r>
          </a:p>
          <a:p>
            <a:pPr algn="l"/>
            <a:r>
              <a:rPr lang="en-US" sz="1200" i="0" dirty="0">
                <a:solidFill>
                  <a:srgbClr val="000000"/>
                </a:solidFill>
                <a:effectLst/>
                <a:latin typeface="Century Gothic" panose="020B0502020202020204" pitchFamily="34" charset="0"/>
              </a:rPr>
              <a:t>website.</a:t>
            </a:r>
          </a:p>
        </p:txBody>
      </p:sp>
    </p:spTree>
    <p:extLst>
      <p:ext uri="{BB962C8B-B14F-4D97-AF65-F5344CB8AC3E}">
        <p14:creationId xmlns:p14="http://schemas.microsoft.com/office/powerpoint/2010/main" val="3322449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09</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32</a:t>
            </a:r>
            <a:endParaRPr lang="el-GR" sz="2000" b="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0C0E857A-39BB-4267-B189-574150BE2699}"/>
              </a:ext>
            </a:extLst>
          </p:cNvPr>
          <p:cNvSpPr txBox="1"/>
          <p:nvPr/>
        </p:nvSpPr>
        <p:spPr>
          <a:xfrm>
            <a:off x="250564" y="2195755"/>
            <a:ext cx="6356872" cy="5632311"/>
          </a:xfrm>
          <a:prstGeom prst="rect">
            <a:avLst/>
          </a:prstGeom>
          <a:noFill/>
        </p:spPr>
        <p:txBody>
          <a:bodyPr wrap="square" rtlCol="0">
            <a:spAutoFit/>
          </a:bodyPr>
          <a:lstStyle/>
          <a:p>
            <a:endParaRPr lang="el-GR" sz="1200" b="1" dirty="0">
              <a:latin typeface="Century Gothic" panose="020B0502020202020204" pitchFamily="34" charset="0"/>
            </a:endParaRPr>
          </a:p>
          <a:p>
            <a:r>
              <a:rPr lang="en-US" sz="1200" b="1" dirty="0">
                <a:latin typeface="Century Gothic" panose="020B0502020202020204" pitchFamily="34" charset="0"/>
              </a:rPr>
              <a:t>What is Conversion API?</a:t>
            </a:r>
          </a:p>
          <a:p>
            <a:endParaRPr lang="en-US" sz="1200" dirty="0">
              <a:latin typeface="Century Gothic" panose="020B0502020202020204" pitchFamily="34" charset="0"/>
            </a:endParaRPr>
          </a:p>
          <a:p>
            <a:r>
              <a:rPr lang="en-US" sz="1200" dirty="0">
                <a:latin typeface="Century Gothic" panose="020B0502020202020204" pitchFamily="34" charset="0"/>
              </a:rPr>
              <a:t>Data protection and privacy regulations have made advertisers rethink the future when it comes to digital marketing.</a:t>
            </a:r>
          </a:p>
          <a:p>
            <a:endParaRPr lang="en-US" sz="1200" dirty="0">
              <a:latin typeface="Century Gothic" panose="020B0502020202020204" pitchFamily="34" charset="0"/>
            </a:endParaRPr>
          </a:p>
          <a:p>
            <a:r>
              <a:rPr lang="en-US" sz="1200" dirty="0">
                <a:latin typeface="Century Gothic" panose="020B0502020202020204" pitchFamily="34" charset="0"/>
              </a:rPr>
              <a:t>Conversion API, also known as the server-side API, lets you share events occurring both online and offline from your server to Facebook's </a:t>
            </a:r>
            <a:r>
              <a:rPr lang="en-US" sz="1200" dirty="0">
                <a:solidFill>
                  <a:schemeClr val="accent1"/>
                </a:solidFill>
                <a:latin typeface="Century Gothic" panose="020B0502020202020204" pitchFamily="34" charset="0"/>
              </a:rPr>
              <a:t>server</a:t>
            </a:r>
            <a:r>
              <a:rPr lang="en-US" sz="1200" dirty="0">
                <a:latin typeface="Century Gothic" panose="020B0502020202020204" pitchFamily="34" charset="0"/>
              </a:rPr>
              <a:t>. This helps measure ad performance across multiple channels. The Conversion API does not show a user's whole journey like the pixel, but it shows the </a:t>
            </a:r>
            <a:r>
              <a:rPr lang="en-US" sz="1200" dirty="0">
                <a:solidFill>
                  <a:schemeClr val="accent1"/>
                </a:solidFill>
                <a:latin typeface="Century Gothic" panose="020B0502020202020204" pitchFamily="34" charset="0"/>
              </a:rPr>
              <a:t>end result</a:t>
            </a:r>
            <a:r>
              <a:rPr lang="en-US" sz="1200" dirty="0">
                <a:latin typeface="Century Gothic" panose="020B0502020202020204" pitchFamily="34" charset="0"/>
              </a:rPr>
              <a:t>. The new API also allows for advertisers to send online and offline signals back to Facebook, allowing for a more </a:t>
            </a:r>
            <a:r>
              <a:rPr lang="en-US" sz="1200" dirty="0">
                <a:solidFill>
                  <a:schemeClr val="accent1"/>
                </a:solidFill>
                <a:latin typeface="Century Gothic" panose="020B0502020202020204" pitchFamily="34" charset="0"/>
              </a:rPr>
              <a:t>holistic measurement </a:t>
            </a:r>
            <a:r>
              <a:rPr lang="en-US" sz="1200" dirty="0">
                <a:latin typeface="Century Gothic" panose="020B0502020202020204" pitchFamily="34" charset="0"/>
              </a:rPr>
              <a:t>of advertising campaigns. </a:t>
            </a:r>
          </a:p>
          <a:p>
            <a:endParaRPr lang="en-US" sz="1200" dirty="0">
              <a:latin typeface="Century Gothic" panose="020B0502020202020204" pitchFamily="34" charset="0"/>
            </a:endParaRPr>
          </a:p>
          <a:p>
            <a:endParaRPr lang="en-US" sz="1200" dirty="0">
              <a:latin typeface="Century Gothic" panose="020B0502020202020204" pitchFamily="34" charset="0"/>
            </a:endParaRPr>
          </a:p>
          <a:p>
            <a:r>
              <a:rPr lang="en-US" sz="1200" b="1" dirty="0">
                <a:latin typeface="Century Gothic" panose="020B0502020202020204" pitchFamily="34" charset="0"/>
              </a:rPr>
              <a:t>What is Meta’s Aggregated Event Measurement?</a:t>
            </a:r>
          </a:p>
          <a:p>
            <a:endParaRPr lang="en-US" sz="1200" dirty="0">
              <a:latin typeface="Century Gothic" panose="020B0502020202020204" pitchFamily="34" charset="0"/>
            </a:endParaRPr>
          </a:p>
          <a:p>
            <a:r>
              <a:rPr lang="en-US" sz="1200" dirty="0">
                <a:latin typeface="Century Gothic" panose="020B0502020202020204" pitchFamily="34" charset="0"/>
              </a:rPr>
              <a:t>Meta's Aggregated Event Measurement is a protocol that allows for measurement of web events from people </a:t>
            </a:r>
            <a:r>
              <a:rPr lang="en-US" sz="1200" dirty="0">
                <a:solidFill>
                  <a:schemeClr val="accent1"/>
                </a:solidFill>
                <a:latin typeface="Century Gothic" panose="020B0502020202020204" pitchFamily="34" charset="0"/>
              </a:rPr>
              <a:t>using iOS 14.5 or later devices</a:t>
            </a:r>
            <a:r>
              <a:rPr lang="en-US" sz="1200" dirty="0">
                <a:latin typeface="Century Gothic" panose="020B0502020202020204" pitchFamily="34" charset="0"/>
              </a:rPr>
              <a:t>. Aggregated Event Measurement limits domains to </a:t>
            </a:r>
            <a:r>
              <a:rPr lang="en-US" sz="1200" dirty="0">
                <a:solidFill>
                  <a:schemeClr val="accent1"/>
                </a:solidFill>
                <a:latin typeface="Century Gothic" panose="020B0502020202020204" pitchFamily="34" charset="0"/>
              </a:rPr>
              <a:t>8 conversion events </a:t>
            </a:r>
            <a:r>
              <a:rPr lang="en-US" sz="1200" dirty="0">
                <a:latin typeface="Century Gothic" panose="020B0502020202020204" pitchFamily="34" charset="0"/>
              </a:rPr>
              <a:t>that can be configured and </a:t>
            </a:r>
            <a:r>
              <a:rPr lang="en-US" sz="1200" dirty="0">
                <a:solidFill>
                  <a:schemeClr val="accent1"/>
                </a:solidFill>
                <a:latin typeface="Century Gothic" panose="020B0502020202020204" pitchFamily="34" charset="0"/>
              </a:rPr>
              <a:t>prioritized</a:t>
            </a:r>
            <a:r>
              <a:rPr lang="en-US" sz="1200" dirty="0">
                <a:latin typeface="Century Gothic" panose="020B0502020202020204" pitchFamily="34" charset="0"/>
              </a:rPr>
              <a:t> for campaign optimization.</a:t>
            </a:r>
          </a:p>
          <a:p>
            <a:endParaRPr lang="en-US" sz="1200" dirty="0">
              <a:latin typeface="Century Gothic" panose="020B0502020202020204" pitchFamily="34" charset="0"/>
            </a:endParaRPr>
          </a:p>
          <a:p>
            <a:r>
              <a:rPr lang="en-US" sz="1200" dirty="0">
                <a:latin typeface="Century Gothic" panose="020B0502020202020204" pitchFamily="34" charset="0"/>
              </a:rPr>
              <a:t>Facebook will then use this ranking to decide how to track conversions from users who opt-out of tracking. If a user who has opted out of Facebook’s tracking makes multiple conversions after clicking on an ad (such as buying something and then signing up for a newsletter), only the </a:t>
            </a:r>
            <a:r>
              <a:rPr lang="en-US" sz="1200" dirty="0">
                <a:solidFill>
                  <a:schemeClr val="accent1"/>
                </a:solidFill>
                <a:latin typeface="Century Gothic" panose="020B0502020202020204" pitchFamily="34" charset="0"/>
              </a:rPr>
              <a:t>highest-ranked</a:t>
            </a:r>
            <a:r>
              <a:rPr lang="en-US" sz="1200" dirty="0">
                <a:latin typeface="Century Gothic" panose="020B0502020202020204" pitchFamily="34" charset="0"/>
              </a:rPr>
              <a:t> conversion will be reported by Facebook.</a:t>
            </a: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37A08CEA-13D5-4D6F-AFE6-4F78A51BFE14}"/>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D0E13993-0345-4671-BC9C-33D5D24AB4F2}"/>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Έρευνα με συμπαγές γέμισμα">
            <a:extLst>
              <a:ext uri="{FF2B5EF4-FFF2-40B4-BE49-F238E27FC236}">
                <a16:creationId xmlns:a16="http://schemas.microsoft.com/office/drawing/2014/main" id="{1059D6C1-187D-4887-877F-1E9BDF39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9215" y="1281355"/>
            <a:ext cx="914400" cy="914400"/>
          </a:xfrm>
          <a:prstGeom prst="rect">
            <a:avLst/>
          </a:prstGeom>
        </p:spPr>
      </p:pic>
      <p:sp>
        <p:nvSpPr>
          <p:cNvPr id="14" name="TextBox 13">
            <a:extLst>
              <a:ext uri="{FF2B5EF4-FFF2-40B4-BE49-F238E27FC236}">
                <a16:creationId xmlns:a16="http://schemas.microsoft.com/office/drawing/2014/main" id="{B7BC05BD-D34C-4484-9667-41E4420501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Events Manager</a:t>
            </a:r>
            <a:endParaRPr lang="el-GR" sz="2000" b="1" dirty="0">
              <a:solidFill>
                <a:schemeClr val="bg1"/>
              </a:solidFill>
              <a:latin typeface="Century Gothic" panose="020B0502020202020204" pitchFamily="34" charset="0"/>
            </a:endParaRPr>
          </a:p>
        </p:txBody>
      </p:sp>
      <p:sp>
        <p:nvSpPr>
          <p:cNvPr id="15" name="Οβάλ 14">
            <a:extLst>
              <a:ext uri="{FF2B5EF4-FFF2-40B4-BE49-F238E27FC236}">
                <a16:creationId xmlns:a16="http://schemas.microsoft.com/office/drawing/2014/main" id="{3C050275-92D6-4748-845E-CC2EE43056A4}"/>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724088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09</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33</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EFD6026C-5E8C-4F3A-A228-4566EE9E3EAF}"/>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943EC148-8C37-41CC-BA6A-1FB10FDA3F3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Έρευνα με συμπαγές γέμισμα">
            <a:extLst>
              <a:ext uri="{FF2B5EF4-FFF2-40B4-BE49-F238E27FC236}">
                <a16:creationId xmlns:a16="http://schemas.microsoft.com/office/drawing/2014/main" id="{2FBB705F-6945-4C0D-AC0B-CFB94995EB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9215" y="1281355"/>
            <a:ext cx="914400" cy="914400"/>
          </a:xfrm>
          <a:prstGeom prst="rect">
            <a:avLst/>
          </a:prstGeom>
        </p:spPr>
      </p:pic>
      <p:sp>
        <p:nvSpPr>
          <p:cNvPr id="14" name="TextBox 13">
            <a:extLst>
              <a:ext uri="{FF2B5EF4-FFF2-40B4-BE49-F238E27FC236}">
                <a16:creationId xmlns:a16="http://schemas.microsoft.com/office/drawing/2014/main" id="{DE02278D-BF78-4FC3-949E-BD5134886D77}"/>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Business Manager</a:t>
            </a:r>
            <a:endParaRPr lang="el-GR" sz="2000" b="1" dirty="0">
              <a:solidFill>
                <a:schemeClr val="bg1"/>
              </a:solidFill>
              <a:latin typeface="Century Gothic" panose="020B0502020202020204" pitchFamily="34" charset="0"/>
            </a:endParaRPr>
          </a:p>
        </p:txBody>
      </p:sp>
      <p:sp>
        <p:nvSpPr>
          <p:cNvPr id="15" name="Οβάλ 14">
            <a:extLst>
              <a:ext uri="{FF2B5EF4-FFF2-40B4-BE49-F238E27FC236}">
                <a16:creationId xmlns:a16="http://schemas.microsoft.com/office/drawing/2014/main" id="{C586C059-FAA8-4C1F-A87D-CE25F00C38AB}"/>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02D8C233-9C53-49B3-B1F1-FD08B2FA1916}"/>
              </a:ext>
            </a:extLst>
          </p:cNvPr>
          <p:cNvSpPr txBox="1"/>
          <p:nvPr/>
        </p:nvSpPr>
        <p:spPr>
          <a:xfrm>
            <a:off x="250564" y="2195755"/>
            <a:ext cx="6356872" cy="4154984"/>
          </a:xfrm>
          <a:prstGeom prst="rect">
            <a:avLst/>
          </a:prstGeom>
          <a:noFill/>
        </p:spPr>
        <p:txBody>
          <a:bodyPr wrap="square" rtlCol="0">
            <a:spAutoFit/>
          </a:bodyPr>
          <a:lstStyle/>
          <a:p>
            <a:endParaRPr lang="el-GR" sz="1200" b="1" dirty="0">
              <a:latin typeface="Century Gothic" panose="020B0502020202020204" pitchFamily="34" charset="0"/>
            </a:endParaRPr>
          </a:p>
          <a:p>
            <a:r>
              <a:rPr lang="en-US" sz="1200" dirty="0">
                <a:latin typeface="Century Gothic" panose="020B0502020202020204" pitchFamily="34" charset="0"/>
              </a:rPr>
              <a:t>Business Manager is a </a:t>
            </a:r>
            <a:r>
              <a:rPr lang="en-US" sz="1200" dirty="0">
                <a:solidFill>
                  <a:schemeClr val="accent1"/>
                </a:solidFill>
                <a:latin typeface="Century Gothic" panose="020B0502020202020204" pitchFamily="34" charset="0"/>
              </a:rPr>
              <a:t>tool</a:t>
            </a:r>
            <a:r>
              <a:rPr lang="en-US" sz="1200" dirty="0">
                <a:latin typeface="Century Gothic" panose="020B0502020202020204" pitchFamily="34" charset="0"/>
              </a:rPr>
              <a:t> that gives multiple individuals or other businesses access to business data such as </a:t>
            </a:r>
            <a:r>
              <a:rPr lang="en-US" sz="1200" dirty="0">
                <a:solidFill>
                  <a:schemeClr val="accent1"/>
                </a:solidFill>
                <a:latin typeface="Century Gothic" panose="020B0502020202020204" pitchFamily="34" charset="0"/>
              </a:rPr>
              <a:t>Pages, Ads, Custom Audience, Pixels and Verified Domains</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latin typeface="Century Gothic" panose="020B0502020202020204" pitchFamily="34" charset="0"/>
              </a:rPr>
              <a:t>It is important to configure the Business Manager in the best possible way so that you can manage a lot of data on Facebook and Instagram, control access to your data, request access to your partner data and more.</a:t>
            </a:r>
          </a:p>
          <a:p>
            <a:endParaRPr lang="en-US" sz="1200" dirty="0">
              <a:latin typeface="Century Gothic" panose="020B0502020202020204" pitchFamily="34" charset="0"/>
            </a:endParaRPr>
          </a:p>
          <a:p>
            <a:r>
              <a:rPr lang="en-US" sz="1200" dirty="0">
                <a:latin typeface="Century Gothic" panose="020B0502020202020204" pitchFamily="34" charset="0"/>
              </a:rPr>
              <a:t>The activities you can do in Business Manager include:</a:t>
            </a:r>
          </a:p>
          <a:p>
            <a:pPr marL="228600" indent="-228600">
              <a:buFont typeface="+mj-lt"/>
              <a:buAutoNum type="arabicPeriod"/>
            </a:pPr>
            <a:r>
              <a:rPr lang="en-US" sz="1200" dirty="0">
                <a:latin typeface="Century Gothic" panose="020B0502020202020204" pitchFamily="34" charset="0"/>
              </a:rPr>
              <a:t>Link your Facebook, Instagram </a:t>
            </a:r>
            <a:r>
              <a:rPr lang="en-US" sz="1200" dirty="0">
                <a:solidFill>
                  <a:schemeClr val="accent1"/>
                </a:solidFill>
                <a:latin typeface="Century Gothic" panose="020B0502020202020204" pitchFamily="34" charset="0"/>
              </a:rPr>
              <a:t>page</a:t>
            </a:r>
            <a:r>
              <a:rPr lang="en-US" sz="1200" dirty="0">
                <a:latin typeface="Century Gothic" panose="020B0502020202020204" pitchFamily="34" charset="0"/>
              </a:rPr>
              <a:t>(s)</a:t>
            </a:r>
          </a:p>
          <a:p>
            <a:pPr marL="228600" indent="-228600">
              <a:buFont typeface="+mj-lt"/>
              <a:buAutoNum type="arabicPeriod"/>
            </a:pPr>
            <a:r>
              <a:rPr lang="en-US" sz="1200" dirty="0">
                <a:latin typeface="Century Gothic" panose="020B0502020202020204" pitchFamily="34" charset="0"/>
              </a:rPr>
              <a:t>Link your </a:t>
            </a:r>
            <a:r>
              <a:rPr lang="en-US" sz="1200" dirty="0">
                <a:solidFill>
                  <a:schemeClr val="accent1"/>
                </a:solidFill>
                <a:latin typeface="Century Gothic" panose="020B0502020202020204" pitchFamily="34" charset="0"/>
              </a:rPr>
              <a:t>ad account</a:t>
            </a:r>
          </a:p>
          <a:p>
            <a:pPr marL="228600" indent="-228600">
              <a:buFont typeface="+mj-lt"/>
              <a:buAutoNum type="arabicPeriod"/>
            </a:pPr>
            <a:r>
              <a:rPr lang="en-US" sz="1200" dirty="0">
                <a:latin typeface="Century Gothic" panose="020B0502020202020204" pitchFamily="34" charset="0"/>
              </a:rPr>
              <a:t>Add </a:t>
            </a:r>
            <a:r>
              <a:rPr lang="en-US" sz="1200" dirty="0">
                <a:solidFill>
                  <a:schemeClr val="accent1"/>
                </a:solidFill>
                <a:latin typeface="Century Gothic" panose="020B0502020202020204" pitchFamily="34" charset="0"/>
              </a:rPr>
              <a:t>users</a:t>
            </a:r>
            <a:r>
              <a:rPr lang="en-US" sz="1200" dirty="0">
                <a:latin typeface="Century Gothic" panose="020B0502020202020204" pitchFamily="34" charset="0"/>
              </a:rPr>
              <a:t> to the Business Manager account</a:t>
            </a:r>
          </a:p>
          <a:p>
            <a:pPr marL="228600" indent="-228600">
              <a:buFont typeface="+mj-lt"/>
              <a:buAutoNum type="arabicPeriod"/>
            </a:pPr>
            <a:r>
              <a:rPr lang="en-US" sz="1200" dirty="0">
                <a:latin typeface="Century Gothic" panose="020B0502020202020204" pitchFamily="34" charset="0"/>
              </a:rPr>
              <a:t>Boost your account </a:t>
            </a:r>
            <a:r>
              <a:rPr lang="en-US" sz="1200" dirty="0">
                <a:solidFill>
                  <a:schemeClr val="accent1"/>
                </a:solidFill>
                <a:latin typeface="Century Gothic" panose="020B0502020202020204" pitchFamily="34" charset="0"/>
              </a:rPr>
              <a:t>security</a:t>
            </a:r>
          </a:p>
          <a:p>
            <a:pPr marL="228600" indent="-228600">
              <a:buFont typeface="+mj-lt"/>
              <a:buAutoNum type="arabicPeriod"/>
            </a:pPr>
            <a:r>
              <a:rPr lang="en-US" sz="1200" dirty="0">
                <a:latin typeface="Century Gothic" panose="020B0502020202020204" pitchFamily="34" charset="0"/>
              </a:rPr>
              <a:t>Connect your Facebook </a:t>
            </a:r>
            <a:r>
              <a:rPr lang="en-US" sz="1200" dirty="0">
                <a:solidFill>
                  <a:schemeClr val="accent1"/>
                </a:solidFill>
                <a:latin typeface="Century Gothic" panose="020B0502020202020204" pitchFamily="34" charset="0"/>
              </a:rPr>
              <a:t>pixel</a:t>
            </a:r>
            <a:r>
              <a:rPr lang="en-US" sz="1200" dirty="0">
                <a:latin typeface="Century Gothic" panose="020B0502020202020204" pitchFamily="34" charset="0"/>
              </a:rPr>
              <a:t>(s)</a:t>
            </a:r>
          </a:p>
          <a:p>
            <a:pPr marL="228600" indent="-228600">
              <a:buFont typeface="+mj-lt"/>
              <a:buAutoNum type="arabicPeriod"/>
            </a:pPr>
            <a:r>
              <a:rPr lang="en-US" sz="1200" dirty="0">
                <a:latin typeface="Century Gothic" panose="020B0502020202020204" pitchFamily="34" charset="0"/>
              </a:rPr>
              <a:t>Share </a:t>
            </a:r>
            <a:r>
              <a:rPr lang="en-US" sz="1200" dirty="0">
                <a:solidFill>
                  <a:schemeClr val="accent1"/>
                </a:solidFill>
                <a:latin typeface="Century Gothic" panose="020B0502020202020204" pitchFamily="34" charset="0"/>
              </a:rPr>
              <a:t>access</a:t>
            </a:r>
            <a:r>
              <a:rPr lang="en-US" sz="1200" dirty="0">
                <a:latin typeface="Century Gothic" panose="020B0502020202020204" pitchFamily="34" charset="0"/>
              </a:rPr>
              <a:t> with multiple people and control how much access each employee has based on their role </a:t>
            </a:r>
          </a:p>
          <a:p>
            <a:pPr marL="228600" indent="-228600">
              <a:buFont typeface="+mj-lt"/>
              <a:buAutoNum type="arabicPeriod"/>
            </a:pPr>
            <a:r>
              <a:rPr lang="en-US" sz="1200" dirty="0">
                <a:latin typeface="Century Gothic" panose="020B0502020202020204" pitchFamily="34" charset="0"/>
              </a:rPr>
              <a:t>Access the </a:t>
            </a:r>
            <a:r>
              <a:rPr lang="en-US" sz="1200" dirty="0">
                <a:solidFill>
                  <a:schemeClr val="accent1"/>
                </a:solidFill>
                <a:latin typeface="Century Gothic" panose="020B0502020202020204" pitchFamily="34" charset="0"/>
              </a:rPr>
              <a:t>catalog</a:t>
            </a:r>
            <a:r>
              <a:rPr lang="en-US" sz="1200" dirty="0">
                <a:latin typeface="Century Gothic" panose="020B0502020202020204" pitchFamily="34" charset="0"/>
              </a:rPr>
              <a:t> and create product sets </a:t>
            </a:r>
          </a:p>
          <a:p>
            <a:pPr marL="228600" indent="-228600">
              <a:buFont typeface="+mj-lt"/>
              <a:buAutoNum type="arabicPeriod"/>
            </a:pPr>
            <a:r>
              <a:rPr lang="en-US" sz="1200" dirty="0">
                <a:latin typeface="Century Gothic" panose="020B0502020202020204" pitchFamily="34" charset="0"/>
              </a:rPr>
              <a:t>Manage </a:t>
            </a:r>
            <a:r>
              <a:rPr lang="en-US" sz="1200" dirty="0">
                <a:solidFill>
                  <a:schemeClr val="accent1"/>
                </a:solidFill>
                <a:latin typeface="Century Gothic" panose="020B0502020202020204" pitchFamily="34" charset="0"/>
              </a:rPr>
              <a:t>billing</a:t>
            </a:r>
            <a:r>
              <a:rPr lang="en-US" sz="1200" dirty="0">
                <a:latin typeface="Century Gothic" panose="020B0502020202020204" pitchFamily="34" charset="0"/>
              </a:rPr>
              <a:t> details and see spend thresholds</a:t>
            </a:r>
          </a:p>
          <a:p>
            <a:pPr marL="228600" indent="-228600">
              <a:buFont typeface="+mj-lt"/>
              <a:buAutoNum type="arabicPeriod"/>
            </a:pPr>
            <a:r>
              <a:rPr lang="en-US" sz="1200" dirty="0">
                <a:latin typeface="Century Gothic" panose="020B0502020202020204" pitchFamily="34" charset="0"/>
              </a:rPr>
              <a:t>Manage brand safety by </a:t>
            </a:r>
            <a:r>
              <a:rPr lang="en-US" sz="1200" dirty="0">
                <a:solidFill>
                  <a:schemeClr val="accent1"/>
                </a:solidFill>
                <a:latin typeface="Century Gothic" panose="020B0502020202020204" pitchFamily="34" charset="0"/>
              </a:rPr>
              <a:t>verifying domains </a:t>
            </a:r>
            <a:r>
              <a:rPr lang="en-US" sz="1200" dirty="0">
                <a:latin typeface="Century Gothic" panose="020B0502020202020204" pitchFamily="34" charset="0"/>
              </a:rPr>
              <a:t>and creating block lists</a:t>
            </a: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4" name="Εικόνα 3">
            <a:extLst>
              <a:ext uri="{FF2B5EF4-FFF2-40B4-BE49-F238E27FC236}">
                <a16:creationId xmlns:a16="http://schemas.microsoft.com/office/drawing/2014/main" id="{1B21FEC7-B35C-4149-B13F-3179E05E9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535" y="6025215"/>
            <a:ext cx="3305865" cy="3305865"/>
          </a:xfrm>
          <a:prstGeom prst="rect">
            <a:avLst/>
          </a:prstGeom>
        </p:spPr>
      </p:pic>
    </p:spTree>
    <p:extLst>
      <p:ext uri="{BB962C8B-B14F-4D97-AF65-F5344CB8AC3E}">
        <p14:creationId xmlns:p14="http://schemas.microsoft.com/office/powerpoint/2010/main" val="634994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09</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34</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Έρευνα με συμπαγές γέμισμα">
            <a:extLst>
              <a:ext uri="{FF2B5EF4-FFF2-40B4-BE49-F238E27FC236}">
                <a16:creationId xmlns:a16="http://schemas.microsoft.com/office/drawing/2014/main" id="{BF815D7F-1DB7-41EB-8928-E279C78290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9215" y="1281355"/>
            <a:ext cx="914400" cy="914400"/>
          </a:xfrm>
          <a:prstGeom prst="rect">
            <a:avLst/>
          </a:prstGeom>
        </p:spPr>
      </p:pic>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Commerce Manager</a:t>
            </a:r>
            <a:endParaRPr lang="el-GR" sz="2000" b="1" dirty="0">
              <a:solidFill>
                <a:schemeClr val="bg1"/>
              </a:solidFill>
              <a:latin typeface="Century Gothic" panose="020B0502020202020204" pitchFamily="34" charset="0"/>
            </a:endParaRPr>
          </a:p>
        </p:txBody>
      </p:sp>
      <p:sp>
        <p:nvSpPr>
          <p:cNvPr id="15" name="Οβάλ 14">
            <a:extLst>
              <a:ext uri="{FF2B5EF4-FFF2-40B4-BE49-F238E27FC236}">
                <a16:creationId xmlns:a16="http://schemas.microsoft.com/office/drawing/2014/main" id="{FAF4041F-61D6-4B07-A823-0BB9E3C891A3}"/>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9FF5DD81-4A2F-452B-8B2F-8EB39FD0D054}"/>
              </a:ext>
            </a:extLst>
          </p:cNvPr>
          <p:cNvSpPr txBox="1"/>
          <p:nvPr/>
        </p:nvSpPr>
        <p:spPr>
          <a:xfrm>
            <a:off x="250564" y="2195755"/>
            <a:ext cx="6356872" cy="5632311"/>
          </a:xfrm>
          <a:prstGeom prst="rect">
            <a:avLst/>
          </a:prstGeom>
          <a:noFill/>
        </p:spPr>
        <p:txBody>
          <a:bodyPr wrap="square" rtlCol="0">
            <a:spAutoFit/>
          </a:bodyPr>
          <a:lstStyle/>
          <a:p>
            <a:endParaRPr lang="el-GR" sz="1200" b="1" dirty="0">
              <a:latin typeface="Century Gothic" panose="020B0502020202020204" pitchFamily="34" charset="0"/>
            </a:endParaRPr>
          </a:p>
          <a:p>
            <a:r>
              <a:rPr lang="en-US" sz="1200" dirty="0">
                <a:latin typeface="Century Gothic" panose="020B0502020202020204" pitchFamily="34" charset="0"/>
              </a:rPr>
              <a:t>Commerce Manager is a set of </a:t>
            </a:r>
            <a:r>
              <a:rPr lang="en-US" sz="1200" dirty="0">
                <a:solidFill>
                  <a:schemeClr val="accent1"/>
                </a:solidFill>
                <a:latin typeface="Century Gothic" panose="020B0502020202020204" pitchFamily="34" charset="0"/>
              </a:rPr>
              <a:t>tools</a:t>
            </a:r>
            <a:r>
              <a:rPr lang="en-US" sz="1200" dirty="0">
                <a:latin typeface="Century Gothic" panose="020B0502020202020204" pitchFamily="34" charset="0"/>
              </a:rPr>
              <a:t> that helps you sell your products and manage your business on Facebook and Instagram. It allows you to use the </a:t>
            </a:r>
            <a:r>
              <a:rPr lang="en-US" sz="1200" dirty="0">
                <a:solidFill>
                  <a:schemeClr val="accent1"/>
                </a:solidFill>
                <a:latin typeface="Century Gothic" panose="020B0502020202020204" pitchFamily="34" charset="0"/>
              </a:rPr>
              <a:t>shopping</a:t>
            </a:r>
            <a:r>
              <a:rPr lang="en-US" sz="1200" dirty="0">
                <a:latin typeface="Century Gothic" panose="020B0502020202020204" pitchFamily="34" charset="0"/>
              </a:rPr>
              <a:t> integration feature, </a:t>
            </a:r>
            <a:r>
              <a:rPr lang="en-US" sz="1200" dirty="0" err="1">
                <a:latin typeface="Century Gothic" panose="020B0502020202020204" pitchFamily="34" charset="0"/>
              </a:rPr>
              <a:t>ie</a:t>
            </a:r>
            <a:r>
              <a:rPr lang="en-US" sz="1200" dirty="0">
                <a:latin typeface="Century Gothic" panose="020B0502020202020204" pitchFamily="34" charset="0"/>
              </a:rPr>
              <a:t> Facebook's online shopping solution, and manage inventory, orders, payments, etc.</a:t>
            </a:r>
          </a:p>
          <a:p>
            <a:endParaRPr lang="en-US" sz="1200" dirty="0">
              <a:latin typeface="Century Gothic" panose="020B0502020202020204" pitchFamily="34" charset="0"/>
            </a:endParaRPr>
          </a:p>
          <a:p>
            <a:r>
              <a:rPr lang="en-US" sz="1200" dirty="0">
                <a:latin typeface="Century Gothic" panose="020B0502020202020204" pitchFamily="34" charset="0"/>
              </a:rPr>
              <a:t>The steps needed are:</a:t>
            </a:r>
          </a:p>
          <a:p>
            <a:pPr marL="228600" indent="-228600">
              <a:buFont typeface="+mj-lt"/>
              <a:buAutoNum type="arabicPeriod"/>
            </a:pPr>
            <a:r>
              <a:rPr lang="en-US" sz="1200" dirty="0">
                <a:latin typeface="Century Gothic" panose="020B0502020202020204" pitchFamily="34" charset="0"/>
              </a:rPr>
              <a:t>Head to </a:t>
            </a:r>
            <a:r>
              <a:rPr lang="en-US" sz="1200" dirty="0">
                <a:latin typeface="Century Gothic" panose="020B0502020202020204" pitchFamily="34" charset="0"/>
                <a:hlinkClick r:id="rId4"/>
              </a:rPr>
              <a:t>Commerce Manager </a:t>
            </a:r>
            <a:r>
              <a:rPr lang="en-US" sz="1200" dirty="0">
                <a:latin typeface="Century Gothic" panose="020B0502020202020204" pitchFamily="34" charset="0"/>
              </a:rPr>
              <a:t>and create your first catalog </a:t>
            </a:r>
          </a:p>
          <a:p>
            <a:pPr marL="228600" indent="-228600">
              <a:buFont typeface="+mj-lt"/>
              <a:buAutoNum type="arabicPeriod"/>
            </a:pPr>
            <a:r>
              <a:rPr lang="en-US" sz="1200" dirty="0">
                <a:latin typeface="Century Gothic" panose="020B0502020202020204" pitchFamily="34" charset="0"/>
              </a:rPr>
              <a:t>Add items to your catalog (4 options: </a:t>
            </a:r>
            <a:r>
              <a:rPr lang="en-US" sz="1200" dirty="0">
                <a:solidFill>
                  <a:schemeClr val="accent1"/>
                </a:solidFill>
                <a:latin typeface="Century Gothic" panose="020B0502020202020204" pitchFamily="34" charset="0"/>
              </a:rPr>
              <a:t>manually, through data feed, through partner platform or through pixel</a:t>
            </a:r>
            <a:r>
              <a:rPr lang="en-US" sz="1200" dirty="0">
                <a:latin typeface="Century Gothic" panose="020B0502020202020204" pitchFamily="34" charset="0"/>
              </a:rPr>
              <a:t>). If you have a few items, adding them manually may work for you. If you have more, then choose one of the other three ways</a:t>
            </a:r>
          </a:p>
          <a:p>
            <a:pPr marL="228600" indent="-228600">
              <a:buFont typeface="+mj-lt"/>
              <a:buAutoNum type="arabicPeriod"/>
            </a:pPr>
            <a:endParaRPr lang="en-US" sz="1200" dirty="0">
              <a:latin typeface="Century Gothic" panose="020B0502020202020204" pitchFamily="34" charset="0"/>
            </a:endParaRPr>
          </a:p>
          <a:p>
            <a:r>
              <a:rPr lang="en-US" sz="1200" dirty="0">
                <a:latin typeface="Century Gothic" panose="020B0502020202020204" pitchFamily="34" charset="0"/>
              </a:rPr>
              <a:t>By creating a catalog and selling from Facebook or Instagram, you have many </a:t>
            </a:r>
            <a:r>
              <a:rPr lang="en-US" sz="1200" dirty="0">
                <a:solidFill>
                  <a:schemeClr val="accent1"/>
                </a:solidFill>
                <a:latin typeface="Century Gothic" panose="020B0502020202020204" pitchFamily="34" charset="0"/>
              </a:rPr>
              <a:t>benefits</a:t>
            </a:r>
            <a:r>
              <a:rPr lang="en-US" sz="1200" dirty="0">
                <a:latin typeface="Century Gothic" panose="020B0502020202020204" pitchFamily="34" charset="0"/>
              </a:rPr>
              <a:t>, such as: managing your inventory, tax settings and access financial reports whenever necessary or getting useful insights about your products. </a:t>
            </a:r>
          </a:p>
          <a:p>
            <a:endParaRPr lang="en-US" sz="1200" dirty="0">
              <a:latin typeface="Century Gothic" panose="020B0502020202020204" pitchFamily="34" charset="0"/>
            </a:endParaRPr>
          </a:p>
          <a:p>
            <a:r>
              <a:rPr lang="en-US" sz="1200" dirty="0">
                <a:latin typeface="Century Gothic" panose="020B0502020202020204" pitchFamily="34" charset="0"/>
              </a:rPr>
              <a:t>After your products are added, you may have information about some of them getting </a:t>
            </a:r>
            <a:r>
              <a:rPr lang="en-US" sz="1200" dirty="0">
                <a:solidFill>
                  <a:schemeClr val="accent1"/>
                </a:solidFill>
                <a:latin typeface="Century Gothic" panose="020B0502020202020204" pitchFamily="34" charset="0"/>
              </a:rPr>
              <a:t>rejected</a:t>
            </a:r>
            <a:r>
              <a:rPr lang="en-US" sz="1200" dirty="0">
                <a:latin typeface="Century Gothic" panose="020B0502020202020204" pitchFamily="34" charset="0"/>
              </a:rPr>
              <a:t>. By viewing more information, you can check what </a:t>
            </a:r>
            <a:r>
              <a:rPr lang="en-US" sz="1200" dirty="0">
                <a:solidFill>
                  <a:schemeClr val="accent1"/>
                </a:solidFill>
                <a:latin typeface="Century Gothic" panose="020B0502020202020204" pitchFamily="34" charset="0"/>
              </a:rPr>
              <a:t>policy</a:t>
            </a:r>
            <a:r>
              <a:rPr lang="en-US" sz="1200" dirty="0">
                <a:latin typeface="Century Gothic" panose="020B0502020202020204" pitchFamily="34" charset="0"/>
              </a:rPr>
              <a:t> you are violating that results in the rejection of the items. If you have a strong reason to disagree, you can always </a:t>
            </a:r>
            <a:r>
              <a:rPr lang="en-US" sz="1200" dirty="0">
                <a:solidFill>
                  <a:schemeClr val="accent1"/>
                </a:solidFill>
                <a:latin typeface="Century Gothic" panose="020B0502020202020204" pitchFamily="34" charset="0"/>
              </a:rPr>
              <a:t>appeal</a:t>
            </a:r>
            <a:r>
              <a:rPr lang="en-US" sz="1200" dirty="0">
                <a:latin typeface="Century Gothic" panose="020B0502020202020204" pitchFamily="34" charset="0"/>
              </a:rPr>
              <a:t>. </a:t>
            </a:r>
          </a:p>
          <a:p>
            <a:pPr marL="228600" indent="-228600">
              <a:buFont typeface="+mj-lt"/>
              <a:buAutoNum type="arabicPeriod"/>
            </a:pP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pPr marL="228600" indent="-228600">
              <a:buFont typeface="+mj-lt"/>
              <a:buAutoNum type="arabicPeriod"/>
            </a:pP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spTree>
    <p:extLst>
      <p:ext uri="{BB962C8B-B14F-4D97-AF65-F5344CB8AC3E}">
        <p14:creationId xmlns:p14="http://schemas.microsoft.com/office/powerpoint/2010/main" val="192736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DC4573-4C93-45E7-BE4E-3022525CFB41}"/>
              </a:ext>
            </a:extLst>
          </p:cNvPr>
          <p:cNvSpPr txBox="1"/>
          <p:nvPr/>
        </p:nvSpPr>
        <p:spPr>
          <a:xfrm>
            <a:off x="3429000" y="3937337"/>
            <a:ext cx="3234766" cy="1015663"/>
          </a:xfrm>
          <a:prstGeom prst="rect">
            <a:avLst/>
          </a:prstGeom>
          <a:noFill/>
        </p:spPr>
        <p:txBody>
          <a:bodyPr wrap="square" rtlCol="0">
            <a:spAutoFit/>
          </a:bodyPr>
          <a:lstStyle/>
          <a:p>
            <a:r>
              <a:rPr lang="en-US" sz="2800" dirty="0">
                <a:solidFill>
                  <a:schemeClr val="accent1"/>
                </a:solidFill>
                <a:latin typeface="Century Gothic" panose="020B0502020202020204" pitchFamily="34" charset="0"/>
              </a:rPr>
              <a:t>Let’s </a:t>
            </a:r>
            <a:r>
              <a:rPr lang="en-US" sz="6000" b="1" dirty="0">
                <a:solidFill>
                  <a:schemeClr val="accent1"/>
                </a:solidFill>
                <a:latin typeface="Century Gothic" panose="020B0502020202020204" pitchFamily="34" charset="0"/>
              </a:rPr>
              <a:t>start!</a:t>
            </a:r>
            <a:endParaRPr lang="el-GR" sz="6000" b="1" dirty="0">
              <a:solidFill>
                <a:schemeClr val="accent1"/>
              </a:solidFill>
              <a:latin typeface="Century Gothic" panose="020B0502020202020204" pitchFamily="34" charset="0"/>
            </a:endParaRPr>
          </a:p>
        </p:txBody>
      </p:sp>
      <p:sp>
        <p:nvSpPr>
          <p:cNvPr id="5" name="Οβάλ 4">
            <a:extLst>
              <a:ext uri="{FF2B5EF4-FFF2-40B4-BE49-F238E27FC236}">
                <a16:creationId xmlns:a16="http://schemas.microsoft.com/office/drawing/2014/main" id="{4819B9D4-210A-4084-A5C4-F2AE14D7A9A2}"/>
              </a:ext>
            </a:extLst>
          </p:cNvPr>
          <p:cNvSpPr/>
          <p:nvPr/>
        </p:nvSpPr>
        <p:spPr>
          <a:xfrm>
            <a:off x="5540474" y="8659561"/>
            <a:ext cx="290537" cy="28175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βάλ 5">
            <a:extLst>
              <a:ext uri="{FF2B5EF4-FFF2-40B4-BE49-F238E27FC236}">
                <a16:creationId xmlns:a16="http://schemas.microsoft.com/office/drawing/2014/main" id="{3ECD7F78-EDF5-47F0-8B62-90C4081EDB1C}"/>
              </a:ext>
            </a:extLst>
          </p:cNvPr>
          <p:cNvSpPr/>
          <p:nvPr/>
        </p:nvSpPr>
        <p:spPr>
          <a:xfrm>
            <a:off x="6004068" y="9048355"/>
            <a:ext cx="543762" cy="5645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134739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10</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35</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Test &amp; Answers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356872" cy="6555641"/>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dirty="0">
                <a:solidFill>
                  <a:schemeClr val="accent1"/>
                </a:solidFill>
                <a:latin typeface="Century Gothic" panose="020B0502020202020204" pitchFamily="34" charset="0"/>
              </a:rPr>
              <a:t>1. </a:t>
            </a:r>
            <a:r>
              <a:rPr lang="en-US" sz="1200" dirty="0">
                <a:latin typeface="Century Gothic" panose="020B0502020202020204" pitchFamily="34" charset="0"/>
              </a:rPr>
              <a:t>A client approached you and tells you his goal is to boost his physical store. What campaign objective do you propose to him?</a:t>
            </a:r>
          </a:p>
          <a:p>
            <a:pPr marL="228600" indent="-228600">
              <a:buFont typeface="+mj-lt"/>
              <a:buAutoNum type="alphaLcParenR"/>
            </a:pPr>
            <a:r>
              <a:rPr lang="en-US" sz="1200" dirty="0">
                <a:latin typeface="Century Gothic" panose="020B0502020202020204" pitchFamily="34" charset="0"/>
              </a:rPr>
              <a:t>Reach campaign</a:t>
            </a:r>
          </a:p>
          <a:p>
            <a:pPr marL="228600" indent="-228600">
              <a:buFont typeface="+mj-lt"/>
              <a:buAutoNum type="alphaLcParenR"/>
            </a:pPr>
            <a:r>
              <a:rPr lang="en-US" sz="1200" dirty="0">
                <a:latin typeface="Century Gothic" panose="020B0502020202020204" pitchFamily="34" charset="0"/>
              </a:rPr>
              <a:t>Traffic campaign</a:t>
            </a:r>
          </a:p>
          <a:p>
            <a:pPr marL="228600" indent="-228600">
              <a:buFont typeface="+mj-lt"/>
              <a:buAutoNum type="alphaLcParenR"/>
            </a:pPr>
            <a:r>
              <a:rPr lang="en-US" sz="1200" dirty="0">
                <a:latin typeface="Century Gothic" panose="020B0502020202020204" pitchFamily="34" charset="0"/>
              </a:rPr>
              <a:t>Conversion campaign</a:t>
            </a:r>
          </a:p>
          <a:p>
            <a:pPr marL="228600" indent="-228600">
              <a:buFont typeface="+mj-lt"/>
              <a:buAutoNum type="alphaLcParenR"/>
            </a:pPr>
            <a:r>
              <a:rPr lang="en-US" sz="1200" dirty="0">
                <a:latin typeface="Century Gothic" panose="020B0502020202020204" pitchFamily="34" charset="0"/>
              </a:rPr>
              <a:t>Lead generation campaign</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2. </a:t>
            </a:r>
            <a:r>
              <a:rPr lang="en-US" sz="1200" dirty="0">
                <a:latin typeface="Century Gothic" panose="020B0502020202020204" pitchFamily="34" charset="0"/>
              </a:rPr>
              <a:t>Your campaign achieves 0 conversion events. What might be the problem?</a:t>
            </a:r>
          </a:p>
          <a:p>
            <a:pPr marL="228600" indent="-228600">
              <a:buFont typeface="+mj-lt"/>
              <a:buAutoNum type="alphaLcParenR"/>
            </a:pPr>
            <a:r>
              <a:rPr lang="en-US" sz="1200" dirty="0">
                <a:latin typeface="Century Gothic" panose="020B0502020202020204" pitchFamily="34" charset="0"/>
              </a:rPr>
              <a:t>You have not connected your Facebook pixel</a:t>
            </a:r>
          </a:p>
          <a:p>
            <a:pPr marL="228600" indent="-228600">
              <a:buFont typeface="+mj-lt"/>
              <a:buAutoNum type="alphaLcParenR"/>
            </a:pPr>
            <a:r>
              <a:rPr lang="en-US" sz="1200" dirty="0">
                <a:latin typeface="Century Gothic" panose="020B0502020202020204" pitchFamily="34" charset="0"/>
              </a:rPr>
              <a:t>The conversion event for which you optimize for has only a few events measured </a:t>
            </a:r>
          </a:p>
          <a:p>
            <a:pPr marL="228600" indent="-228600">
              <a:buFont typeface="+mj-lt"/>
              <a:buAutoNum type="alphaLcParenR"/>
            </a:pPr>
            <a:r>
              <a:rPr lang="en-US" sz="1200" dirty="0">
                <a:latin typeface="Century Gothic" panose="020B0502020202020204" pitchFamily="34" charset="0"/>
              </a:rPr>
              <a:t>Your ad creative is irrelevant</a:t>
            </a:r>
          </a:p>
          <a:p>
            <a:pPr marL="228600" indent="-228600">
              <a:buFont typeface="+mj-lt"/>
              <a:buAutoNum type="alphaLcParenR"/>
            </a:pPr>
            <a:r>
              <a:rPr lang="en-US" sz="1200" dirty="0">
                <a:latin typeface="Century Gothic" panose="020B0502020202020204" pitchFamily="34" charset="0"/>
              </a:rPr>
              <a:t>All the above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3. </a:t>
            </a:r>
            <a:r>
              <a:rPr lang="en-US" sz="1200" dirty="0">
                <a:latin typeface="Century Gothic" panose="020B0502020202020204" pitchFamily="34" charset="0"/>
              </a:rPr>
              <a:t>You see a Lead Generation campaign with very high cost per lead. What are some ways that you can improve performance?</a:t>
            </a:r>
          </a:p>
          <a:p>
            <a:pPr marL="228600" indent="-228600">
              <a:buFont typeface="+mj-lt"/>
              <a:buAutoNum type="alphaLcParenR"/>
            </a:pPr>
            <a:r>
              <a:rPr lang="en-US" sz="1200" dirty="0">
                <a:latin typeface="Century Gothic" panose="020B0502020202020204" pitchFamily="34" charset="0"/>
              </a:rPr>
              <a:t>Increase the number of placements so that your ad has more opportunities to be shown</a:t>
            </a:r>
          </a:p>
          <a:p>
            <a:pPr marL="228600" indent="-228600">
              <a:buFont typeface="+mj-lt"/>
              <a:buAutoNum type="alphaLcParenR"/>
            </a:pPr>
            <a:r>
              <a:rPr lang="en-US" sz="1200" dirty="0">
                <a:latin typeface="Century Gothic" panose="020B0502020202020204" pitchFamily="34" charset="0"/>
              </a:rPr>
              <a:t>Increase your budget as it is below the recommended one for your target market</a:t>
            </a:r>
          </a:p>
          <a:p>
            <a:pPr marL="228600" indent="-228600">
              <a:buFont typeface="+mj-lt"/>
              <a:buAutoNum type="alphaLcParenR"/>
            </a:pPr>
            <a:r>
              <a:rPr lang="en-US" sz="1200" dirty="0">
                <a:latin typeface="Century Gothic" panose="020B0502020202020204" pitchFamily="34" charset="0"/>
              </a:rPr>
              <a:t>Lower the number of interests as having more than 10 interests can make it more difficult for the algorithm to run</a:t>
            </a:r>
          </a:p>
          <a:p>
            <a:pPr marL="228600" indent="-228600">
              <a:buFont typeface="+mj-lt"/>
              <a:buAutoNum type="alphaLcParenR"/>
            </a:pPr>
            <a:r>
              <a:rPr lang="en-US" sz="1200" dirty="0">
                <a:latin typeface="Century Gothic" panose="020B0502020202020204" pitchFamily="34" charset="0"/>
              </a:rPr>
              <a:t>All the above</a:t>
            </a:r>
          </a:p>
          <a:p>
            <a:pPr marL="228600" indent="-228600">
              <a:buFont typeface="+mj-lt"/>
              <a:buAutoNum type="alphaLcParen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4. </a:t>
            </a:r>
            <a:r>
              <a:rPr lang="en-US" sz="1200" dirty="0">
                <a:latin typeface="Century Gothic" panose="020B0502020202020204" pitchFamily="34" charset="0"/>
              </a:rPr>
              <a:t>You want to create a lookalike audience. What is the best retention period you can choose?</a:t>
            </a:r>
          </a:p>
          <a:p>
            <a:pPr marL="228600" indent="-228600">
              <a:buFont typeface="+mj-lt"/>
              <a:buAutoNum type="alphaLcParenR"/>
            </a:pPr>
            <a:r>
              <a:rPr lang="en-US" sz="1200" dirty="0">
                <a:latin typeface="Century Gothic" panose="020B0502020202020204" pitchFamily="34" charset="0"/>
              </a:rPr>
              <a:t>30 days</a:t>
            </a:r>
          </a:p>
          <a:p>
            <a:pPr marL="228600" indent="-228600">
              <a:buFont typeface="+mj-lt"/>
              <a:buAutoNum type="alphaLcParenR"/>
            </a:pPr>
            <a:r>
              <a:rPr lang="en-US" sz="1200" dirty="0">
                <a:latin typeface="Century Gothic" panose="020B0502020202020204" pitchFamily="34" charset="0"/>
              </a:rPr>
              <a:t>60 days</a:t>
            </a:r>
          </a:p>
          <a:p>
            <a:pPr marL="228600" indent="-228600">
              <a:buFont typeface="+mj-lt"/>
              <a:buAutoNum type="alphaLcParenR"/>
            </a:pPr>
            <a:r>
              <a:rPr lang="en-US" sz="1200" dirty="0">
                <a:latin typeface="Century Gothic" panose="020B0502020202020204" pitchFamily="34" charset="0"/>
              </a:rPr>
              <a:t>90 days</a:t>
            </a:r>
          </a:p>
          <a:p>
            <a:pPr marL="228600" indent="-228600">
              <a:buFont typeface="+mj-lt"/>
              <a:buAutoNum type="alphaLcParenR"/>
            </a:pPr>
            <a:r>
              <a:rPr lang="en-US" sz="1200" dirty="0">
                <a:latin typeface="Century Gothic" panose="020B0502020202020204" pitchFamily="34" charset="0"/>
              </a:rPr>
              <a:t>180 days</a:t>
            </a:r>
            <a:endParaRPr lang="el-GR" sz="1200" dirty="0">
              <a:latin typeface="Century Gothic" panose="020B0502020202020204" pitchFamily="34" charset="0"/>
            </a:endParaRPr>
          </a:p>
          <a:p>
            <a:endParaRPr lang="en-US" sz="1200" b="1" dirty="0">
              <a:latin typeface="Century Gothic" panose="020B0502020202020204" pitchFamily="34" charset="0"/>
            </a:endParaRPr>
          </a:p>
          <a:p>
            <a:pPr marL="228600" indent="-228600">
              <a:buFont typeface="+mj-lt"/>
              <a:buAutoNum type="alphaLcParenR"/>
            </a:pPr>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4" name="Γραφικό 3" descr="Ερωτήσεις με συμπαγές γέμισμα">
            <a:extLst>
              <a:ext uri="{FF2B5EF4-FFF2-40B4-BE49-F238E27FC236}">
                <a16:creationId xmlns:a16="http://schemas.microsoft.com/office/drawing/2014/main" id="{3E51E21B-4847-4749-A185-6F6555607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278587"/>
            <a:ext cx="914400" cy="914400"/>
          </a:xfrm>
          <a:prstGeom prst="rect">
            <a:avLst/>
          </a:prstGeom>
        </p:spPr>
      </p:pic>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0389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10</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36</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Test &amp; Answers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294568" cy="6001643"/>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dirty="0">
                <a:solidFill>
                  <a:schemeClr val="accent1"/>
                </a:solidFill>
                <a:latin typeface="Century Gothic" panose="020B0502020202020204" pitchFamily="34" charset="0"/>
              </a:rPr>
              <a:t>5. </a:t>
            </a:r>
            <a:r>
              <a:rPr lang="en-US" sz="1200" dirty="0">
                <a:latin typeface="Century Gothic" panose="020B0502020202020204" pitchFamily="34" charset="0"/>
              </a:rPr>
              <a:t>You are in the beginning of your business and so far, you have created your Facebook and Instagram page and your sales are done through messages. What type of audiences can you retarget?</a:t>
            </a:r>
          </a:p>
          <a:p>
            <a:pPr marL="228600" indent="-228600">
              <a:buFont typeface="+mj-lt"/>
              <a:buAutoNum type="alphaLcParenR"/>
            </a:pPr>
            <a:r>
              <a:rPr lang="en-US" sz="1200" dirty="0">
                <a:latin typeface="Century Gothic" panose="020B0502020202020204" pitchFamily="34" charset="0"/>
              </a:rPr>
              <a:t>Website visitors </a:t>
            </a:r>
          </a:p>
          <a:p>
            <a:pPr marL="228600" indent="-228600">
              <a:buFont typeface="+mj-lt"/>
              <a:buAutoNum type="alphaLcParenR"/>
            </a:pPr>
            <a:r>
              <a:rPr lang="en-US" sz="1200" dirty="0">
                <a:latin typeface="Century Gothic" panose="020B0502020202020204" pitchFamily="34" charset="0"/>
              </a:rPr>
              <a:t>Social media engagers</a:t>
            </a:r>
          </a:p>
          <a:p>
            <a:pPr marL="228600" indent="-228600">
              <a:buFont typeface="+mj-lt"/>
              <a:buAutoNum type="alphaLcParenR"/>
            </a:pPr>
            <a:r>
              <a:rPr lang="en-US" sz="1200" dirty="0">
                <a:latin typeface="Century Gothic" panose="020B0502020202020204" pitchFamily="34" charset="0"/>
              </a:rPr>
              <a:t>Video viewers </a:t>
            </a:r>
          </a:p>
          <a:p>
            <a:pPr marL="228600" indent="-228600">
              <a:buFont typeface="+mj-lt"/>
              <a:buAutoNum type="alphaLcParenR"/>
            </a:pPr>
            <a:r>
              <a:rPr lang="en-US" sz="1200" dirty="0">
                <a:latin typeface="Century Gothic" panose="020B0502020202020204" pitchFamily="34" charset="0"/>
              </a:rPr>
              <a:t>All the above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6. </a:t>
            </a:r>
            <a:r>
              <a:rPr lang="en-US" sz="1200" dirty="0">
                <a:latin typeface="Century Gothic" panose="020B0502020202020204" pitchFamily="34" charset="0"/>
              </a:rPr>
              <a:t>You want to advertise your products in Greece and Germany, so in your ad set you have chosen both countries. Is this a good strategy or not?</a:t>
            </a:r>
          </a:p>
          <a:p>
            <a:pPr marL="228600" indent="-228600">
              <a:buFont typeface="+mj-lt"/>
              <a:buAutoNum type="alphaLcParenR"/>
            </a:pPr>
            <a:r>
              <a:rPr lang="en-US" sz="1200" dirty="0">
                <a:latin typeface="Century Gothic" panose="020B0502020202020204" pitchFamily="34" charset="0"/>
              </a:rPr>
              <a:t>Yes, it is. </a:t>
            </a:r>
          </a:p>
          <a:p>
            <a:pPr marL="228600" indent="-228600">
              <a:buFont typeface="+mj-lt"/>
              <a:buAutoNum type="alphaLcParenR"/>
            </a:pPr>
            <a:r>
              <a:rPr lang="en-US" sz="1200" dirty="0">
                <a:latin typeface="Century Gothic" panose="020B0502020202020204" pitchFamily="34" charset="0"/>
              </a:rPr>
              <a:t>No, it is not. </a:t>
            </a:r>
          </a:p>
          <a:p>
            <a:pPr marL="228600" indent="-228600">
              <a:buFont typeface="+mj-lt"/>
              <a:buAutoNum type="alphaLcParen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7. </a:t>
            </a:r>
            <a:r>
              <a:rPr lang="en-US" sz="1200" dirty="0">
                <a:latin typeface="Century Gothic" panose="020B0502020202020204" pitchFamily="34" charset="0"/>
              </a:rPr>
              <a:t>You choose to run a Traffic campaign. Your account has installed the Facebook pixel, with Page View: 6K. What is the best optimization option? </a:t>
            </a:r>
          </a:p>
          <a:p>
            <a:pPr marL="228600" indent="-228600">
              <a:buFont typeface="+mj-lt"/>
              <a:buAutoNum type="alphaLcParenR"/>
            </a:pPr>
            <a:r>
              <a:rPr lang="en-US" sz="1200" dirty="0">
                <a:latin typeface="Century Gothic" panose="020B0502020202020204" pitchFamily="34" charset="0"/>
              </a:rPr>
              <a:t>Link clicks</a:t>
            </a:r>
          </a:p>
          <a:p>
            <a:pPr marL="228600" indent="-228600">
              <a:buFont typeface="+mj-lt"/>
              <a:buAutoNum type="alphaLcParenR"/>
            </a:pPr>
            <a:r>
              <a:rPr lang="en-US" sz="1200" dirty="0">
                <a:latin typeface="Century Gothic" panose="020B0502020202020204" pitchFamily="34" charset="0"/>
              </a:rPr>
              <a:t>Reach</a:t>
            </a:r>
          </a:p>
          <a:p>
            <a:pPr marL="228600" indent="-228600">
              <a:buFont typeface="+mj-lt"/>
              <a:buAutoNum type="alphaLcParenR"/>
            </a:pPr>
            <a:r>
              <a:rPr lang="en-US" sz="1200" dirty="0">
                <a:latin typeface="Century Gothic" panose="020B0502020202020204" pitchFamily="34" charset="0"/>
              </a:rPr>
              <a:t>Landing page views</a:t>
            </a:r>
          </a:p>
          <a:p>
            <a:pPr marL="228600" indent="-228600">
              <a:buFont typeface="+mj-lt"/>
              <a:buAutoNum type="alphaLcParenR"/>
            </a:pPr>
            <a:r>
              <a:rPr lang="en-US" sz="1200" dirty="0">
                <a:latin typeface="Century Gothic" panose="020B0502020202020204" pitchFamily="34" charset="0"/>
              </a:rPr>
              <a:t> None of the above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8. </a:t>
            </a:r>
            <a:r>
              <a:rPr lang="en-US" sz="1200" dirty="0">
                <a:latin typeface="Century Gothic" panose="020B0502020202020204" pitchFamily="34" charset="0"/>
              </a:rPr>
              <a:t>A custom audience is:</a:t>
            </a:r>
          </a:p>
          <a:p>
            <a:pPr marL="228600" indent="-228600">
              <a:buFont typeface="+mj-lt"/>
              <a:buAutoNum type="alphaLcParenR"/>
            </a:pPr>
            <a:r>
              <a:rPr lang="en-US" sz="1200" dirty="0">
                <a:latin typeface="Century Gothic" panose="020B0502020202020204" pitchFamily="34" charset="0"/>
              </a:rPr>
              <a:t>A new audience (cold audience)</a:t>
            </a:r>
          </a:p>
          <a:p>
            <a:pPr marL="228600" indent="-228600">
              <a:buFont typeface="+mj-lt"/>
              <a:buAutoNum type="alphaLcParenR"/>
            </a:pPr>
            <a:r>
              <a:rPr lang="en-US" sz="1200" dirty="0">
                <a:latin typeface="Century Gothic" panose="020B0502020202020204" pitchFamily="34" charset="0"/>
              </a:rPr>
              <a:t>A retargeting audience (warm audience)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9. </a:t>
            </a:r>
            <a:r>
              <a:rPr lang="en-US" sz="1200" dirty="0">
                <a:latin typeface="Century Gothic" panose="020B0502020202020204" pitchFamily="34" charset="0"/>
              </a:rPr>
              <a:t>Many products of your catalog have been rejected. Where can you find out more information?</a:t>
            </a:r>
          </a:p>
          <a:p>
            <a:pPr marL="228600" indent="-228600">
              <a:buFont typeface="+mj-lt"/>
              <a:buAutoNum type="alphaLcParenR"/>
            </a:pPr>
            <a:r>
              <a:rPr lang="en-US" sz="1200" dirty="0">
                <a:latin typeface="Century Gothic" panose="020B0502020202020204" pitchFamily="34" charset="0"/>
              </a:rPr>
              <a:t>In Events Manager</a:t>
            </a:r>
          </a:p>
          <a:p>
            <a:pPr marL="228600" indent="-228600">
              <a:buFont typeface="+mj-lt"/>
              <a:buAutoNum type="alphaLcParenR"/>
            </a:pPr>
            <a:r>
              <a:rPr lang="en-US" sz="1200" dirty="0">
                <a:latin typeface="Century Gothic" panose="020B0502020202020204" pitchFamily="34" charset="0"/>
              </a:rPr>
              <a:t>In Business Manager</a:t>
            </a:r>
          </a:p>
          <a:p>
            <a:pPr marL="228600" indent="-228600">
              <a:buFont typeface="+mj-lt"/>
              <a:buAutoNum type="alphaLcParenR"/>
            </a:pPr>
            <a:r>
              <a:rPr lang="en-US" sz="1200" dirty="0">
                <a:latin typeface="Century Gothic" panose="020B0502020202020204" pitchFamily="34" charset="0"/>
              </a:rPr>
              <a:t>In Commerce Manager</a:t>
            </a:r>
          </a:p>
          <a:p>
            <a:pPr marL="228600" indent="-228600">
              <a:buFont typeface="+mj-lt"/>
              <a:buAutoNum type="alphaLcParenR"/>
            </a:pPr>
            <a:r>
              <a:rPr lang="en-US" sz="1200" dirty="0">
                <a:latin typeface="Century Gothic" panose="020B0502020202020204" pitchFamily="34" charset="0"/>
              </a:rPr>
              <a:t>In Business Suite </a:t>
            </a:r>
          </a:p>
          <a:p>
            <a:endParaRPr lang="el-GR" sz="1200" b="1" dirty="0">
              <a:latin typeface="Century Gothic" panose="020B0502020202020204" pitchFamily="34" charset="0"/>
            </a:endParaRPr>
          </a:p>
        </p:txBody>
      </p:sp>
      <p:pic>
        <p:nvPicPr>
          <p:cNvPr id="4" name="Γραφικό 3" descr="Ερωτήσεις με συμπαγές γέμισμα">
            <a:extLst>
              <a:ext uri="{FF2B5EF4-FFF2-40B4-BE49-F238E27FC236}">
                <a16:creationId xmlns:a16="http://schemas.microsoft.com/office/drawing/2014/main" id="{3E51E21B-4847-4749-A185-6F6555607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278587"/>
            <a:ext cx="914400" cy="914400"/>
          </a:xfrm>
          <a:prstGeom prst="rect">
            <a:avLst/>
          </a:prstGeom>
        </p:spPr>
      </p:pic>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281724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10</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37</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Test &amp; Answers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356872" cy="6555641"/>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dirty="0">
                <a:solidFill>
                  <a:schemeClr val="accent1"/>
                </a:solidFill>
                <a:latin typeface="Century Gothic" panose="020B0502020202020204" pitchFamily="34" charset="0"/>
              </a:rPr>
              <a:t>10. </a:t>
            </a:r>
            <a:r>
              <a:rPr lang="en-US" sz="1200" dirty="0">
                <a:latin typeface="Century Gothic" panose="020B0502020202020204" pitchFamily="34" charset="0"/>
              </a:rPr>
              <a:t>You want to add a Facebook pixel in your ad account. Where do you connect it?</a:t>
            </a:r>
          </a:p>
          <a:p>
            <a:pPr marL="228600" indent="-228600">
              <a:buFont typeface="+mj-lt"/>
              <a:buAutoNum type="alphaLcParenR"/>
            </a:pPr>
            <a:r>
              <a:rPr lang="en-US" sz="1200" dirty="0">
                <a:latin typeface="Century Gothic" panose="020B0502020202020204" pitchFamily="34" charset="0"/>
              </a:rPr>
              <a:t>In Events Manager</a:t>
            </a:r>
          </a:p>
          <a:p>
            <a:pPr marL="228600" indent="-228600">
              <a:buFont typeface="+mj-lt"/>
              <a:buAutoNum type="alphaLcParenR"/>
            </a:pPr>
            <a:r>
              <a:rPr lang="en-US" sz="1200" dirty="0">
                <a:latin typeface="Century Gothic" panose="020B0502020202020204" pitchFamily="34" charset="0"/>
              </a:rPr>
              <a:t>In Business Manager</a:t>
            </a:r>
          </a:p>
          <a:p>
            <a:pPr marL="228600" indent="-228600">
              <a:buFont typeface="+mj-lt"/>
              <a:buAutoNum type="alphaLcParenR"/>
            </a:pPr>
            <a:r>
              <a:rPr lang="en-US" sz="1200" dirty="0">
                <a:latin typeface="Century Gothic" panose="020B0502020202020204" pitchFamily="34" charset="0"/>
              </a:rPr>
              <a:t>In Commerce Manager</a:t>
            </a:r>
          </a:p>
          <a:p>
            <a:pPr marL="228600" indent="-228600">
              <a:buFont typeface="+mj-lt"/>
              <a:buAutoNum type="alphaLcParenR"/>
            </a:pPr>
            <a:r>
              <a:rPr lang="en-US" sz="1200" dirty="0">
                <a:latin typeface="Century Gothic" panose="020B0502020202020204" pitchFamily="34" charset="0"/>
              </a:rPr>
              <a:t>In Business Suite </a:t>
            </a:r>
          </a:p>
          <a:p>
            <a:pPr marL="228600" indent="-228600">
              <a:buFont typeface="+mj-lt"/>
              <a:buAutoNum type="alphaLcParen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11. </a:t>
            </a:r>
            <a:r>
              <a:rPr lang="en-US" sz="1200" dirty="0">
                <a:latin typeface="Century Gothic" panose="020B0502020202020204" pitchFamily="34" charset="0"/>
              </a:rPr>
              <a:t>Your CTR (all) rate is 0,80%. What does this probably mean?</a:t>
            </a:r>
          </a:p>
          <a:p>
            <a:pPr marL="228600" indent="-228600">
              <a:buFont typeface="+mj-lt"/>
              <a:buAutoNum type="alphaLcParenR"/>
            </a:pPr>
            <a:r>
              <a:rPr lang="en-US" sz="1200" dirty="0">
                <a:latin typeface="Century Gothic" panose="020B0502020202020204" pitchFamily="34" charset="0"/>
              </a:rPr>
              <a:t>Your ad is not attractive</a:t>
            </a:r>
          </a:p>
          <a:p>
            <a:pPr marL="228600" indent="-228600">
              <a:buFont typeface="+mj-lt"/>
              <a:buAutoNum type="alphaLcParenR"/>
            </a:pPr>
            <a:r>
              <a:rPr lang="en-US" sz="1200" dirty="0">
                <a:latin typeface="Century Gothic" panose="020B0502020202020204" pitchFamily="34" charset="0"/>
              </a:rPr>
              <a:t>Your budget is too low</a:t>
            </a:r>
          </a:p>
          <a:p>
            <a:pPr marL="228600" indent="-228600">
              <a:buFont typeface="+mj-lt"/>
              <a:buAutoNum type="alphaLcParenR"/>
            </a:pPr>
            <a:r>
              <a:rPr lang="en-US" sz="1200" dirty="0">
                <a:latin typeface="Century Gothic" panose="020B0502020202020204" pitchFamily="34" charset="0"/>
              </a:rPr>
              <a:t>Your Facebook pixel is inactive </a:t>
            </a:r>
          </a:p>
          <a:p>
            <a:pPr marL="228600" indent="-228600">
              <a:buFont typeface="+mj-lt"/>
              <a:buAutoNum type="alphaLcParenR"/>
            </a:pPr>
            <a:r>
              <a:rPr lang="en-US" sz="1200" dirty="0">
                <a:latin typeface="Century Gothic" panose="020B0502020202020204" pitchFamily="34" charset="0"/>
              </a:rPr>
              <a:t>All of the above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12. </a:t>
            </a:r>
            <a:r>
              <a:rPr lang="en-US" sz="1200" dirty="0">
                <a:latin typeface="Century Gothic" panose="020B0502020202020204" pitchFamily="34" charset="0"/>
              </a:rPr>
              <a:t>It is Black Friday week, and you notice an increase in you cost per purchase. What should you do?</a:t>
            </a:r>
          </a:p>
          <a:p>
            <a:pPr marL="228600" indent="-228600">
              <a:buFont typeface="+mj-lt"/>
              <a:buAutoNum type="alphaLcParenR"/>
            </a:pPr>
            <a:r>
              <a:rPr lang="en-US" sz="1200" dirty="0">
                <a:latin typeface="Century Gothic" panose="020B0502020202020204" pitchFamily="34" charset="0"/>
              </a:rPr>
              <a:t>Increase the number of placements </a:t>
            </a:r>
          </a:p>
          <a:p>
            <a:pPr marL="228600" indent="-228600">
              <a:buFont typeface="+mj-lt"/>
              <a:buAutoNum type="alphaLcParenR"/>
            </a:pPr>
            <a:r>
              <a:rPr lang="en-US" sz="1200" dirty="0">
                <a:latin typeface="Century Gothic" panose="020B0502020202020204" pitchFamily="34" charset="0"/>
              </a:rPr>
              <a:t>Increase your budget </a:t>
            </a:r>
          </a:p>
          <a:p>
            <a:pPr marL="228600" indent="-228600">
              <a:buFont typeface="+mj-lt"/>
              <a:buAutoNum type="alphaLcParenR"/>
            </a:pPr>
            <a:r>
              <a:rPr lang="en-US" sz="1200" dirty="0">
                <a:latin typeface="Century Gothic" panose="020B0502020202020204" pitchFamily="34" charset="0"/>
              </a:rPr>
              <a:t>Increase your audience size</a:t>
            </a:r>
          </a:p>
          <a:p>
            <a:pPr marL="228600" indent="-228600">
              <a:buFont typeface="+mj-lt"/>
              <a:buAutoNum type="alphaLcParenR"/>
            </a:pPr>
            <a:r>
              <a:rPr lang="en-US" sz="1200" dirty="0">
                <a:latin typeface="Century Gothic" panose="020B0502020202020204" pitchFamily="34" charset="0"/>
              </a:rPr>
              <a:t>You do not have to do anything</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13. </a:t>
            </a:r>
            <a:r>
              <a:rPr lang="en-US" sz="1200" dirty="0">
                <a:latin typeface="Century Gothic" panose="020B0502020202020204" pitchFamily="34" charset="0"/>
              </a:rPr>
              <a:t>Your ad set is in “Learning limited” status. What does that mean?</a:t>
            </a:r>
          </a:p>
          <a:p>
            <a:pPr marL="228600" indent="-228600">
              <a:buFont typeface="+mj-lt"/>
              <a:buAutoNum type="alphaLcParenR"/>
            </a:pPr>
            <a:r>
              <a:rPr lang="en-US" sz="1200" dirty="0">
                <a:latin typeface="Century Gothic" panose="020B0502020202020204" pitchFamily="34" charset="0"/>
              </a:rPr>
              <a:t>It means it hasn’t completed 50 events in 7 days yet</a:t>
            </a:r>
          </a:p>
          <a:p>
            <a:pPr marL="228600" indent="-228600">
              <a:buFont typeface="+mj-lt"/>
              <a:buAutoNum type="alphaLcParenR"/>
            </a:pPr>
            <a:r>
              <a:rPr lang="en-US" sz="1200" dirty="0">
                <a:latin typeface="Century Gothic" panose="020B0502020202020204" pitchFamily="34" charset="0"/>
              </a:rPr>
              <a:t>It means it has stopped running</a:t>
            </a:r>
          </a:p>
          <a:p>
            <a:pPr marL="228600" indent="-228600">
              <a:buFont typeface="+mj-lt"/>
              <a:buAutoNum type="alphaLcParenR"/>
            </a:pPr>
            <a:r>
              <a:rPr lang="en-US" sz="1200" dirty="0">
                <a:latin typeface="Century Gothic" panose="020B0502020202020204" pitchFamily="34" charset="0"/>
              </a:rPr>
              <a:t>It means it can not complete the 50 events in 7 days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14. </a:t>
            </a:r>
            <a:r>
              <a:rPr lang="en-US" sz="1200" dirty="0">
                <a:latin typeface="Century Gothic" panose="020B0502020202020204" pitchFamily="34" charset="0"/>
              </a:rPr>
              <a:t>You want to create a traffic campaign in the USA and your monthly budget is 50$. What strategy would be good for this case?</a:t>
            </a:r>
          </a:p>
          <a:p>
            <a:pPr marL="228600" indent="-228600">
              <a:buFont typeface="+mj-lt"/>
              <a:buAutoNum type="alphaLcParenR"/>
            </a:pPr>
            <a:r>
              <a:rPr lang="en-US" sz="1200" dirty="0">
                <a:latin typeface="Century Gothic" panose="020B0502020202020204" pitchFamily="34" charset="0"/>
              </a:rPr>
              <a:t>Increase the number of placements</a:t>
            </a:r>
          </a:p>
          <a:p>
            <a:pPr marL="228600" indent="-228600">
              <a:buFont typeface="+mj-lt"/>
              <a:buAutoNum type="alphaLcParenR"/>
            </a:pPr>
            <a:r>
              <a:rPr lang="en-US" sz="1200" dirty="0">
                <a:latin typeface="Century Gothic" panose="020B0502020202020204" pitchFamily="34" charset="0"/>
              </a:rPr>
              <a:t>Use a cost cup</a:t>
            </a:r>
          </a:p>
          <a:p>
            <a:pPr marL="228600" indent="-228600">
              <a:buFont typeface="+mj-lt"/>
              <a:buAutoNum type="alphaLcParenR"/>
            </a:pPr>
            <a:r>
              <a:rPr lang="en-US" sz="1200" dirty="0">
                <a:latin typeface="Century Gothic" panose="020B0502020202020204" pitchFamily="34" charset="0"/>
              </a:rPr>
              <a:t>Choose multiple ad formats </a:t>
            </a:r>
          </a:p>
          <a:p>
            <a:pPr marL="228600" indent="-228600">
              <a:buFont typeface="+mj-lt"/>
              <a:buAutoNum type="alphaLcParenR"/>
            </a:pPr>
            <a:r>
              <a:rPr lang="en-US" sz="1200" dirty="0">
                <a:latin typeface="Century Gothic" panose="020B0502020202020204" pitchFamily="34" charset="0"/>
              </a:rPr>
              <a:t>None of the above</a:t>
            </a: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4" name="Γραφικό 3" descr="Ερωτήσεις με συμπαγές γέμισμα">
            <a:extLst>
              <a:ext uri="{FF2B5EF4-FFF2-40B4-BE49-F238E27FC236}">
                <a16:creationId xmlns:a16="http://schemas.microsoft.com/office/drawing/2014/main" id="{3E51E21B-4847-4749-A185-6F6555607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278587"/>
            <a:ext cx="914400" cy="914400"/>
          </a:xfrm>
          <a:prstGeom prst="rect">
            <a:avLst/>
          </a:prstGeom>
        </p:spPr>
      </p:pic>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22800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10</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38</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Test &amp; Answers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356872" cy="6740307"/>
          </a:xfrm>
          <a:prstGeom prst="rect">
            <a:avLst/>
          </a:prstGeom>
          <a:noFill/>
        </p:spPr>
        <p:txBody>
          <a:bodyPr wrap="square" rtlCol="0">
            <a:spAutoFit/>
          </a:bodyPr>
          <a:lstStyle/>
          <a:p>
            <a:endParaRPr lang="en-US" sz="1200" dirty="0">
              <a:solidFill>
                <a:srgbClr val="B12169"/>
              </a:solidFill>
              <a:latin typeface="Century Gothic" panose="020B0502020202020204" pitchFamily="34" charset="0"/>
            </a:endParaRPr>
          </a:p>
          <a:p>
            <a:r>
              <a:rPr lang="en-US" sz="1200" dirty="0">
                <a:solidFill>
                  <a:schemeClr val="accent1"/>
                </a:solidFill>
                <a:latin typeface="Century Gothic" panose="020B0502020202020204" pitchFamily="34" charset="0"/>
              </a:rPr>
              <a:t>15. </a:t>
            </a:r>
            <a:r>
              <a:rPr lang="en-US" sz="1200" dirty="0">
                <a:latin typeface="Century Gothic" panose="020B0502020202020204" pitchFamily="34" charset="0"/>
              </a:rPr>
              <a:t>What will make your campaign more flexible?</a:t>
            </a:r>
          </a:p>
          <a:p>
            <a:pPr marL="228600" indent="-228600">
              <a:buFont typeface="+mj-lt"/>
              <a:buAutoNum type="alphaLcParenR"/>
            </a:pPr>
            <a:r>
              <a:rPr lang="en-US" sz="1200" dirty="0">
                <a:latin typeface="Century Gothic" panose="020B0502020202020204" pitchFamily="34" charset="0"/>
              </a:rPr>
              <a:t>Automatic placements</a:t>
            </a:r>
          </a:p>
          <a:p>
            <a:pPr marL="228600" indent="-228600">
              <a:buFont typeface="+mj-lt"/>
              <a:buAutoNum type="alphaLcParenR"/>
            </a:pPr>
            <a:r>
              <a:rPr lang="en-US" sz="1200" dirty="0">
                <a:latin typeface="Century Gothic" panose="020B0502020202020204" pitchFamily="34" charset="0"/>
              </a:rPr>
              <a:t>Manual placements  </a:t>
            </a:r>
          </a:p>
          <a:p>
            <a:pPr marL="228600" indent="-228600">
              <a:buFont typeface="+mj-lt"/>
              <a:buAutoNum type="alphaLcParen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16. </a:t>
            </a:r>
            <a:r>
              <a:rPr lang="en-US" sz="1200" dirty="0">
                <a:latin typeface="Century Gothic" panose="020B0502020202020204" pitchFamily="34" charset="0"/>
              </a:rPr>
              <a:t>Can you have a Conversion campaign without pixel?</a:t>
            </a:r>
          </a:p>
          <a:p>
            <a:pPr marL="228600" indent="-228600">
              <a:buFont typeface="+mj-lt"/>
              <a:buAutoNum type="alphaLcParenR"/>
            </a:pPr>
            <a:r>
              <a:rPr lang="en-US" sz="1200" dirty="0">
                <a:latin typeface="Century Gothic" panose="020B0502020202020204" pitchFamily="34" charset="0"/>
              </a:rPr>
              <a:t>Yes</a:t>
            </a:r>
          </a:p>
          <a:p>
            <a:pPr marL="228600" indent="-228600">
              <a:buFont typeface="+mj-lt"/>
              <a:buAutoNum type="alphaLcParenR"/>
            </a:pPr>
            <a:r>
              <a:rPr lang="en-US" sz="1200" dirty="0">
                <a:latin typeface="Century Gothic" panose="020B0502020202020204" pitchFamily="34" charset="0"/>
              </a:rPr>
              <a:t>No</a:t>
            </a:r>
          </a:p>
          <a:p>
            <a:pPr marL="228600" indent="-228600">
              <a:buFont typeface="+mj-lt"/>
              <a:buAutoNum type="alphaLcParen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17. </a:t>
            </a:r>
            <a:r>
              <a:rPr lang="en-US" sz="1200" dirty="0">
                <a:latin typeface="Century Gothic" panose="020B0502020202020204" pitchFamily="34" charset="0"/>
              </a:rPr>
              <a:t>What metric tells you what is the return on ad spend?</a:t>
            </a:r>
          </a:p>
          <a:p>
            <a:pPr marL="228600" indent="-228600">
              <a:buFont typeface="+mj-lt"/>
              <a:buAutoNum type="alphaLcParenR"/>
            </a:pPr>
            <a:r>
              <a:rPr lang="en-US" sz="1200" dirty="0">
                <a:latin typeface="Century Gothic" panose="020B0502020202020204" pitchFamily="34" charset="0"/>
              </a:rPr>
              <a:t>CTR </a:t>
            </a:r>
          </a:p>
          <a:p>
            <a:pPr marL="228600" indent="-228600">
              <a:buFont typeface="+mj-lt"/>
              <a:buAutoNum type="alphaLcParenR"/>
            </a:pPr>
            <a:r>
              <a:rPr lang="en-US" sz="1200" dirty="0">
                <a:latin typeface="Century Gothic" panose="020B0502020202020204" pitchFamily="34" charset="0"/>
              </a:rPr>
              <a:t>CTR (all)</a:t>
            </a:r>
          </a:p>
          <a:p>
            <a:pPr marL="228600" indent="-228600">
              <a:buFont typeface="+mj-lt"/>
              <a:buAutoNum type="alphaLcParenR"/>
            </a:pPr>
            <a:r>
              <a:rPr lang="en-US" sz="1200" dirty="0">
                <a:latin typeface="Century Gothic" panose="020B0502020202020204" pitchFamily="34" charset="0"/>
              </a:rPr>
              <a:t>ROAS</a:t>
            </a:r>
          </a:p>
          <a:p>
            <a:pPr marL="228600" indent="-228600">
              <a:buFont typeface="+mj-lt"/>
              <a:buAutoNum type="alphaLcParenR"/>
            </a:pPr>
            <a:r>
              <a:rPr lang="en-US" sz="1200" dirty="0">
                <a:latin typeface="Century Gothic" panose="020B0502020202020204" pitchFamily="34" charset="0"/>
              </a:rPr>
              <a:t>Frequency</a:t>
            </a:r>
          </a:p>
          <a:p>
            <a:pPr marL="228600" indent="-228600">
              <a:buFont typeface="+mj-lt"/>
              <a:buAutoNum type="alphaLcParen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18. </a:t>
            </a:r>
            <a:r>
              <a:rPr lang="en-US" sz="1200" dirty="0">
                <a:latin typeface="Century Gothic" panose="020B0502020202020204" pitchFamily="34" charset="0"/>
              </a:rPr>
              <a:t>If your relevant score is low, what is probably the issue?</a:t>
            </a:r>
          </a:p>
          <a:p>
            <a:pPr marL="228600" indent="-228600">
              <a:buFont typeface="+mj-lt"/>
              <a:buAutoNum type="alphaLcParenR"/>
            </a:pPr>
            <a:r>
              <a:rPr lang="en-US" sz="1200" dirty="0">
                <a:latin typeface="Century Gothic" panose="020B0502020202020204" pitchFamily="34" charset="0"/>
              </a:rPr>
              <a:t>The ad account is deactivated</a:t>
            </a:r>
          </a:p>
          <a:p>
            <a:pPr marL="228600" indent="-228600">
              <a:buFont typeface="+mj-lt"/>
              <a:buAutoNum type="alphaLcParenR"/>
            </a:pPr>
            <a:r>
              <a:rPr lang="en-US" sz="1200" dirty="0">
                <a:latin typeface="Century Gothic" panose="020B0502020202020204" pitchFamily="34" charset="0"/>
              </a:rPr>
              <a:t>The ad has been probably reported</a:t>
            </a:r>
          </a:p>
          <a:p>
            <a:pPr marL="228600" indent="-228600">
              <a:buFont typeface="+mj-lt"/>
              <a:buAutoNum type="alphaLcParenR"/>
            </a:pPr>
            <a:r>
              <a:rPr lang="en-US" sz="1200" dirty="0">
                <a:latin typeface="Century Gothic" panose="020B0502020202020204" pitchFamily="34" charset="0"/>
              </a:rPr>
              <a:t>The budget is too low</a:t>
            </a:r>
          </a:p>
          <a:p>
            <a:pPr marL="228600" indent="-228600">
              <a:buFont typeface="+mj-lt"/>
              <a:buAutoNum type="alphaLcParenR"/>
            </a:pPr>
            <a:r>
              <a:rPr lang="en-US" sz="1200" dirty="0">
                <a:latin typeface="Century Gothic" panose="020B0502020202020204" pitchFamily="34" charset="0"/>
              </a:rPr>
              <a:t>None of the above </a:t>
            </a:r>
          </a:p>
          <a:p>
            <a:pPr marL="228600" indent="-228600">
              <a:buFont typeface="+mj-lt"/>
              <a:buAutoNum type="alphaLcParenR"/>
            </a:pPr>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19. </a:t>
            </a:r>
            <a:r>
              <a:rPr lang="en-US" sz="1200" dirty="0">
                <a:latin typeface="Century Gothic" panose="020B0502020202020204" pitchFamily="34" charset="0"/>
              </a:rPr>
              <a:t>Where can you see the reach of your ad by gender?</a:t>
            </a:r>
          </a:p>
          <a:p>
            <a:pPr marL="228600" indent="-228600">
              <a:buFont typeface="+mj-lt"/>
              <a:buAutoNum type="alphaLcParenR"/>
            </a:pPr>
            <a:r>
              <a:rPr lang="en-US" sz="1200" dirty="0">
                <a:latin typeface="Century Gothic" panose="020B0502020202020204" pitchFamily="34" charset="0"/>
              </a:rPr>
              <a:t>Ad set level </a:t>
            </a:r>
            <a:r>
              <a:rPr lang="en-US" sz="1200" dirty="0">
                <a:latin typeface="Century Gothic" panose="020B0502020202020204" pitchFamily="34" charset="0"/>
                <a:sym typeface="Wingdings" panose="05000000000000000000" pitchFamily="2" charset="2"/>
              </a:rPr>
              <a:t> Audience  Estimated results</a:t>
            </a:r>
          </a:p>
          <a:p>
            <a:pPr marL="228600" indent="-228600">
              <a:buFont typeface="+mj-lt"/>
              <a:buAutoNum type="alphaLcParenR"/>
            </a:pPr>
            <a:r>
              <a:rPr lang="en-US" sz="1200" dirty="0">
                <a:latin typeface="Century Gothic" panose="020B0502020202020204" pitchFamily="34" charset="0"/>
                <a:sym typeface="Wingdings" panose="05000000000000000000" pitchFamily="2" charset="2"/>
              </a:rPr>
              <a:t>Breakdown  Delivery </a:t>
            </a:r>
          </a:p>
          <a:p>
            <a:pPr marL="228600" indent="-228600">
              <a:buFont typeface="+mj-lt"/>
              <a:buAutoNum type="alphaLcParenR"/>
            </a:pPr>
            <a:r>
              <a:rPr lang="en-US" sz="1200" dirty="0">
                <a:latin typeface="Century Gothic" panose="020B0502020202020204" pitchFamily="34" charset="0"/>
                <a:sym typeface="Wingdings" panose="05000000000000000000" pitchFamily="2" charset="2"/>
              </a:rPr>
              <a:t>Breakdown  Action </a:t>
            </a:r>
          </a:p>
          <a:p>
            <a:pPr marL="228600" indent="-228600">
              <a:buFont typeface="+mj-lt"/>
              <a:buAutoNum type="alphaLcParenR"/>
            </a:pPr>
            <a:r>
              <a:rPr lang="en-US" sz="1200" dirty="0">
                <a:latin typeface="Century Gothic" panose="020B0502020202020204" pitchFamily="34" charset="0"/>
                <a:sym typeface="Wingdings" panose="05000000000000000000" pitchFamily="2" charset="2"/>
              </a:rPr>
              <a:t>You can not see this information </a:t>
            </a:r>
          </a:p>
          <a:p>
            <a:pPr marL="228600" indent="-228600">
              <a:buFont typeface="+mj-lt"/>
              <a:buAutoNum type="alphaLcParenR"/>
            </a:pPr>
            <a:endParaRPr lang="en-US" sz="1200" dirty="0">
              <a:latin typeface="Century Gothic" panose="020B0502020202020204" pitchFamily="34" charset="0"/>
              <a:sym typeface="Wingdings" panose="05000000000000000000" pitchFamily="2" charset="2"/>
            </a:endParaRPr>
          </a:p>
          <a:p>
            <a:r>
              <a:rPr lang="en-US" sz="1200" dirty="0">
                <a:solidFill>
                  <a:schemeClr val="accent1"/>
                </a:solidFill>
                <a:latin typeface="Century Gothic" panose="020B0502020202020204" pitchFamily="34" charset="0"/>
                <a:sym typeface="Wingdings" panose="05000000000000000000" pitchFamily="2" charset="2"/>
              </a:rPr>
              <a:t>20. </a:t>
            </a:r>
            <a:r>
              <a:rPr lang="en-US" sz="1200" dirty="0">
                <a:latin typeface="Century Gothic" panose="020B0502020202020204" pitchFamily="34" charset="0"/>
                <a:sym typeface="Wingdings" panose="05000000000000000000" pitchFamily="2" charset="2"/>
              </a:rPr>
              <a:t>Which of the following below lets you share events occurring both online and offline from your server to Facebook's server?</a:t>
            </a:r>
          </a:p>
          <a:p>
            <a:pPr marL="228600" indent="-228600">
              <a:buFont typeface="+mj-lt"/>
              <a:buAutoNum type="alphaLcParenR"/>
            </a:pPr>
            <a:r>
              <a:rPr lang="en-US" sz="1200" dirty="0">
                <a:latin typeface="Century Gothic" panose="020B0502020202020204" pitchFamily="34" charset="0"/>
                <a:sym typeface="Wingdings" panose="05000000000000000000" pitchFamily="2" charset="2"/>
              </a:rPr>
              <a:t>Facebook pixel </a:t>
            </a:r>
          </a:p>
          <a:p>
            <a:pPr marL="228600" indent="-228600">
              <a:buFont typeface="+mj-lt"/>
              <a:buAutoNum type="alphaLcParenR"/>
            </a:pPr>
            <a:r>
              <a:rPr lang="en-US" sz="1200" dirty="0">
                <a:latin typeface="Century Gothic" panose="020B0502020202020204" pitchFamily="34" charset="0"/>
              </a:rPr>
              <a:t>Conversion API</a:t>
            </a:r>
          </a:p>
          <a:p>
            <a:pPr marL="228600" indent="-228600">
              <a:buFont typeface="+mj-lt"/>
              <a:buAutoNum type="alphaLcParenR"/>
            </a:pPr>
            <a:r>
              <a:rPr lang="en-US" sz="1200" dirty="0">
                <a:latin typeface="Century Gothic" panose="020B0502020202020204" pitchFamily="34" charset="0"/>
              </a:rPr>
              <a:t>Aggregated Events Measurement </a:t>
            </a:r>
          </a:p>
          <a:p>
            <a:pPr marL="228600" indent="-228600">
              <a:buFont typeface="+mj-lt"/>
              <a:buAutoNum type="alphaLcParenR"/>
            </a:pPr>
            <a:endParaRPr lang="en-US" sz="1200" b="1" dirty="0">
              <a:latin typeface="Century Gothic" panose="020B0502020202020204" pitchFamily="34" charset="0"/>
            </a:endParaRPr>
          </a:p>
          <a:p>
            <a:pPr marL="228600" indent="-228600">
              <a:buFont typeface="+mj-lt"/>
              <a:buAutoNum type="alphaLcParenR"/>
            </a:pPr>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pic>
        <p:nvPicPr>
          <p:cNvPr id="4" name="Γραφικό 3" descr="Ερωτήσεις με συμπαγές γέμισμα">
            <a:extLst>
              <a:ext uri="{FF2B5EF4-FFF2-40B4-BE49-F238E27FC236}">
                <a16:creationId xmlns:a16="http://schemas.microsoft.com/office/drawing/2014/main" id="{3E51E21B-4847-4749-A185-6F6555607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7349" y="1278587"/>
            <a:ext cx="914400" cy="914400"/>
          </a:xfrm>
          <a:prstGeom prst="rect">
            <a:avLst/>
          </a:prstGeom>
        </p:spPr>
      </p:pic>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370568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10</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39</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Test &amp; Answers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294568" cy="6924973"/>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u="sng" dirty="0">
                <a:solidFill>
                  <a:schemeClr val="accent1"/>
                </a:solidFill>
                <a:latin typeface="Century Gothic" panose="020B0502020202020204" pitchFamily="34" charset="0"/>
              </a:rPr>
              <a:t>Answers:</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 </a:t>
            </a:r>
            <a:r>
              <a:rPr lang="en-US" sz="1200" dirty="0">
                <a:latin typeface="Century Gothic" panose="020B0502020202020204" pitchFamily="34" charset="0"/>
              </a:rPr>
              <a:t>Answer: a. Reach is recommended for local ads, as besides the fact that you can find the maximum people possible around the physical store, you can also edit the frequency cup.</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2. </a:t>
            </a:r>
            <a:r>
              <a:rPr lang="en-US" sz="1200" dirty="0">
                <a:latin typeface="Century Gothic" panose="020B0502020202020204" pitchFamily="34" charset="0"/>
              </a:rPr>
              <a:t>Answer: d. All the above can be possible reasons for a campaign with low performance.</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3. </a:t>
            </a:r>
            <a:r>
              <a:rPr lang="en-US" sz="1200" dirty="0">
                <a:latin typeface="Century Gothic" panose="020B0502020202020204" pitchFamily="34" charset="0"/>
              </a:rPr>
              <a:t>Answer: d. All the above are ways to help a campaign be optimized better.</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4. </a:t>
            </a:r>
            <a:r>
              <a:rPr lang="en-US" sz="1200" dirty="0">
                <a:latin typeface="Century Gothic" panose="020B0502020202020204" pitchFamily="34" charset="0"/>
              </a:rPr>
              <a:t>Answer: d. When creating a lookalike audience, the best strategy is your source audience to have the most possible amount of data so that the algorithm can be optimized better.</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5. </a:t>
            </a:r>
            <a:r>
              <a:rPr lang="en-US" sz="1200" dirty="0">
                <a:latin typeface="Century Gothic" panose="020B0502020202020204" pitchFamily="34" charset="0"/>
              </a:rPr>
              <a:t>Answer: b. Since you do not have a website yet and have not run any video yet, the only sources you can use for retargeting is your social media pages.</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6. </a:t>
            </a:r>
            <a:r>
              <a:rPr lang="en-US" sz="1200" dirty="0">
                <a:latin typeface="Century Gothic" panose="020B0502020202020204" pitchFamily="34" charset="0"/>
              </a:rPr>
              <a:t>Answer: b. As you can also see if you select Breakdown  By delivery  By country, the most reach will come from Greece. This is because algorithm is finding the cheapest clicks there. So, if you wat to advertise in Germany too, the best strategy is to do that in another ad set with another budget.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7. </a:t>
            </a:r>
            <a:r>
              <a:rPr lang="en-US" sz="1200" dirty="0">
                <a:latin typeface="Century Gothic" panose="020B0502020202020204" pitchFamily="34" charset="0"/>
              </a:rPr>
              <a:t>Answer: c. Since your account has enough page views in your Events Manager, you can optimize for Landing page views in order to optimize for the people who tend to visit websites, and not just the people who click on ads. Landing page views will show you the more qualitative audience.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8. </a:t>
            </a:r>
            <a:r>
              <a:rPr lang="en-US" sz="1200" dirty="0">
                <a:latin typeface="Century Gothic" panose="020B0502020202020204" pitchFamily="34" charset="0"/>
              </a:rPr>
              <a:t>Answer: b. Custom audience refers to the people who have already interacted with you (such as website visitors, video viewers, engagers etc.)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9. </a:t>
            </a:r>
            <a:r>
              <a:rPr lang="en-US" sz="1200" dirty="0">
                <a:latin typeface="Century Gothic" panose="020B0502020202020204" pitchFamily="34" charset="0"/>
              </a:rPr>
              <a:t>Answer: c. In Commerce Manager you can manage your catalogs and product sets. If your products are rejected, you will see a notification to see more details.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10. </a:t>
            </a:r>
            <a:r>
              <a:rPr lang="en-US" sz="1200" dirty="0">
                <a:latin typeface="Century Gothic" panose="020B0502020202020204" pitchFamily="34" charset="0"/>
              </a:rPr>
              <a:t>Answer: b. Business Manager  Data Sources  Pixel</a:t>
            </a:r>
            <a:endParaRPr lang="el-GR" sz="1200" dirty="0">
              <a:latin typeface="Century Gothic" panose="020B0502020202020204" pitchFamily="34" charset="0"/>
            </a:endParaRPr>
          </a:p>
        </p:txBody>
      </p:sp>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 name="Γραφικό 6" descr="Κριτική πελατών με συμπαγές γέμισμα">
            <a:extLst>
              <a:ext uri="{FF2B5EF4-FFF2-40B4-BE49-F238E27FC236}">
                <a16:creationId xmlns:a16="http://schemas.microsoft.com/office/drawing/2014/main" id="{BAED0622-400A-416F-ADC7-82EAE9C13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45084" y="1281355"/>
            <a:ext cx="914400" cy="914400"/>
          </a:xfrm>
          <a:prstGeom prst="rect">
            <a:avLst/>
          </a:prstGeom>
        </p:spPr>
      </p:pic>
    </p:spTree>
    <p:extLst>
      <p:ext uri="{BB962C8B-B14F-4D97-AF65-F5344CB8AC3E}">
        <p14:creationId xmlns:p14="http://schemas.microsoft.com/office/powerpoint/2010/main" val="1487055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10</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40</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Test &amp; Answers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356872" cy="6740307"/>
          </a:xfrm>
          <a:prstGeom prst="rect">
            <a:avLst/>
          </a:prstGeom>
          <a:noFill/>
        </p:spPr>
        <p:txBody>
          <a:bodyPr wrap="square" rtlCol="0">
            <a:spAutoFit/>
          </a:bodyPr>
          <a:lstStyle/>
          <a:p>
            <a:endParaRPr lang="en-US" sz="1200" dirty="0">
              <a:latin typeface="Century Gothic" panose="020B0502020202020204" pitchFamily="34" charset="0"/>
            </a:endParaRPr>
          </a:p>
          <a:p>
            <a:r>
              <a:rPr lang="en-US" sz="1200" u="sng" dirty="0">
                <a:solidFill>
                  <a:schemeClr val="accent1"/>
                </a:solidFill>
                <a:latin typeface="Century Gothic" panose="020B0502020202020204" pitchFamily="34" charset="0"/>
              </a:rPr>
              <a:t>Answers:</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11. </a:t>
            </a:r>
            <a:r>
              <a:rPr lang="en-US" sz="1200" dirty="0">
                <a:latin typeface="Century Gothic" panose="020B0502020202020204" pitchFamily="34" charset="0"/>
              </a:rPr>
              <a:t>Answer: a. CTR shows you the percentage of the people who click on your ad. If less than 1,5% do not click on your ad, this means you should make a change in your creative, since people are not attracted by it.</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12. </a:t>
            </a:r>
            <a:r>
              <a:rPr lang="en-US" sz="1200" dirty="0">
                <a:latin typeface="Century Gothic" panose="020B0502020202020204" pitchFamily="34" charset="0"/>
              </a:rPr>
              <a:t>Answer: b. Black Friday is a moment of the year with very high competition, which makes it harder to be high in the auction. Therefore, you should increase your budget, as most advertisers do, even if you do not take advantage of this period.</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13. </a:t>
            </a:r>
            <a:r>
              <a:rPr lang="en-US" sz="1200" dirty="0">
                <a:latin typeface="Century Gothic" panose="020B0502020202020204" pitchFamily="34" charset="0"/>
              </a:rPr>
              <a:t>Answer: c.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14. </a:t>
            </a:r>
            <a:r>
              <a:rPr lang="en-US" sz="1200" dirty="0">
                <a:latin typeface="Century Gothic" panose="020B0502020202020204" pitchFamily="34" charset="0"/>
              </a:rPr>
              <a:t>Answer: b. The budget is too low for the target market. A good strategy would be to narrow down the audience by selecting a cost cup.</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15. </a:t>
            </a:r>
            <a:r>
              <a:rPr lang="en-US" sz="1200" dirty="0">
                <a:latin typeface="Century Gothic" panose="020B0502020202020204" pitchFamily="34" charset="0"/>
              </a:rPr>
              <a:t>Answer: a. Automatic placements will make the campaign more flexible as it allows the algorithm to have more opportunities to show the ad. </a:t>
            </a:r>
            <a:endParaRPr lang="el-GR" sz="1200" dirty="0">
              <a:latin typeface="Century Gothic" panose="020B0502020202020204" pitchFamily="34" charset="0"/>
            </a:endParaRPr>
          </a:p>
          <a:p>
            <a:endParaRPr lang="el-GR" sz="1200" dirty="0">
              <a:latin typeface="Century Gothic" panose="020B0502020202020204" pitchFamily="34" charset="0"/>
            </a:endParaRPr>
          </a:p>
          <a:p>
            <a:r>
              <a:rPr lang="el-GR" sz="1200" dirty="0">
                <a:solidFill>
                  <a:schemeClr val="accent1"/>
                </a:solidFill>
                <a:latin typeface="Century Gothic" panose="020B0502020202020204" pitchFamily="34" charset="0"/>
              </a:rPr>
              <a:t>16. </a:t>
            </a:r>
            <a:r>
              <a:rPr lang="en-US" sz="1200" dirty="0">
                <a:latin typeface="Century Gothic" panose="020B0502020202020204" pitchFamily="34" charset="0"/>
              </a:rPr>
              <a:t>Answer: b. Facebook pixel is precondition in order to run Conversion campaigns, as the algorithm needs to be optimized according to some event.</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17. </a:t>
            </a:r>
            <a:r>
              <a:rPr lang="en-US" sz="1200" dirty="0">
                <a:latin typeface="Century Gothic" panose="020B0502020202020204" pitchFamily="34" charset="0"/>
              </a:rPr>
              <a:t>Answer: c. ROAS = Return On Ad Spend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18. </a:t>
            </a:r>
            <a:r>
              <a:rPr lang="en-US" sz="1200" dirty="0">
                <a:latin typeface="Century Gothic" panose="020B0502020202020204" pitchFamily="34" charset="0"/>
              </a:rPr>
              <a:t>Answer: b. An ad being reported is one of the reasons that the account quality decreases, and therefore the relevance score too.</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19. </a:t>
            </a:r>
            <a:r>
              <a:rPr lang="en-US" sz="1200" dirty="0">
                <a:latin typeface="Century Gothic" panose="020B0502020202020204" pitchFamily="34" charset="0"/>
              </a:rPr>
              <a:t>Answer: b. If you select Breakdown </a:t>
            </a:r>
            <a:r>
              <a:rPr lang="en-US" sz="1200" dirty="0">
                <a:latin typeface="Century Gothic" panose="020B0502020202020204" pitchFamily="34" charset="0"/>
                <a:sym typeface="Wingdings" panose="05000000000000000000" pitchFamily="2" charset="2"/>
              </a:rPr>
              <a:t> Delivery, then you have more options appearing, one of them being the gender.</a:t>
            </a:r>
          </a:p>
          <a:p>
            <a:endParaRPr lang="en-US" sz="1200" dirty="0">
              <a:latin typeface="Century Gothic" panose="020B0502020202020204" pitchFamily="34" charset="0"/>
              <a:sym typeface="Wingdings" panose="05000000000000000000" pitchFamily="2" charset="2"/>
            </a:endParaRPr>
          </a:p>
          <a:p>
            <a:r>
              <a:rPr lang="en-US" sz="1200" dirty="0">
                <a:solidFill>
                  <a:schemeClr val="accent1"/>
                </a:solidFill>
                <a:latin typeface="Century Gothic" panose="020B0502020202020204" pitchFamily="34" charset="0"/>
                <a:sym typeface="Wingdings" panose="05000000000000000000" pitchFamily="2" charset="2"/>
              </a:rPr>
              <a:t>20. </a:t>
            </a:r>
            <a:r>
              <a:rPr lang="en-US" sz="1200" dirty="0">
                <a:latin typeface="Century Gothic" panose="020B0502020202020204" pitchFamily="34" charset="0"/>
                <a:sym typeface="Wingdings" panose="05000000000000000000" pitchFamily="2" charset="2"/>
              </a:rPr>
              <a:t>Answer: b. Facebook pixel is a browser-dependent conversion tracking method, so the right answer is b. </a:t>
            </a: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Γραφικό 12" descr="Κριτική πελατών με συμπαγές γέμισμα">
            <a:extLst>
              <a:ext uri="{FF2B5EF4-FFF2-40B4-BE49-F238E27FC236}">
                <a16:creationId xmlns:a16="http://schemas.microsoft.com/office/drawing/2014/main" id="{0C395851-BA31-44B0-B7BF-03661B9FA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45084" y="1281355"/>
            <a:ext cx="914400" cy="914400"/>
          </a:xfrm>
          <a:prstGeom prst="rect">
            <a:avLst/>
          </a:prstGeom>
        </p:spPr>
      </p:pic>
    </p:spTree>
    <p:extLst>
      <p:ext uri="{BB962C8B-B14F-4D97-AF65-F5344CB8AC3E}">
        <p14:creationId xmlns:p14="http://schemas.microsoft.com/office/powerpoint/2010/main" val="3073830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11</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41</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Useful links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356872" cy="6555641"/>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dirty="0">
                <a:solidFill>
                  <a:schemeClr val="accent1"/>
                </a:solidFill>
                <a:latin typeface="Century Gothic" panose="020B0502020202020204" pitchFamily="34" charset="0"/>
              </a:rPr>
              <a:t>Chapter 01:</a:t>
            </a:r>
          </a:p>
          <a:p>
            <a:endParaRPr lang="en-US" sz="1200" dirty="0">
              <a:latin typeface="Century Gothic" panose="020B0502020202020204" pitchFamily="34" charset="0"/>
            </a:endParaRPr>
          </a:p>
          <a:p>
            <a:r>
              <a:rPr lang="en-US" sz="1200" dirty="0">
                <a:latin typeface="Century Gothic" panose="020B0502020202020204" pitchFamily="34" charset="0"/>
              </a:rPr>
              <a:t>Campaign Objectives: read more </a:t>
            </a:r>
            <a:r>
              <a:rPr lang="en-US" sz="1200" dirty="0">
                <a:latin typeface="Century Gothic" panose="020B0502020202020204" pitchFamily="34" charset="0"/>
                <a:hlinkClick r:id="rId2"/>
              </a:rPr>
              <a:t>here</a:t>
            </a:r>
            <a:r>
              <a:rPr lang="en-US" sz="1200" dirty="0">
                <a:latin typeface="Century Gothic" panose="020B0502020202020204" pitchFamily="34" charset="0"/>
              </a:rPr>
              <a:t>.</a:t>
            </a:r>
          </a:p>
          <a:p>
            <a:r>
              <a:rPr lang="en-US" sz="1200" dirty="0">
                <a:latin typeface="Century Gothic" panose="020B0502020202020204" pitchFamily="34" charset="0"/>
              </a:rPr>
              <a:t>Automated responses: read more </a:t>
            </a:r>
            <a:r>
              <a:rPr lang="en-US" sz="1200" dirty="0">
                <a:latin typeface="Century Gothic" panose="020B0502020202020204" pitchFamily="34" charset="0"/>
                <a:hlinkClick r:id="rId3"/>
              </a:rPr>
              <a:t>here</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Chapter 02:</a:t>
            </a:r>
          </a:p>
          <a:p>
            <a:endParaRPr lang="en-US" sz="1200" dirty="0">
              <a:latin typeface="Century Gothic" panose="020B0502020202020204" pitchFamily="34" charset="0"/>
            </a:endParaRPr>
          </a:p>
          <a:p>
            <a:r>
              <a:rPr lang="en-US" sz="1200" dirty="0">
                <a:latin typeface="Century Gothic" panose="020B0502020202020204" pitchFamily="34" charset="0"/>
              </a:rPr>
              <a:t>Budget:  read more </a:t>
            </a:r>
            <a:r>
              <a:rPr lang="en-US" sz="1200" dirty="0">
                <a:latin typeface="Century Gothic" panose="020B0502020202020204" pitchFamily="34" charset="0"/>
                <a:hlinkClick r:id="rId4"/>
              </a:rPr>
              <a:t>here</a:t>
            </a:r>
            <a:r>
              <a:rPr lang="en-US" sz="1200" dirty="0">
                <a:latin typeface="Century Gothic" panose="020B0502020202020204" pitchFamily="34" charset="0"/>
              </a:rPr>
              <a:t>. </a:t>
            </a:r>
          </a:p>
          <a:p>
            <a:r>
              <a:rPr lang="en-US" sz="1200" dirty="0">
                <a:latin typeface="Century Gothic" panose="020B0502020202020204" pitchFamily="34" charset="0"/>
              </a:rPr>
              <a:t>Daily budget: read more </a:t>
            </a:r>
            <a:r>
              <a:rPr lang="en-US" sz="1200" dirty="0">
                <a:latin typeface="Century Gothic" panose="020B0502020202020204" pitchFamily="34" charset="0"/>
                <a:hlinkClick r:id="rId4"/>
              </a:rPr>
              <a:t>here</a:t>
            </a:r>
            <a:r>
              <a:rPr lang="en-US" sz="1200" dirty="0">
                <a:latin typeface="Century Gothic" panose="020B0502020202020204" pitchFamily="34" charset="0"/>
              </a:rPr>
              <a:t>. </a:t>
            </a:r>
          </a:p>
          <a:p>
            <a:r>
              <a:rPr lang="en-US" sz="1200" dirty="0">
                <a:latin typeface="Century Gothic" panose="020B0502020202020204" pitchFamily="34" charset="0"/>
              </a:rPr>
              <a:t>Lifetime budget: read more </a:t>
            </a:r>
            <a:r>
              <a:rPr lang="en-US" sz="1200" dirty="0">
                <a:latin typeface="Century Gothic" panose="020B0502020202020204" pitchFamily="34" charset="0"/>
                <a:hlinkClick r:id="rId5"/>
              </a:rPr>
              <a:t>here</a:t>
            </a:r>
            <a:r>
              <a:rPr lang="en-US" sz="1200" dirty="0">
                <a:latin typeface="Century Gothic" panose="020B0502020202020204" pitchFamily="34" charset="0"/>
              </a:rPr>
              <a:t>. </a:t>
            </a:r>
          </a:p>
          <a:p>
            <a:r>
              <a:rPr lang="en-US" sz="1200" dirty="0">
                <a:latin typeface="Century Gothic" panose="020B0502020202020204" pitchFamily="34" charset="0"/>
              </a:rPr>
              <a:t>Scheduling: read more </a:t>
            </a:r>
            <a:r>
              <a:rPr lang="en-US" sz="1200" dirty="0">
                <a:latin typeface="Century Gothic" panose="020B0502020202020204" pitchFamily="34" charset="0"/>
                <a:hlinkClick r:id="rId6"/>
              </a:rPr>
              <a:t>here</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Chapter 03:</a:t>
            </a:r>
          </a:p>
          <a:p>
            <a:endParaRPr lang="en-US" sz="1200" dirty="0">
              <a:latin typeface="Century Gothic" panose="020B0502020202020204" pitchFamily="34" charset="0"/>
            </a:endParaRPr>
          </a:p>
          <a:p>
            <a:r>
              <a:rPr lang="en-US" sz="1200" dirty="0">
                <a:latin typeface="Century Gothic" panose="020B0502020202020204" pitchFamily="34" charset="0"/>
              </a:rPr>
              <a:t>Broad targeting: read more </a:t>
            </a:r>
            <a:r>
              <a:rPr lang="en-US" sz="1200" dirty="0">
                <a:latin typeface="Century Gothic" panose="020B0502020202020204" pitchFamily="34" charset="0"/>
                <a:hlinkClick r:id="rId7"/>
              </a:rPr>
              <a:t>here</a:t>
            </a:r>
            <a:r>
              <a:rPr lang="en-US" sz="1200" dirty="0">
                <a:latin typeface="Century Gothic" panose="020B0502020202020204" pitchFamily="34" charset="0"/>
              </a:rPr>
              <a:t>. </a:t>
            </a:r>
          </a:p>
          <a:p>
            <a:r>
              <a:rPr lang="en-US" sz="1200" dirty="0">
                <a:latin typeface="Century Gothic" panose="020B0502020202020204" pitchFamily="34" charset="0"/>
              </a:rPr>
              <a:t>Detailed targeting: read more </a:t>
            </a:r>
            <a:r>
              <a:rPr lang="en-US" sz="1200" dirty="0">
                <a:latin typeface="Century Gothic" panose="020B0502020202020204" pitchFamily="34" charset="0"/>
                <a:hlinkClick r:id="rId8"/>
              </a:rPr>
              <a:t>here</a:t>
            </a:r>
            <a:r>
              <a:rPr lang="en-US" sz="1200" dirty="0">
                <a:latin typeface="Century Gothic" panose="020B0502020202020204" pitchFamily="34" charset="0"/>
              </a:rPr>
              <a:t>. </a:t>
            </a:r>
          </a:p>
          <a:p>
            <a:r>
              <a:rPr lang="en-US" sz="1200" dirty="0">
                <a:latin typeface="Century Gothic" panose="020B0502020202020204" pitchFamily="34" charset="0"/>
              </a:rPr>
              <a:t>Detailed targeting expansion: read more </a:t>
            </a:r>
            <a:r>
              <a:rPr lang="en-US" sz="1200" dirty="0">
                <a:latin typeface="Century Gothic" panose="020B0502020202020204" pitchFamily="34" charset="0"/>
                <a:hlinkClick r:id="rId9"/>
              </a:rPr>
              <a:t>here</a:t>
            </a:r>
            <a:r>
              <a:rPr lang="en-US" sz="1200" dirty="0">
                <a:latin typeface="Century Gothic" panose="020B0502020202020204" pitchFamily="34" charset="0"/>
              </a:rPr>
              <a:t>.</a:t>
            </a:r>
          </a:p>
          <a:p>
            <a:r>
              <a:rPr lang="en-US" sz="1200" dirty="0">
                <a:latin typeface="Century Gothic" panose="020B0502020202020204" pitchFamily="34" charset="0"/>
              </a:rPr>
              <a:t>Lookalike audience: read more </a:t>
            </a:r>
            <a:r>
              <a:rPr lang="en-US" sz="1200" dirty="0">
                <a:latin typeface="Century Gothic" panose="020B0502020202020204" pitchFamily="34" charset="0"/>
                <a:hlinkClick r:id="rId10"/>
              </a:rPr>
              <a:t>here</a:t>
            </a:r>
            <a:r>
              <a:rPr lang="en-US" sz="1200" dirty="0">
                <a:latin typeface="Century Gothic" panose="020B0502020202020204" pitchFamily="34" charset="0"/>
              </a:rPr>
              <a:t>.  </a:t>
            </a:r>
          </a:p>
          <a:p>
            <a:r>
              <a:rPr lang="en-US" sz="1200" dirty="0">
                <a:latin typeface="Century Gothic" panose="020B0502020202020204" pitchFamily="34" charset="0"/>
              </a:rPr>
              <a:t>Retargeting audience: read more </a:t>
            </a:r>
            <a:r>
              <a:rPr lang="en-US" sz="1200" dirty="0">
                <a:latin typeface="Century Gothic" panose="020B0502020202020204" pitchFamily="34" charset="0"/>
                <a:hlinkClick r:id="rId11"/>
              </a:rPr>
              <a:t>here</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Chapter 04:</a:t>
            </a:r>
          </a:p>
          <a:p>
            <a:endParaRPr lang="en-US" sz="1200" dirty="0">
              <a:latin typeface="Century Gothic" panose="020B0502020202020204" pitchFamily="34" charset="0"/>
            </a:endParaRPr>
          </a:p>
          <a:p>
            <a:r>
              <a:rPr lang="en-US" sz="1200" dirty="0">
                <a:latin typeface="Century Gothic" panose="020B0502020202020204" pitchFamily="34" charset="0"/>
              </a:rPr>
              <a:t>Placements: read more </a:t>
            </a:r>
            <a:r>
              <a:rPr lang="en-US" sz="1200" dirty="0">
                <a:latin typeface="Century Gothic" panose="020B0502020202020204" pitchFamily="34" charset="0"/>
                <a:hlinkClick r:id="rId12"/>
              </a:rPr>
              <a:t>here</a:t>
            </a:r>
            <a:r>
              <a:rPr lang="en-US" sz="1200" dirty="0">
                <a:latin typeface="Century Gothic" panose="020B0502020202020204" pitchFamily="34" charset="0"/>
              </a:rPr>
              <a:t>. </a:t>
            </a:r>
          </a:p>
          <a:p>
            <a:r>
              <a:rPr lang="en-US" sz="1200" dirty="0">
                <a:latin typeface="Century Gothic" panose="020B0502020202020204" pitchFamily="34" charset="0"/>
              </a:rPr>
              <a:t>Automatic placements: read more </a:t>
            </a:r>
            <a:r>
              <a:rPr lang="en-US" sz="1200" dirty="0">
                <a:latin typeface="Century Gothic" panose="020B0502020202020204" pitchFamily="34" charset="0"/>
                <a:hlinkClick r:id="rId13"/>
              </a:rPr>
              <a:t>here</a:t>
            </a:r>
            <a:r>
              <a:rPr lang="en-US" sz="1200" dirty="0">
                <a:latin typeface="Century Gothic" panose="020B0502020202020204" pitchFamily="34" charset="0"/>
              </a:rPr>
              <a:t>.</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Chapter 05:</a:t>
            </a:r>
          </a:p>
          <a:p>
            <a:endParaRPr lang="en-US" sz="1200" dirty="0">
              <a:latin typeface="Century Gothic" panose="020B0502020202020204" pitchFamily="34" charset="0"/>
            </a:endParaRPr>
          </a:p>
          <a:p>
            <a:r>
              <a:rPr lang="en-US" sz="1200" dirty="0">
                <a:latin typeface="Century Gothic" panose="020B0502020202020204" pitchFamily="34" charset="0"/>
              </a:rPr>
              <a:t>Optimization and delivery: read more </a:t>
            </a:r>
            <a:r>
              <a:rPr lang="en-US" sz="1200" dirty="0">
                <a:latin typeface="Century Gothic" panose="020B0502020202020204" pitchFamily="34" charset="0"/>
                <a:hlinkClick r:id="rId14"/>
              </a:rPr>
              <a:t>here</a:t>
            </a:r>
            <a:r>
              <a:rPr lang="en-US" sz="1200" dirty="0">
                <a:latin typeface="Century Gothic" panose="020B0502020202020204" pitchFamily="34" charset="0"/>
              </a:rPr>
              <a:t>. </a:t>
            </a:r>
          </a:p>
          <a:p>
            <a:r>
              <a:rPr lang="en-US" sz="1200" dirty="0">
                <a:latin typeface="Century Gothic" panose="020B0502020202020204" pitchFamily="34" charset="0"/>
              </a:rPr>
              <a:t>Optimization for landing page views: read more </a:t>
            </a:r>
            <a:r>
              <a:rPr lang="en-US" sz="1200" dirty="0">
                <a:latin typeface="Century Gothic" panose="020B0502020202020204" pitchFamily="34" charset="0"/>
                <a:hlinkClick r:id="rId15"/>
              </a:rPr>
              <a:t>here</a:t>
            </a:r>
            <a:r>
              <a:rPr lang="en-US" sz="1200" dirty="0">
                <a:latin typeface="Century Gothic" panose="020B0502020202020204" pitchFamily="34" charset="0"/>
              </a:rPr>
              <a:t>.</a:t>
            </a:r>
          </a:p>
          <a:p>
            <a:r>
              <a:rPr lang="en-US" sz="1200" dirty="0">
                <a:latin typeface="Century Gothic" panose="020B0502020202020204" pitchFamily="34" charset="0"/>
              </a:rPr>
              <a:t>Frequency cup: read more </a:t>
            </a:r>
            <a:r>
              <a:rPr lang="en-US" sz="1200" dirty="0">
                <a:latin typeface="Century Gothic" panose="020B0502020202020204" pitchFamily="34" charset="0"/>
                <a:hlinkClick r:id="rId16"/>
              </a:rPr>
              <a:t>here</a:t>
            </a:r>
            <a:r>
              <a:rPr lang="en-US" sz="1200" dirty="0">
                <a:latin typeface="Century Gothic" panose="020B0502020202020204" pitchFamily="34" charset="0"/>
              </a:rPr>
              <a:t>.  </a:t>
            </a:r>
          </a:p>
          <a:p>
            <a:r>
              <a:rPr lang="en-US" sz="1200" dirty="0">
                <a:latin typeface="Century Gothic" panose="020B0502020202020204" pitchFamily="34" charset="0"/>
              </a:rPr>
              <a:t>Bid Cap: read more </a:t>
            </a:r>
            <a:r>
              <a:rPr lang="en-US" sz="1200" dirty="0">
                <a:latin typeface="Century Gothic" panose="020B0502020202020204" pitchFamily="34" charset="0"/>
                <a:hlinkClick r:id="rId17"/>
              </a:rPr>
              <a:t>here</a:t>
            </a:r>
            <a:r>
              <a:rPr lang="en-US" sz="1200" dirty="0">
                <a:latin typeface="Century Gothic" panose="020B0502020202020204" pitchFamily="34" charset="0"/>
              </a:rPr>
              <a:t>. </a:t>
            </a: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 name="Γραφικό 3" descr="Σύνδεση με συμπαγές γέμισμα">
            <a:extLst>
              <a:ext uri="{FF2B5EF4-FFF2-40B4-BE49-F238E27FC236}">
                <a16:creationId xmlns:a16="http://schemas.microsoft.com/office/drawing/2014/main" id="{F952F019-E395-460A-A79C-51ED3507F16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345084" y="1327371"/>
            <a:ext cx="914400" cy="914400"/>
          </a:xfrm>
          <a:prstGeom prst="rect">
            <a:avLst/>
          </a:prstGeom>
        </p:spPr>
      </p:pic>
    </p:spTree>
    <p:extLst>
      <p:ext uri="{BB962C8B-B14F-4D97-AF65-F5344CB8AC3E}">
        <p14:creationId xmlns:p14="http://schemas.microsoft.com/office/powerpoint/2010/main" val="2948128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11</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42</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Useful links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19740" y="2171965"/>
            <a:ext cx="6294568" cy="7109639"/>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dirty="0">
                <a:solidFill>
                  <a:schemeClr val="accent1"/>
                </a:solidFill>
                <a:latin typeface="Century Gothic" panose="020B0502020202020204" pitchFamily="34" charset="0"/>
              </a:rPr>
              <a:t>Chapter 06:</a:t>
            </a:r>
          </a:p>
          <a:p>
            <a:endParaRPr lang="en-US" sz="1200" dirty="0">
              <a:solidFill>
                <a:srgbClr val="B12169"/>
              </a:solidFill>
              <a:latin typeface="Century Gothic" panose="020B0502020202020204" pitchFamily="34" charset="0"/>
            </a:endParaRPr>
          </a:p>
          <a:p>
            <a:r>
              <a:rPr lang="en-US" sz="1200" dirty="0">
                <a:latin typeface="Century Gothic" panose="020B0502020202020204" pitchFamily="34" charset="0"/>
              </a:rPr>
              <a:t>Ad formats: read more </a:t>
            </a:r>
            <a:r>
              <a:rPr lang="en-US" sz="1200" dirty="0">
                <a:latin typeface="Century Gothic" panose="020B0502020202020204" pitchFamily="34" charset="0"/>
                <a:hlinkClick r:id="rId2"/>
              </a:rPr>
              <a:t>here</a:t>
            </a:r>
            <a:r>
              <a:rPr lang="en-US" sz="1200" dirty="0">
                <a:latin typeface="Century Gothic" panose="020B0502020202020204" pitchFamily="34" charset="0"/>
              </a:rPr>
              <a:t>.</a:t>
            </a:r>
          </a:p>
          <a:p>
            <a:r>
              <a:rPr lang="en-US" sz="1200" dirty="0">
                <a:latin typeface="Century Gothic" panose="020B0502020202020204" pitchFamily="34" charset="0"/>
              </a:rPr>
              <a:t>Best practices for ads: read more </a:t>
            </a:r>
            <a:r>
              <a:rPr lang="en-US" sz="1200" dirty="0">
                <a:latin typeface="Century Gothic" panose="020B0502020202020204" pitchFamily="34" charset="0"/>
                <a:hlinkClick r:id="rId3"/>
              </a:rPr>
              <a:t>here</a:t>
            </a:r>
            <a:r>
              <a:rPr lang="en-US" sz="1200" dirty="0">
                <a:latin typeface="Century Gothic" panose="020B0502020202020204" pitchFamily="34" charset="0"/>
              </a:rPr>
              <a:t>. </a:t>
            </a:r>
            <a:endParaRPr lang="el-GR" sz="1200" dirty="0">
              <a:latin typeface="Century Gothic" panose="020B0502020202020204" pitchFamily="34" charset="0"/>
            </a:endParaRPr>
          </a:p>
          <a:p>
            <a:r>
              <a:rPr lang="en-US" sz="1200" dirty="0">
                <a:latin typeface="Century Gothic" panose="020B0502020202020204" pitchFamily="34" charset="0"/>
              </a:rPr>
              <a:t>Instant experiences: read more </a:t>
            </a:r>
            <a:r>
              <a:rPr lang="en-US" sz="1200" dirty="0">
                <a:latin typeface="Century Gothic" panose="020B0502020202020204" pitchFamily="34" charset="0"/>
                <a:hlinkClick r:id="rId4"/>
              </a:rPr>
              <a:t>here</a:t>
            </a:r>
            <a:r>
              <a:rPr lang="en-US" sz="1200" dirty="0">
                <a:latin typeface="Century Gothic" panose="020B0502020202020204" pitchFamily="34" charset="0"/>
              </a:rPr>
              <a:t>. </a:t>
            </a:r>
          </a:p>
          <a:p>
            <a:r>
              <a:rPr lang="en-US" sz="1200" dirty="0">
                <a:latin typeface="Century Gothic" panose="020B0502020202020204" pitchFamily="34" charset="0"/>
              </a:rPr>
              <a:t>Dynamic creative: read more </a:t>
            </a:r>
            <a:r>
              <a:rPr lang="en-US" sz="1200" dirty="0">
                <a:latin typeface="Century Gothic" panose="020B0502020202020204" pitchFamily="34" charset="0"/>
                <a:hlinkClick r:id="rId5"/>
              </a:rPr>
              <a:t>here</a:t>
            </a:r>
            <a:r>
              <a:rPr lang="en-US" sz="1200" dirty="0">
                <a:latin typeface="Century Gothic" panose="020B0502020202020204" pitchFamily="34" charset="0"/>
              </a:rPr>
              <a:t>. </a:t>
            </a:r>
          </a:p>
          <a:p>
            <a:r>
              <a:rPr lang="en-US" sz="1200" dirty="0">
                <a:latin typeface="Century Gothic" panose="020B0502020202020204" pitchFamily="34" charset="0"/>
              </a:rPr>
              <a:t>Ad guide: read more </a:t>
            </a:r>
            <a:r>
              <a:rPr lang="en-US" sz="1200" dirty="0">
                <a:latin typeface="Century Gothic" panose="020B0502020202020204" pitchFamily="34" charset="0"/>
                <a:hlinkClick r:id="rId6"/>
              </a:rPr>
              <a:t>here</a:t>
            </a:r>
            <a:r>
              <a:rPr lang="en-US" sz="1200" dirty="0">
                <a:latin typeface="Century Gothic" panose="020B0502020202020204" pitchFamily="34" charset="0"/>
              </a:rPr>
              <a:t>. </a:t>
            </a:r>
          </a:p>
          <a:p>
            <a:r>
              <a:rPr lang="en-US" sz="1200" dirty="0">
                <a:latin typeface="Century Gothic" panose="020B0502020202020204" pitchFamily="34" charset="0"/>
              </a:rPr>
              <a:t>Creative fatigue: read more </a:t>
            </a:r>
            <a:r>
              <a:rPr lang="en-US" sz="1200" dirty="0">
                <a:latin typeface="Century Gothic" panose="020B0502020202020204" pitchFamily="34" charset="0"/>
                <a:hlinkClick r:id="rId7"/>
              </a:rPr>
              <a:t>here</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Chapter 07:</a:t>
            </a:r>
          </a:p>
          <a:p>
            <a:endParaRPr lang="en-US" sz="1200" dirty="0">
              <a:latin typeface="Century Gothic" panose="020B0502020202020204" pitchFamily="34" charset="0"/>
            </a:endParaRPr>
          </a:p>
          <a:p>
            <a:r>
              <a:rPr lang="en-US" sz="1200" dirty="0">
                <a:latin typeface="Century Gothic" panose="020B0502020202020204" pitchFamily="34" charset="0"/>
              </a:rPr>
              <a:t>CTR: read more </a:t>
            </a:r>
            <a:r>
              <a:rPr lang="en-US" sz="1200" dirty="0">
                <a:latin typeface="Century Gothic" panose="020B0502020202020204" pitchFamily="34" charset="0"/>
                <a:hlinkClick r:id="rId8"/>
              </a:rPr>
              <a:t>here</a:t>
            </a:r>
            <a:r>
              <a:rPr lang="en-US" sz="1200" dirty="0">
                <a:latin typeface="Century Gothic" panose="020B0502020202020204" pitchFamily="34" charset="0"/>
              </a:rPr>
              <a:t>. </a:t>
            </a:r>
          </a:p>
          <a:p>
            <a:r>
              <a:rPr lang="en-US" sz="1200" dirty="0">
                <a:latin typeface="Century Gothic" panose="020B0502020202020204" pitchFamily="34" charset="0"/>
              </a:rPr>
              <a:t>Unique clicks: read more </a:t>
            </a:r>
            <a:r>
              <a:rPr lang="en-US" sz="1200" dirty="0">
                <a:latin typeface="Century Gothic" panose="020B0502020202020204" pitchFamily="34" charset="0"/>
                <a:hlinkClick r:id="rId9"/>
              </a:rPr>
              <a:t>here</a:t>
            </a:r>
            <a:r>
              <a:rPr lang="en-US" sz="1200" dirty="0">
                <a:latin typeface="Century Gothic" panose="020B0502020202020204" pitchFamily="34" charset="0"/>
              </a:rPr>
              <a:t>. </a:t>
            </a:r>
          </a:p>
          <a:p>
            <a:r>
              <a:rPr lang="en-US" sz="1200" dirty="0">
                <a:latin typeface="Century Gothic" panose="020B0502020202020204" pitchFamily="34" charset="0"/>
              </a:rPr>
              <a:t>Thru play: read more </a:t>
            </a:r>
            <a:r>
              <a:rPr lang="en-US" sz="1200" dirty="0">
                <a:latin typeface="Century Gothic" panose="020B0502020202020204" pitchFamily="34" charset="0"/>
                <a:hlinkClick r:id="rId10"/>
              </a:rPr>
              <a:t>here</a:t>
            </a:r>
            <a:r>
              <a:rPr lang="en-US" sz="1200" dirty="0">
                <a:latin typeface="Century Gothic" panose="020B0502020202020204" pitchFamily="34" charset="0"/>
              </a:rPr>
              <a:t>. </a:t>
            </a:r>
          </a:p>
          <a:p>
            <a:r>
              <a:rPr lang="en-US" sz="1200" dirty="0">
                <a:latin typeface="Century Gothic" panose="020B0502020202020204" pitchFamily="34" charset="0"/>
              </a:rPr>
              <a:t>Metrics for Conversions campaigns: read more </a:t>
            </a:r>
            <a:r>
              <a:rPr lang="en-US" sz="1200" dirty="0">
                <a:latin typeface="Century Gothic" panose="020B0502020202020204" pitchFamily="34" charset="0"/>
                <a:hlinkClick r:id="rId11"/>
              </a:rPr>
              <a:t>here</a:t>
            </a:r>
            <a:r>
              <a:rPr lang="en-US" sz="1200" dirty="0">
                <a:latin typeface="Century Gothic" panose="020B0502020202020204" pitchFamily="34" charset="0"/>
              </a:rPr>
              <a:t>.</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Chapter 08: </a:t>
            </a:r>
          </a:p>
          <a:p>
            <a:endParaRPr lang="en-US" sz="1200" dirty="0">
              <a:latin typeface="Century Gothic" panose="020B0502020202020204" pitchFamily="34" charset="0"/>
            </a:endParaRPr>
          </a:p>
          <a:p>
            <a:r>
              <a:rPr lang="en-US" sz="1200" dirty="0">
                <a:latin typeface="Century Gothic" panose="020B0502020202020204" pitchFamily="34" charset="0"/>
              </a:rPr>
              <a:t>Overlapping audiences: read more </a:t>
            </a:r>
            <a:r>
              <a:rPr lang="en-US" sz="1200" dirty="0">
                <a:latin typeface="Century Gothic" panose="020B0502020202020204" pitchFamily="34" charset="0"/>
                <a:hlinkClick r:id="rId12"/>
              </a:rPr>
              <a:t>here</a:t>
            </a:r>
            <a:r>
              <a:rPr lang="en-US" sz="1200" dirty="0">
                <a:latin typeface="Century Gothic" panose="020B0502020202020204" pitchFamily="34" charset="0"/>
              </a:rPr>
              <a:t>.  </a:t>
            </a:r>
          </a:p>
          <a:p>
            <a:r>
              <a:rPr lang="en-US" sz="1200" dirty="0">
                <a:latin typeface="Century Gothic" panose="020B0502020202020204" pitchFamily="34" charset="0"/>
              </a:rPr>
              <a:t>Inspect tool: read more </a:t>
            </a:r>
            <a:r>
              <a:rPr lang="en-US" sz="1200" dirty="0">
                <a:latin typeface="Century Gothic" panose="020B0502020202020204" pitchFamily="34" charset="0"/>
                <a:hlinkClick r:id="rId13"/>
              </a:rPr>
              <a:t>here</a:t>
            </a:r>
            <a:r>
              <a:rPr lang="en-US" sz="1200" dirty="0">
                <a:latin typeface="Century Gothic" panose="020B0502020202020204" pitchFamily="34" charset="0"/>
              </a:rPr>
              <a:t>. </a:t>
            </a:r>
          </a:p>
          <a:p>
            <a:r>
              <a:rPr lang="en-US" sz="1200" dirty="0">
                <a:latin typeface="Century Gothic" panose="020B0502020202020204" pitchFamily="34" charset="0"/>
              </a:rPr>
              <a:t>Learning face: read more </a:t>
            </a:r>
            <a:r>
              <a:rPr lang="en-US" sz="1200" dirty="0">
                <a:latin typeface="Century Gothic" panose="020B0502020202020204" pitchFamily="34" charset="0"/>
                <a:hlinkClick r:id="rId14"/>
              </a:rPr>
              <a:t>here</a:t>
            </a:r>
            <a:r>
              <a:rPr lang="en-US" sz="1200" dirty="0">
                <a:latin typeface="Century Gothic" panose="020B0502020202020204" pitchFamily="34" charset="0"/>
              </a:rPr>
              <a:t>. </a:t>
            </a:r>
          </a:p>
          <a:p>
            <a:r>
              <a:rPr lang="en-US" sz="1200" dirty="0">
                <a:latin typeface="Century Gothic" panose="020B0502020202020204" pitchFamily="34" charset="0"/>
              </a:rPr>
              <a:t>Learning limited: read more </a:t>
            </a:r>
            <a:r>
              <a:rPr lang="en-US" sz="1200" dirty="0">
                <a:latin typeface="Century Gothic" panose="020B0502020202020204" pitchFamily="34" charset="0"/>
                <a:hlinkClick r:id="rId15"/>
              </a:rPr>
              <a:t>here</a:t>
            </a:r>
            <a:r>
              <a:rPr lang="en-US" sz="1200" dirty="0">
                <a:latin typeface="Century Gothic" panose="020B0502020202020204" pitchFamily="34" charset="0"/>
              </a:rPr>
              <a:t>. </a:t>
            </a:r>
          </a:p>
          <a:p>
            <a:r>
              <a:rPr lang="en-US" sz="1200" dirty="0">
                <a:latin typeface="Century Gothic" panose="020B0502020202020204" pitchFamily="34" charset="0"/>
              </a:rPr>
              <a:t>Attribution settings: read more </a:t>
            </a:r>
            <a:r>
              <a:rPr lang="en-US" sz="1200" dirty="0">
                <a:latin typeface="Century Gothic" panose="020B0502020202020204" pitchFamily="34" charset="0"/>
                <a:hlinkClick r:id="rId16"/>
              </a:rPr>
              <a:t>here</a:t>
            </a:r>
            <a:r>
              <a:rPr lang="en-US" sz="1200" dirty="0">
                <a:latin typeface="Century Gothic" panose="020B0502020202020204" pitchFamily="34" charset="0"/>
              </a:rPr>
              <a:t>. </a:t>
            </a:r>
          </a:p>
          <a:p>
            <a:r>
              <a:rPr lang="en-US" sz="1200" dirty="0">
                <a:latin typeface="Century Gothic" panose="020B0502020202020204" pitchFamily="34" charset="0"/>
              </a:rPr>
              <a:t>Charging on Facebook: read more </a:t>
            </a:r>
            <a:r>
              <a:rPr lang="en-US" sz="1200" dirty="0">
                <a:latin typeface="Century Gothic" panose="020B0502020202020204" pitchFamily="34" charset="0"/>
                <a:hlinkClick r:id="rId17"/>
              </a:rPr>
              <a:t>here</a:t>
            </a:r>
            <a:r>
              <a:rPr lang="en-US" sz="1200" dirty="0">
                <a:latin typeface="Century Gothic" panose="020B0502020202020204" pitchFamily="34" charset="0"/>
              </a:rPr>
              <a:t>. </a:t>
            </a:r>
          </a:p>
          <a:p>
            <a:r>
              <a:rPr lang="en-US" sz="1200" dirty="0">
                <a:latin typeface="Century Gothic" panose="020B0502020202020204" pitchFamily="34" charset="0"/>
              </a:rPr>
              <a:t>Ad Library: see more </a:t>
            </a:r>
            <a:r>
              <a:rPr lang="en-US" sz="1200" dirty="0">
                <a:latin typeface="Century Gothic" panose="020B0502020202020204" pitchFamily="34" charset="0"/>
                <a:hlinkClick r:id="rId18"/>
              </a:rPr>
              <a:t>here</a:t>
            </a:r>
            <a:r>
              <a:rPr lang="en-US" sz="1200" dirty="0">
                <a:latin typeface="Century Gothic" panose="020B0502020202020204" pitchFamily="34" charset="0"/>
              </a:rPr>
              <a:t>. </a:t>
            </a:r>
          </a:p>
          <a:p>
            <a:endParaRPr lang="en-US" sz="1200" dirty="0">
              <a:latin typeface="Century Gothic" panose="020B0502020202020204" pitchFamily="34" charset="0"/>
            </a:endParaRPr>
          </a:p>
          <a:p>
            <a:r>
              <a:rPr lang="en-US" sz="1200" dirty="0">
                <a:solidFill>
                  <a:schemeClr val="accent1"/>
                </a:solidFill>
                <a:latin typeface="Century Gothic" panose="020B0502020202020204" pitchFamily="34" charset="0"/>
              </a:rPr>
              <a:t>Chapter 09:</a:t>
            </a:r>
          </a:p>
          <a:p>
            <a:endParaRPr lang="en-US" sz="1200" dirty="0">
              <a:solidFill>
                <a:srgbClr val="B12169"/>
              </a:solidFill>
              <a:latin typeface="Century Gothic" panose="020B0502020202020204" pitchFamily="34" charset="0"/>
            </a:endParaRPr>
          </a:p>
          <a:p>
            <a:r>
              <a:rPr lang="en-US" sz="1200" dirty="0">
                <a:latin typeface="Century Gothic" panose="020B0502020202020204" pitchFamily="34" charset="0"/>
              </a:rPr>
              <a:t>Facebook pixel: read more </a:t>
            </a:r>
            <a:r>
              <a:rPr lang="en-US" sz="1200" dirty="0">
                <a:latin typeface="Century Gothic" panose="020B0502020202020204" pitchFamily="34" charset="0"/>
                <a:hlinkClick r:id="rId19"/>
              </a:rPr>
              <a:t>here</a:t>
            </a:r>
            <a:r>
              <a:rPr lang="en-US" sz="1200" dirty="0">
                <a:latin typeface="Century Gothic" panose="020B0502020202020204" pitchFamily="34" charset="0"/>
              </a:rPr>
              <a:t>. </a:t>
            </a:r>
          </a:p>
          <a:p>
            <a:r>
              <a:rPr lang="en-US" sz="1200" dirty="0">
                <a:latin typeface="Century Gothic" panose="020B0502020202020204" pitchFamily="34" charset="0"/>
              </a:rPr>
              <a:t>Events Manager: read more </a:t>
            </a:r>
            <a:r>
              <a:rPr lang="en-US" sz="1200" dirty="0">
                <a:latin typeface="Century Gothic" panose="020B0502020202020204" pitchFamily="34" charset="0"/>
                <a:hlinkClick r:id="rId20"/>
              </a:rPr>
              <a:t>here</a:t>
            </a:r>
            <a:r>
              <a:rPr lang="en-US" sz="1200" dirty="0">
                <a:latin typeface="Century Gothic" panose="020B0502020202020204" pitchFamily="34" charset="0"/>
              </a:rPr>
              <a:t>. </a:t>
            </a:r>
          </a:p>
          <a:p>
            <a:r>
              <a:rPr lang="en-US" sz="1200" dirty="0">
                <a:latin typeface="Century Gothic" panose="020B0502020202020204" pitchFamily="34" charset="0"/>
              </a:rPr>
              <a:t>Conversions API: read more </a:t>
            </a:r>
            <a:r>
              <a:rPr lang="en-US" sz="1200" dirty="0">
                <a:latin typeface="Century Gothic" panose="020B0502020202020204" pitchFamily="34" charset="0"/>
                <a:hlinkClick r:id="rId21"/>
              </a:rPr>
              <a:t>here</a:t>
            </a:r>
            <a:r>
              <a:rPr lang="en-US" sz="1200" dirty="0">
                <a:latin typeface="Century Gothic" panose="020B0502020202020204" pitchFamily="34" charset="0"/>
              </a:rPr>
              <a:t>. </a:t>
            </a:r>
          </a:p>
          <a:p>
            <a:r>
              <a:rPr lang="en-US" sz="1200" dirty="0">
                <a:latin typeface="Century Gothic" panose="020B0502020202020204" pitchFamily="34" charset="0"/>
              </a:rPr>
              <a:t>Best practices for CAPI: read more </a:t>
            </a:r>
            <a:r>
              <a:rPr lang="en-US" sz="1200" dirty="0">
                <a:latin typeface="Century Gothic" panose="020B0502020202020204" pitchFamily="34" charset="0"/>
                <a:hlinkClick r:id="rId22"/>
              </a:rPr>
              <a:t>here</a:t>
            </a:r>
            <a:r>
              <a:rPr lang="en-US" sz="1200" dirty="0">
                <a:latin typeface="Century Gothic" panose="020B0502020202020204" pitchFamily="34" charset="0"/>
              </a:rPr>
              <a:t>. </a:t>
            </a:r>
          </a:p>
          <a:p>
            <a:r>
              <a:rPr lang="en-US" sz="1200" dirty="0">
                <a:latin typeface="Century Gothic" panose="020B0502020202020204" pitchFamily="34" charset="0"/>
              </a:rPr>
              <a:t>Delete duplicate events: read more </a:t>
            </a:r>
            <a:r>
              <a:rPr lang="en-US" sz="1200" dirty="0">
                <a:latin typeface="Century Gothic" panose="020B0502020202020204" pitchFamily="34" charset="0"/>
                <a:hlinkClick r:id="rId23"/>
              </a:rPr>
              <a:t>here</a:t>
            </a:r>
            <a:r>
              <a:rPr lang="en-US" sz="1200" dirty="0">
                <a:latin typeface="Century Gothic" panose="020B0502020202020204" pitchFamily="34" charset="0"/>
              </a:rPr>
              <a:t>. </a:t>
            </a:r>
          </a:p>
          <a:p>
            <a:r>
              <a:rPr lang="en-US" sz="1200" dirty="0">
                <a:latin typeface="Century Gothic" panose="020B0502020202020204" pitchFamily="34" charset="0"/>
              </a:rPr>
              <a:t>Aggregated Events Measurement: read more </a:t>
            </a:r>
            <a:r>
              <a:rPr lang="en-US" sz="1200" dirty="0">
                <a:latin typeface="Century Gothic" panose="020B0502020202020204" pitchFamily="34" charset="0"/>
                <a:hlinkClick r:id="rId24"/>
              </a:rPr>
              <a:t>here</a:t>
            </a:r>
            <a:r>
              <a:rPr lang="en-US" sz="1200" dirty="0">
                <a:latin typeface="Century Gothic" panose="020B0502020202020204" pitchFamily="34" charset="0"/>
              </a:rPr>
              <a:t>. </a:t>
            </a:r>
          </a:p>
          <a:p>
            <a:r>
              <a:rPr lang="en-US" sz="1200" dirty="0">
                <a:latin typeface="Century Gothic" panose="020B0502020202020204" pitchFamily="34" charset="0"/>
              </a:rPr>
              <a:t>Business Manager: read more </a:t>
            </a:r>
            <a:r>
              <a:rPr lang="en-US" sz="1200" dirty="0">
                <a:latin typeface="Century Gothic" panose="020B0502020202020204" pitchFamily="34" charset="0"/>
                <a:hlinkClick r:id="rId25"/>
              </a:rPr>
              <a:t>here</a:t>
            </a:r>
            <a:r>
              <a:rPr lang="en-US" sz="1200" dirty="0">
                <a:latin typeface="Century Gothic" panose="020B0502020202020204" pitchFamily="34" charset="0"/>
              </a:rPr>
              <a:t>. </a:t>
            </a:r>
          </a:p>
          <a:p>
            <a:r>
              <a:rPr lang="en-US" sz="1200" dirty="0">
                <a:latin typeface="Century Gothic" panose="020B0502020202020204" pitchFamily="34" charset="0"/>
              </a:rPr>
              <a:t>Commerce Manager: read more </a:t>
            </a:r>
            <a:r>
              <a:rPr lang="en-US" sz="1200" dirty="0">
                <a:latin typeface="Century Gothic" panose="020B0502020202020204" pitchFamily="34" charset="0"/>
                <a:hlinkClick r:id="rId26"/>
              </a:rPr>
              <a:t>here</a:t>
            </a:r>
            <a:r>
              <a:rPr lang="en-US" sz="1200" dirty="0">
                <a:latin typeface="Century Gothic" panose="020B0502020202020204" pitchFamily="34" charset="0"/>
              </a:rPr>
              <a:t> and </a:t>
            </a:r>
            <a:r>
              <a:rPr lang="en-US" sz="1200" dirty="0">
                <a:latin typeface="Century Gothic" panose="020B0502020202020204" pitchFamily="34" charset="0"/>
                <a:hlinkClick r:id="rId27"/>
              </a:rPr>
              <a:t>here</a:t>
            </a:r>
            <a:r>
              <a:rPr lang="en-US" sz="1200" dirty="0">
                <a:latin typeface="Century Gothic" panose="020B0502020202020204" pitchFamily="34" charset="0"/>
              </a:rPr>
              <a:t>. </a:t>
            </a:r>
          </a:p>
        </p:txBody>
      </p:sp>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 name="Γραφικό 3" descr="Σύνδεση με συμπαγές γέμισμα">
            <a:extLst>
              <a:ext uri="{FF2B5EF4-FFF2-40B4-BE49-F238E27FC236}">
                <a16:creationId xmlns:a16="http://schemas.microsoft.com/office/drawing/2014/main" id="{F952F019-E395-460A-A79C-51ED3507F16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345084" y="1327371"/>
            <a:ext cx="914400" cy="914400"/>
          </a:xfrm>
          <a:prstGeom prst="rect">
            <a:avLst/>
          </a:prstGeom>
        </p:spPr>
      </p:pic>
    </p:spTree>
    <p:extLst>
      <p:ext uri="{BB962C8B-B14F-4D97-AF65-F5344CB8AC3E}">
        <p14:creationId xmlns:p14="http://schemas.microsoft.com/office/powerpoint/2010/main" val="2918148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Στρογγύλεμα γωνιών 4">
            <a:extLst>
              <a:ext uri="{FF2B5EF4-FFF2-40B4-BE49-F238E27FC236}">
                <a16:creationId xmlns:a16="http://schemas.microsoft.com/office/drawing/2014/main" id="{C7F270EC-C881-4384-9555-2974CF8A89DD}"/>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11</a:t>
            </a:r>
            <a:endParaRPr lang="el-GR" sz="2400" b="1" dirty="0">
              <a:solidFill>
                <a:schemeClr val="bg1"/>
              </a:solidFill>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B39F9B82-E151-428A-A1C7-2E563DEAE843}"/>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43</a:t>
            </a:r>
            <a:endParaRPr lang="el-GR" sz="2000" b="1" dirty="0">
              <a:solidFill>
                <a:schemeClr val="bg1"/>
              </a:solidFill>
              <a:latin typeface="Century Gothic" panose="020B0502020202020204" pitchFamily="34" charset="0"/>
            </a:endParaRPr>
          </a:p>
        </p:txBody>
      </p:sp>
      <p:sp>
        <p:nvSpPr>
          <p:cNvPr id="11" name="Ορθογώνιο: Στρογγύλεμα γωνιών 10">
            <a:extLst>
              <a:ext uri="{FF2B5EF4-FFF2-40B4-BE49-F238E27FC236}">
                <a16:creationId xmlns:a16="http://schemas.microsoft.com/office/drawing/2014/main" id="{B137E949-43A1-4919-8212-D85C8D2E0FF8}"/>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2BFD4CF6-9D5B-40E6-9C6B-A94B4A536091}"/>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8B080857-911F-4A83-A83E-8D36386ABA59}"/>
              </a:ext>
            </a:extLst>
          </p:cNvPr>
          <p:cNvSpPr txBox="1"/>
          <p:nvPr/>
        </p:nvSpPr>
        <p:spPr>
          <a:xfrm>
            <a:off x="188261" y="1784571"/>
            <a:ext cx="4071223"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Useful links</a:t>
            </a:r>
            <a:endParaRPr lang="el-GR" sz="2000" b="1" dirty="0">
              <a:solidFill>
                <a:schemeClr val="bg1"/>
              </a:solidFill>
              <a:latin typeface="Century Gothic" panose="020B0502020202020204" pitchFamily="34" charset="0"/>
            </a:endParaRPr>
          </a:p>
        </p:txBody>
      </p:sp>
      <p:sp>
        <p:nvSpPr>
          <p:cNvPr id="16" name="TextBox 15">
            <a:extLst>
              <a:ext uri="{FF2B5EF4-FFF2-40B4-BE49-F238E27FC236}">
                <a16:creationId xmlns:a16="http://schemas.microsoft.com/office/drawing/2014/main" id="{DB974AD5-9A35-4BB2-9711-1F69E353D92B}"/>
              </a:ext>
            </a:extLst>
          </p:cNvPr>
          <p:cNvSpPr txBox="1"/>
          <p:nvPr/>
        </p:nvSpPr>
        <p:spPr>
          <a:xfrm>
            <a:off x="250564" y="2195755"/>
            <a:ext cx="6294568" cy="2677656"/>
          </a:xfrm>
          <a:prstGeom prst="rect">
            <a:avLst/>
          </a:prstGeom>
          <a:noFill/>
        </p:spPr>
        <p:txBody>
          <a:bodyPr wrap="square" rtlCol="0">
            <a:spAutoFit/>
          </a:bodyPr>
          <a:lstStyle/>
          <a:p>
            <a:endParaRPr lang="en-US" sz="1200" b="1" dirty="0">
              <a:latin typeface="Century Gothic" panose="020B0502020202020204" pitchFamily="34" charset="0"/>
            </a:endParaRPr>
          </a:p>
          <a:p>
            <a:r>
              <a:rPr lang="en-US" sz="1200" dirty="0">
                <a:solidFill>
                  <a:schemeClr val="accent1"/>
                </a:solidFill>
                <a:latin typeface="Century Gothic" panose="020B0502020202020204" pitchFamily="34" charset="0"/>
              </a:rPr>
              <a:t>Other useful sources:</a:t>
            </a:r>
          </a:p>
          <a:p>
            <a:endParaRPr lang="en-US" sz="1200" dirty="0">
              <a:latin typeface="Century Gothic" panose="020B0502020202020204" pitchFamily="34" charset="0"/>
            </a:endParaRPr>
          </a:p>
          <a:p>
            <a:r>
              <a:rPr lang="en-US" sz="1200" dirty="0">
                <a:latin typeface="Century Gothic" panose="020B0502020202020204" pitchFamily="34" charset="0"/>
              </a:rPr>
              <a:t>Facebook Marketing partners: see more </a:t>
            </a:r>
            <a:r>
              <a:rPr lang="en-US" sz="1200" dirty="0">
                <a:latin typeface="Century Gothic" panose="020B0502020202020204" pitchFamily="34" charset="0"/>
                <a:hlinkClick r:id="rId2"/>
              </a:rPr>
              <a:t>here</a:t>
            </a:r>
            <a:r>
              <a:rPr lang="en-US" sz="1200" dirty="0">
                <a:latin typeface="Century Gothic" panose="020B0502020202020204" pitchFamily="34" charset="0"/>
              </a:rPr>
              <a:t>.</a:t>
            </a:r>
          </a:p>
          <a:p>
            <a:r>
              <a:rPr lang="en-US" sz="1200" dirty="0">
                <a:latin typeface="Century Gothic" panose="020B0502020202020204" pitchFamily="34" charset="0"/>
              </a:rPr>
              <a:t>Facebook Insights: see more </a:t>
            </a:r>
            <a:r>
              <a:rPr lang="en-US" sz="1200" dirty="0">
                <a:latin typeface="Century Gothic" panose="020B0502020202020204" pitchFamily="34" charset="0"/>
                <a:hlinkClick r:id="rId3"/>
              </a:rPr>
              <a:t>here</a:t>
            </a:r>
            <a:r>
              <a:rPr lang="en-US" sz="1200" dirty="0">
                <a:latin typeface="Century Gothic" panose="020B0502020202020204" pitchFamily="34" charset="0"/>
              </a:rPr>
              <a:t>.  </a:t>
            </a:r>
          </a:p>
          <a:p>
            <a:r>
              <a:rPr lang="en-US" sz="1200" dirty="0">
                <a:latin typeface="Century Gothic" panose="020B0502020202020204" pitchFamily="34" charset="0"/>
              </a:rPr>
              <a:t>Facebook Wi-Fi: read more </a:t>
            </a:r>
            <a:r>
              <a:rPr lang="en-US" sz="1200" dirty="0">
                <a:latin typeface="Century Gothic" panose="020B0502020202020204" pitchFamily="34" charset="0"/>
                <a:hlinkClick r:id="rId4"/>
              </a:rPr>
              <a:t>here</a:t>
            </a:r>
            <a:r>
              <a:rPr lang="en-US" sz="1200" dirty="0">
                <a:latin typeface="Century Gothic" panose="020B0502020202020204" pitchFamily="34" charset="0"/>
              </a:rPr>
              <a:t>. </a:t>
            </a:r>
          </a:p>
          <a:p>
            <a:r>
              <a:rPr lang="en-US" sz="1200" dirty="0">
                <a:latin typeface="Century Gothic" panose="020B0502020202020204" pitchFamily="34" charset="0"/>
              </a:rPr>
              <a:t>Facebook Ad Policies: read more </a:t>
            </a:r>
            <a:r>
              <a:rPr lang="en-US" sz="1200" dirty="0">
                <a:latin typeface="Century Gothic" panose="020B0502020202020204" pitchFamily="34" charset="0"/>
                <a:hlinkClick r:id="rId5"/>
              </a:rPr>
              <a:t>here</a:t>
            </a:r>
            <a:r>
              <a:rPr lang="en-US" sz="1200" dirty="0">
                <a:latin typeface="Century Gothic" panose="020B0502020202020204" pitchFamily="34" charset="0"/>
              </a:rPr>
              <a:t>. </a:t>
            </a: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pPr marL="171450" indent="-171450">
              <a:buFont typeface="Courier New" panose="02070309020205020404" pitchFamily="49" charset="0"/>
              <a:buChar char="o"/>
            </a:pPr>
            <a:endParaRPr lang="en-US" sz="1200" b="1" dirty="0">
              <a:latin typeface="Century Gothic" panose="020B0502020202020204" pitchFamily="34" charset="0"/>
            </a:endParaRPr>
          </a:p>
          <a:p>
            <a:endParaRPr lang="el-GR" sz="1200" b="1" dirty="0">
              <a:latin typeface="Century Gothic" panose="020B0502020202020204" pitchFamily="34" charset="0"/>
            </a:endParaRPr>
          </a:p>
        </p:txBody>
      </p:sp>
      <p:sp>
        <p:nvSpPr>
          <p:cNvPr id="20" name="Οβάλ 19">
            <a:extLst>
              <a:ext uri="{FF2B5EF4-FFF2-40B4-BE49-F238E27FC236}">
                <a16:creationId xmlns:a16="http://schemas.microsoft.com/office/drawing/2014/main" id="{3AF8BCEE-A000-47A9-8A3F-DC6B7302A3D8}"/>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 name="Γραφικό 3" descr="Σύνδεση με συμπαγές γέμισμα">
            <a:extLst>
              <a:ext uri="{FF2B5EF4-FFF2-40B4-BE49-F238E27FC236}">
                <a16:creationId xmlns:a16="http://schemas.microsoft.com/office/drawing/2014/main" id="{F952F019-E395-460A-A79C-51ED3507F1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5084" y="1327371"/>
            <a:ext cx="914400" cy="914400"/>
          </a:xfrm>
          <a:prstGeom prst="rect">
            <a:avLst/>
          </a:prstGeom>
        </p:spPr>
      </p:pic>
    </p:spTree>
    <p:extLst>
      <p:ext uri="{BB962C8B-B14F-4D97-AF65-F5344CB8AC3E}">
        <p14:creationId xmlns:p14="http://schemas.microsoft.com/office/powerpoint/2010/main" val="3912449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9" name="TextBox 8">
            <a:extLst>
              <a:ext uri="{FF2B5EF4-FFF2-40B4-BE49-F238E27FC236}">
                <a16:creationId xmlns:a16="http://schemas.microsoft.com/office/drawing/2014/main" id="{F92E9323-71E8-414D-95E8-110AC7AF93F8}"/>
              </a:ext>
            </a:extLst>
          </p:cNvPr>
          <p:cNvSpPr txBox="1"/>
          <p:nvPr/>
        </p:nvSpPr>
        <p:spPr>
          <a:xfrm rot="5400000">
            <a:off x="1666122" y="4768333"/>
            <a:ext cx="10132747" cy="369332"/>
          </a:xfrm>
          <a:prstGeom prst="rect">
            <a:avLst/>
          </a:prstGeom>
          <a:noFill/>
        </p:spPr>
        <p:txBody>
          <a:bodyPr wrap="square" rtlCol="0">
            <a:spAutoFit/>
          </a:bodyPr>
          <a:lstStyle/>
          <a:p>
            <a:r>
              <a:rPr lang="en-US" b="1" dirty="0">
                <a:solidFill>
                  <a:schemeClr val="accent1"/>
                </a:solidFill>
                <a:latin typeface="Century Gothic" panose="020B0502020202020204" pitchFamily="34" charset="0"/>
              </a:rPr>
              <a:t>--------------------------------------------------------------------------------------------------------</a:t>
            </a:r>
            <a:endParaRPr lang="el-GR" b="1" dirty="0">
              <a:solidFill>
                <a:schemeClr val="accent1"/>
              </a:solidFill>
              <a:latin typeface="Century Gothic" panose="020B0502020202020204" pitchFamily="34" charset="0"/>
            </a:endParaRPr>
          </a:p>
        </p:txBody>
      </p:sp>
      <p:sp>
        <p:nvSpPr>
          <p:cNvPr id="2" name="Οβάλ 1">
            <a:extLst>
              <a:ext uri="{FF2B5EF4-FFF2-40B4-BE49-F238E27FC236}">
                <a16:creationId xmlns:a16="http://schemas.microsoft.com/office/drawing/2014/main" id="{CED403B1-7C13-4A00-B276-0EEFFB208E85}"/>
              </a:ext>
            </a:extLst>
          </p:cNvPr>
          <p:cNvSpPr/>
          <p:nvPr/>
        </p:nvSpPr>
        <p:spPr>
          <a:xfrm>
            <a:off x="701116" y="429431"/>
            <a:ext cx="1011050" cy="971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Στρογγύλεμα γωνιών 10">
            <a:extLst>
              <a:ext uri="{FF2B5EF4-FFF2-40B4-BE49-F238E27FC236}">
                <a16:creationId xmlns:a16="http://schemas.microsoft.com/office/drawing/2014/main" id="{F3ECA8DB-A7BC-4C4E-8C61-E42251DACD52}"/>
              </a:ext>
            </a:extLst>
          </p:cNvPr>
          <p:cNvSpPr/>
          <p:nvPr/>
        </p:nvSpPr>
        <p:spPr>
          <a:xfrm>
            <a:off x="671869" y="5625169"/>
            <a:ext cx="4240863" cy="11305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βάλ 13">
            <a:extLst>
              <a:ext uri="{FF2B5EF4-FFF2-40B4-BE49-F238E27FC236}">
                <a16:creationId xmlns:a16="http://schemas.microsoft.com/office/drawing/2014/main" id="{89108646-9386-4EEA-9FE7-F8E9C883B1C9}"/>
              </a:ext>
            </a:extLst>
          </p:cNvPr>
          <p:cNvSpPr/>
          <p:nvPr/>
        </p:nvSpPr>
        <p:spPr>
          <a:xfrm>
            <a:off x="6004068" y="9048355"/>
            <a:ext cx="543762" cy="5645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βάλ 14">
            <a:extLst>
              <a:ext uri="{FF2B5EF4-FFF2-40B4-BE49-F238E27FC236}">
                <a16:creationId xmlns:a16="http://schemas.microsoft.com/office/drawing/2014/main" id="{72C3F631-12F9-4457-A216-03D2984B7C91}"/>
              </a:ext>
            </a:extLst>
          </p:cNvPr>
          <p:cNvSpPr/>
          <p:nvPr/>
        </p:nvSpPr>
        <p:spPr>
          <a:xfrm>
            <a:off x="5540474" y="8659561"/>
            <a:ext cx="290537" cy="28175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6EE37449-D2E1-44D3-97C8-5F492B97448F}"/>
              </a:ext>
            </a:extLst>
          </p:cNvPr>
          <p:cNvSpPr txBox="1"/>
          <p:nvPr/>
        </p:nvSpPr>
        <p:spPr>
          <a:xfrm>
            <a:off x="1872379" y="3629560"/>
            <a:ext cx="3783292" cy="1323439"/>
          </a:xfrm>
          <a:prstGeom prst="rect">
            <a:avLst/>
          </a:prstGeom>
          <a:noFill/>
        </p:spPr>
        <p:txBody>
          <a:bodyPr wrap="square" rtlCol="0">
            <a:spAutoFit/>
          </a:bodyPr>
          <a:lstStyle/>
          <a:p>
            <a:r>
              <a:rPr lang="en-US" sz="2000" dirty="0">
                <a:solidFill>
                  <a:schemeClr val="accent1"/>
                </a:solidFill>
                <a:latin typeface="Century Gothic" panose="020B0502020202020204" pitchFamily="34" charset="0"/>
              </a:rPr>
              <a:t>“Never stop </a:t>
            </a:r>
            <a:r>
              <a:rPr lang="en-US" sz="2000" b="1" dirty="0">
                <a:solidFill>
                  <a:schemeClr val="accent1"/>
                </a:solidFill>
                <a:latin typeface="Century Gothic" panose="020B0502020202020204" pitchFamily="34" charset="0"/>
              </a:rPr>
              <a:t>testing</a:t>
            </a:r>
            <a:r>
              <a:rPr lang="en-US" sz="2000" dirty="0">
                <a:solidFill>
                  <a:schemeClr val="accent1"/>
                </a:solidFill>
                <a:latin typeface="Century Gothic" panose="020B0502020202020204" pitchFamily="34" charset="0"/>
              </a:rPr>
              <a:t>, and your advertising will never stop </a:t>
            </a:r>
            <a:r>
              <a:rPr lang="en-US" sz="2000" b="1" dirty="0">
                <a:solidFill>
                  <a:schemeClr val="accent1"/>
                </a:solidFill>
                <a:latin typeface="Century Gothic" panose="020B0502020202020204" pitchFamily="34" charset="0"/>
              </a:rPr>
              <a:t>improving</a:t>
            </a:r>
            <a:r>
              <a:rPr lang="en-US" sz="2000" dirty="0">
                <a:solidFill>
                  <a:schemeClr val="accent1"/>
                </a:solidFill>
                <a:latin typeface="Century Gothic" panose="020B0502020202020204" pitchFamily="34" charset="0"/>
              </a:rPr>
              <a:t>”</a:t>
            </a:r>
          </a:p>
          <a:p>
            <a:r>
              <a:rPr lang="en-US" sz="2000" dirty="0">
                <a:solidFill>
                  <a:schemeClr val="accent1"/>
                </a:solidFill>
                <a:latin typeface="Century Gothic" panose="020B0502020202020204" pitchFamily="34" charset="0"/>
              </a:rPr>
              <a:t>– </a:t>
            </a:r>
            <a:r>
              <a:rPr lang="en-US" sz="2000" dirty="0" err="1">
                <a:solidFill>
                  <a:schemeClr val="accent1"/>
                </a:solidFill>
                <a:latin typeface="Century Gothic" panose="020B0502020202020204" pitchFamily="34" charset="0"/>
              </a:rPr>
              <a:t>Steuart</a:t>
            </a:r>
            <a:r>
              <a:rPr lang="en-US" sz="2000" dirty="0">
                <a:solidFill>
                  <a:schemeClr val="accent1"/>
                </a:solidFill>
                <a:latin typeface="Century Gothic" panose="020B0502020202020204" pitchFamily="34" charset="0"/>
              </a:rPr>
              <a:t> Henderson </a:t>
            </a:r>
            <a:r>
              <a:rPr lang="en-US" sz="2000" b="1" dirty="0">
                <a:solidFill>
                  <a:schemeClr val="accent1"/>
                </a:solidFill>
                <a:latin typeface="Century Gothic" panose="020B0502020202020204" pitchFamily="34" charset="0"/>
              </a:rPr>
              <a:t>Britt</a:t>
            </a:r>
            <a:endParaRPr lang="el-GR" sz="2000"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57192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Ορθογώνιο: Στρογγύλεμα γωνιών 15">
            <a:extLst>
              <a:ext uri="{FF2B5EF4-FFF2-40B4-BE49-F238E27FC236}">
                <a16:creationId xmlns:a16="http://schemas.microsoft.com/office/drawing/2014/main" id="{9227DAB1-F342-42B2-8331-EDEBAC51CCF2}"/>
              </a:ext>
            </a:extLst>
          </p:cNvPr>
          <p:cNvSpPr/>
          <p:nvPr/>
        </p:nvSpPr>
        <p:spPr>
          <a:xfrm>
            <a:off x="826994" y="7311347"/>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5" name="Ορθογώνιο: Στρογγύλεμα γωνιών 14">
            <a:extLst>
              <a:ext uri="{FF2B5EF4-FFF2-40B4-BE49-F238E27FC236}">
                <a16:creationId xmlns:a16="http://schemas.microsoft.com/office/drawing/2014/main" id="{BACF46E5-7712-4BFC-A327-02D100AAB074}"/>
              </a:ext>
            </a:extLst>
          </p:cNvPr>
          <p:cNvSpPr/>
          <p:nvPr/>
        </p:nvSpPr>
        <p:spPr>
          <a:xfrm>
            <a:off x="826994" y="6153562"/>
            <a:ext cx="5553635" cy="5681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Στρογγύλεμα γωνιών 13">
            <a:extLst>
              <a:ext uri="{FF2B5EF4-FFF2-40B4-BE49-F238E27FC236}">
                <a16:creationId xmlns:a16="http://schemas.microsoft.com/office/drawing/2014/main" id="{6A329A35-CB47-467A-B773-E332B5B1413A}"/>
              </a:ext>
            </a:extLst>
          </p:cNvPr>
          <p:cNvSpPr/>
          <p:nvPr/>
        </p:nvSpPr>
        <p:spPr>
          <a:xfrm>
            <a:off x="826994" y="5135787"/>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Στρογγύλεμα γωνιών 12">
            <a:extLst>
              <a:ext uri="{FF2B5EF4-FFF2-40B4-BE49-F238E27FC236}">
                <a16:creationId xmlns:a16="http://schemas.microsoft.com/office/drawing/2014/main" id="{345176CD-4C53-4704-A898-A3BC16B51B4B}"/>
              </a:ext>
            </a:extLst>
          </p:cNvPr>
          <p:cNvSpPr/>
          <p:nvPr/>
        </p:nvSpPr>
        <p:spPr>
          <a:xfrm>
            <a:off x="826994" y="414769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2" name="Ορθογώνιο: Στρογγύλεμα γωνιών 11">
            <a:extLst>
              <a:ext uri="{FF2B5EF4-FFF2-40B4-BE49-F238E27FC236}">
                <a16:creationId xmlns:a16="http://schemas.microsoft.com/office/drawing/2014/main" id="{5B73B1E8-779F-4232-9A69-5E7D6AF46CB2}"/>
              </a:ext>
            </a:extLst>
          </p:cNvPr>
          <p:cNvSpPr/>
          <p:nvPr/>
        </p:nvSpPr>
        <p:spPr>
          <a:xfrm>
            <a:off x="826997" y="3174662"/>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Στρογγύλεμα γωνιών 10">
            <a:extLst>
              <a:ext uri="{FF2B5EF4-FFF2-40B4-BE49-F238E27FC236}">
                <a16:creationId xmlns:a16="http://schemas.microsoft.com/office/drawing/2014/main" id="{5C9F84C4-E590-4604-B2C8-9EB8922517B7}"/>
              </a:ext>
            </a:extLst>
          </p:cNvPr>
          <p:cNvSpPr/>
          <p:nvPr/>
        </p:nvSpPr>
        <p:spPr>
          <a:xfrm>
            <a:off x="826997" y="2234250"/>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41E54ACE-7298-4BEE-A164-581003B42EA7}"/>
              </a:ext>
            </a:extLst>
          </p:cNvPr>
          <p:cNvSpPr txBox="1"/>
          <p:nvPr/>
        </p:nvSpPr>
        <p:spPr>
          <a:xfrm>
            <a:off x="826998" y="2234250"/>
            <a:ext cx="4130766" cy="5509200"/>
          </a:xfrm>
          <a:prstGeom prst="rect">
            <a:avLst/>
          </a:prstGeom>
          <a:noFill/>
        </p:spPr>
        <p:txBody>
          <a:bodyPr wrap="square" rtlCol="0">
            <a:spAutoFit/>
          </a:bodyPr>
          <a:lstStyle/>
          <a:p>
            <a:r>
              <a:rPr lang="en-US" sz="1600" b="1" dirty="0">
                <a:solidFill>
                  <a:schemeClr val="bg1"/>
                </a:solidFill>
                <a:latin typeface="Century Gothic" panose="020B0502020202020204" pitchFamily="34" charset="0"/>
              </a:rPr>
              <a:t>Campaign Objectives</a:t>
            </a:r>
            <a:endParaRPr lang="el-GR" sz="1600" b="1" dirty="0">
              <a:solidFill>
                <a:schemeClr val="bg1"/>
              </a:solidFill>
              <a:latin typeface="Century Gothic" panose="020B0502020202020204" pitchFamily="34" charset="0"/>
            </a:endParaRPr>
          </a:p>
          <a:p>
            <a:endParaRPr lang="en-US" sz="1600" b="1" dirty="0">
              <a:solidFill>
                <a:schemeClr val="bg1"/>
              </a:solidFill>
              <a:latin typeface="Century Gothic" panose="020B0502020202020204" pitchFamily="34" charset="0"/>
            </a:endParaRPr>
          </a:p>
          <a:p>
            <a:r>
              <a:rPr lang="en-US" sz="1600" b="1" dirty="0">
                <a:latin typeface="Century Gothic" panose="020B0502020202020204" pitchFamily="34" charset="0"/>
              </a:rPr>
              <a:t>Budget and scheduling</a:t>
            </a:r>
            <a:endParaRPr lang="el-GR" sz="1600" b="1" dirty="0">
              <a:latin typeface="Century Gothic" panose="020B0502020202020204" pitchFamily="34" charset="0"/>
            </a:endParaRPr>
          </a:p>
          <a:p>
            <a:endParaRPr lang="en-US" sz="1600" b="1" dirty="0">
              <a:latin typeface="Century Gothic" panose="020B0502020202020204" pitchFamily="34" charset="0"/>
            </a:endParaRPr>
          </a:p>
          <a:p>
            <a:r>
              <a:rPr lang="en-US" sz="1600" b="1" dirty="0">
                <a:solidFill>
                  <a:schemeClr val="bg1"/>
                </a:solidFill>
                <a:latin typeface="Century Gothic" panose="020B0502020202020204" pitchFamily="34" charset="0"/>
              </a:rPr>
              <a:t>Audience Targeting</a:t>
            </a:r>
            <a:endParaRPr lang="el-GR" sz="1600" b="1" dirty="0">
              <a:solidFill>
                <a:schemeClr val="bg1"/>
              </a:solidFill>
              <a:latin typeface="Century Gothic" panose="020B0502020202020204" pitchFamily="34" charset="0"/>
            </a:endParaRPr>
          </a:p>
          <a:p>
            <a:endParaRPr lang="en-US" sz="1600" b="1" dirty="0">
              <a:latin typeface="Century Gothic" panose="020B0502020202020204" pitchFamily="34" charset="0"/>
            </a:endParaRPr>
          </a:p>
          <a:p>
            <a:r>
              <a:rPr lang="en-US" sz="1600" b="1" dirty="0">
                <a:latin typeface="Century Gothic" panose="020B0502020202020204" pitchFamily="34" charset="0"/>
              </a:rPr>
              <a:t>Placements</a:t>
            </a:r>
            <a:endParaRPr lang="el-GR" sz="1600" b="1" dirty="0">
              <a:latin typeface="Century Gothic" panose="020B0502020202020204" pitchFamily="34" charset="0"/>
            </a:endParaRPr>
          </a:p>
          <a:p>
            <a:endParaRPr lang="en-US" sz="1600" b="1" dirty="0">
              <a:latin typeface="Century Gothic" panose="020B0502020202020204" pitchFamily="34" charset="0"/>
            </a:endParaRPr>
          </a:p>
          <a:p>
            <a:r>
              <a:rPr lang="en-US" sz="1600" b="1" dirty="0">
                <a:solidFill>
                  <a:schemeClr val="bg1"/>
                </a:solidFill>
                <a:latin typeface="Century Gothic" panose="020B0502020202020204" pitchFamily="34" charset="0"/>
              </a:rPr>
              <a:t>Optimization and Delivery</a:t>
            </a:r>
            <a:endParaRPr lang="el-GR" sz="1600" b="1" dirty="0">
              <a:solidFill>
                <a:schemeClr val="bg1"/>
              </a:solidFill>
              <a:latin typeface="Century Gothic" panose="020B0502020202020204" pitchFamily="34" charset="0"/>
            </a:endParaRPr>
          </a:p>
          <a:p>
            <a:endParaRPr lang="en-US" sz="1600" b="1" dirty="0">
              <a:latin typeface="Century Gothic" panose="020B0502020202020204" pitchFamily="34" charset="0"/>
            </a:endParaRPr>
          </a:p>
          <a:p>
            <a:r>
              <a:rPr lang="en-US" sz="1600" b="1" dirty="0">
                <a:latin typeface="Century Gothic" panose="020B0502020202020204" pitchFamily="34" charset="0"/>
              </a:rPr>
              <a:t>Creatives</a:t>
            </a:r>
            <a:endParaRPr lang="el-GR" sz="1600" b="1" dirty="0">
              <a:latin typeface="Century Gothic" panose="020B0502020202020204" pitchFamily="34" charset="0"/>
            </a:endParaRPr>
          </a:p>
          <a:p>
            <a:endParaRPr lang="en-US" sz="1600" b="1" dirty="0">
              <a:latin typeface="Century Gothic" panose="020B0502020202020204" pitchFamily="34" charset="0"/>
            </a:endParaRPr>
          </a:p>
          <a:p>
            <a:r>
              <a:rPr lang="en-US" sz="1600" b="1" dirty="0">
                <a:solidFill>
                  <a:schemeClr val="bg1"/>
                </a:solidFill>
                <a:latin typeface="Century Gothic" panose="020B0502020202020204" pitchFamily="34" charset="0"/>
              </a:rPr>
              <a:t>Performance metrics</a:t>
            </a:r>
            <a:endParaRPr lang="el-GR" sz="1600" b="1" dirty="0">
              <a:solidFill>
                <a:schemeClr val="bg1"/>
              </a:solidFill>
              <a:latin typeface="Century Gothic" panose="020B0502020202020204" pitchFamily="34" charset="0"/>
            </a:endParaRPr>
          </a:p>
          <a:p>
            <a:endParaRPr lang="en-US" sz="1600" b="1" dirty="0">
              <a:latin typeface="Century Gothic" panose="020B0502020202020204" pitchFamily="34" charset="0"/>
            </a:endParaRPr>
          </a:p>
          <a:p>
            <a:r>
              <a:rPr lang="en-US" sz="1600" b="1" dirty="0">
                <a:latin typeface="Century Gothic" panose="020B0502020202020204" pitchFamily="34" charset="0"/>
              </a:rPr>
              <a:t>Basic – key concepts</a:t>
            </a:r>
            <a:endParaRPr lang="el-GR" sz="1600" b="1" dirty="0">
              <a:latin typeface="Century Gothic" panose="020B0502020202020204" pitchFamily="34" charset="0"/>
            </a:endParaRPr>
          </a:p>
          <a:p>
            <a:endParaRPr lang="en-US" sz="1600" b="1" dirty="0">
              <a:latin typeface="Century Gothic" panose="020B0502020202020204" pitchFamily="34" charset="0"/>
            </a:endParaRPr>
          </a:p>
          <a:p>
            <a:r>
              <a:rPr lang="en-US" sz="1600" b="1" dirty="0">
                <a:solidFill>
                  <a:schemeClr val="bg1"/>
                </a:solidFill>
                <a:latin typeface="Century Gothic" panose="020B0502020202020204" pitchFamily="34" charset="0"/>
              </a:rPr>
              <a:t>Events Manager, Business Manager &amp; Commerce Manager</a:t>
            </a:r>
            <a:endParaRPr lang="el-GR" sz="1600" b="1" dirty="0">
              <a:solidFill>
                <a:schemeClr val="bg1"/>
              </a:solidFill>
              <a:latin typeface="Century Gothic" panose="020B0502020202020204" pitchFamily="34" charset="0"/>
            </a:endParaRPr>
          </a:p>
          <a:p>
            <a:endParaRPr lang="en-US" sz="1600" b="1" dirty="0">
              <a:latin typeface="Century Gothic" panose="020B0502020202020204" pitchFamily="34" charset="0"/>
            </a:endParaRPr>
          </a:p>
          <a:p>
            <a:r>
              <a:rPr lang="en-US" sz="1600" b="1" dirty="0">
                <a:latin typeface="Century Gothic" panose="020B0502020202020204" pitchFamily="34" charset="0"/>
              </a:rPr>
              <a:t>Test &amp; answers</a:t>
            </a:r>
            <a:endParaRPr lang="el-GR" sz="1600" b="1" dirty="0">
              <a:latin typeface="Century Gothic" panose="020B0502020202020204" pitchFamily="34" charset="0"/>
            </a:endParaRPr>
          </a:p>
          <a:p>
            <a:endParaRPr lang="en-US" sz="1600" b="1" dirty="0">
              <a:latin typeface="Century Gothic" panose="020B0502020202020204" pitchFamily="34" charset="0"/>
            </a:endParaRPr>
          </a:p>
          <a:p>
            <a:r>
              <a:rPr lang="en-US" sz="1600" b="1" dirty="0">
                <a:solidFill>
                  <a:schemeClr val="bg1"/>
                </a:solidFill>
                <a:latin typeface="Century Gothic" panose="020B0502020202020204" pitchFamily="34" charset="0"/>
              </a:rPr>
              <a:t>Useful links</a:t>
            </a:r>
            <a:endParaRPr lang="el-GR" sz="1600" b="1" dirty="0">
              <a:solidFill>
                <a:schemeClr val="bg1"/>
              </a:solidFill>
              <a:latin typeface="Century Gothic" panose="020B0502020202020204" pitchFamily="34" charset="0"/>
            </a:endParaRPr>
          </a:p>
        </p:txBody>
      </p:sp>
      <p:sp>
        <p:nvSpPr>
          <p:cNvPr id="9" name="TextBox 8">
            <a:extLst>
              <a:ext uri="{FF2B5EF4-FFF2-40B4-BE49-F238E27FC236}">
                <a16:creationId xmlns:a16="http://schemas.microsoft.com/office/drawing/2014/main" id="{1C4D2E57-3425-42B0-8DF0-6DAA8AFAB61B}"/>
              </a:ext>
            </a:extLst>
          </p:cNvPr>
          <p:cNvSpPr txBox="1"/>
          <p:nvPr/>
        </p:nvSpPr>
        <p:spPr>
          <a:xfrm>
            <a:off x="247534" y="2273456"/>
            <a:ext cx="855679" cy="6124754"/>
          </a:xfrm>
          <a:prstGeom prst="rect">
            <a:avLst/>
          </a:prstGeom>
          <a:noFill/>
        </p:spPr>
        <p:txBody>
          <a:bodyPr wrap="square" rtlCol="0">
            <a:spAutoFit/>
          </a:bodyPr>
          <a:lstStyle/>
          <a:p>
            <a:r>
              <a:rPr lang="en-US" sz="1600" b="1" dirty="0">
                <a:solidFill>
                  <a:schemeClr val="accent1"/>
                </a:solidFill>
                <a:latin typeface="Century Gothic" panose="020B0502020202020204" pitchFamily="34" charset="0"/>
              </a:rPr>
              <a:t>01</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02</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03</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04</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05</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06</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07</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08</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09</a:t>
            </a:r>
          </a:p>
          <a:p>
            <a:endParaRPr lang="en-US" sz="1600" b="1" dirty="0">
              <a:solidFill>
                <a:schemeClr val="accent1"/>
              </a:solidFill>
              <a:latin typeface="Century Gothic" panose="020B0502020202020204" pitchFamily="34" charset="0"/>
            </a:endParaRP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10</a:t>
            </a:r>
          </a:p>
          <a:p>
            <a:endParaRPr lang="en-US" sz="1600" b="1" dirty="0">
              <a:solidFill>
                <a:schemeClr val="accent1"/>
              </a:solidFill>
              <a:latin typeface="Century Gothic" panose="020B0502020202020204" pitchFamily="34" charset="0"/>
            </a:endParaRPr>
          </a:p>
          <a:p>
            <a:r>
              <a:rPr lang="en-US" sz="1600" b="1" dirty="0">
                <a:solidFill>
                  <a:schemeClr val="accent1"/>
                </a:solidFill>
                <a:latin typeface="Century Gothic" panose="020B0502020202020204" pitchFamily="34" charset="0"/>
              </a:rPr>
              <a:t>11</a:t>
            </a:r>
            <a:endParaRPr lang="en-US" b="1" dirty="0">
              <a:solidFill>
                <a:schemeClr val="accent1"/>
              </a:solidFill>
              <a:latin typeface="Century Gothic" panose="020B0502020202020204" pitchFamily="34" charset="0"/>
            </a:endParaRPr>
          </a:p>
          <a:p>
            <a:endParaRPr lang="en-US" b="1" dirty="0">
              <a:solidFill>
                <a:srgbClr val="B12169"/>
              </a:solidFill>
              <a:latin typeface="Century Gothic" panose="020B0502020202020204" pitchFamily="34" charset="0"/>
            </a:endParaRPr>
          </a:p>
          <a:p>
            <a:endParaRPr lang="el-GR" sz="2000" b="1" dirty="0">
              <a:latin typeface="Century Gothic" panose="020B0502020202020204" pitchFamily="34" charset="0"/>
            </a:endParaRPr>
          </a:p>
        </p:txBody>
      </p:sp>
      <p:sp>
        <p:nvSpPr>
          <p:cNvPr id="3" name="Οβάλ 2">
            <a:extLst>
              <a:ext uri="{FF2B5EF4-FFF2-40B4-BE49-F238E27FC236}">
                <a16:creationId xmlns:a16="http://schemas.microsoft.com/office/drawing/2014/main" id="{47819F71-DDFE-43B2-8A5B-97016F76B0B3}"/>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βάλ 16">
            <a:extLst>
              <a:ext uri="{FF2B5EF4-FFF2-40B4-BE49-F238E27FC236}">
                <a16:creationId xmlns:a16="http://schemas.microsoft.com/office/drawing/2014/main" id="{D482A190-2989-4226-B760-283B20E4488A}"/>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Στρογγύλεμα γωνιών 17">
            <a:extLst>
              <a:ext uri="{FF2B5EF4-FFF2-40B4-BE49-F238E27FC236}">
                <a16:creationId xmlns:a16="http://schemas.microsoft.com/office/drawing/2014/main" id="{7DAD22B6-8032-45E7-AEB6-CCB5FEAD481E}"/>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 name="Γραφικό 3" descr="Απόδειξη με συμπαγές γέμισμα">
            <a:extLst>
              <a:ext uri="{FF2B5EF4-FFF2-40B4-BE49-F238E27FC236}">
                <a16:creationId xmlns:a16="http://schemas.microsoft.com/office/drawing/2014/main" id="{C1D1834A-A834-4D58-9D28-369D8E0EC4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526" y="487949"/>
            <a:ext cx="794342" cy="794342"/>
          </a:xfrm>
          <a:prstGeom prst="rect">
            <a:avLst/>
          </a:prstGeom>
        </p:spPr>
      </p:pic>
      <p:sp>
        <p:nvSpPr>
          <p:cNvPr id="23" name="TextBox 22">
            <a:extLst>
              <a:ext uri="{FF2B5EF4-FFF2-40B4-BE49-F238E27FC236}">
                <a16:creationId xmlns:a16="http://schemas.microsoft.com/office/drawing/2014/main" id="{28DE896B-489A-45AA-A4B2-CEA2F955444D}"/>
              </a:ext>
            </a:extLst>
          </p:cNvPr>
          <p:cNvSpPr txBox="1"/>
          <p:nvPr/>
        </p:nvSpPr>
        <p:spPr>
          <a:xfrm>
            <a:off x="1103213" y="729110"/>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Agenda</a:t>
            </a:r>
            <a:endParaRPr lang="el-GR"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3505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Ορθογώνιο: Στρογγύλεμα γωνιών 25">
            <a:extLst>
              <a:ext uri="{FF2B5EF4-FFF2-40B4-BE49-F238E27FC236}">
                <a16:creationId xmlns:a16="http://schemas.microsoft.com/office/drawing/2014/main" id="{F22FAFBB-37AE-4E95-BFBB-53FA17FA9A53}"/>
              </a:ext>
            </a:extLst>
          </p:cNvPr>
          <p:cNvSpPr/>
          <p:nvPr/>
        </p:nvSpPr>
        <p:spPr>
          <a:xfrm rot="5400000">
            <a:off x="2844474" y="5345584"/>
            <a:ext cx="400110" cy="5553635"/>
          </a:xfrm>
          <a:prstGeom prst="roundRect">
            <a:avLst/>
          </a:prstGeom>
          <a:solidFill>
            <a:srgbClr val="FAE2EE">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Ορθογώνιο: Στρογγύλεμα γωνιών 24">
            <a:extLst>
              <a:ext uri="{FF2B5EF4-FFF2-40B4-BE49-F238E27FC236}">
                <a16:creationId xmlns:a16="http://schemas.microsoft.com/office/drawing/2014/main" id="{8E835DC0-C24B-407B-ABF0-C23298B3DE5B}"/>
              </a:ext>
            </a:extLst>
          </p:cNvPr>
          <p:cNvSpPr/>
          <p:nvPr/>
        </p:nvSpPr>
        <p:spPr>
          <a:xfrm rot="5400000">
            <a:off x="2817285" y="769237"/>
            <a:ext cx="400112" cy="5553635"/>
          </a:xfrm>
          <a:prstGeom prst="roundRect">
            <a:avLst/>
          </a:prstGeom>
          <a:solidFill>
            <a:srgbClr val="FAE2EE">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Ορθογώνιο: Στρογγύλεμα γωνιών 21">
            <a:extLst>
              <a:ext uri="{FF2B5EF4-FFF2-40B4-BE49-F238E27FC236}">
                <a16:creationId xmlns:a16="http://schemas.microsoft.com/office/drawing/2014/main" id="{FBA47B61-FFDC-403C-812B-FA00400FD53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18" name="Ορθογώνιο: Στρογγύλεμα γωνιών 17">
            <a:extLst>
              <a:ext uri="{FF2B5EF4-FFF2-40B4-BE49-F238E27FC236}">
                <a16:creationId xmlns:a16="http://schemas.microsoft.com/office/drawing/2014/main" id="{C38DB2A7-3ED1-4F4C-A445-B41A78C31098}"/>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7A32E7F9-578B-43AB-8A25-A11EE37E4AF0}"/>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20" name="Ορθογώνιο: Στρογγύλεμα γωνιών 19">
            <a:extLst>
              <a:ext uri="{FF2B5EF4-FFF2-40B4-BE49-F238E27FC236}">
                <a16:creationId xmlns:a16="http://schemas.microsoft.com/office/drawing/2014/main" id="{0BF6F888-D6F0-449F-AC22-B760247B2EAB}"/>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470E0E6D-E5CB-4399-BD7B-184AC0C3C0C9}"/>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Campaign Objectives</a:t>
            </a:r>
            <a:endParaRPr lang="el-GR" sz="2000" b="1" dirty="0">
              <a:solidFill>
                <a:schemeClr val="bg1"/>
              </a:solidFill>
              <a:latin typeface="Century Gothic" panose="020B0502020202020204" pitchFamily="34" charset="0"/>
            </a:endParaRPr>
          </a:p>
        </p:txBody>
      </p:sp>
      <p:pic>
        <p:nvPicPr>
          <p:cNvPr id="5" name="Γραφικό 4" descr="Σιδηροτροχιές με συμπαγές γέμισμα">
            <a:extLst>
              <a:ext uri="{FF2B5EF4-FFF2-40B4-BE49-F238E27FC236}">
                <a16:creationId xmlns:a16="http://schemas.microsoft.com/office/drawing/2014/main" id="{A67B8F04-8702-4414-BC28-67F4B4D64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6618" y="1471381"/>
            <a:ext cx="914400" cy="914400"/>
          </a:xfrm>
          <a:prstGeom prst="rect">
            <a:avLst/>
          </a:prstGeom>
        </p:spPr>
      </p:pic>
      <p:sp>
        <p:nvSpPr>
          <p:cNvPr id="13" name="TextBox 12">
            <a:extLst>
              <a:ext uri="{FF2B5EF4-FFF2-40B4-BE49-F238E27FC236}">
                <a16:creationId xmlns:a16="http://schemas.microsoft.com/office/drawing/2014/main" id="{A3CD1746-F457-41DD-A9FA-7836A2A43421}"/>
              </a:ext>
            </a:extLst>
          </p:cNvPr>
          <p:cNvSpPr txBox="1"/>
          <p:nvPr/>
        </p:nvSpPr>
        <p:spPr>
          <a:xfrm>
            <a:off x="240523" y="1790108"/>
            <a:ext cx="6249667" cy="7663636"/>
          </a:xfrm>
          <a:prstGeom prst="rect">
            <a:avLst/>
          </a:prstGeom>
          <a:noFill/>
        </p:spPr>
        <p:txBody>
          <a:bodyPr wrap="square" rtlCol="0">
            <a:spAutoFit/>
          </a:bodyPr>
          <a:lstStyle/>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pPr marL="171450" indent="-171450">
              <a:buFont typeface="Courier New" panose="02070309020205020404" pitchFamily="49" charset="0"/>
              <a:buChar char="o"/>
            </a:pPr>
            <a:r>
              <a:rPr lang="en-US" sz="1200" dirty="0">
                <a:latin typeface="Century Gothic" panose="020B0502020202020204" pitchFamily="34" charset="0"/>
                <a:sym typeface="Wingdings" panose="05000000000000000000" pitchFamily="2" charset="2"/>
              </a:rPr>
              <a:t>What are the campaign objectives?</a:t>
            </a:r>
          </a:p>
          <a:p>
            <a:pPr marL="171450" indent="-171450">
              <a:buFont typeface="Courier New" panose="02070309020205020404" pitchFamily="49" charset="0"/>
              <a:buChar char="o"/>
            </a:pPr>
            <a:r>
              <a:rPr lang="en-US" sz="1200" dirty="0">
                <a:latin typeface="Century Gothic" panose="020B0502020202020204" pitchFamily="34" charset="0"/>
                <a:sym typeface="Wingdings" panose="05000000000000000000" pitchFamily="2" charset="2"/>
              </a:rPr>
              <a:t>What is ODAX?</a:t>
            </a:r>
          </a:p>
          <a:p>
            <a:pPr marL="171450" indent="-171450">
              <a:buFont typeface="Courier New" panose="02070309020205020404" pitchFamily="49" charset="0"/>
              <a:buChar char="o"/>
            </a:pPr>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Facebook’s campaign objectives are 11 categorized in 3 major levels: Awareness, Consideration, Conversion. Let’s take a closer look!</a:t>
            </a:r>
          </a:p>
          <a:p>
            <a:endParaRPr lang="en-US" sz="1200" dirty="0">
              <a:latin typeface="Century Gothic" panose="020B0502020202020204" pitchFamily="34" charset="0"/>
              <a:sym typeface="Wingdings" panose="05000000000000000000" pitchFamily="2" charset="2"/>
            </a:endParaRPr>
          </a:p>
          <a:p>
            <a:pPr marL="228600" indent="-228600">
              <a:buAutoNum type="alphaUcPeriod"/>
            </a:pPr>
            <a:r>
              <a:rPr lang="en-US" sz="1200" b="1" dirty="0">
                <a:latin typeface="Century Gothic" panose="020B0502020202020204" pitchFamily="34" charset="0"/>
                <a:sym typeface="Wingdings" panose="05000000000000000000" pitchFamily="2" charset="2"/>
              </a:rPr>
              <a:t>Awareness Objective</a:t>
            </a:r>
          </a:p>
          <a:p>
            <a:endParaRPr lang="en-US" sz="1200" dirty="0">
              <a:latin typeface="Century Gothic" panose="020B0502020202020204" pitchFamily="34" charset="0"/>
              <a:sym typeface="Wingdings" panose="05000000000000000000" pitchFamily="2" charset="2"/>
            </a:endParaRPr>
          </a:p>
          <a:p>
            <a:pPr marL="228600" indent="-228600">
              <a:buAutoNum type="arabicPeriod"/>
            </a:pPr>
            <a:r>
              <a:rPr lang="en-US" sz="1200" b="1" dirty="0">
                <a:latin typeface="Century Gothic" panose="020B0502020202020204" pitchFamily="34" charset="0"/>
                <a:sym typeface="Wingdings" panose="05000000000000000000" pitchFamily="2" charset="2"/>
              </a:rPr>
              <a:t>Reach</a:t>
            </a:r>
            <a:r>
              <a:rPr lang="en-US" sz="1200" dirty="0">
                <a:latin typeface="Century Gothic" panose="020B0502020202020204" pitchFamily="34" charset="0"/>
                <a:sym typeface="Wingdings" panose="05000000000000000000" pitchFamily="2" charset="2"/>
              </a:rPr>
              <a:t> </a:t>
            </a:r>
          </a:p>
          <a:p>
            <a:endParaRPr lang="en-US" sz="1200" dirty="0">
              <a:latin typeface="Century Gothic" panose="020B0502020202020204" pitchFamily="34" charset="0"/>
              <a:sym typeface="Wingdings" panose="05000000000000000000" pitchFamily="2" charset="2"/>
            </a:endParaRPr>
          </a:p>
          <a:p>
            <a:r>
              <a:rPr lang="en-US" sz="1200" i="0" dirty="0">
                <a:solidFill>
                  <a:srgbClr val="000000"/>
                </a:solidFill>
                <a:effectLst/>
                <a:latin typeface="Century Gothic" panose="020B0502020202020204" pitchFamily="34" charset="0"/>
              </a:rPr>
              <a:t>As the campaign objective indicates, reach campaigns optimize your ads for delivery to maximum people. Facebook will show your ads to as many people as possible in your target audience within your budget constraints. You might choose this objective if your goal is to get </a:t>
            </a:r>
            <a:r>
              <a:rPr lang="en-US" sz="1200" i="0" dirty="0">
                <a:solidFill>
                  <a:schemeClr val="accent1"/>
                </a:solidFill>
                <a:effectLst/>
                <a:latin typeface="Century Gothic" panose="020B0502020202020204" pitchFamily="34" charset="0"/>
              </a:rPr>
              <a:t>as many eyes </a:t>
            </a:r>
            <a:r>
              <a:rPr lang="en-US" sz="1200" i="0" dirty="0">
                <a:solidFill>
                  <a:srgbClr val="000000"/>
                </a:solidFill>
                <a:effectLst/>
                <a:latin typeface="Century Gothic" panose="020B0502020202020204" pitchFamily="34" charset="0"/>
              </a:rPr>
              <a:t>on your ads as possible without expecting people to take immediate action after seeing them. Keep in mind that reach campaigns fall under the funnel of brand awareness. That means that their main goal is to make your business known. It's very important to implement a reach campaign when an account is new, but don’t rely on them to get you conversions. In general, reach campaigns work better than brand awareness campaigns because they have a more measurable outcome.</a:t>
            </a:r>
            <a:endParaRPr lang="en-US" sz="1200" dirty="0">
              <a:latin typeface="Century Gothic" panose="020B0502020202020204" pitchFamily="34" charset="0"/>
              <a:sym typeface="Wingdings" panose="05000000000000000000" pitchFamily="2" charset="2"/>
            </a:endParaRP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2. Brand Awareness</a:t>
            </a:r>
          </a:p>
          <a:p>
            <a:endParaRPr lang="en-US" sz="1200" dirty="0">
              <a:latin typeface="Century Gothic" panose="020B0502020202020204" pitchFamily="34" charset="0"/>
              <a:sym typeface="Wingdings" panose="05000000000000000000" pitchFamily="2" charset="2"/>
            </a:endParaRPr>
          </a:p>
          <a:p>
            <a:r>
              <a:rPr lang="en-US" sz="1200" i="0" dirty="0">
                <a:solidFill>
                  <a:srgbClr val="000000"/>
                </a:solidFill>
                <a:effectLst/>
                <a:latin typeface="Century Gothic" panose="020B0502020202020204" pitchFamily="34" charset="0"/>
              </a:rPr>
              <a:t>The awareness objective is for campaigns where you want to show ads to people who are most likely to remember them. Ads Manager will show you “</a:t>
            </a:r>
            <a:r>
              <a:rPr lang="en-US" sz="1200" i="0" dirty="0">
                <a:solidFill>
                  <a:schemeClr val="accent1"/>
                </a:solidFill>
                <a:effectLst/>
                <a:latin typeface="Century Gothic" panose="020B0502020202020204" pitchFamily="34" charset="0"/>
              </a:rPr>
              <a:t>estimated ad recall lift</a:t>
            </a:r>
            <a:r>
              <a:rPr lang="en-US" sz="1200" i="0" dirty="0">
                <a:solidFill>
                  <a:srgbClr val="000000"/>
                </a:solidFill>
                <a:effectLst/>
                <a:latin typeface="Century Gothic" panose="020B0502020202020204" pitchFamily="34" charset="0"/>
              </a:rPr>
              <a:t>” data, which is the number of people Facebook estimates would remember your ad if they were asked </a:t>
            </a:r>
            <a:r>
              <a:rPr lang="en-US" sz="1200" i="0" dirty="0">
                <a:solidFill>
                  <a:schemeClr val="accent1"/>
                </a:solidFill>
                <a:effectLst/>
                <a:latin typeface="Century Gothic" panose="020B0502020202020204" pitchFamily="34" charset="0"/>
              </a:rPr>
              <a:t>within 2 days </a:t>
            </a:r>
            <a:r>
              <a:rPr lang="en-US" sz="1200" i="0" dirty="0">
                <a:solidFill>
                  <a:srgbClr val="000000"/>
                </a:solidFill>
                <a:effectLst/>
                <a:latin typeface="Century Gothic" panose="020B0502020202020204" pitchFamily="34" charset="0"/>
              </a:rPr>
              <a:t>of seeing it. It is noted that the estimated recall lift is never 100% accurate because of shortage of time or neglection. And that’s why reach campaigns are considered more accurate and better for brand awareness.</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B. Consideration Objective</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3. Traffic</a:t>
            </a:r>
          </a:p>
          <a:p>
            <a:endParaRPr lang="en-US" sz="1200" dirty="0">
              <a:latin typeface="Century Gothic" panose="020B0502020202020204" pitchFamily="34" charset="0"/>
              <a:sym typeface="Wingdings" panose="05000000000000000000" pitchFamily="2" charset="2"/>
            </a:endParaRPr>
          </a:p>
          <a:p>
            <a:r>
              <a:rPr lang="en-US" sz="1200" i="0" dirty="0">
                <a:solidFill>
                  <a:srgbClr val="000000"/>
                </a:solidFill>
                <a:effectLst/>
                <a:latin typeface="Century Gothic" panose="020B0502020202020204" pitchFamily="34" charset="0"/>
              </a:rPr>
              <a:t>The main objective of traffic campaigns is to drive traffic to your website. </a:t>
            </a:r>
          </a:p>
          <a:p>
            <a:r>
              <a:rPr lang="en-US" sz="1200" dirty="0">
                <a:solidFill>
                  <a:srgbClr val="000000"/>
                </a:solidFill>
                <a:latin typeface="Century Gothic" panose="020B0502020202020204" pitchFamily="34" charset="0"/>
              </a:rPr>
              <a:t>These campaigns </a:t>
            </a:r>
            <a:r>
              <a:rPr lang="en-US" sz="1200" i="0" dirty="0">
                <a:solidFill>
                  <a:srgbClr val="000000"/>
                </a:solidFill>
                <a:effectLst/>
                <a:latin typeface="Century Gothic" panose="020B0502020202020204" pitchFamily="34" charset="0"/>
              </a:rPr>
              <a:t> will target people that are frequent clickers. The main 2 optimizations for traffic campaigns are </a:t>
            </a:r>
            <a:r>
              <a:rPr lang="en-US" sz="1200" i="0" dirty="0">
                <a:solidFill>
                  <a:schemeClr val="accent1"/>
                </a:solidFill>
                <a:effectLst/>
                <a:latin typeface="Century Gothic" panose="020B0502020202020204" pitchFamily="34" charset="0"/>
              </a:rPr>
              <a:t>(1)</a:t>
            </a:r>
            <a:r>
              <a:rPr lang="en-US" sz="1200" dirty="0">
                <a:solidFill>
                  <a:schemeClr val="accent1"/>
                </a:solidFill>
                <a:latin typeface="Century Gothic" panose="020B0502020202020204" pitchFamily="34" charset="0"/>
              </a:rPr>
              <a:t> </a:t>
            </a:r>
            <a:r>
              <a:rPr lang="en-US" sz="1200" i="0" dirty="0">
                <a:solidFill>
                  <a:schemeClr val="accent1"/>
                </a:solidFill>
                <a:effectLst/>
                <a:latin typeface="Century Gothic" panose="020B0502020202020204" pitchFamily="34" charset="0"/>
              </a:rPr>
              <a:t>link clicks and (2) landing page</a:t>
            </a:r>
            <a:endParaRPr lang="en-US" sz="1200" b="1" dirty="0">
              <a:latin typeface="Century Gothic" panose="020B0502020202020204" pitchFamily="34" charset="0"/>
            </a:endParaRPr>
          </a:p>
        </p:txBody>
      </p:sp>
      <p:sp>
        <p:nvSpPr>
          <p:cNvPr id="14" name="Οβάλ 13">
            <a:extLst>
              <a:ext uri="{FF2B5EF4-FFF2-40B4-BE49-F238E27FC236}">
                <a16:creationId xmlns:a16="http://schemas.microsoft.com/office/drawing/2014/main" id="{97BD6FC2-4231-48F7-BE32-83378B30DF5A}"/>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88B1C00D-0739-4566-A1E8-5A6AF959D6C7}"/>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01</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8493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Ορθογώνιο: Στρογγύλεμα γωνιών 21">
            <a:extLst>
              <a:ext uri="{FF2B5EF4-FFF2-40B4-BE49-F238E27FC236}">
                <a16:creationId xmlns:a16="http://schemas.microsoft.com/office/drawing/2014/main" id="{FBA47B61-FFDC-403C-812B-FA00400FD53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18" name="Ορθογώνιο: Στρογγύλεμα γωνιών 17">
            <a:extLst>
              <a:ext uri="{FF2B5EF4-FFF2-40B4-BE49-F238E27FC236}">
                <a16:creationId xmlns:a16="http://schemas.microsoft.com/office/drawing/2014/main" id="{C38DB2A7-3ED1-4F4C-A445-B41A78C31098}"/>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7A32E7F9-578B-43AB-8A25-A11EE37E4AF0}"/>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20" name="Ορθογώνιο: Στρογγύλεμα γωνιών 19">
            <a:extLst>
              <a:ext uri="{FF2B5EF4-FFF2-40B4-BE49-F238E27FC236}">
                <a16:creationId xmlns:a16="http://schemas.microsoft.com/office/drawing/2014/main" id="{0BF6F888-D6F0-449F-AC22-B760247B2EAB}"/>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470E0E6D-E5CB-4399-BD7B-184AC0C3C0C9}"/>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Campaign Objectives</a:t>
            </a:r>
            <a:endParaRPr lang="el-GR" sz="2000" b="1" dirty="0">
              <a:solidFill>
                <a:schemeClr val="bg1"/>
              </a:solidFill>
              <a:latin typeface="Century Gothic" panose="020B0502020202020204" pitchFamily="34" charset="0"/>
            </a:endParaRPr>
          </a:p>
        </p:txBody>
      </p:sp>
      <p:pic>
        <p:nvPicPr>
          <p:cNvPr id="5" name="Γραφικό 4" descr="Σιδηροτροχιές με συμπαγές γέμισμα">
            <a:extLst>
              <a:ext uri="{FF2B5EF4-FFF2-40B4-BE49-F238E27FC236}">
                <a16:creationId xmlns:a16="http://schemas.microsoft.com/office/drawing/2014/main" id="{A67B8F04-8702-4414-BC28-67F4B4D64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6618" y="1471381"/>
            <a:ext cx="914400" cy="914400"/>
          </a:xfrm>
          <a:prstGeom prst="rect">
            <a:avLst/>
          </a:prstGeom>
        </p:spPr>
      </p:pic>
      <p:sp>
        <p:nvSpPr>
          <p:cNvPr id="13" name="TextBox 12">
            <a:extLst>
              <a:ext uri="{FF2B5EF4-FFF2-40B4-BE49-F238E27FC236}">
                <a16:creationId xmlns:a16="http://schemas.microsoft.com/office/drawing/2014/main" id="{A3CD1746-F457-41DD-A9FA-7836A2A43421}"/>
              </a:ext>
            </a:extLst>
          </p:cNvPr>
          <p:cNvSpPr txBox="1"/>
          <p:nvPr/>
        </p:nvSpPr>
        <p:spPr>
          <a:xfrm>
            <a:off x="240525" y="1784571"/>
            <a:ext cx="6249667" cy="7478970"/>
          </a:xfrm>
          <a:prstGeom prst="rect">
            <a:avLst/>
          </a:prstGeom>
          <a:noFill/>
        </p:spPr>
        <p:txBody>
          <a:bodyPr wrap="square" rtlCol="0">
            <a:spAutoFit/>
          </a:bodyPr>
          <a:lstStyle/>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r>
              <a:rPr lang="en-US" sz="1200" i="0" dirty="0">
                <a:solidFill>
                  <a:schemeClr val="accent1"/>
                </a:solidFill>
                <a:effectLst/>
                <a:latin typeface="Century Gothic" panose="020B0502020202020204" pitchFamily="34" charset="0"/>
              </a:rPr>
              <a:t>views</a:t>
            </a:r>
            <a:r>
              <a:rPr lang="en-US" sz="1200" i="0" dirty="0">
                <a:solidFill>
                  <a:srgbClr val="000000"/>
                </a:solidFill>
                <a:effectLst/>
                <a:latin typeface="Century Gothic" panose="020B0502020202020204" pitchFamily="34" charset="0"/>
              </a:rPr>
              <a:t>. At the ad level of your campaign, you can choose the destination URL, which can be any target website you choose. In general, traffic campaigns are relatively cheap compared to conversions, as they belong in the consideration or </a:t>
            </a:r>
            <a:r>
              <a:rPr lang="en-US" sz="1200" i="0" dirty="0">
                <a:solidFill>
                  <a:schemeClr val="accent1"/>
                </a:solidFill>
                <a:effectLst/>
                <a:latin typeface="Century Gothic" panose="020B0502020202020204" pitchFamily="34" charset="0"/>
              </a:rPr>
              <a:t>middle part of the funnel</a:t>
            </a:r>
            <a:r>
              <a:rPr lang="en-US" sz="1200" i="0" dirty="0">
                <a:solidFill>
                  <a:srgbClr val="000000"/>
                </a:solidFill>
                <a:effectLst/>
                <a:latin typeface="Century Gothic" panose="020B0502020202020204" pitchFamily="34" charset="0"/>
              </a:rPr>
              <a:t>. But there are ways to target high niche and more converting audiences. One way of doing this is by optimizing for landing page views because you can target more engaging audiences. Another way is targeting with the detailed targeting option. For example, if you use the detailed targeting behavior ‘’online shopping’’ and narrow down your audience for </a:t>
            </a:r>
            <a:r>
              <a:rPr lang="en-US" sz="1200" i="0" dirty="0">
                <a:solidFill>
                  <a:schemeClr val="accent1"/>
                </a:solidFill>
                <a:effectLst/>
                <a:latin typeface="Century Gothic" panose="020B0502020202020204" pitchFamily="34" charset="0"/>
              </a:rPr>
              <a:t>engaged shoppers </a:t>
            </a:r>
            <a:r>
              <a:rPr lang="en-US" sz="1200" i="0" dirty="0">
                <a:solidFill>
                  <a:srgbClr val="000000"/>
                </a:solidFill>
                <a:effectLst/>
                <a:latin typeface="Century Gothic" panose="020B0502020202020204" pitchFamily="34" charset="0"/>
              </a:rPr>
              <a:t>(engaged shoppers are the people that have clicked on the buy now button the most for the last 7 days) then you will have targeted a high converting audience with a traffic campaign. Keep in mind that this could impact metrics such as CPR and reach. But again, this shows that you don’t necessarily need conversion campaigns to target buyers.</a:t>
            </a:r>
            <a:endParaRPr lang="en-US" sz="1200" dirty="0">
              <a:latin typeface="Century Gothic" panose="020B0502020202020204" pitchFamily="34" charset="0"/>
              <a:sym typeface="Wingdings" panose="05000000000000000000" pitchFamily="2" charset="2"/>
            </a:endParaRP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4. Engagement</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If the primary goal of your Facebook ads is to get engagement, go with the Engagement objective. Facebook will show your ads to the people in your target audience who are most likely to engage with them.</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When setting up an ad with this objective, you can choose from three engagement type options:</a:t>
            </a:r>
          </a:p>
          <a:p>
            <a:endParaRPr lang="en-US" sz="1200" dirty="0">
              <a:latin typeface="Century Gothic" panose="020B0502020202020204" pitchFamily="34" charset="0"/>
              <a:sym typeface="Wingdings" panose="05000000000000000000" pitchFamily="2" charset="2"/>
            </a:endParaRPr>
          </a:p>
          <a:p>
            <a:pPr marL="171450" indent="-171450">
              <a:buFont typeface="Arial" panose="020B0604020202020204" pitchFamily="34" charset="0"/>
              <a:buChar char="•"/>
            </a:pPr>
            <a:r>
              <a:rPr lang="en-US" sz="1200" dirty="0">
                <a:solidFill>
                  <a:schemeClr val="accent1"/>
                </a:solidFill>
                <a:latin typeface="Century Gothic" panose="020B0502020202020204" pitchFamily="34" charset="0"/>
                <a:sym typeface="Wingdings" panose="05000000000000000000" pitchFamily="2" charset="2"/>
              </a:rPr>
              <a:t>Post Engagement: </a:t>
            </a:r>
            <a:r>
              <a:rPr lang="en-US" sz="1200" dirty="0">
                <a:latin typeface="Century Gothic" panose="020B0502020202020204" pitchFamily="34" charset="0"/>
                <a:sym typeface="Wingdings" panose="05000000000000000000" pitchFamily="2" charset="2"/>
              </a:rPr>
              <a:t>Engagement from this type of ad includes reactions, comments, shares, video views, and all clicks, and it helps build social proof on a post or ad. </a:t>
            </a:r>
          </a:p>
          <a:p>
            <a:pPr marL="171450" indent="-171450">
              <a:buFont typeface="Arial" panose="020B0604020202020204" pitchFamily="34" charset="0"/>
              <a:buChar char="•"/>
            </a:pPr>
            <a:r>
              <a:rPr lang="en-US" sz="1200" dirty="0">
                <a:solidFill>
                  <a:schemeClr val="accent1"/>
                </a:solidFill>
                <a:latin typeface="Century Gothic" panose="020B0502020202020204" pitchFamily="34" charset="0"/>
                <a:sym typeface="Wingdings" panose="05000000000000000000" pitchFamily="2" charset="2"/>
              </a:rPr>
              <a:t>Page Likes: </a:t>
            </a:r>
            <a:r>
              <a:rPr lang="en-US" sz="1200" dirty="0">
                <a:latin typeface="Century Gothic" panose="020B0502020202020204" pitchFamily="34" charset="0"/>
                <a:sym typeface="Wingdings" panose="05000000000000000000" pitchFamily="2" charset="2"/>
              </a:rPr>
              <a:t>If your primary objective is to grow your Facebook page followers, choose the Page Likes engagement type to reach people who will click to “like” your page. This option is available only on Facebook and can’t be used to grow your Instagram followers.</a:t>
            </a:r>
          </a:p>
          <a:p>
            <a:pPr marL="171450" indent="-171450">
              <a:buFont typeface="Arial" panose="020B0604020202020204" pitchFamily="34" charset="0"/>
              <a:buChar char="•"/>
            </a:pPr>
            <a:r>
              <a:rPr lang="en-US" sz="1200" dirty="0">
                <a:solidFill>
                  <a:schemeClr val="accent1"/>
                </a:solidFill>
                <a:latin typeface="Century Gothic" panose="020B0502020202020204" pitchFamily="34" charset="0"/>
                <a:sym typeface="Wingdings" panose="05000000000000000000" pitchFamily="2" charset="2"/>
              </a:rPr>
              <a:t>Event Responses: </a:t>
            </a:r>
            <a:r>
              <a:rPr lang="en-US" sz="1200" dirty="0">
                <a:latin typeface="Century Gothic" panose="020B0502020202020204" pitchFamily="34" charset="0"/>
                <a:sym typeface="Wingdings" panose="05000000000000000000" pitchFamily="2" charset="2"/>
              </a:rPr>
              <a:t>If you have a Facebook event, you can use this engagement type to get more people to respond to it.</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The Engagement campaign objective is ideal if you want to increase your </a:t>
            </a:r>
            <a:r>
              <a:rPr lang="en-US" sz="1200" dirty="0">
                <a:solidFill>
                  <a:schemeClr val="accent1"/>
                </a:solidFill>
                <a:latin typeface="Century Gothic" panose="020B0502020202020204" pitchFamily="34" charset="0"/>
                <a:sym typeface="Wingdings" panose="05000000000000000000" pitchFamily="2" charset="2"/>
              </a:rPr>
              <a:t>page fans, add social proof to a post</a:t>
            </a:r>
            <a:r>
              <a:rPr lang="en-US" sz="1200" dirty="0">
                <a:latin typeface="Century Gothic" panose="020B0502020202020204" pitchFamily="34" charset="0"/>
                <a:sym typeface="Wingdings" panose="05000000000000000000" pitchFamily="2" charset="2"/>
              </a:rPr>
              <a:t>, or increase sign-ups to a Facebook event.</a:t>
            </a: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p:txBody>
      </p:sp>
      <p:sp>
        <p:nvSpPr>
          <p:cNvPr id="14" name="Οβάλ 13">
            <a:extLst>
              <a:ext uri="{FF2B5EF4-FFF2-40B4-BE49-F238E27FC236}">
                <a16:creationId xmlns:a16="http://schemas.microsoft.com/office/drawing/2014/main" id="{97BD6FC2-4231-48F7-BE32-83378B30DF5A}"/>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88B1C00D-0739-4566-A1E8-5A6AF959D6C7}"/>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02</a:t>
            </a:r>
            <a:endParaRPr lang="el-GR" sz="2000" b="1" dirty="0">
              <a:solidFill>
                <a:schemeClr val="bg1"/>
              </a:solidFill>
              <a:latin typeface="Century Gothic" panose="020B0502020202020204" pitchFamily="34" charset="0"/>
            </a:endParaRPr>
          </a:p>
        </p:txBody>
      </p:sp>
      <p:sp>
        <p:nvSpPr>
          <p:cNvPr id="16" name="Οβάλ 15">
            <a:extLst>
              <a:ext uri="{FF2B5EF4-FFF2-40B4-BE49-F238E27FC236}">
                <a16:creationId xmlns:a16="http://schemas.microsoft.com/office/drawing/2014/main" id="{6C2B9D5D-0A7C-4929-B599-E43801AC9370}"/>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69881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Ορθογώνιο: Στρογγύλεμα γωνιών 27">
            <a:extLst>
              <a:ext uri="{FF2B5EF4-FFF2-40B4-BE49-F238E27FC236}">
                <a16:creationId xmlns:a16="http://schemas.microsoft.com/office/drawing/2014/main" id="{C4458D57-0DB5-471F-85DA-7495CEA330CE}"/>
              </a:ext>
            </a:extLst>
          </p:cNvPr>
          <p:cNvSpPr/>
          <p:nvPr/>
        </p:nvSpPr>
        <p:spPr>
          <a:xfrm rot="5400000">
            <a:off x="2817287" y="4460917"/>
            <a:ext cx="400112" cy="5553635"/>
          </a:xfrm>
          <a:prstGeom prst="roundRect">
            <a:avLst/>
          </a:prstGeom>
          <a:solidFill>
            <a:srgbClr val="FAE2EE">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Ορθογώνιο: Στρογγύλεμα γωνιών 21">
            <a:extLst>
              <a:ext uri="{FF2B5EF4-FFF2-40B4-BE49-F238E27FC236}">
                <a16:creationId xmlns:a16="http://schemas.microsoft.com/office/drawing/2014/main" id="{FBA47B61-FFDC-403C-812B-FA00400FD53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18" name="Ορθογώνιο: Στρογγύλεμα γωνιών 17">
            <a:extLst>
              <a:ext uri="{FF2B5EF4-FFF2-40B4-BE49-F238E27FC236}">
                <a16:creationId xmlns:a16="http://schemas.microsoft.com/office/drawing/2014/main" id="{C38DB2A7-3ED1-4F4C-A445-B41A78C31098}"/>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7A32E7F9-578B-43AB-8A25-A11EE37E4AF0}"/>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20" name="Ορθογώνιο: Στρογγύλεμα γωνιών 19">
            <a:extLst>
              <a:ext uri="{FF2B5EF4-FFF2-40B4-BE49-F238E27FC236}">
                <a16:creationId xmlns:a16="http://schemas.microsoft.com/office/drawing/2014/main" id="{0BF6F888-D6F0-449F-AC22-B760247B2EAB}"/>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470E0E6D-E5CB-4399-BD7B-184AC0C3C0C9}"/>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Campaign Objectives</a:t>
            </a:r>
            <a:endParaRPr lang="el-GR" sz="2000" b="1" dirty="0">
              <a:solidFill>
                <a:schemeClr val="bg1"/>
              </a:solidFill>
              <a:latin typeface="Century Gothic" panose="020B0502020202020204" pitchFamily="34" charset="0"/>
            </a:endParaRPr>
          </a:p>
        </p:txBody>
      </p:sp>
      <p:pic>
        <p:nvPicPr>
          <p:cNvPr id="5" name="Γραφικό 4" descr="Σιδηροτροχιές με συμπαγές γέμισμα">
            <a:extLst>
              <a:ext uri="{FF2B5EF4-FFF2-40B4-BE49-F238E27FC236}">
                <a16:creationId xmlns:a16="http://schemas.microsoft.com/office/drawing/2014/main" id="{A67B8F04-8702-4414-BC28-67F4B4D64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6618" y="1471381"/>
            <a:ext cx="914400" cy="914400"/>
          </a:xfrm>
          <a:prstGeom prst="rect">
            <a:avLst/>
          </a:prstGeom>
        </p:spPr>
      </p:pic>
      <p:sp>
        <p:nvSpPr>
          <p:cNvPr id="13" name="TextBox 12">
            <a:extLst>
              <a:ext uri="{FF2B5EF4-FFF2-40B4-BE49-F238E27FC236}">
                <a16:creationId xmlns:a16="http://schemas.microsoft.com/office/drawing/2014/main" id="{A3CD1746-F457-41DD-A9FA-7836A2A43421}"/>
              </a:ext>
            </a:extLst>
          </p:cNvPr>
          <p:cNvSpPr txBox="1"/>
          <p:nvPr/>
        </p:nvSpPr>
        <p:spPr>
          <a:xfrm>
            <a:off x="240525" y="1790108"/>
            <a:ext cx="6304606" cy="7478970"/>
          </a:xfrm>
          <a:prstGeom prst="rect">
            <a:avLst/>
          </a:prstGeom>
          <a:noFill/>
        </p:spPr>
        <p:txBody>
          <a:bodyPr wrap="square" rtlCol="0">
            <a:spAutoFit/>
          </a:bodyPr>
          <a:lstStyle/>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a:p>
            <a:r>
              <a:rPr lang="en-US" sz="1200" b="1" dirty="0">
                <a:latin typeface="Century Gothic" panose="020B0502020202020204" pitchFamily="34" charset="0"/>
                <a:sym typeface="Wingdings" panose="05000000000000000000" pitchFamily="2" charset="2"/>
              </a:rPr>
              <a:t>5. App Installs</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If you have an app and your primary goal is to increase </a:t>
            </a:r>
            <a:r>
              <a:rPr lang="en-US" sz="1200" dirty="0">
                <a:solidFill>
                  <a:schemeClr val="accent1"/>
                </a:solidFill>
                <a:latin typeface="Century Gothic" panose="020B0502020202020204" pitchFamily="34" charset="0"/>
                <a:sym typeface="Wingdings" panose="05000000000000000000" pitchFamily="2" charset="2"/>
              </a:rPr>
              <a:t>downloads</a:t>
            </a:r>
            <a:r>
              <a:rPr lang="en-US" sz="1200" dirty="0">
                <a:latin typeface="Century Gothic" panose="020B0502020202020204" pitchFamily="34" charset="0"/>
                <a:sym typeface="Wingdings" panose="05000000000000000000" pitchFamily="2" charset="2"/>
              </a:rPr>
              <a:t>, the App Installs campaign objective is a great choice. Your ads will then be shown to the people in your audience who are most likely to install an app. Clicking the ad will take them directly to their app store to download your app.</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6. Video views</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If you choose the Video Views objective, Facebook will prioritize showing your video ad to people in your target audience who are most likely to watch the </a:t>
            </a:r>
            <a:r>
              <a:rPr lang="en-US" sz="1200" dirty="0">
                <a:solidFill>
                  <a:schemeClr val="accent1"/>
                </a:solidFill>
                <a:latin typeface="Century Gothic" panose="020B0502020202020204" pitchFamily="34" charset="0"/>
                <a:sym typeface="Wingdings" panose="05000000000000000000" pitchFamily="2" charset="2"/>
              </a:rPr>
              <a:t>video</a:t>
            </a:r>
            <a:r>
              <a:rPr lang="en-US" sz="1200" dirty="0">
                <a:latin typeface="Century Gothic" panose="020B0502020202020204" pitchFamily="34" charset="0"/>
                <a:sym typeface="Wingdings" panose="05000000000000000000" pitchFamily="2" charset="2"/>
              </a:rPr>
              <a:t>.</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7. Lead Generation</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The Lead Generation objective allows you to add a </a:t>
            </a:r>
            <a:r>
              <a:rPr lang="en-US" sz="1200" dirty="0">
                <a:solidFill>
                  <a:schemeClr val="accent1"/>
                </a:solidFill>
                <a:latin typeface="Century Gothic" panose="020B0502020202020204" pitchFamily="34" charset="0"/>
                <a:sym typeface="Wingdings" panose="05000000000000000000" pitchFamily="2" charset="2"/>
              </a:rPr>
              <a:t>contact form </a:t>
            </a:r>
            <a:r>
              <a:rPr lang="en-US" sz="1200" dirty="0">
                <a:latin typeface="Century Gothic" panose="020B0502020202020204" pitchFamily="34" charset="0"/>
                <a:sym typeface="Wingdings" panose="05000000000000000000" pitchFamily="2" charset="2"/>
              </a:rPr>
              <a:t>to your Facebook ad. You can also customize the form to ask other qualifying questions if you need to collect more information.</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8. Messages</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f your primary objective is to start </a:t>
            </a:r>
            <a:r>
              <a:rPr lang="en-US" sz="1200" dirty="0">
                <a:solidFill>
                  <a:schemeClr val="accent1"/>
                </a:solidFill>
                <a:latin typeface="Century Gothic" panose="020B0502020202020204" pitchFamily="34" charset="0"/>
                <a:sym typeface="Wingdings" panose="05000000000000000000" pitchFamily="2" charset="2"/>
              </a:rPr>
              <a:t>conversations</a:t>
            </a:r>
            <a:r>
              <a:rPr lang="en-US" sz="1200" dirty="0">
                <a:latin typeface="Century Gothic" panose="020B0502020202020204" pitchFamily="34" charset="0"/>
                <a:sym typeface="Wingdings" panose="05000000000000000000" pitchFamily="2" charset="2"/>
              </a:rPr>
              <a:t> with people in Messenger or Instagram Direct, the Messages campaign objective can be very effective. Facebook will show your ads to the people most likely to send you a </a:t>
            </a:r>
            <a:r>
              <a:rPr lang="en-US" sz="1200" dirty="0">
                <a:solidFill>
                  <a:schemeClr val="accent1"/>
                </a:solidFill>
                <a:latin typeface="Century Gothic" panose="020B0502020202020204" pitchFamily="34" charset="0"/>
                <a:sym typeface="Wingdings" panose="05000000000000000000" pitchFamily="2" charset="2"/>
              </a:rPr>
              <a:t>message</a:t>
            </a:r>
            <a:r>
              <a:rPr lang="en-US" sz="1200" dirty="0">
                <a:latin typeface="Century Gothic" panose="020B0502020202020204" pitchFamily="34" charset="0"/>
                <a:sym typeface="Wingdings" panose="05000000000000000000" pitchFamily="2" charset="2"/>
              </a:rPr>
              <a:t> based on their history.</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C. Conversion objective</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9. Conversions</a:t>
            </a:r>
          </a:p>
          <a:p>
            <a:endParaRPr lang="en-US" sz="1200" dirty="0">
              <a:latin typeface="Century Gothic" panose="020B0502020202020204" pitchFamily="34" charset="0"/>
              <a:sym typeface="Wingdings" panose="05000000000000000000" pitchFamily="2" charset="2"/>
            </a:endParaRPr>
          </a:p>
          <a:p>
            <a:r>
              <a:rPr lang="en-US" sz="1200" b="0" i="0" dirty="0">
                <a:solidFill>
                  <a:srgbClr val="000000"/>
                </a:solidFill>
                <a:effectLst/>
                <a:latin typeface="Century Gothic" panose="020B0502020202020204" pitchFamily="34" charset="0"/>
              </a:rPr>
              <a:t>As we get further down in the funnel, that's where we reach conversion campaigns. Conversion campaigns can be your greatest ally when you want sales. A conversion is an action in your website. That could be a view content, an ad to cart, initiate checkout or a purchase. These are the main events of a conversion campaign. Considering that conversion campaigns are situated in the bottom of the funnel, it’s obvious to assume that they are the ones with the </a:t>
            </a:r>
          </a:p>
          <a:p>
            <a:r>
              <a:rPr lang="en-US" sz="1200" b="0" i="0" dirty="0">
                <a:solidFill>
                  <a:srgbClr val="000000"/>
                </a:solidFill>
                <a:effectLst/>
                <a:latin typeface="Century Gothic" panose="020B0502020202020204" pitchFamily="34" charset="0"/>
              </a:rPr>
              <a:t>highest cost. </a:t>
            </a:r>
          </a:p>
        </p:txBody>
      </p:sp>
      <p:sp>
        <p:nvSpPr>
          <p:cNvPr id="14" name="Οβάλ 13">
            <a:extLst>
              <a:ext uri="{FF2B5EF4-FFF2-40B4-BE49-F238E27FC236}">
                <a16:creationId xmlns:a16="http://schemas.microsoft.com/office/drawing/2014/main" id="{97BD6FC2-4231-48F7-BE32-83378B30DF5A}"/>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88B1C00D-0739-4566-A1E8-5A6AF959D6C7}"/>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03</a:t>
            </a:r>
            <a:endParaRPr lang="el-GR"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3174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Ορθογώνιο: Στρογγύλεμα γωνιών 21">
            <a:extLst>
              <a:ext uri="{FF2B5EF4-FFF2-40B4-BE49-F238E27FC236}">
                <a16:creationId xmlns:a16="http://schemas.microsoft.com/office/drawing/2014/main" id="{FBA47B61-FFDC-403C-812B-FA00400FD537}"/>
              </a:ext>
            </a:extLst>
          </p:cNvPr>
          <p:cNvSpPr/>
          <p:nvPr/>
        </p:nvSpPr>
        <p:spPr>
          <a:xfrm>
            <a:off x="240526" y="1926169"/>
            <a:ext cx="5553635" cy="400110"/>
          </a:xfrm>
          <a:prstGeom prst="roundRect">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194DC90-70D6-4DF5-9BC1-8B7FB8543408}"/>
              </a:ext>
            </a:extLst>
          </p:cNvPr>
          <p:cNvSpPr txBox="1"/>
          <p:nvPr/>
        </p:nvSpPr>
        <p:spPr>
          <a:xfrm>
            <a:off x="188261" y="574920"/>
            <a:ext cx="3523127"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C3908982-F3B5-46A5-9467-F2654BC9D551}"/>
              </a:ext>
            </a:extLst>
          </p:cNvPr>
          <p:cNvSpPr txBox="1"/>
          <p:nvPr/>
        </p:nvSpPr>
        <p:spPr>
          <a:xfrm>
            <a:off x="188261" y="1784571"/>
            <a:ext cx="1573305"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Agenda</a:t>
            </a:r>
            <a:endParaRPr lang="el-GR" sz="2000" b="1" dirty="0">
              <a:solidFill>
                <a:schemeClr val="bg1"/>
              </a:solidFill>
              <a:latin typeface="Century Gothic" panose="020B0502020202020204" pitchFamily="34" charset="0"/>
            </a:endParaRPr>
          </a:p>
        </p:txBody>
      </p:sp>
      <p:sp>
        <p:nvSpPr>
          <p:cNvPr id="18" name="Ορθογώνιο: Στρογγύλεμα γωνιών 17">
            <a:extLst>
              <a:ext uri="{FF2B5EF4-FFF2-40B4-BE49-F238E27FC236}">
                <a16:creationId xmlns:a16="http://schemas.microsoft.com/office/drawing/2014/main" id="{C38DB2A7-3ED1-4F4C-A445-B41A78C31098}"/>
              </a:ext>
            </a:extLst>
          </p:cNvPr>
          <p:cNvSpPr/>
          <p:nvPr/>
        </p:nvSpPr>
        <p:spPr>
          <a:xfrm>
            <a:off x="94130" y="140124"/>
            <a:ext cx="5829302" cy="13895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7A32E7F9-578B-43AB-8A25-A11EE37E4AF0}"/>
              </a:ext>
            </a:extLst>
          </p:cNvPr>
          <p:cNvSpPr txBox="1"/>
          <p:nvPr/>
        </p:nvSpPr>
        <p:spPr>
          <a:xfrm>
            <a:off x="188261" y="574920"/>
            <a:ext cx="2789815" cy="461665"/>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Chapter 01</a:t>
            </a:r>
            <a:endParaRPr lang="el-GR" sz="2400" b="1" dirty="0">
              <a:solidFill>
                <a:schemeClr val="bg1"/>
              </a:solidFill>
              <a:latin typeface="Century Gothic" panose="020B0502020202020204" pitchFamily="34" charset="0"/>
            </a:endParaRPr>
          </a:p>
        </p:txBody>
      </p:sp>
      <p:sp>
        <p:nvSpPr>
          <p:cNvPr id="20" name="Ορθογώνιο: Στρογγύλεμα γωνιών 19">
            <a:extLst>
              <a:ext uri="{FF2B5EF4-FFF2-40B4-BE49-F238E27FC236}">
                <a16:creationId xmlns:a16="http://schemas.microsoft.com/office/drawing/2014/main" id="{0BF6F888-D6F0-449F-AC22-B760247B2EAB}"/>
              </a:ext>
            </a:extLst>
          </p:cNvPr>
          <p:cNvSpPr/>
          <p:nvPr/>
        </p:nvSpPr>
        <p:spPr>
          <a:xfrm>
            <a:off x="94130" y="1790108"/>
            <a:ext cx="5553635" cy="4001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470E0E6D-E5CB-4399-BD7B-184AC0C3C0C9}"/>
              </a:ext>
            </a:extLst>
          </p:cNvPr>
          <p:cNvSpPr txBox="1"/>
          <p:nvPr/>
        </p:nvSpPr>
        <p:spPr>
          <a:xfrm>
            <a:off x="188261" y="1784571"/>
            <a:ext cx="373555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Campaign Objectives</a:t>
            </a:r>
            <a:endParaRPr lang="el-GR" sz="2000" b="1" dirty="0">
              <a:solidFill>
                <a:schemeClr val="bg1"/>
              </a:solidFill>
              <a:latin typeface="Century Gothic" panose="020B0502020202020204" pitchFamily="34" charset="0"/>
            </a:endParaRPr>
          </a:p>
        </p:txBody>
      </p:sp>
      <p:pic>
        <p:nvPicPr>
          <p:cNvPr id="5" name="Γραφικό 4" descr="Σιδηροτροχιές με συμπαγές γέμισμα">
            <a:extLst>
              <a:ext uri="{FF2B5EF4-FFF2-40B4-BE49-F238E27FC236}">
                <a16:creationId xmlns:a16="http://schemas.microsoft.com/office/drawing/2014/main" id="{A67B8F04-8702-4414-BC28-67F4B4D64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6618" y="1471381"/>
            <a:ext cx="914400" cy="914400"/>
          </a:xfrm>
          <a:prstGeom prst="rect">
            <a:avLst/>
          </a:prstGeom>
        </p:spPr>
      </p:pic>
      <p:sp>
        <p:nvSpPr>
          <p:cNvPr id="13" name="TextBox 12">
            <a:extLst>
              <a:ext uri="{FF2B5EF4-FFF2-40B4-BE49-F238E27FC236}">
                <a16:creationId xmlns:a16="http://schemas.microsoft.com/office/drawing/2014/main" id="{A3CD1746-F457-41DD-A9FA-7836A2A43421}"/>
              </a:ext>
            </a:extLst>
          </p:cNvPr>
          <p:cNvSpPr txBox="1"/>
          <p:nvPr/>
        </p:nvSpPr>
        <p:spPr>
          <a:xfrm>
            <a:off x="240526" y="1784571"/>
            <a:ext cx="6304606" cy="6001643"/>
          </a:xfrm>
          <a:prstGeom prst="rect">
            <a:avLst/>
          </a:prstGeom>
          <a:noFill/>
        </p:spPr>
        <p:txBody>
          <a:bodyPr wrap="square" rtlCol="0">
            <a:spAutoFit/>
          </a:bodyPr>
          <a:lstStyle/>
          <a:p>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sym typeface="Wingdings" panose="05000000000000000000" pitchFamily="2" charset="2"/>
            </a:endParaRPr>
          </a:p>
          <a:p>
            <a:r>
              <a:rPr lang="en-US" sz="1200" b="0" i="0" dirty="0">
                <a:solidFill>
                  <a:srgbClr val="000000"/>
                </a:solidFill>
                <a:effectLst/>
                <a:latin typeface="Century Gothic" panose="020B0502020202020204" pitchFamily="34" charset="0"/>
              </a:rPr>
              <a:t>Every decision you take when you create or optimize a conversions campaign is more serious because a possible mistake is more expensive as well. Conversion acquisitions bring higher CPR’s than remarketing’s, as prospecting campaigns (see about prospecting audiences in Chapter 3) are trying to reach new audiences. The key to a successful conversions campaign is to have the right budget for the region you are targeting and the right audience. A smart technique and one that most successful advertisers are using nowadays, is experimenting with a higher funnel event first (like view content), check that there is demand and good CPRs, and then build a conversion optimized for purchases in the same way. Something important to have in mind is that you can’t run a conversions campaign without having the Facebook pixel and conversions API first (check Chapter 09).</a:t>
            </a:r>
            <a:endParaRPr lang="en-US" sz="1200" b="1" dirty="0">
              <a:latin typeface="Century Gothic" panose="020B0502020202020204" pitchFamily="34" charset="0"/>
              <a:sym typeface="Wingdings" panose="05000000000000000000" pitchFamily="2" charset="2"/>
            </a:endParaRPr>
          </a:p>
          <a:p>
            <a:endParaRPr lang="en-US" sz="1200" b="1"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10. Catalog Sales</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If you’re </a:t>
            </a:r>
            <a:r>
              <a:rPr lang="en-US" sz="1200" dirty="0">
                <a:solidFill>
                  <a:schemeClr val="accent1"/>
                </a:solidFill>
                <a:latin typeface="Century Gothic" panose="020B0502020202020204" pitchFamily="34" charset="0"/>
                <a:sym typeface="Wingdings" panose="05000000000000000000" pitchFamily="2" charset="2"/>
              </a:rPr>
              <a:t>a product-based business</a:t>
            </a:r>
            <a:r>
              <a:rPr lang="en-US" sz="1200" dirty="0">
                <a:latin typeface="Century Gothic" panose="020B0502020202020204" pitchFamily="34" charset="0"/>
                <a:sym typeface="Wingdings" panose="05000000000000000000" pitchFamily="2" charset="2"/>
              </a:rPr>
              <a:t>, you can create a </a:t>
            </a:r>
            <a:r>
              <a:rPr lang="en-US" sz="1200" dirty="0">
                <a:solidFill>
                  <a:schemeClr val="accent1"/>
                </a:solidFill>
                <a:latin typeface="Century Gothic" panose="020B0502020202020204" pitchFamily="34" charset="0"/>
                <a:sym typeface="Wingdings" panose="05000000000000000000" pitchFamily="2" charset="2"/>
              </a:rPr>
              <a:t>catalog</a:t>
            </a:r>
            <a:r>
              <a:rPr lang="en-US" sz="1200" dirty="0">
                <a:latin typeface="Century Gothic" panose="020B0502020202020204" pitchFamily="34" charset="0"/>
                <a:sym typeface="Wingdings" panose="05000000000000000000" pitchFamily="2" charset="2"/>
              </a:rPr>
              <a:t> on Facebook and use the Catalog Sales objective to show products to your target audience. These are known as dynamic product ads and let you show users a variety of products in your ads or retarget with specific products based on someone’s activity on your website. </a:t>
            </a:r>
          </a:p>
          <a:p>
            <a:endParaRPr lang="en-US" sz="1200" dirty="0">
              <a:latin typeface="Century Gothic" panose="020B0502020202020204" pitchFamily="34" charset="0"/>
              <a:sym typeface="Wingdings" panose="05000000000000000000" pitchFamily="2" charset="2"/>
            </a:endParaRPr>
          </a:p>
          <a:p>
            <a:r>
              <a:rPr lang="en-US" sz="1200" b="1" dirty="0">
                <a:latin typeface="Century Gothic" panose="020B0502020202020204" pitchFamily="34" charset="0"/>
                <a:sym typeface="Wingdings" panose="05000000000000000000" pitchFamily="2" charset="2"/>
              </a:rPr>
              <a:t>11. Store Traffic</a:t>
            </a:r>
          </a:p>
          <a:p>
            <a:endParaRPr lang="en-US" sz="1200" dirty="0">
              <a:latin typeface="Century Gothic" panose="020B0502020202020204" pitchFamily="34" charset="0"/>
              <a:sym typeface="Wingdings" panose="05000000000000000000" pitchFamily="2" charset="2"/>
            </a:endParaRPr>
          </a:p>
          <a:p>
            <a:r>
              <a:rPr lang="en-US" sz="1200" dirty="0">
                <a:latin typeface="Century Gothic" panose="020B0502020202020204" pitchFamily="34" charset="0"/>
                <a:sym typeface="Wingdings" panose="05000000000000000000" pitchFamily="2" charset="2"/>
              </a:rPr>
              <a:t>The Store Traffic objective is perfect if you have more than one store and want people to </a:t>
            </a:r>
            <a:r>
              <a:rPr lang="en-US" sz="1200" dirty="0">
                <a:solidFill>
                  <a:schemeClr val="accent1"/>
                </a:solidFill>
                <a:latin typeface="Century Gothic" panose="020B0502020202020204" pitchFamily="34" charset="0"/>
                <a:sym typeface="Wingdings" panose="05000000000000000000" pitchFamily="2" charset="2"/>
              </a:rPr>
              <a:t>visit their nearest location</a:t>
            </a:r>
            <a:r>
              <a:rPr lang="en-US" sz="1200" dirty="0">
                <a:solidFill>
                  <a:srgbClr val="B12169"/>
                </a:solidFill>
                <a:latin typeface="Century Gothic" panose="020B0502020202020204" pitchFamily="34" charset="0"/>
                <a:sym typeface="Wingdings" panose="05000000000000000000" pitchFamily="2" charset="2"/>
              </a:rPr>
              <a:t>.</a:t>
            </a:r>
          </a:p>
          <a:p>
            <a:endParaRPr lang="en-US" sz="1200" b="1" dirty="0">
              <a:latin typeface="Century Gothic" panose="020B0502020202020204" pitchFamily="34" charset="0"/>
              <a:sym typeface="Wingdings" panose="05000000000000000000" pitchFamily="2" charset="2"/>
            </a:endParaRPr>
          </a:p>
          <a:p>
            <a:endParaRPr lang="en-US" sz="1200" b="1" dirty="0">
              <a:latin typeface="Century Gothic" panose="020B0502020202020204" pitchFamily="34" charset="0"/>
              <a:sym typeface="Wingdings" panose="05000000000000000000" pitchFamily="2" charset="2"/>
            </a:endParaRPr>
          </a:p>
          <a:p>
            <a:pPr marL="171450" indent="-171450">
              <a:buFont typeface="Wingdings" panose="05000000000000000000" pitchFamily="2" charset="2"/>
              <a:buChar char="q"/>
            </a:pPr>
            <a:endParaRPr lang="en-US" sz="1200" b="1" dirty="0">
              <a:latin typeface="Century Gothic" panose="020B0502020202020204" pitchFamily="34" charset="0"/>
            </a:endParaRPr>
          </a:p>
          <a:p>
            <a:endParaRPr lang="en-US" sz="1200" b="1" dirty="0">
              <a:latin typeface="Century Gothic" panose="020B0502020202020204" pitchFamily="34" charset="0"/>
            </a:endParaRPr>
          </a:p>
          <a:p>
            <a:endParaRPr lang="en-US" sz="1200" b="1" dirty="0">
              <a:latin typeface="Century Gothic" panose="020B0502020202020204" pitchFamily="34" charset="0"/>
            </a:endParaRPr>
          </a:p>
        </p:txBody>
      </p:sp>
      <p:sp>
        <p:nvSpPr>
          <p:cNvPr id="14" name="Οβάλ 13">
            <a:extLst>
              <a:ext uri="{FF2B5EF4-FFF2-40B4-BE49-F238E27FC236}">
                <a16:creationId xmlns:a16="http://schemas.microsoft.com/office/drawing/2014/main" id="{97BD6FC2-4231-48F7-BE32-83378B30DF5A}"/>
              </a:ext>
            </a:extLst>
          </p:cNvPr>
          <p:cNvSpPr/>
          <p:nvPr/>
        </p:nvSpPr>
        <p:spPr>
          <a:xfrm>
            <a:off x="5831840" y="8861612"/>
            <a:ext cx="713292"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88B1C00D-0739-4566-A1E8-5A6AF959D6C7}"/>
              </a:ext>
            </a:extLst>
          </p:cNvPr>
          <p:cNvSpPr txBox="1"/>
          <p:nvPr/>
        </p:nvSpPr>
        <p:spPr>
          <a:xfrm>
            <a:off x="5923432" y="9000270"/>
            <a:ext cx="621700" cy="408484"/>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04</a:t>
            </a:r>
            <a:endParaRPr lang="el-GR" sz="2000" b="1" dirty="0">
              <a:solidFill>
                <a:schemeClr val="bg1"/>
              </a:solidFill>
              <a:latin typeface="Century Gothic" panose="020B0502020202020204" pitchFamily="34" charset="0"/>
            </a:endParaRPr>
          </a:p>
        </p:txBody>
      </p:sp>
      <p:sp>
        <p:nvSpPr>
          <p:cNvPr id="16" name="Οβάλ 15">
            <a:extLst>
              <a:ext uri="{FF2B5EF4-FFF2-40B4-BE49-F238E27FC236}">
                <a16:creationId xmlns:a16="http://schemas.microsoft.com/office/drawing/2014/main" id="{6C2B9D5D-0A7C-4929-B599-E43801AC9370}"/>
              </a:ext>
            </a:extLst>
          </p:cNvPr>
          <p:cNvSpPr/>
          <p:nvPr/>
        </p:nvSpPr>
        <p:spPr>
          <a:xfrm>
            <a:off x="5232400" y="8589303"/>
            <a:ext cx="345440" cy="312190"/>
          </a:xfrm>
          <a:prstGeom prst="ellipse">
            <a:avLst/>
          </a:prstGeom>
          <a:solidFill>
            <a:schemeClr val="accent1">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815038333"/>
      </p:ext>
    </p:extLst>
  </p:cSld>
  <p:clrMapOvr>
    <a:masterClrMapping/>
  </p:clrMapOvr>
</p:sld>
</file>

<file path=ppt/theme/theme1.xml><?xml version="1.0" encoding="utf-8"?>
<a:theme xmlns:a="http://schemas.openxmlformats.org/drawingml/2006/main" name="Θέμα του Office">
  <a:themeElements>
    <a:clrScheme name="Θέμα του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6777</TotalTime>
  <Words>12274</Words>
  <Application>Microsoft Office PowerPoint</Application>
  <PresentationFormat>Χαρτί Α4 (210x297 χιλ.)</PresentationFormat>
  <Paragraphs>1050</Paragraphs>
  <Slides>49</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49</vt:i4>
      </vt:variant>
    </vt:vector>
  </HeadingPairs>
  <TitlesOfParts>
    <vt:vector size="56" baseType="lpstr">
      <vt:lpstr>Arial</vt:lpstr>
      <vt:lpstr>Calibri</vt:lpstr>
      <vt:lpstr>Calibri Light</vt:lpstr>
      <vt:lpstr>Century Gothic</vt:lpstr>
      <vt:lpstr>Courier New</vt:lpstr>
      <vt:lpstr>Wingdings</vt:lpstr>
      <vt:lpstr>Θέμα του Office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ΒΑΪΤΣΗ ΑΙΜΙΛΙΑ</dc:creator>
  <cp:lastModifiedBy>ΒΑΪΤΣΗ ΑΙΜΙΛΙΑ</cp:lastModifiedBy>
  <cp:revision>75</cp:revision>
  <dcterms:created xsi:type="dcterms:W3CDTF">2022-04-12T20:00:39Z</dcterms:created>
  <dcterms:modified xsi:type="dcterms:W3CDTF">2022-11-14T23:04:40Z</dcterms:modified>
</cp:coreProperties>
</file>