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NOTE1</a:t>
            </a:r>
            <a:r>
              <a:t>：当一个变量是</a:t>
            </a:r>
            <a:r>
              <a:t>any</a:t>
            </a:r>
            <a:r>
              <a:t>类型，或者使用确定赋值断言时，该变量不需要初始化即可使用。确定赋值断言除了用于规避</a:t>
            </a:r>
            <a:r>
              <a:t>TS2454</a:t>
            </a:r>
            <a:r>
              <a:t>错误之外，也常用于解决“</a:t>
            </a:r>
            <a:r>
              <a:t>TS</a:t>
            </a:r>
            <a:r>
              <a:t>无法感知内联例程对外部变量（</a:t>
            </a:r>
            <a:r>
              <a:t>outer variants</a:t>
            </a:r>
            <a:r>
              <a:t>）的初始化”的问题。</a:t>
            </a:r>
            <a:br/>
            <a:r>
              <a:t>NOTE2</a:t>
            </a:r>
            <a:r>
              <a:t>：</a:t>
            </a:r>
            <a:r>
              <a:t>Omit&lt;T, U&gt;</a:t>
            </a:r>
            <a:r>
              <a:t>的</a:t>
            </a:r>
            <a:r>
              <a:t>T</a:t>
            </a:r>
            <a:r>
              <a:t>参数还可以是</a:t>
            </a:r>
            <a:r>
              <a:t>any</a:t>
            </a:r>
            <a:r>
              <a:t>、</a:t>
            </a:r>
            <a:r>
              <a:t>never</a:t>
            </a:r>
            <a:r>
              <a:t>，并且事实上也可以传入</a:t>
            </a:r>
            <a:r>
              <a:t>string</a:t>
            </a:r>
            <a:r>
              <a:t>等原始类型，而</a:t>
            </a:r>
            <a:r>
              <a:t>U</a:t>
            </a:r>
            <a:r>
              <a:t>参数也可以使单个的类型而非联合（不过单个类型也可以在概念上理解为“只有一个分量的联合类型”）。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383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446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510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573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06 |  接口类型的联合与交叉</a:t>
            </a:r>
          </a:p>
        </p:txBody>
      </p:sp>
      <p:sp>
        <p:nvSpPr>
          <p:cNvPr id="64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9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23"/>
          <p:cNvSpPr txBox="1"/>
          <p:nvPr/>
        </p:nvSpPr>
        <p:spPr>
          <a:xfrm>
            <a:off x="5525596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“声明成员”是接口的基本性质</a:t>
            </a:r>
          </a:p>
        </p:txBody>
      </p:sp>
      <p:grpSp>
        <p:nvGrpSpPr>
          <p:cNvPr id="69" name="圆角矩形 27"/>
          <p:cNvGrpSpPr/>
          <p:nvPr/>
        </p:nvGrpSpPr>
        <p:grpSpPr>
          <a:xfrm>
            <a:off x="4125867" y="3806502"/>
            <a:ext cx="951683" cy="914583"/>
            <a:chOff x="0" y="0"/>
            <a:chExt cx="951681" cy="914582"/>
          </a:xfrm>
        </p:grpSpPr>
        <p:sp>
          <p:nvSpPr>
            <p:cNvPr id="6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0" name="矩形 35"/>
          <p:cNvSpPr txBox="1"/>
          <p:nvPr/>
        </p:nvSpPr>
        <p:spPr>
          <a:xfrm>
            <a:off x="5477971" y="7264618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73" name="圆角矩形 36"/>
          <p:cNvGrpSpPr/>
          <p:nvPr/>
        </p:nvGrpSpPr>
        <p:grpSpPr>
          <a:xfrm>
            <a:off x="4125867" y="7093909"/>
            <a:ext cx="951683" cy="914583"/>
            <a:chOff x="0" y="0"/>
            <a:chExt cx="951681" cy="914582"/>
          </a:xfrm>
        </p:grpSpPr>
        <p:sp>
          <p:nvSpPr>
            <p:cNvPr id="7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2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5" name="矩形 23"/>
          <p:cNvSpPr txBox="1"/>
          <p:nvPr/>
        </p:nvSpPr>
        <p:spPr>
          <a:xfrm>
            <a:off x="5500077" y="5533737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接口类型的联合与交叉</a:t>
            </a:r>
          </a:p>
        </p:txBody>
      </p:sp>
      <p:grpSp>
        <p:nvGrpSpPr>
          <p:cNvPr id="78" name="圆角矩形 27"/>
          <p:cNvGrpSpPr/>
          <p:nvPr/>
        </p:nvGrpSpPr>
        <p:grpSpPr>
          <a:xfrm>
            <a:off x="4100348" y="5450206"/>
            <a:ext cx="951683" cy="914583"/>
            <a:chOff x="0" y="0"/>
            <a:chExt cx="951681" cy="914582"/>
          </a:xfrm>
        </p:grpSpPr>
        <p:sp>
          <p:nvSpPr>
            <p:cNvPr id="76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7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联合与交叉</a:t>
            </a:r>
          </a:p>
        </p:txBody>
      </p:sp>
      <p:sp>
        <p:nvSpPr>
          <p:cNvPr id="81" name="连接符: 肘形 135"/>
          <p:cNvSpPr/>
          <p:nvPr/>
        </p:nvSpPr>
        <p:spPr>
          <a:xfrm flipH="1" flipV="1">
            <a:off x="4381761" y="4783481"/>
            <a:ext cx="17642975" cy="1"/>
          </a:xfrm>
          <a:prstGeom prst="line">
            <a:avLst/>
          </a:prstGeom>
          <a:ln w="38100">
            <a:solidFill>
              <a:srgbClr val="70AD47"/>
            </a:solidFill>
            <a:miter/>
            <a:headEnd type="triangle"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82" name="文本框 6"/>
          <p:cNvSpPr txBox="1"/>
          <p:nvPr/>
        </p:nvSpPr>
        <p:spPr>
          <a:xfrm>
            <a:off x="5407759" y="3985703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更具体</a:t>
            </a:r>
          </a:p>
        </p:txBody>
      </p:sp>
      <p:sp>
        <p:nvSpPr>
          <p:cNvPr id="83" name="文本框 35"/>
          <p:cNvSpPr txBox="1"/>
          <p:nvPr/>
        </p:nvSpPr>
        <p:spPr>
          <a:xfrm>
            <a:off x="5481680" y="6643152"/>
            <a:ext cx="2033114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'abc'</a:t>
            </a:r>
          </a:p>
        </p:txBody>
      </p:sp>
      <p:sp>
        <p:nvSpPr>
          <p:cNvPr id="84" name="文本框 49"/>
          <p:cNvSpPr txBox="1"/>
          <p:nvPr/>
        </p:nvSpPr>
        <p:spPr>
          <a:xfrm>
            <a:off x="5512523" y="4809155"/>
            <a:ext cx="1109783" cy="627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子类型/子级类型</a:t>
            </a:r>
          </a:p>
        </p:txBody>
      </p:sp>
      <p:sp>
        <p:nvSpPr>
          <p:cNvPr id="85" name="直接连接符 1"/>
          <p:cNvSpPr/>
          <p:nvPr/>
        </p:nvSpPr>
        <p:spPr>
          <a:xfrm>
            <a:off x="17741409" y="4639561"/>
            <a:ext cx="1" cy="4436878"/>
          </a:xfrm>
          <a:prstGeom prst="line">
            <a:avLst/>
          </a:prstGeom>
          <a:ln w="381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86" name="文本框 17"/>
          <p:cNvSpPr txBox="1"/>
          <p:nvPr/>
        </p:nvSpPr>
        <p:spPr>
          <a:xfrm>
            <a:off x="16834425" y="3985703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更抽象</a:t>
            </a:r>
          </a:p>
        </p:txBody>
      </p:sp>
      <p:sp>
        <p:nvSpPr>
          <p:cNvPr id="87" name="文本框 35"/>
          <p:cNvSpPr txBox="1"/>
          <p:nvPr/>
        </p:nvSpPr>
        <p:spPr>
          <a:xfrm>
            <a:off x="6618835" y="6643152"/>
            <a:ext cx="2033113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'abcd'</a:t>
            </a:r>
          </a:p>
        </p:txBody>
      </p:sp>
      <p:sp>
        <p:nvSpPr>
          <p:cNvPr id="88" name="文本框 35"/>
          <p:cNvSpPr txBox="1"/>
          <p:nvPr/>
        </p:nvSpPr>
        <p:spPr>
          <a:xfrm>
            <a:off x="7868228" y="6643152"/>
            <a:ext cx="2033113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'abcde'</a:t>
            </a:r>
          </a:p>
        </p:txBody>
      </p:sp>
      <p:sp>
        <p:nvSpPr>
          <p:cNvPr id="89" name="|"/>
          <p:cNvSpPr txBox="1"/>
          <p:nvPr/>
        </p:nvSpPr>
        <p:spPr>
          <a:xfrm>
            <a:off x="6268594" y="6624534"/>
            <a:ext cx="459286" cy="51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828800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0" name="|"/>
          <p:cNvSpPr txBox="1"/>
          <p:nvPr/>
        </p:nvSpPr>
        <p:spPr>
          <a:xfrm>
            <a:off x="7555657" y="6624534"/>
            <a:ext cx="459286" cy="51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828800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|</a:t>
            </a:r>
          </a:p>
        </p:txBody>
      </p:sp>
      <p:grpSp>
        <p:nvGrpSpPr>
          <p:cNvPr id="95" name="成组"/>
          <p:cNvGrpSpPr/>
          <p:nvPr/>
        </p:nvGrpSpPr>
        <p:grpSpPr>
          <a:xfrm>
            <a:off x="8954985" y="6530346"/>
            <a:ext cx="5264820" cy="671769"/>
            <a:chOff x="0" y="0"/>
            <a:chExt cx="5264819" cy="671768"/>
          </a:xfrm>
        </p:grpSpPr>
        <p:sp>
          <p:nvSpPr>
            <p:cNvPr id="91" name="|"/>
            <p:cNvSpPr txBox="1"/>
            <p:nvPr/>
          </p:nvSpPr>
          <p:spPr>
            <a:xfrm>
              <a:off x="0" y="94188"/>
              <a:ext cx="459286" cy="518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800">
                <a:defRPr sz="2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|</a:t>
              </a:r>
            </a:p>
          </p:txBody>
        </p:sp>
        <p:sp>
          <p:nvSpPr>
            <p:cNvPr id="92" name="文本框 33"/>
            <p:cNvSpPr txBox="1"/>
            <p:nvPr/>
          </p:nvSpPr>
          <p:spPr>
            <a:xfrm>
              <a:off x="3231707" y="0"/>
              <a:ext cx="2033113" cy="671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93" name="文本框 35"/>
            <p:cNvSpPr txBox="1"/>
            <p:nvPr/>
          </p:nvSpPr>
          <p:spPr>
            <a:xfrm>
              <a:off x="368702" y="112806"/>
              <a:ext cx="2033113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94" name="箭头: 右 106"/>
            <p:cNvSpPr/>
            <p:nvPr/>
          </p:nvSpPr>
          <p:spPr>
            <a:xfrm>
              <a:off x="2099404" y="89003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99" name="成组"/>
          <p:cNvGrpSpPr/>
          <p:nvPr/>
        </p:nvGrpSpPr>
        <p:grpSpPr>
          <a:xfrm>
            <a:off x="5444950" y="7937475"/>
            <a:ext cx="2152405" cy="518531"/>
            <a:chOff x="0" y="0"/>
            <a:chExt cx="2152403" cy="518529"/>
          </a:xfrm>
        </p:grpSpPr>
        <p:sp>
          <p:nvSpPr>
            <p:cNvPr id="96" name="文本框 35"/>
            <p:cNvSpPr txBox="1"/>
            <p:nvPr/>
          </p:nvSpPr>
          <p:spPr>
            <a:xfrm>
              <a:off x="0" y="18618"/>
              <a:ext cx="2033113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'abc'</a:t>
              </a:r>
            </a:p>
          </p:txBody>
        </p:sp>
        <p:sp>
          <p:nvSpPr>
            <p:cNvPr id="97" name="文本框 35"/>
            <p:cNvSpPr txBox="1"/>
            <p:nvPr/>
          </p:nvSpPr>
          <p:spPr>
            <a:xfrm>
              <a:off x="1137155" y="18618"/>
              <a:ext cx="1015249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98" name="&amp;"/>
            <p:cNvSpPr txBox="1"/>
            <p:nvPr/>
          </p:nvSpPr>
          <p:spPr>
            <a:xfrm>
              <a:off x="786913" y="0"/>
              <a:ext cx="459286" cy="518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800">
                <a:defRPr sz="2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&amp;</a:t>
              </a:r>
            </a:p>
          </p:txBody>
        </p:sp>
      </p:grpSp>
      <p:grpSp>
        <p:nvGrpSpPr>
          <p:cNvPr id="105" name="成组"/>
          <p:cNvGrpSpPr/>
          <p:nvPr/>
        </p:nvGrpSpPr>
        <p:grpSpPr>
          <a:xfrm>
            <a:off x="14954526" y="6522115"/>
            <a:ext cx="8968417" cy="600335"/>
            <a:chOff x="0" y="0"/>
            <a:chExt cx="8968417" cy="600333"/>
          </a:xfrm>
        </p:grpSpPr>
        <p:sp>
          <p:nvSpPr>
            <p:cNvPr id="100" name="文本框 49"/>
            <p:cNvSpPr/>
            <p:nvPr/>
          </p:nvSpPr>
          <p:spPr>
            <a:xfrm>
              <a:off x="7858635" y="92443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合并</a:t>
              </a:r>
            </a:p>
          </p:txBody>
        </p:sp>
        <p:sp>
          <p:nvSpPr>
            <p:cNvPr id="101" name="箭头: 右 106"/>
            <p:cNvSpPr/>
            <p:nvPr/>
          </p:nvSpPr>
          <p:spPr>
            <a:xfrm>
              <a:off x="1774832" y="71435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02" name="文本框 33"/>
            <p:cNvSpPr/>
            <p:nvPr/>
          </p:nvSpPr>
          <p:spPr>
            <a:xfrm>
              <a:off x="5630112" y="0"/>
              <a:ext cx="2033113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chemeClr val="accent5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03" name="文本框 35"/>
            <p:cNvSpPr/>
            <p:nvPr/>
          </p:nvSpPr>
          <p:spPr>
            <a:xfrm>
              <a:off x="0" y="121036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04" name="文本框 35"/>
            <p:cNvSpPr/>
            <p:nvPr/>
          </p:nvSpPr>
          <p:spPr>
            <a:xfrm>
              <a:off x="4724091" y="95237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</p:grpSp>
      <p:grpSp>
        <p:nvGrpSpPr>
          <p:cNvPr id="110" name="成组"/>
          <p:cNvGrpSpPr/>
          <p:nvPr/>
        </p:nvGrpSpPr>
        <p:grpSpPr>
          <a:xfrm>
            <a:off x="188416" y="7860856"/>
            <a:ext cx="4902115" cy="671769"/>
            <a:chOff x="0" y="0"/>
            <a:chExt cx="4902114" cy="671768"/>
          </a:xfrm>
        </p:grpSpPr>
        <p:sp>
          <p:nvSpPr>
            <p:cNvPr id="106" name="箭头: 右 106"/>
            <p:cNvSpPr/>
            <p:nvPr/>
          </p:nvSpPr>
          <p:spPr>
            <a:xfrm rot="10800000">
              <a:off x="4240456" y="71434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07" name="文本框 49"/>
            <p:cNvSpPr txBox="1"/>
            <p:nvPr/>
          </p:nvSpPr>
          <p:spPr>
            <a:xfrm>
              <a:off x="0" y="66643"/>
              <a:ext cx="1109782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收敛</a:t>
              </a:r>
            </a:p>
          </p:txBody>
        </p:sp>
        <p:sp>
          <p:nvSpPr>
            <p:cNvPr id="108" name="文本框 33"/>
            <p:cNvSpPr txBox="1"/>
            <p:nvPr/>
          </p:nvSpPr>
          <p:spPr>
            <a:xfrm>
              <a:off x="1060749" y="0"/>
              <a:ext cx="2033113" cy="671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chemeClr val="accent5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09" name="文本框 35"/>
            <p:cNvSpPr txBox="1"/>
            <p:nvPr/>
          </p:nvSpPr>
          <p:spPr>
            <a:xfrm>
              <a:off x="3318094" y="76619"/>
              <a:ext cx="680170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连接符: 肘形 135"/>
          <p:cNvSpPr/>
          <p:nvPr/>
        </p:nvSpPr>
        <p:spPr>
          <a:xfrm flipH="1" flipV="1">
            <a:off x="2939261" y="5380432"/>
            <a:ext cx="17642975" cy="1"/>
          </a:xfrm>
          <a:prstGeom prst="line">
            <a:avLst/>
          </a:prstGeom>
          <a:ln w="38100">
            <a:solidFill>
              <a:srgbClr val="70AD47"/>
            </a:solidFill>
            <a:miter/>
            <a:headEnd type="triangle"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3" name="文本框 6"/>
          <p:cNvSpPr txBox="1"/>
          <p:nvPr/>
        </p:nvSpPr>
        <p:spPr>
          <a:xfrm>
            <a:off x="19630772" y="4582654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更具体</a:t>
            </a:r>
          </a:p>
        </p:txBody>
      </p:sp>
      <p:sp>
        <p:nvSpPr>
          <p:cNvPr id="114" name="文本框 49"/>
          <p:cNvSpPr txBox="1"/>
          <p:nvPr/>
        </p:nvSpPr>
        <p:spPr>
          <a:xfrm>
            <a:off x="19115834" y="5510379"/>
            <a:ext cx="1109783" cy="39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子类</a:t>
            </a:r>
          </a:p>
        </p:txBody>
      </p:sp>
      <p:sp>
        <p:nvSpPr>
          <p:cNvPr id="115" name="直接连接符 1"/>
          <p:cNvSpPr/>
          <p:nvPr/>
        </p:nvSpPr>
        <p:spPr>
          <a:xfrm flipH="1">
            <a:off x="6528323" y="5236512"/>
            <a:ext cx="1" cy="5713635"/>
          </a:xfrm>
          <a:prstGeom prst="line">
            <a:avLst/>
          </a:prstGeom>
          <a:ln w="381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6" name="文本框 17"/>
          <p:cNvSpPr txBox="1"/>
          <p:nvPr/>
        </p:nvSpPr>
        <p:spPr>
          <a:xfrm>
            <a:off x="5621340" y="4582654"/>
            <a:ext cx="1813968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更抽象</a:t>
            </a:r>
          </a:p>
        </p:txBody>
      </p:sp>
      <p:sp>
        <p:nvSpPr>
          <p:cNvPr id="117" name="文本框 33"/>
          <p:cNvSpPr txBox="1"/>
          <p:nvPr/>
        </p:nvSpPr>
        <p:spPr>
          <a:xfrm>
            <a:off x="7495544" y="6076553"/>
            <a:ext cx="2033113" cy="171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Object</a:t>
            </a:r>
          </a:p>
          <a:p>
            <a:pPr algn="l" defTabSz="1828800">
              <a:def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object</a:t>
            </a:r>
          </a:p>
          <a:p>
            <a:pPr algn="l" defTabSz="1828800">
              <a:def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{}</a:t>
            </a:r>
          </a:p>
        </p:txBody>
      </p:sp>
      <p:sp>
        <p:nvSpPr>
          <p:cNvPr id="118" name="箭头: 右 106"/>
          <p:cNvSpPr/>
          <p:nvPr/>
        </p:nvSpPr>
        <p:spPr>
          <a:xfrm rot="10800000">
            <a:off x="9454226" y="6455336"/>
            <a:ext cx="661659" cy="528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25400">
            <a:solidFill>
              <a:srgbClr val="2F491E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9" name="箭头: 右 106"/>
          <p:cNvSpPr/>
          <p:nvPr/>
        </p:nvSpPr>
        <p:spPr>
          <a:xfrm>
            <a:off x="18169332" y="9126193"/>
            <a:ext cx="661659" cy="528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25400">
            <a:solidFill>
              <a:srgbClr val="2F491E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20" name="文本框 49"/>
          <p:cNvSpPr txBox="1"/>
          <p:nvPr/>
        </p:nvSpPr>
        <p:spPr>
          <a:xfrm>
            <a:off x="20839853" y="9121402"/>
            <a:ext cx="1109783" cy="53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收敛</a:t>
            </a:r>
          </a:p>
        </p:txBody>
      </p:sp>
      <p:sp>
        <p:nvSpPr>
          <p:cNvPr id="121" name="文本框 33"/>
          <p:cNvSpPr txBox="1"/>
          <p:nvPr/>
        </p:nvSpPr>
        <p:spPr>
          <a:xfrm>
            <a:off x="18703613" y="9054758"/>
            <a:ext cx="2033113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never</a:t>
            </a:r>
          </a:p>
        </p:txBody>
      </p:sp>
      <p:sp>
        <p:nvSpPr>
          <p:cNvPr id="122" name="{...} | ..."/>
          <p:cNvSpPr txBox="1"/>
          <p:nvPr/>
        </p:nvSpPr>
        <p:spPr>
          <a:xfrm>
            <a:off x="10876935" y="6424541"/>
            <a:ext cx="2629310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{...} | ...</a:t>
            </a:r>
          </a:p>
        </p:txBody>
      </p:sp>
      <p:sp>
        <p:nvSpPr>
          <p:cNvPr id="123" name="MyClass | MyClassEx | ..."/>
          <p:cNvSpPr txBox="1"/>
          <p:nvPr/>
        </p:nvSpPr>
        <p:spPr>
          <a:xfrm>
            <a:off x="10876935" y="7619176"/>
            <a:ext cx="5830231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MyClass | MyClassEx | ...</a:t>
            </a:r>
          </a:p>
        </p:txBody>
      </p:sp>
      <p:sp>
        <p:nvSpPr>
          <p:cNvPr id="124" name="箭头: 右 106"/>
          <p:cNvSpPr/>
          <p:nvPr/>
        </p:nvSpPr>
        <p:spPr>
          <a:xfrm rot="12652099">
            <a:off x="9742105" y="7369888"/>
            <a:ext cx="661659" cy="528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25400">
            <a:solidFill>
              <a:srgbClr val="2F491E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25" name="文本框 49"/>
          <p:cNvSpPr txBox="1"/>
          <p:nvPr/>
        </p:nvSpPr>
        <p:spPr>
          <a:xfrm>
            <a:off x="6351353" y="6450545"/>
            <a:ext cx="1109783" cy="53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合并</a:t>
            </a:r>
          </a:p>
        </p:txBody>
      </p:sp>
      <p:sp>
        <p:nvSpPr>
          <p:cNvPr id="126" name="MyClass &amp; MyClassEx &amp; ..."/>
          <p:cNvSpPr txBox="1"/>
          <p:nvPr/>
        </p:nvSpPr>
        <p:spPr>
          <a:xfrm>
            <a:off x="10905311" y="9095398"/>
            <a:ext cx="5830232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MyClass &amp; MyClassEx &amp; ...</a:t>
            </a:r>
          </a:p>
        </p:txBody>
      </p:sp>
      <p:sp>
        <p:nvSpPr>
          <p:cNvPr id="127" name="在此输入一级标题"/>
          <p:cNvSpPr txBox="1"/>
          <p:nvPr/>
        </p:nvSpPr>
        <p:spPr>
          <a:xfrm>
            <a:off x="1285952" y="1239528"/>
            <a:ext cx="717659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接口的联合与交叉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04"/>
          <p:cNvSpPr txBox="1"/>
          <p:nvPr/>
        </p:nvSpPr>
        <p:spPr>
          <a:xfrm>
            <a:off x="9401630" y="7370026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130" name="椭圆 111"/>
          <p:cNvSpPr txBox="1"/>
          <p:nvPr/>
        </p:nvSpPr>
        <p:spPr>
          <a:xfrm>
            <a:off x="7389757" y="3596928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131" name="矩形 448"/>
          <p:cNvSpPr txBox="1"/>
          <p:nvPr/>
        </p:nvSpPr>
        <p:spPr>
          <a:xfrm>
            <a:off x="10576641" y="617277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cxnSp>
        <p:nvCxnSpPr>
          <p:cNvPr id="132" name="连接符: 肘形 135"/>
          <p:cNvCxnSpPr>
            <a:stCxn id="130" idx="0"/>
            <a:endCxn id="131" idx="0"/>
          </p:cNvCxnSpPr>
          <p:nvPr/>
        </p:nvCxnSpPr>
        <p:spPr>
          <a:xfrm>
            <a:off x="8433698" y="4151918"/>
            <a:ext cx="2841444" cy="2224061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33" name="文本框 469"/>
          <p:cNvSpPr txBox="1"/>
          <p:nvPr/>
        </p:nvSpPr>
        <p:spPr>
          <a:xfrm>
            <a:off x="9428398" y="559591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grpSp>
        <p:nvGrpSpPr>
          <p:cNvPr id="148" name="成组"/>
          <p:cNvGrpSpPr/>
          <p:nvPr/>
        </p:nvGrpSpPr>
        <p:grpSpPr>
          <a:xfrm>
            <a:off x="8433698" y="4151918"/>
            <a:ext cx="9624403" cy="4587335"/>
            <a:chOff x="0" y="0"/>
            <a:chExt cx="9624402" cy="4587334"/>
          </a:xfrm>
        </p:grpSpPr>
        <p:sp>
          <p:nvSpPr>
            <p:cNvPr id="153" name="连接符: 曲线 239"/>
            <p:cNvSpPr/>
            <p:nvPr/>
          </p:nvSpPr>
          <p:spPr>
            <a:xfrm>
              <a:off x="9138927" y="1614257"/>
              <a:ext cx="485476" cy="1293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4" h="21193" fill="norm" stroke="1" extrusionOk="0">
                  <a:moveTo>
                    <a:pt x="1874" y="21193"/>
                  </a:moveTo>
                  <a:cubicBezTo>
                    <a:pt x="21600" y="6651"/>
                    <a:pt x="20975" y="-407"/>
                    <a:pt x="0" y="18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5" name="矩形 162"/>
            <p:cNvSpPr/>
            <p:nvPr/>
          </p:nvSpPr>
          <p:spPr>
            <a:xfrm>
              <a:off x="6604513" y="894136"/>
              <a:ext cx="2540001" cy="36830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A7A7A7"/>
                  </a:solidFill>
                </a:defRPr>
              </a:pPr>
              <a:r>
                <a:t>类：</a:t>
              </a:r>
              <a:r>
                <a:t>class ...</a:t>
              </a:r>
            </a:p>
          </p:txBody>
        </p:sp>
        <p:sp>
          <p:nvSpPr>
            <p:cNvPr id="136" name="矩形 163"/>
            <p:cNvSpPr/>
            <p:nvPr/>
          </p:nvSpPr>
          <p:spPr>
            <a:xfrm>
              <a:off x="6597381" y="2707316"/>
              <a:ext cx="2540001" cy="36830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A7A7A7"/>
                  </a:solidFill>
                </a:defRPr>
              </a:pPr>
              <a:r>
                <a:t>一般函数</a:t>
              </a:r>
              <a:r>
                <a:t>: function x() …</a:t>
              </a:r>
            </a:p>
          </p:txBody>
        </p:sp>
        <p:sp>
          <p:nvSpPr>
            <p:cNvPr id="137" name="矩形 164"/>
            <p:cNvSpPr/>
            <p:nvPr/>
          </p:nvSpPr>
          <p:spPr>
            <a:xfrm>
              <a:off x="6597381" y="3095681"/>
              <a:ext cx="2540001" cy="36830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A7A7A7"/>
                  </a:solidFill>
                </a:defRPr>
              </a:pPr>
              <a:r>
                <a:t>箭头函数</a:t>
              </a:r>
              <a:r>
                <a:t>: x = ()=&gt;...</a:t>
              </a:r>
            </a:p>
          </p:txBody>
        </p:sp>
        <p:sp>
          <p:nvSpPr>
            <p:cNvPr id="138" name="矩形 238"/>
            <p:cNvSpPr/>
            <p:nvPr/>
          </p:nvSpPr>
          <p:spPr>
            <a:xfrm>
              <a:off x="6604513" y="1367799"/>
              <a:ext cx="2540001" cy="36830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A7A7A7"/>
                  </a:solidFill>
                </a:defRPr>
              </a:lvl1pPr>
            </a:lstStyle>
            <a:p>
              <a:pPr/>
              <a:r>
                <a:t>构造器</a:t>
              </a:r>
            </a:p>
          </p:txBody>
        </p:sp>
        <p:sp>
          <p:nvSpPr>
            <p:cNvPr id="139" name="矩形 242"/>
            <p:cNvSpPr/>
            <p:nvPr/>
          </p:nvSpPr>
          <p:spPr>
            <a:xfrm>
              <a:off x="6597381" y="2311361"/>
              <a:ext cx="2540001" cy="36830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A7A7A7"/>
                  </a:solidFill>
                </a:defRPr>
              </a:pPr>
              <a:r>
                <a:t>生成器函数</a:t>
              </a:r>
              <a:r>
                <a:t>: function*()...</a:t>
              </a:r>
            </a:p>
          </p:txBody>
        </p:sp>
        <p:sp>
          <p:nvSpPr>
            <p:cNvPr id="140" name="左大括号 247"/>
            <p:cNvSpPr/>
            <p:nvPr/>
          </p:nvSpPr>
          <p:spPr>
            <a:xfrm>
              <a:off x="6402016" y="897357"/>
              <a:ext cx="168113" cy="849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54" name="连接符: 肘形 135"/>
            <p:cNvSpPr/>
            <p:nvPr/>
          </p:nvSpPr>
          <p:spPr>
            <a:xfrm>
              <a:off x="0" y="0"/>
              <a:ext cx="4368640" cy="191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2" name="矩形 528"/>
            <p:cNvSpPr txBox="1"/>
            <p:nvPr/>
          </p:nvSpPr>
          <p:spPr>
            <a:xfrm>
              <a:off x="6726510" y="3725411"/>
              <a:ext cx="2296005" cy="86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2000">
                  <a:solidFill>
                    <a:srgbClr val="A7A7A7"/>
                  </a:solidFill>
                </a:defRPr>
              </a:pPr>
              <a:r>
                <a:t>函数类型</a:t>
              </a:r>
            </a:p>
            <a:p>
              <a:pPr defTabSz="1828800">
                <a:defRPr sz="1800">
                  <a:solidFill>
                    <a:srgbClr val="A7A7A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Function type</a:t>
              </a:r>
              <a:r>
                <a:t>）</a:t>
              </a:r>
            </a:p>
          </p:txBody>
        </p:sp>
        <p:sp>
          <p:nvSpPr>
            <p:cNvPr id="143" name="矩形 6"/>
            <p:cNvSpPr/>
            <p:nvPr/>
          </p:nvSpPr>
          <p:spPr>
            <a:xfrm>
              <a:off x="5790620" y="1170251"/>
              <a:ext cx="5761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A7A7A7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子类化</a:t>
              </a:r>
            </a:p>
          </p:txBody>
        </p:sp>
        <p:sp>
          <p:nvSpPr>
            <p:cNvPr id="144" name="左大括号 247"/>
            <p:cNvSpPr/>
            <p:nvPr/>
          </p:nvSpPr>
          <p:spPr>
            <a:xfrm>
              <a:off x="5464761" y="898462"/>
              <a:ext cx="266572" cy="26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45" name="矩形 60"/>
            <p:cNvSpPr txBox="1"/>
            <p:nvPr/>
          </p:nvSpPr>
          <p:spPr>
            <a:xfrm>
              <a:off x="4368639" y="1784364"/>
              <a:ext cx="1253799" cy="81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A7A7A7"/>
                  </a:solidFill>
                </a:defRPr>
              </a:pPr>
              <a:r>
                <a:t>函数</a:t>
              </a:r>
            </a:p>
            <a:p>
              <a:pPr defTabSz="1828800">
                <a:defRPr sz="1800">
                  <a:solidFill>
                    <a:srgbClr val="A7A7A7"/>
                  </a:solidFill>
                </a:defRPr>
              </a:pPr>
              <a:r>
                <a:t>Function</a:t>
              </a:r>
            </a:p>
          </p:txBody>
        </p:sp>
        <p:sp>
          <p:nvSpPr>
            <p:cNvPr id="146" name="..."/>
            <p:cNvSpPr txBox="1"/>
            <p:nvPr/>
          </p:nvSpPr>
          <p:spPr>
            <a:xfrm>
              <a:off x="6447959" y="1919469"/>
              <a:ext cx="40223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127000" algn="l" defTabSz="1828800">
                <a:defRPr sz="1600">
                  <a:solidFill>
                    <a:srgbClr val="A7A7A7"/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47" name="文本框 469"/>
            <p:cNvSpPr txBox="1"/>
            <p:nvPr/>
          </p:nvSpPr>
          <p:spPr>
            <a:xfrm>
              <a:off x="3026721" y="1014111"/>
              <a:ext cx="46166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A7A7A7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可调用</a:t>
              </a:r>
            </a:p>
          </p:txBody>
        </p:sp>
      </p:grpSp>
      <p:sp>
        <p:nvSpPr>
          <p:cNvPr id="149" name="联合的合并"/>
          <p:cNvSpPr txBox="1"/>
          <p:nvPr/>
        </p:nvSpPr>
        <p:spPr>
          <a:xfrm>
            <a:off x="8140159" y="9445971"/>
            <a:ext cx="278963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08000" indent="-508000">
              <a:buSzPct val="60000"/>
              <a:buBlip>
                <a:blip r:embed="rId2"/>
              </a:buBlip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联合的合并 </a:t>
            </a:r>
          </a:p>
        </p:txBody>
      </p:sp>
      <p:sp>
        <p:nvSpPr>
          <p:cNvPr id="150" name="交叉的收敛"/>
          <p:cNvSpPr txBox="1"/>
          <p:nvPr/>
        </p:nvSpPr>
        <p:spPr>
          <a:xfrm>
            <a:off x="11755820" y="9445971"/>
            <a:ext cx="2654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08000" indent="-508000">
              <a:buSzPct val="60000"/>
              <a:buBlip>
                <a:blip r:embed="rId2"/>
              </a:buBlip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交叉的收敛</a:t>
            </a:r>
          </a:p>
        </p:txBody>
      </p:sp>
      <p:sp>
        <p:nvSpPr>
          <p:cNvPr id="151" name=""/>
          <p:cNvSpPr txBox="1"/>
          <p:nvPr/>
        </p:nvSpPr>
        <p:spPr>
          <a:xfrm>
            <a:off x="11757021" y="9477721"/>
            <a:ext cx="4734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chemeClr val="accent3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/>
            <a:r>
              <a:t></a:t>
            </a:r>
          </a:p>
        </p:txBody>
      </p:sp>
      <p:sp>
        <p:nvSpPr>
          <p:cNvPr id="152" name=""/>
          <p:cNvSpPr txBox="1"/>
          <p:nvPr/>
        </p:nvSpPr>
        <p:spPr>
          <a:xfrm>
            <a:off x="8145123" y="9477721"/>
            <a:ext cx="40473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/>
            <a:r>
              <a:t>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104"/>
          <p:cNvSpPr txBox="1"/>
          <p:nvPr/>
        </p:nvSpPr>
        <p:spPr>
          <a:xfrm>
            <a:off x="11054867" y="8328624"/>
            <a:ext cx="3747020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157" name="椭圆 111"/>
          <p:cNvSpPr txBox="1"/>
          <p:nvPr/>
        </p:nvSpPr>
        <p:spPr>
          <a:xfrm>
            <a:off x="9042994" y="455552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158" name="矩形 113"/>
          <p:cNvSpPr/>
          <p:nvPr/>
        </p:nvSpPr>
        <p:spPr>
          <a:xfrm>
            <a:off x="12043880" y="425240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159" name="连接符: 肘形 135"/>
          <p:cNvCxnSpPr>
            <a:stCxn id="157" idx="0"/>
            <a:endCxn id="163" idx="0"/>
          </p:cNvCxnSpPr>
          <p:nvPr/>
        </p:nvCxnSpPr>
        <p:spPr>
          <a:xfrm>
            <a:off x="10086935" y="5110516"/>
            <a:ext cx="2841444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60" name="矩形 118"/>
          <p:cNvSpPr txBox="1"/>
          <p:nvPr/>
        </p:nvSpPr>
        <p:spPr>
          <a:xfrm>
            <a:off x="12229878" y="574276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161" name="矩形 447"/>
          <p:cNvSpPr txBox="1"/>
          <p:nvPr/>
        </p:nvSpPr>
        <p:spPr>
          <a:xfrm>
            <a:off x="12229878" y="643706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162" name="矩形 448"/>
          <p:cNvSpPr txBox="1"/>
          <p:nvPr/>
        </p:nvSpPr>
        <p:spPr>
          <a:xfrm>
            <a:off x="12229878" y="713137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163" name="矩形 449"/>
          <p:cNvSpPr txBox="1"/>
          <p:nvPr/>
        </p:nvSpPr>
        <p:spPr>
          <a:xfrm>
            <a:off x="12229878" y="504845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164" name="矩形 450"/>
          <p:cNvSpPr txBox="1"/>
          <p:nvPr/>
        </p:nvSpPr>
        <p:spPr>
          <a:xfrm>
            <a:off x="12229878" y="435415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174" name="连接符: 肘形 135"/>
          <p:cNvSpPr/>
          <p:nvPr/>
        </p:nvSpPr>
        <p:spPr>
          <a:xfrm>
            <a:off x="11130876" y="550713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6" name="连接符: 肘形 135"/>
          <p:cNvCxnSpPr>
            <a:stCxn id="157" idx="0"/>
            <a:endCxn id="164" idx="0"/>
          </p:cNvCxnSpPr>
          <p:nvPr/>
        </p:nvCxnSpPr>
        <p:spPr>
          <a:xfrm flipV="1">
            <a:off x="10086935" y="4557354"/>
            <a:ext cx="2841444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75" name="连接符: 肘形 135"/>
          <p:cNvSpPr/>
          <p:nvPr/>
        </p:nvSpPr>
        <p:spPr>
          <a:xfrm>
            <a:off x="10843129" y="5665506"/>
            <a:ext cx="1384517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8" name="连接符: 肘形 135"/>
          <p:cNvCxnSpPr>
            <a:stCxn id="157" idx="0"/>
            <a:endCxn id="162" idx="0"/>
          </p:cNvCxnSpPr>
          <p:nvPr/>
        </p:nvCxnSpPr>
        <p:spPr>
          <a:xfrm flipH="1" rot="16200000">
            <a:off x="10388600" y="4800600"/>
            <a:ext cx="22352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69" name="文本框 136"/>
          <p:cNvSpPr txBox="1"/>
          <p:nvPr/>
        </p:nvSpPr>
        <p:spPr>
          <a:xfrm rot="2255021">
            <a:off x="11041403" y="571800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170" name="文本框 457"/>
          <p:cNvSpPr txBox="1"/>
          <p:nvPr/>
        </p:nvSpPr>
        <p:spPr>
          <a:xfrm rot="20968705">
            <a:off x="11323958" y="461504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171" name="文本框 462"/>
          <p:cNvSpPr txBox="1"/>
          <p:nvPr/>
        </p:nvSpPr>
        <p:spPr>
          <a:xfrm rot="214402">
            <a:off x="11323960" y="496971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172" name="文本框 465"/>
          <p:cNvSpPr txBox="1"/>
          <p:nvPr/>
        </p:nvSpPr>
        <p:spPr>
          <a:xfrm rot="1098054">
            <a:off x="11224671" y="540531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173" name="文本框 469"/>
          <p:cNvSpPr txBox="1"/>
          <p:nvPr/>
        </p:nvSpPr>
        <p:spPr>
          <a:xfrm>
            <a:off x="10096989" y="608181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78" name="矩形 23"/>
          <p:cNvSpPr txBox="1"/>
          <p:nvPr/>
        </p:nvSpPr>
        <p:spPr>
          <a:xfrm>
            <a:off x="2134969" y="3960913"/>
            <a:ext cx="154398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接口的联合类型可以被求值，但不一定有意义</a:t>
            </a:r>
          </a:p>
        </p:txBody>
      </p:sp>
      <p:sp>
        <p:nvSpPr>
          <p:cNvPr id="179" name="矩形 23"/>
          <p:cNvSpPr txBox="1"/>
          <p:nvPr/>
        </p:nvSpPr>
        <p:spPr>
          <a:xfrm>
            <a:off x="2134969" y="5331954"/>
            <a:ext cx="1480081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接口的交叉是深度遍历并对每一个成员求交叉的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接口的交叉会包括它们的签名</a:t>
            </a:r>
          </a:p>
        </p:txBody>
      </p:sp>
      <p:sp>
        <p:nvSpPr>
          <p:cNvPr id="180" name="接口的交叉类型总是尽量向 never 收敛的…"/>
          <p:cNvSpPr txBox="1"/>
          <p:nvPr/>
        </p:nvSpPr>
        <p:spPr>
          <a:xfrm>
            <a:off x="2134969" y="7172896"/>
            <a:ext cx="985875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接口的交叉类型总是尽量向 never 收敛的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如果没有收敛成 never，则该交叉类型总是可以被求值的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83" name="矩形 23"/>
          <p:cNvSpPr txBox="1"/>
          <p:nvPr/>
        </p:nvSpPr>
        <p:spPr>
          <a:xfrm>
            <a:off x="2186475" y="4437929"/>
            <a:ext cx="18787156" cy="165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在课程中提及的“不需要初始化”的语法是什么？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这称为“确定赋值断言（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definite assignment assertion </a:t>
            </a:r>
            <a:r>
              <a:t>）”，该语法将一个“!”用作修饰符（ modifiers）用在一个变量的类型标注之前，表明该变量在后续使用时不需要初始化。注意这里的“!”是一个修饰符语法，而不是运算符。 Ref: ts(2454)</a:t>
            </a:r>
          </a:p>
        </p:txBody>
      </p:sp>
      <p:sp>
        <p:nvSpPr>
          <p:cNvPr id="184" name="矩形 23"/>
          <p:cNvSpPr txBox="1"/>
          <p:nvPr/>
        </p:nvSpPr>
        <p:spPr>
          <a:xfrm>
            <a:off x="2186475" y="6446527"/>
            <a:ext cx="18787156" cy="2618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Omit&lt;&gt;是什么，有什么用？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在上一讲中我们提到过一个用相同语法表示的东西，就是Record&lt;&gt;，它们都称为泛型工具（Generic utilities），也称为工具类型（Utility Types）。工具类型都使用“X&lt;&gt;”这样的语法来“调用”，类似于一般函数语法，例如“X()”。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Omit&lt;T, U&gt;</a:t>
            </a:r>
            <a:r>
              <a:t> 表明它有两个参数，T 通常是一个接口类型，而U是一个联合，用于从 T 的成员列表中排除掉 U 联合中所指明的那些 keys，并返回一个新的接口类型。——注意所有工具类型的返回结果都是新的类型，所谓参数、返回结果等概念与函数的语义是一致的。</a:t>
            </a:r>
          </a:p>
        </p:txBody>
      </p:sp>
      <p:sp>
        <p:nvSpPr>
          <p:cNvPr id="185" name="矩形 23"/>
          <p:cNvSpPr txBox="1"/>
          <p:nvPr/>
        </p:nvSpPr>
        <p:spPr>
          <a:xfrm>
            <a:off x="2186475" y="9386340"/>
            <a:ext cx="18787156" cy="264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接口继承与类继承有什么不同？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在使用 interface 和 class 关键字时，都可以使用 extends 子句，以指示所声明类型的父级（super）。不同的是，1、在概念上，声明`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interface X extends Y { }</a:t>
            </a:r>
            <a:r>
              <a:t>`时，X是Y的子类型，而换成 class 声明时 X 是 Y 的子类；2、interface 可以使用多重继承，也就是说在`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extends …`</a:t>
            </a:r>
            <a:r>
              <a:t>子句中可以用“,”分隔符来声明一个类型列表，表明 X “继承自”多个接口，而 class 不支持多重继承，只能在它的`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implements …</a:t>
            </a:r>
            <a:r>
              <a:t>`子句中使用接口列表，以表明类X“实现了”多个接口。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90" name="矩形 23"/>
          <p:cNvSpPr txBox="1"/>
          <p:nvPr/>
        </p:nvSpPr>
        <p:spPr>
          <a:xfrm>
            <a:off x="1918666" y="3821969"/>
            <a:ext cx="20181960" cy="5597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根级的类型为什么有三个？有什么不同？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概念上来说，这里指的是对象系统（Object type system）中继承树上的根类型（Root type）。TypeScript 在 OOP 以及相关语义中使用了三个根类型。其中，`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{ }</a:t>
            </a:r>
            <a:r>
              <a:t>`称为空白接口或空白对象类型，这两个概念用在不同的上下文中，用以表示接口类型的根类型，或字面对象类型的根类型。而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object</a:t>
            </a:r>
            <a:r>
              <a:t> 表达的不是 “根类型” 这样的带有面向对象继承性语义的概念，而是所有对象字面类型的“父类型”，这是“子类型系统（Subtyping system）”中的概念。</a:t>
            </a:r>
            <a:br/>
            <a:r>
              <a:t>而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Object</a:t>
            </a:r>
            <a:r>
              <a:t> 是JavaScript中所有类的根类，因此对应的 Object 接口类型，也就成了所有对象的根级接口类型。——这里还存在一个概念转换，即，“类声明对象实现的接口”，亦即是说“Object是它的实例（亦即是对象）的接口”。关于“类声明与接口”的关系，在后续的“08 | 类、接口以及对象类型的相互操作”这一讲会专门讲述。</a:t>
            </a:r>
            <a:br/>
            <a:r>
              <a:t>最后需要补充的是，1、如果你需要强调变量x使用“任意的字面对象”，那么更推荐使用“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x: object</a:t>
            </a:r>
            <a:r>
              <a:t>”，而不是“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x: { }</a:t>
            </a:r>
            <a:r>
              <a:t>”来声明；2、除非你明确地需要使用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new Object() </a:t>
            </a:r>
            <a:r>
              <a:t>来为对象x赋值，否则任何情况下都不建议使用“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x: Object</a:t>
            </a:r>
            <a:r>
              <a:t>”来声明该变量。——所有使用包装类来声明变量类型的方式，都是不推荐的，例如 String、Number 或 Boolean 等。</a:t>
            </a:r>
          </a:p>
        </p:txBody>
      </p:sp>
      <p:sp>
        <p:nvSpPr>
          <p:cNvPr id="191" name="矩形 23"/>
          <p:cNvSpPr txBox="1"/>
          <p:nvPr/>
        </p:nvSpPr>
        <p:spPr>
          <a:xfrm>
            <a:off x="1918666" y="9484183"/>
            <a:ext cx="20181960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“联合和交叉是用来计算的类型”是什么意思？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这是一个非常重要的概念，涉及到“类型计算（Computing with types）”或者“计算类型（Computed types）”，相关的内容会在本课程的第二篇（15讲+）之后再讲述。在本讲中，我们强调某些计算“不会发生”，是刻意将TypeScript的类型系统缩减到一个“静态化的类型系统”来讨论的，这是本课程的第一篇（15讲之前）的主题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