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07 |  类的声明与使用</a:t>
            </a:r>
          </a:p>
        </p:txBody>
      </p:sp>
      <p:sp>
        <p:nvSpPr>
          <p:cNvPr id="64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JavaScript 中的类的写法</a:t>
            </a:r>
          </a:p>
        </p:txBody>
      </p:sp>
      <p:grpSp>
        <p:nvGrpSpPr>
          <p:cNvPr id="69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6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0" name="矩形 35"/>
          <p:cNvSpPr txBox="1"/>
          <p:nvPr/>
        </p:nvSpPr>
        <p:spPr>
          <a:xfrm>
            <a:off x="5430539" y="859269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73" name="圆角矩形 36"/>
          <p:cNvGrpSpPr/>
          <p:nvPr/>
        </p:nvGrpSpPr>
        <p:grpSpPr>
          <a:xfrm>
            <a:off x="4078435" y="8421985"/>
            <a:ext cx="951683" cy="914583"/>
            <a:chOff x="0" y="0"/>
            <a:chExt cx="951681" cy="914582"/>
          </a:xfrm>
        </p:grpSpPr>
        <p:sp>
          <p:nvSpPr>
            <p:cNvPr id="7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2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5" name="矩形 23"/>
          <p:cNvSpPr txBox="1"/>
          <p:nvPr/>
        </p:nvSpPr>
        <p:spPr>
          <a:xfrm>
            <a:off x="5430539" y="5533737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TypeScript 中类的继承、实现与属性修饰字，以及成员的初始化</a:t>
            </a:r>
          </a:p>
        </p:txBody>
      </p:sp>
      <p:grpSp>
        <p:nvGrpSpPr>
          <p:cNvPr id="78" name="圆角矩形 27"/>
          <p:cNvGrpSpPr/>
          <p:nvPr/>
        </p:nvGrpSpPr>
        <p:grpSpPr>
          <a:xfrm>
            <a:off x="4078435" y="5450206"/>
            <a:ext cx="951683" cy="914583"/>
            <a:chOff x="0" y="0"/>
            <a:chExt cx="951681" cy="914582"/>
          </a:xfrm>
        </p:grpSpPr>
        <p:sp>
          <p:nvSpPr>
            <p:cNvPr id="76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7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9" name="矩形 23"/>
          <p:cNvSpPr txBox="1"/>
          <p:nvPr/>
        </p:nvSpPr>
        <p:spPr>
          <a:xfrm>
            <a:off x="5430539" y="7019627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TypeScript 中的类、抽象类和工厂方法类</a:t>
            </a:r>
          </a:p>
        </p:txBody>
      </p:sp>
      <p:grpSp>
        <p:nvGrpSpPr>
          <p:cNvPr id="82" name="圆角矩形 27"/>
          <p:cNvGrpSpPr/>
          <p:nvPr/>
        </p:nvGrpSpPr>
        <p:grpSpPr>
          <a:xfrm>
            <a:off x="4078435" y="6936095"/>
            <a:ext cx="951683" cy="914584"/>
            <a:chOff x="0" y="0"/>
            <a:chExt cx="951681" cy="914582"/>
          </a:xfrm>
        </p:grpSpPr>
        <p:sp>
          <p:nvSpPr>
            <p:cNvPr id="80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1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3"/>
          <p:cNvGraphicFramePr/>
          <p:nvPr/>
        </p:nvGraphicFramePr>
        <p:xfrm>
          <a:off x="1601422" y="3309453"/>
          <a:ext cx="23216555" cy="78624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70339"/>
                <a:gridCol w="2655816"/>
                <a:gridCol w="4972433"/>
                <a:gridCol w="2045664"/>
                <a:gridCol w="2607308"/>
                <a:gridCol w="2209128"/>
                <a:gridCol w="2522533"/>
                <a:gridCol w="2482100"/>
              </a:tblGrid>
              <a:tr h="728858">
                <a:tc gridSpan="3">
                  <a:txBody>
                    <a:bodyPr/>
                    <a:lstStyle/>
                    <a:p>
                      <a:pPr defTabSz="1828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ECMAScript / JavaScript</a:t>
                      </a:r>
                    </a:p>
                  </a:txBody>
                  <a:tcPr marL="45720" marR="45720" marT="45720" marB="4572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defTabSz="1828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TypeScript</a:t>
                      </a:r>
                    </a:p>
                  </a:txBody>
                  <a:tcPr marL="45720" marR="45720" marT="45720" marB="4572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62997">
                <a:tc>
                  <a:txBody>
                    <a:bodyPr/>
                    <a:lstStyle/>
                    <a:p>
                      <a:pPr algn="l"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private</a:t>
                      </a:r>
                    </a:p>
                  </a:txBody>
                  <a:tcPr marL="45720" marR="45720" marT="45720" marB="4572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protected</a:t>
                      </a:r>
                    </a:p>
                  </a:txBody>
                  <a:tcPr marL="45720" marR="45720" marT="45720" marB="45720" anchor="t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public</a:t>
                      </a:r>
                    </a:p>
                  </a:txBody>
                  <a:tcPr marL="45720" marR="45720" marT="45720" marB="45720" anchor="t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abstract</a:t>
                      </a:r>
                    </a:p>
                  </a:txBody>
                  <a:tcPr marL="45720" marR="45720" marT="45720" marB="4572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override</a:t>
                      </a:r>
                    </a:p>
                  </a:txBody>
                  <a:tcPr marL="45720" marR="45720" marT="45720" marB="4572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728858">
                <a:tc rowSpan="5">
                  <a:txBody>
                    <a:bodyPr/>
                    <a:lstStyle/>
                    <a:p>
                      <a:pPr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公开的</a:t>
                      </a:r>
                    </a:p>
                    <a:p>
                      <a:pPr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（默认）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构造方法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constructor()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00B05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</a:t>
                      </a:r>
                      <a:r>
                        <a:rPr baseline="31000">
                          <a:solidFill>
                            <a:srgbClr val="000000"/>
                          </a:solidFill>
                        </a:rPr>
                        <a:t>(ts1042)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</a:t>
                      </a:r>
                      <a:r>
                        <a:rPr baseline="31000">
                          <a:solidFill>
                            <a:srgbClr val="000000"/>
                          </a:solidFill>
                        </a:rPr>
                        <a:t>(ts1089)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</a:tr>
              <a:tr h="72885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存取器方法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get x() { … }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00B05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</a:tr>
              <a:tr h="72885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方法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foo() { … }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00B05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</a:tr>
              <a:tr h="72885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自动存取器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accessor x = 100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00B05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</a:tr>
              <a:tr h="72885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字段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00B05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 = 100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Y</a:t>
                      </a:r>
                      <a:r>
                        <a:rPr baseline="31000"/>
                        <a:t>+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Y</a:t>
                      </a:r>
                      <a:r>
                        <a:rPr baseline="31000"/>
                        <a:t>+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3600">
                          <a:solidFill>
                            <a:srgbClr val="00B05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Y</a:t>
                      </a:r>
                      <a:r>
                        <a:rPr baseline="31000"/>
                        <a:t>+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728858">
                <a:tc rowSpan="4">
                  <a:txBody>
                    <a:bodyPr/>
                    <a:lstStyle/>
                    <a:p>
                      <a:pPr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私有的</a:t>
                      </a:r>
                    </a:p>
                    <a:p>
                      <a:pPr defTabSz="18288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（</a:t>
                      </a:r>
                      <a:r>
                        <a:t>#</a:t>
                      </a:r>
                      <a: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存取器方法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get #x() { … }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</a:tr>
              <a:tr h="72885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方法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#foo() { … }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</a:tr>
              <a:tr h="72885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自动存取器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accessor #x = 100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CDD4EA"/>
                    </a:solidFill>
                  </a:tcPr>
                </a:tc>
              </a:tr>
              <a:tr h="728858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字段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#x = 100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8288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</a:p>
                  </a:txBody>
                  <a:tcPr marL="45720" marR="45720" marT="45720" marB="45720" anchor="b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pic>
        <p:nvPicPr>
          <p:cNvPr id="8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6627" y="10128290"/>
            <a:ext cx="609525" cy="60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43171" y="7796469"/>
            <a:ext cx="609525" cy="60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87237" y="4870456"/>
            <a:ext cx="609525" cy="60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图片 12" descr="图片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17961" y="4869219"/>
            <a:ext cx="61200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矩形 13"/>
          <p:cNvSpPr/>
          <p:nvPr/>
        </p:nvSpPr>
        <p:spPr>
          <a:xfrm>
            <a:off x="3793030" y="4752523"/>
            <a:ext cx="7609103" cy="2123441"/>
          </a:xfrm>
          <a:prstGeom prst="rect">
            <a:avLst/>
          </a:prstGeom>
          <a:ln w="50800">
            <a:solidFill>
              <a:srgbClr val="00B050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ED7D31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0" name="图片 14" descr="图片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749849" y="3328423"/>
            <a:ext cx="609525" cy="609525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矩形 15"/>
          <p:cNvSpPr/>
          <p:nvPr/>
        </p:nvSpPr>
        <p:spPr>
          <a:xfrm>
            <a:off x="11417727" y="4781518"/>
            <a:ext cx="9320177" cy="787401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ED7D31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92" name="图片 7" descr="图片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068967" y="4870455"/>
            <a:ext cx="609527" cy="609527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矩形 8"/>
          <p:cNvSpPr/>
          <p:nvPr/>
        </p:nvSpPr>
        <p:spPr>
          <a:xfrm>
            <a:off x="11406081" y="3309453"/>
            <a:ext cx="11848115" cy="1472067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ED7D31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23"/>
          <p:cNvSpPr txBox="1"/>
          <p:nvPr/>
        </p:nvSpPr>
        <p:spPr>
          <a:xfrm>
            <a:off x="3420877" y="5290684"/>
            <a:ext cx="20385878" cy="402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到现在为止，我们所讲的 TypeScript 语言特性都不涉及类的原型属性。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“公开字段” 与 “使用 `public` 修饰字的公开属性” 在语义和实现上是完全一致的。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可见性修饰字只能作用于字段与方法，不能作用于私有字段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“私有字段”与“私有属性”是不同的。</a:t>
            </a:r>
          </a:p>
        </p:txBody>
      </p:sp>
      <p:sp>
        <p:nvSpPr>
          <p:cNvPr id="96" name="在此输入一级标题"/>
          <p:cNvSpPr txBox="1"/>
          <p:nvPr/>
        </p:nvSpPr>
        <p:spPr>
          <a:xfrm>
            <a:off x="1285952" y="1239528"/>
            <a:ext cx="915907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字段 vs. 属性</a:t>
            </a:r>
          </a:p>
        </p:txBody>
      </p:sp>
      <p:pic>
        <p:nvPicPr>
          <p:cNvPr id="97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0371" y="7506541"/>
            <a:ext cx="609525" cy="609525"/>
          </a:xfrm>
          <a:prstGeom prst="rect">
            <a:avLst/>
          </a:prstGeom>
          <a:ln w="76200" cap="sq">
            <a:solidFill>
              <a:srgbClr val="EAEAEA"/>
            </a:solidFill>
            <a:miter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98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3262" y="6691432"/>
            <a:ext cx="609525" cy="609525"/>
          </a:xfrm>
          <a:prstGeom prst="rect">
            <a:avLst/>
          </a:prstGeom>
          <a:ln w="76200" cap="sq">
            <a:solidFill>
              <a:srgbClr val="EAEAEA"/>
            </a:solidFill>
            <a:miter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23"/>
          <p:cNvSpPr txBox="1"/>
          <p:nvPr/>
        </p:nvSpPr>
        <p:spPr>
          <a:xfrm>
            <a:off x="3420877" y="5290684"/>
            <a:ext cx="17542245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私有字段是 ES/JS 原生支持的，不会被侵入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私有属性（等可见性）是 TS 在属性的基础上实现的，只有语法检查的意义，因此可被篡改。但在实现某些 TS 特性时不可或缺，例如：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属性参数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私有构造方法</a:t>
            </a:r>
          </a:p>
        </p:txBody>
      </p:sp>
      <p:sp>
        <p:nvSpPr>
          <p:cNvPr id="101" name="在此输入一级标题"/>
          <p:cNvSpPr txBox="1"/>
          <p:nvPr/>
        </p:nvSpPr>
        <p:spPr>
          <a:xfrm>
            <a:off x="1285952" y="1239528"/>
            <a:ext cx="915907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私有字段 vs. 私有属性</a:t>
            </a:r>
          </a:p>
        </p:txBody>
      </p:sp>
      <p:pic>
        <p:nvPicPr>
          <p:cNvPr id="102" name="图片 14" descr="图片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6" y="6706454"/>
            <a:ext cx="609525" cy="609525"/>
          </a:xfrm>
          <a:prstGeom prst="rect">
            <a:avLst/>
          </a:prstGeom>
          <a:ln w="76200" cap="sq">
            <a:solidFill>
              <a:srgbClr val="EAEAEA"/>
            </a:solidFill>
            <a:miter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03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0371" y="8575001"/>
            <a:ext cx="609525" cy="609525"/>
          </a:xfrm>
          <a:prstGeom prst="rect">
            <a:avLst/>
          </a:prstGeom>
          <a:ln w="76200" cap="sq">
            <a:solidFill>
              <a:srgbClr val="EAEAEA"/>
            </a:solidFill>
            <a:miter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6" name="矩形 23"/>
          <p:cNvSpPr txBox="1"/>
          <p:nvPr/>
        </p:nvSpPr>
        <p:spPr>
          <a:xfrm>
            <a:off x="1696172" y="4373562"/>
            <a:ext cx="20991655" cy="669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继承（</a:t>
            </a:r>
            <a:r>
              <a:rPr>
                <a:solidFill>
                  <a:schemeClr val="accent3">
                    <a:lumOff val="23529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t>）、实现（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t>）、覆盖（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override</a:t>
            </a:r>
            <a:r>
              <a:t>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构造类型兼容（实现）与子类型兼容（继承）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覆盖主要用于限制父类中必须存在同名方法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可见性（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t>、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protected</a:t>
            </a:r>
            <a:r>
              <a:t>、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t>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私有字段 vs. 私有属性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实例字段 vs. 原型存取器属性（包括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accessor </a:t>
            </a:r>
            <a:r>
              <a:t>关键字）vs. 原型属性（下一讲补充）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构造参数（constructor）和私有构造方法（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t> constructor）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抽象类与抽象方法（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abstract</a:t>
            </a:r>
            <a:r>
              <a:t>）、重载（overload）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其它修饰字与特殊类型（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readonly</a:t>
            </a:r>
            <a:r>
              <a:t>、optional、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JS原生支持：</a:t>
            </a:r>
            <a:r>
              <a:rPr>
                <a:solidFill>
                  <a:schemeClr val="accent3">
                    <a:lumOff val="23529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t>、</a:t>
            </a:r>
            <a:r>
              <a:rPr>
                <a:solidFill>
                  <a:schemeClr val="accent3">
                    <a:lumOff val="23529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get</a:t>
            </a:r>
            <a:r>
              <a:t>、</a:t>
            </a:r>
            <a:r>
              <a:rPr>
                <a:solidFill>
                  <a:schemeClr val="accent3">
                    <a:lumOff val="23529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t>、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accessor</a:t>
            </a:r>
            <a:r>
              <a:t>、</a:t>
            </a:r>
            <a:r>
              <a:rPr>
                <a:solidFill>
                  <a:schemeClr val="accent3">
                    <a:lumOff val="23529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async</a:t>
            </a:r>
            <a:r>
              <a:t>、</a:t>
            </a:r>
            <a:r>
              <a:rPr>
                <a:solidFill>
                  <a:schemeClr val="accent3">
                    <a:lumOff val="23529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1878659" y="2731560"/>
            <a:ext cx="6438020" cy="322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可见性、继承性、多态性、封装：</a:t>
            </a:r>
          </a:p>
          <a:p>
            <a:pPr indent="254000" algn="r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成员、属性、字段、方法：</a:t>
            </a:r>
          </a:p>
          <a:p>
            <a:pPr indent="254000" algn="r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静态的、只读的、可选的、抽象的：</a:t>
            </a:r>
          </a:p>
          <a:p>
            <a:pPr indent="254000" algn="r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存取器（方法）、构造器（方法）：</a:t>
            </a:r>
          </a:p>
          <a:p>
            <a:pPr indent="254000" algn="r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私有字段、私有元素、私有名字：</a:t>
            </a:r>
          </a:p>
          <a:p>
            <a:pPr indent="254000" algn="r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参数属性：</a:t>
            </a:r>
          </a:p>
        </p:txBody>
      </p:sp>
      <p:sp>
        <p:nvSpPr>
          <p:cNvPr id="110" name="矩形 23"/>
          <p:cNvSpPr txBox="1"/>
          <p:nvPr/>
        </p:nvSpPr>
        <p:spPr>
          <a:xfrm>
            <a:off x="1873452" y="5855382"/>
            <a:ext cx="21049903" cy="7857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JavaScript</a:t>
            </a:r>
            <a:r>
              <a:t>中的对象，是一个属性的集合（属性包，</a:t>
            </a:r>
            <a:r>
              <a:t>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 collection of properties</a:t>
            </a:r>
            <a:r>
              <a:t>），每个属性要么是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数据属性</a:t>
            </a:r>
            <a:r>
              <a:t>（</a:t>
            </a:r>
            <a:r>
              <a:t> data property </a:t>
            </a:r>
            <a:r>
              <a:t>），要么是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存取器属性</a:t>
            </a:r>
            <a:r>
              <a:t>（</a:t>
            </a:r>
            <a:r>
              <a:t>accessor property</a:t>
            </a:r>
            <a:r>
              <a:t>）。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私有字段</a:t>
            </a:r>
            <a:r>
              <a:t>是类声明或类表达式所在的环境中的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私有名字</a:t>
            </a:r>
            <a:r>
              <a:t>，私有名字表达的是类的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私有元素</a:t>
            </a:r>
            <a:r>
              <a:t>的键名（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represents the key of a private class element </a:t>
            </a:r>
            <a:r>
              <a:t>），包括私有的字段、方法与存取器。需要强调的是，私有字段（以及所有的私有元素）不是对象的属性，它们通过名字关联到类的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私有环境</a:t>
            </a:r>
            <a:r>
              <a:t>（</a:t>
            </a:r>
            <a:r>
              <a:t> PrivateEnvironment of class definition or class expression</a:t>
            </a:r>
            <a:r>
              <a:t>），后者用于存放这些私有名字。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https://tc39.es/ecma262/#sec-object-type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https://tc39.es/ecma262/#sec-privateenvironment-records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https://tc39.es/ecma262/#sec-private-names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chemeClr val="accent1">
                    <a:lumOff val="12500"/>
                  </a:schemeClr>
                </a:solidFill>
              </a:rPr>
              <a:t>可见性</a:t>
            </a:r>
            <a:r>
              <a:t>（</a:t>
            </a:r>
            <a:r>
              <a:t>Visibility</a:t>
            </a:r>
            <a:r>
              <a:t>）是对象的性质在其继承关系上的表现的具体方法。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《程序原本》之“10.4 可见性同样也是多余的：它是对继承性的补充与展现”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https://en.wikipedia.org/wiki/Object-oriented_programming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https://roadmap.sh/software-design-architecture/object-oriented-programming/paradigm-features/scope-visibility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类成员缺省的可见性是“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公开的</a:t>
            </a:r>
            <a:r>
              <a:t>（</a:t>
            </a:r>
            <a:r>
              <a:t>public</a:t>
            </a:r>
            <a:r>
              <a:t>）”，公开成员可以在任何地方访问（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be accessed anywhere</a:t>
            </a:r>
            <a:r>
              <a:t>）。使用</a:t>
            </a:r>
            <a:r>
              <a:t>private</a:t>
            </a:r>
            <a:r>
              <a:t>声明的私有属性是软私有，不提供严格的隐私保护（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are soft private and don’t strictly enforce privacy</a:t>
            </a:r>
            <a:r>
              <a:t>），而使用</a:t>
            </a:r>
            <a:r>
              <a:t>#</a:t>
            </a:r>
            <a:r>
              <a:t>的私有字段是硬私有，在编译后仍然是私有的、不可被外部访问的（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remain private after compilation and …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making them hard private</a:t>
            </a:r>
            <a:r>
              <a:t>）。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https://www.typescriptlang.org/docs/handbook/2/classes.html#member-visibility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chemeClr val="accent1">
                    <a:lumOff val="12500"/>
                  </a:schemeClr>
                </a:solidFill>
              </a:rPr>
              <a:t>静态成员</a:t>
            </a:r>
            <a:r>
              <a:t>不与该类的任何特定实例关联（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aren’t associated with a particular instance of the class</a:t>
            </a:r>
            <a:r>
              <a:t>）。</a:t>
            </a:r>
          </a:p>
          <a:p>
            <a:pPr marL="965200" indent="-558800" algn="l">
              <a:lnSpc>
                <a:spcPct val="90000"/>
              </a:lnSpc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https://en.wikipedia.org/wiki/Type_system</a:t>
            </a:r>
          </a:p>
        </p:txBody>
      </p:sp>
      <p:sp>
        <p:nvSpPr>
          <p:cNvPr id="111" name="矩形 23"/>
          <p:cNvSpPr txBox="1"/>
          <p:nvPr/>
        </p:nvSpPr>
        <p:spPr>
          <a:xfrm>
            <a:off x="8108783" y="2972860"/>
            <a:ext cx="10955773" cy="300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Visibility, Inheritance, Polymorphism, Encapsulation</a:t>
            </a:r>
          </a:p>
          <a:p>
            <a:pPr indent="254000" algn="l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Members, Properties, Fields, Methods</a:t>
            </a:r>
          </a:p>
          <a:p>
            <a:pPr indent="254000" algn="l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Static, Readonly, Optional, Abstract</a:t>
            </a:r>
          </a:p>
          <a:p>
            <a:pPr indent="254000" algn="l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Accessor(get/setter), Constructor(construct)</a:t>
            </a:r>
          </a:p>
          <a:p>
            <a:pPr indent="254000" algn="l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Private Fields, Private Element, Private Names</a:t>
            </a:r>
          </a:p>
          <a:p>
            <a:pPr indent="254000" algn="l">
              <a:lnSpc>
                <a:spcPct val="9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Parameter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14" name="矩形 23"/>
          <p:cNvSpPr txBox="1"/>
          <p:nvPr/>
        </p:nvSpPr>
        <p:spPr>
          <a:xfrm>
            <a:off x="2186475" y="4437930"/>
            <a:ext cx="18787155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为什么在TypeScript中 override 能用于一般字段或属性？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在一般的OOP概念中，override用于在子类中重写方法的接口，这对子类中灵活设计方法的调用参数是很有用的。但是在TypeScript中，子类与父类的兼容性是通过特定方法来检查的，因此 overrdie 没有“改写接口”的意义。因而这个修饰字只用作“检查父类中是否存在同名成员”，显然，这对一般字段和属性来说也是适用的。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