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PingFang SC Semibold"/>
          <a:ea typeface="PingFang SC Semibold"/>
          <a:cs typeface="PingFang SC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ingFang SC Semibold"/>
          <a:ea typeface="PingFang SC Semibold"/>
          <a:cs typeface="PingFang SC Semi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PingFang SC Semibold"/>
          <a:ea typeface="PingFang SC Semibold"/>
          <a:cs typeface="PingFang SC Semi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PingFang SC Semibold"/>
          <a:ea typeface="PingFang SC Semibold"/>
          <a:cs typeface="PingFang SC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PingFang SC Semibold"/>
          <a:ea typeface="PingFang SC Semibold"/>
          <a:cs typeface="PingFang SC Semi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PingFang SC Semibold"/>
          <a:ea typeface="PingFang SC Semibold"/>
          <a:cs typeface="PingFang SC Semi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PingFang SC Semibold"/>
          <a:ea typeface="PingFang SC Semibold"/>
          <a:cs typeface="PingFang SC Semi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7" name="Shape 67"/>
          <p:cNvSpPr/>
          <p:nvPr>
            <p:ph type="sldImg"/>
          </p:nvPr>
        </p:nvSpPr>
        <p:spPr>
          <a:xfrm>
            <a:off x="1143000" y="685800"/>
            <a:ext cx="4572000" cy="3429000"/>
          </a:xfrm>
          <a:prstGeom prst="rect">
            <a:avLst/>
          </a:prstGeom>
        </p:spPr>
        <p:txBody>
          <a:bodyPr/>
          <a:lstStyle/>
          <a:p>
            <a:pPr/>
          </a:p>
        </p:txBody>
      </p:sp>
      <p:sp>
        <p:nvSpPr>
          <p:cNvPr id="68" name="Shape 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苹方-简"/>
      </a:defRPr>
    </a:lvl1pPr>
    <a:lvl2pPr indent="228600" defTabSz="457200" latinLnBrk="0">
      <a:lnSpc>
        <a:spcPct val="117999"/>
      </a:lnSpc>
      <a:defRPr sz="2200">
        <a:latin typeface="+mn-lt"/>
        <a:ea typeface="+mn-ea"/>
        <a:cs typeface="+mn-cs"/>
        <a:sym typeface="苹方-简"/>
      </a:defRPr>
    </a:lvl2pPr>
    <a:lvl3pPr indent="457200" defTabSz="457200" latinLnBrk="0">
      <a:lnSpc>
        <a:spcPct val="117999"/>
      </a:lnSpc>
      <a:defRPr sz="2200">
        <a:latin typeface="+mn-lt"/>
        <a:ea typeface="+mn-ea"/>
        <a:cs typeface="+mn-cs"/>
        <a:sym typeface="苹方-简"/>
      </a:defRPr>
    </a:lvl3pPr>
    <a:lvl4pPr indent="685800" defTabSz="457200" latinLnBrk="0">
      <a:lnSpc>
        <a:spcPct val="117999"/>
      </a:lnSpc>
      <a:defRPr sz="2200">
        <a:latin typeface="+mn-lt"/>
        <a:ea typeface="+mn-ea"/>
        <a:cs typeface="+mn-cs"/>
        <a:sym typeface="苹方-简"/>
      </a:defRPr>
    </a:lvl4pPr>
    <a:lvl5pPr indent="914400" defTabSz="457200" latinLnBrk="0">
      <a:lnSpc>
        <a:spcPct val="117999"/>
      </a:lnSpc>
      <a:defRPr sz="2200">
        <a:latin typeface="+mn-lt"/>
        <a:ea typeface="+mn-ea"/>
        <a:cs typeface="+mn-cs"/>
        <a:sym typeface="苹方-简"/>
      </a:defRPr>
    </a:lvl5pPr>
    <a:lvl6pPr indent="1143000" defTabSz="457200" latinLnBrk="0">
      <a:lnSpc>
        <a:spcPct val="117999"/>
      </a:lnSpc>
      <a:defRPr sz="2200">
        <a:latin typeface="+mn-lt"/>
        <a:ea typeface="+mn-ea"/>
        <a:cs typeface="+mn-cs"/>
        <a:sym typeface="苹方-简"/>
      </a:defRPr>
    </a:lvl6pPr>
    <a:lvl7pPr indent="1371600" defTabSz="457200" latinLnBrk="0">
      <a:lnSpc>
        <a:spcPct val="117999"/>
      </a:lnSpc>
      <a:defRPr sz="2200">
        <a:latin typeface="+mn-lt"/>
        <a:ea typeface="+mn-ea"/>
        <a:cs typeface="+mn-cs"/>
        <a:sym typeface="苹方-简"/>
      </a:defRPr>
    </a:lvl7pPr>
    <a:lvl8pPr indent="1600200" defTabSz="457200" latinLnBrk="0">
      <a:lnSpc>
        <a:spcPct val="117999"/>
      </a:lnSpc>
      <a:defRPr sz="2200">
        <a:latin typeface="+mn-lt"/>
        <a:ea typeface="+mn-ea"/>
        <a:cs typeface="+mn-cs"/>
        <a:sym typeface="苹方-简"/>
      </a:defRPr>
    </a:lvl8pPr>
    <a:lvl9pPr indent="1828800" defTabSz="457200" latinLnBrk="0">
      <a:lnSpc>
        <a:spcPct val="117999"/>
      </a:lnSpc>
      <a:defRPr sz="2200">
        <a:latin typeface="+mn-lt"/>
        <a:ea typeface="+mn-ea"/>
        <a:cs typeface="+mn-cs"/>
        <a:sym typeface="苹方-简"/>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NOTE：为了添加原型成员，TypeScript约定了当接口与类名相同时，接口中的成员可以在“类声明的实体之外”来实现。（需要强调的是，这必须是只在“同于类名的接口”中才有效，其它的implements 接口是必须在实体内实现的）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NOTE：如下语法在TS中是无意义的（可能是未实现的特性）</a:t>
            </a:r>
          </a:p>
          <a:p>
            <a:pPr/>
            <a:r>
              <a:t>interface MyClass extends IFoo { }</a:t>
            </a:r>
          </a:p>
          <a:p>
            <a:pPr/>
            <a:r>
              <a:t>class MyClass {</a:t>
            </a:r>
          </a:p>
          <a:p>
            <a:pPr/>
            <a:r>
              <a:t>    ...</a:t>
            </a:r>
          </a:p>
          <a:p>
            <a:pP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定位线">
    <p:spTree>
      <p:nvGrpSpPr>
        <p:cNvPr id="1" name=""/>
        <p:cNvGrpSpPr/>
        <p:nvPr/>
      </p:nvGrpSpPr>
      <p:grpSpPr>
        <a:xfrm>
          <a:off x="0" y="0"/>
          <a:ext cx="0" cy="0"/>
          <a:chOff x="0" y="0"/>
          <a:chExt cx="0" cy="0"/>
        </a:xfrm>
      </p:grpSpPr>
      <p:pic>
        <p:nvPicPr>
          <p:cNvPr id="11" name="图片 4" descr="图片 4"/>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pic>
        <p:nvPicPr>
          <p:cNvPr id="12" name="图片 3" descr="图片 3"/>
          <p:cNvPicPr>
            <a:picLocks noChangeAspect="1"/>
          </p:cNvPicPr>
          <p:nvPr/>
        </p:nvPicPr>
        <p:blipFill>
          <a:blip r:embed="rId3">
            <a:extLst/>
          </a:blip>
          <a:srcRect l="0" t="14057" r="0" b="0"/>
          <a:stretch>
            <a:fillRect/>
          </a:stretch>
        </p:blipFill>
        <p:spPr>
          <a:xfrm>
            <a:off x="49385" y="1901141"/>
            <a:ext cx="24334616" cy="11764059"/>
          </a:xfrm>
          <a:prstGeom prst="rect">
            <a:avLst/>
          </a:prstGeom>
          <a:ln w="12700">
            <a:miter lim="400000"/>
          </a:ln>
        </p:spPr>
      </p:pic>
      <p:pic>
        <p:nvPicPr>
          <p:cNvPr id="13" name="TGO 鲲鹏会（深色背景反白）.png" descr="TGO 鲲鹏会（深色背景反白）.png"/>
          <p:cNvPicPr>
            <a:picLocks noChangeAspect="1"/>
          </p:cNvPicPr>
          <p:nvPr/>
        </p:nvPicPr>
        <p:blipFill>
          <a:blip r:embed="rId4">
            <a:extLst/>
          </a:blip>
          <a:stretch>
            <a:fillRect/>
          </a:stretch>
        </p:blipFill>
        <p:spPr>
          <a:xfrm>
            <a:off x="19835499" y="638999"/>
            <a:ext cx="3731665" cy="1067108"/>
          </a:xfrm>
          <a:prstGeom prst="rect">
            <a:avLst/>
          </a:prstGeom>
          <a:ln w="12700">
            <a:miter lim="400000"/>
          </a:ln>
        </p:spPr>
      </p:pic>
      <p:sp>
        <p:nvSpPr>
          <p:cNvPr id="14" name="线条"/>
          <p:cNvSpPr/>
          <p:nvPr/>
        </p:nvSpPr>
        <p:spPr>
          <a:xfrm flipV="1">
            <a:off x="2199175" y="1506027"/>
            <a:ext cx="1" cy="9986913"/>
          </a:xfrm>
          <a:prstGeom prst="line">
            <a:avLst/>
          </a:prstGeom>
          <a:ln w="25400">
            <a:solidFill>
              <a:schemeClr val="accent1"/>
            </a:solidFill>
          </a:ln>
        </p:spPr>
        <p:txBody>
          <a:bodyPr lIns="45718" tIns="45718" rIns="45718" bIns="45718"/>
          <a:lstStyle/>
          <a:p>
            <a:pPr/>
          </a:p>
        </p:txBody>
      </p:sp>
      <p:sp>
        <p:nvSpPr>
          <p:cNvPr id="15" name="幻灯片编号"/>
          <p:cNvSpPr txBox="1"/>
          <p:nvPr>
            <p:ph type="sldNum" sz="quarter" idx="2"/>
          </p:nvPr>
        </p:nvSpPr>
        <p:spPr>
          <a:xfrm>
            <a:off x="17266259" y="12712700"/>
            <a:ext cx="417882" cy="520700"/>
          </a:xfrm>
          <a:prstGeom prst="rect">
            <a:avLst/>
          </a:prstGeom>
        </p:spPr>
        <p:txBody>
          <a:bodyPr lIns="50800" tIns="50800" rIns="50800" bIns="50800" anchor="t"/>
          <a:lstStyle>
            <a:lvl1pPr algn="ctr" defTabSz="825500">
              <a:defRPr>
                <a:solidFill>
                  <a:srgbClr val="000000"/>
                </a:solidFill>
                <a:latin typeface="PingFang SC Light"/>
                <a:ea typeface="PingFang SC Light"/>
                <a:cs typeface="PingFang SC Light"/>
                <a:sym typeface="PingFang SC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播放">
    <p:spTree>
      <p:nvGrpSpPr>
        <p:cNvPr id="1" name=""/>
        <p:cNvGrpSpPr/>
        <p:nvPr/>
      </p:nvGrpSpPr>
      <p:grpSpPr>
        <a:xfrm>
          <a:off x="0" y="0"/>
          <a:ext cx="0" cy="0"/>
          <a:chOff x="0" y="0"/>
          <a:chExt cx="0" cy="0"/>
        </a:xfrm>
      </p:grpSpPr>
      <p:pic>
        <p:nvPicPr>
          <p:cNvPr id="22" name="图片 4" descr="图片 4"/>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pic>
        <p:nvPicPr>
          <p:cNvPr id="23" name="图片 3" descr="图片 3"/>
          <p:cNvPicPr>
            <a:picLocks noChangeAspect="1"/>
          </p:cNvPicPr>
          <p:nvPr/>
        </p:nvPicPr>
        <p:blipFill>
          <a:blip r:embed="rId3">
            <a:extLst/>
          </a:blip>
          <a:srcRect l="0" t="14057" r="0" b="0"/>
          <a:stretch>
            <a:fillRect/>
          </a:stretch>
        </p:blipFill>
        <p:spPr>
          <a:xfrm>
            <a:off x="49385" y="1901141"/>
            <a:ext cx="24334616" cy="11764059"/>
          </a:xfrm>
          <a:prstGeom prst="rect">
            <a:avLst/>
          </a:prstGeom>
          <a:ln w="12700">
            <a:miter lim="400000"/>
          </a:ln>
        </p:spPr>
      </p:pic>
      <p:pic>
        <p:nvPicPr>
          <p:cNvPr id="24" name="TGO 鲲鹏会（深色背景反白）.png" descr="TGO 鲲鹏会（深色背景反白）.png"/>
          <p:cNvPicPr>
            <a:picLocks noChangeAspect="1"/>
          </p:cNvPicPr>
          <p:nvPr/>
        </p:nvPicPr>
        <p:blipFill>
          <a:blip r:embed="rId4">
            <a:extLst/>
          </a:blip>
          <a:stretch>
            <a:fillRect/>
          </a:stretch>
        </p:blipFill>
        <p:spPr>
          <a:xfrm>
            <a:off x="19835499" y="638999"/>
            <a:ext cx="3731665" cy="1067108"/>
          </a:xfrm>
          <a:prstGeom prst="rect">
            <a:avLst/>
          </a:prstGeom>
          <a:ln w="12700">
            <a:miter lim="400000"/>
          </a:ln>
        </p:spPr>
      </p:pic>
      <p:sp>
        <p:nvSpPr>
          <p:cNvPr id="25" name="幻灯片编号"/>
          <p:cNvSpPr txBox="1"/>
          <p:nvPr>
            <p:ph type="sldNum" sz="quarter" idx="2"/>
          </p:nvPr>
        </p:nvSpPr>
        <p:spPr>
          <a:xfrm>
            <a:off x="17266259" y="12712700"/>
            <a:ext cx="417882" cy="520700"/>
          </a:xfrm>
          <a:prstGeom prst="rect">
            <a:avLst/>
          </a:prstGeom>
        </p:spPr>
        <p:txBody>
          <a:bodyPr lIns="50800" tIns="50800" rIns="50800" bIns="50800" anchor="t"/>
          <a:lstStyle>
            <a:lvl1pPr algn="ctr" defTabSz="825500">
              <a:defRPr>
                <a:solidFill>
                  <a:srgbClr val="000000"/>
                </a:solidFill>
                <a:latin typeface="PingFang SC Light"/>
                <a:ea typeface="PingFang SC Light"/>
                <a:cs typeface="PingFang SC Light"/>
                <a:sym typeface="PingFang SC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32" name="图片 4" descr="图片 4"/>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pic>
        <p:nvPicPr>
          <p:cNvPr id="33" name="TGO 鲲鹏会（深色背景反白）.png" descr="TGO 鲲鹏会（深色背景反白）.png"/>
          <p:cNvPicPr>
            <a:picLocks noChangeAspect="1"/>
          </p:cNvPicPr>
          <p:nvPr/>
        </p:nvPicPr>
        <p:blipFill>
          <a:blip r:embed="rId3">
            <a:extLst/>
          </a:blip>
          <a:stretch>
            <a:fillRect/>
          </a:stretch>
        </p:blipFill>
        <p:spPr>
          <a:xfrm>
            <a:off x="19835499" y="638999"/>
            <a:ext cx="3731665" cy="1067108"/>
          </a:xfrm>
          <a:prstGeom prst="rect">
            <a:avLst/>
          </a:prstGeom>
          <a:ln w="12700">
            <a:miter lim="400000"/>
          </a:ln>
        </p:spPr>
      </p:pic>
      <p:sp>
        <p:nvSpPr>
          <p:cNvPr id="34" name="幻灯片编号"/>
          <p:cNvSpPr txBox="1"/>
          <p:nvPr>
            <p:ph type="sldNum" sz="quarter" idx="2"/>
          </p:nvPr>
        </p:nvSpPr>
        <p:spPr>
          <a:xfrm>
            <a:off x="17266259" y="12712700"/>
            <a:ext cx="417882" cy="520700"/>
          </a:xfrm>
          <a:prstGeom prst="rect">
            <a:avLst/>
          </a:prstGeom>
        </p:spPr>
        <p:txBody>
          <a:bodyPr lIns="50800" tIns="50800" rIns="50800" bIns="50800" anchor="t"/>
          <a:lstStyle>
            <a:lvl1pPr algn="ctr" defTabSz="825500">
              <a:defRPr>
                <a:solidFill>
                  <a:srgbClr val="000000"/>
                </a:solidFill>
                <a:latin typeface="PingFang SC Light"/>
                <a:ea typeface="PingFang SC Light"/>
                <a:cs typeface="PingFang SC Light"/>
                <a:sym typeface="PingFang SC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无Logo">
    <p:spTree>
      <p:nvGrpSpPr>
        <p:cNvPr id="1" name=""/>
        <p:cNvGrpSpPr/>
        <p:nvPr/>
      </p:nvGrpSpPr>
      <p:grpSpPr>
        <a:xfrm>
          <a:off x="0" y="0"/>
          <a:ext cx="0" cy="0"/>
          <a:chOff x="0" y="0"/>
          <a:chExt cx="0" cy="0"/>
        </a:xfrm>
      </p:grpSpPr>
      <p:pic>
        <p:nvPicPr>
          <p:cNvPr id="41" name="图片 4" descr="图片 4"/>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sp>
        <p:nvSpPr>
          <p:cNvPr id="42" name="幻灯片编号"/>
          <p:cNvSpPr txBox="1"/>
          <p:nvPr>
            <p:ph type="sldNum" sz="quarter" idx="2"/>
          </p:nvPr>
        </p:nvSpPr>
        <p:spPr>
          <a:xfrm>
            <a:off x="17266259" y="12712700"/>
            <a:ext cx="417882" cy="520700"/>
          </a:xfrm>
          <a:prstGeom prst="rect">
            <a:avLst/>
          </a:prstGeom>
        </p:spPr>
        <p:txBody>
          <a:bodyPr lIns="50800" tIns="50800" rIns="50800" bIns="50800" anchor="t"/>
          <a:lstStyle>
            <a:lvl1pPr algn="ctr" defTabSz="825500">
              <a:defRPr>
                <a:solidFill>
                  <a:srgbClr val="000000"/>
                </a:solidFill>
                <a:latin typeface="PingFang SC Light"/>
                <a:ea typeface="PingFang SC Light"/>
                <a:cs typeface="PingFang SC Light"/>
                <a:sym typeface="PingFang SC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副标题">
    <p:spTree>
      <p:nvGrpSpPr>
        <p:cNvPr id="1" name=""/>
        <p:cNvGrpSpPr/>
        <p:nvPr/>
      </p:nvGrpSpPr>
      <p:grpSpPr>
        <a:xfrm>
          <a:off x="0" y="0"/>
          <a:ext cx="0" cy="0"/>
          <a:chOff x="0" y="0"/>
          <a:chExt cx="0" cy="0"/>
        </a:xfrm>
      </p:grpSpPr>
      <p:pic>
        <p:nvPicPr>
          <p:cNvPr id="49" name="图片 4" descr="图片 4"/>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pic>
        <p:nvPicPr>
          <p:cNvPr id="50" name="QCon +-2.jpg" descr="QCon +-2.jpg"/>
          <p:cNvPicPr>
            <a:picLocks noChangeAspect="1"/>
          </p:cNvPicPr>
          <p:nvPr/>
        </p:nvPicPr>
        <p:blipFill>
          <a:blip r:embed="rId3">
            <a:extLst/>
          </a:blip>
          <a:stretch>
            <a:fillRect/>
          </a:stretch>
        </p:blipFill>
        <p:spPr>
          <a:xfrm>
            <a:off x="0" y="0"/>
            <a:ext cx="24384000" cy="13716000"/>
          </a:xfrm>
          <a:prstGeom prst="rect">
            <a:avLst/>
          </a:prstGeom>
          <a:ln w="12700">
            <a:miter lim="400000"/>
          </a:ln>
        </p:spPr>
      </p:pic>
      <p:sp>
        <p:nvSpPr>
          <p:cNvPr id="51" name="标题文本"/>
          <p:cNvSpPr txBox="1"/>
          <p:nvPr>
            <p:ph type="title" hasCustomPrompt="1"/>
          </p:nvPr>
        </p:nvSpPr>
        <p:spPr>
          <a:xfrm>
            <a:off x="1778000" y="2298700"/>
            <a:ext cx="20828000" cy="4648200"/>
          </a:xfrm>
          <a:prstGeom prst="rect">
            <a:avLst/>
          </a:prstGeom>
        </p:spPr>
        <p:txBody>
          <a:bodyPr lIns="50800" tIns="50800" rIns="50800" bIns="50800" anchor="b"/>
          <a:lstStyle>
            <a:lvl1pPr algn="ctr" defTabSz="825500">
              <a:lnSpc>
                <a:spcPct val="100000"/>
              </a:lnSpc>
              <a:defRPr sz="11200">
                <a:solidFill>
                  <a:srgbClr val="FFFFFF"/>
                </a:solidFill>
                <a:latin typeface="PingFang SC Medium"/>
                <a:ea typeface="PingFang SC Medium"/>
                <a:cs typeface="PingFang SC Medium"/>
                <a:sym typeface="PingFang SC Medium"/>
              </a:defRPr>
            </a:lvl1pPr>
          </a:lstStyle>
          <a:p>
            <a:pPr/>
            <a:r>
              <a:t>标题文本</a:t>
            </a:r>
          </a:p>
        </p:txBody>
      </p:sp>
      <p:sp>
        <p:nvSpPr>
          <p:cNvPr id="52" name="正文级别 1…"/>
          <p:cNvSpPr txBox="1"/>
          <p:nvPr>
            <p:ph type="body" sz="quarter" idx="1" hasCustomPrompt="1"/>
          </p:nvPr>
        </p:nvSpPr>
        <p:spPr>
          <a:xfrm>
            <a:off x="1778000" y="7073900"/>
            <a:ext cx="20828000" cy="1587500"/>
          </a:xfrm>
          <a:prstGeom prst="rect">
            <a:avLst/>
          </a:prstGeom>
        </p:spPr>
        <p:txBody>
          <a:bodyPr lIns="50800" tIns="50800" rIns="50800" bIns="50800"/>
          <a:lstStyle>
            <a:lvl1pPr marL="0" indent="0" algn="ctr" defTabSz="825500">
              <a:lnSpc>
                <a:spcPct val="100000"/>
              </a:lnSpc>
              <a:spcBef>
                <a:spcPts val="0"/>
              </a:spcBef>
              <a:buSzTx/>
              <a:buFontTx/>
              <a:buNone/>
              <a:defRPr sz="5400">
                <a:solidFill>
                  <a:srgbClr val="FFFFFF"/>
                </a:solidFill>
                <a:latin typeface="+mn-lt"/>
                <a:ea typeface="+mn-ea"/>
                <a:cs typeface="+mn-cs"/>
                <a:sym typeface="苹方-简"/>
              </a:defRPr>
            </a:lvl1pPr>
            <a:lvl2pPr marL="0" indent="0" algn="ctr" defTabSz="825500">
              <a:lnSpc>
                <a:spcPct val="100000"/>
              </a:lnSpc>
              <a:spcBef>
                <a:spcPts val="0"/>
              </a:spcBef>
              <a:buSzTx/>
              <a:buFontTx/>
              <a:buNone/>
              <a:defRPr sz="5400">
                <a:solidFill>
                  <a:srgbClr val="FFFFFF"/>
                </a:solidFill>
                <a:latin typeface="+mn-lt"/>
                <a:ea typeface="+mn-ea"/>
                <a:cs typeface="+mn-cs"/>
                <a:sym typeface="苹方-简"/>
              </a:defRPr>
            </a:lvl2pPr>
            <a:lvl3pPr marL="0" indent="0" algn="ctr" defTabSz="825500">
              <a:lnSpc>
                <a:spcPct val="100000"/>
              </a:lnSpc>
              <a:spcBef>
                <a:spcPts val="0"/>
              </a:spcBef>
              <a:buSzTx/>
              <a:buFontTx/>
              <a:buNone/>
              <a:defRPr sz="5400">
                <a:solidFill>
                  <a:srgbClr val="FFFFFF"/>
                </a:solidFill>
                <a:latin typeface="+mn-lt"/>
                <a:ea typeface="+mn-ea"/>
                <a:cs typeface="+mn-cs"/>
                <a:sym typeface="苹方-简"/>
              </a:defRPr>
            </a:lvl3pPr>
            <a:lvl4pPr marL="0" indent="0" algn="ctr" defTabSz="825500">
              <a:lnSpc>
                <a:spcPct val="100000"/>
              </a:lnSpc>
              <a:spcBef>
                <a:spcPts val="0"/>
              </a:spcBef>
              <a:buSzTx/>
              <a:buFontTx/>
              <a:buNone/>
              <a:defRPr sz="5400">
                <a:solidFill>
                  <a:srgbClr val="FFFFFF"/>
                </a:solidFill>
                <a:latin typeface="+mn-lt"/>
                <a:ea typeface="+mn-ea"/>
                <a:cs typeface="+mn-cs"/>
                <a:sym typeface="苹方-简"/>
              </a:defRPr>
            </a:lvl4pPr>
            <a:lvl5pPr marL="0" indent="0" algn="ctr" defTabSz="825500">
              <a:lnSpc>
                <a:spcPct val="100000"/>
              </a:lnSpc>
              <a:spcBef>
                <a:spcPts val="0"/>
              </a:spcBef>
              <a:buSzTx/>
              <a:buFontTx/>
              <a:buNone/>
              <a:defRPr sz="5400">
                <a:solidFill>
                  <a:srgbClr val="FFFFFF"/>
                </a:solidFill>
                <a:latin typeface="+mn-lt"/>
                <a:ea typeface="+mn-ea"/>
                <a:cs typeface="+mn-cs"/>
                <a:sym typeface="苹方-简"/>
              </a:defRPr>
            </a:lvl5pPr>
          </a:lstStyle>
          <a:p>
            <a:pPr/>
            <a:r>
              <a:t>正文级别 1</a:t>
            </a:r>
          </a:p>
          <a:p>
            <a:pPr lvl="1"/>
            <a:r>
              <a:t/>
            </a:r>
          </a:p>
          <a:p>
            <a:pPr lvl="2"/>
            <a:r>
              <a:t/>
            </a:r>
          </a:p>
          <a:p>
            <a:pPr lvl="3"/>
            <a:r>
              <a:t/>
            </a:r>
          </a:p>
          <a:p>
            <a:pPr lvl="4"/>
            <a:r>
              <a:t/>
            </a:r>
          </a:p>
        </p:txBody>
      </p:sp>
      <p:pic>
        <p:nvPicPr>
          <p:cNvPr id="53" name="图片 6" descr="图片 6"/>
          <p:cNvPicPr>
            <a:picLocks noChangeAspect="1"/>
          </p:cNvPicPr>
          <p:nvPr/>
        </p:nvPicPr>
        <p:blipFill>
          <a:blip r:embed="rId2">
            <a:extLst/>
          </a:blip>
          <a:stretch>
            <a:fillRect/>
          </a:stretch>
        </p:blipFill>
        <p:spPr>
          <a:xfrm>
            <a:off x="-6350" y="1667"/>
            <a:ext cx="24386966" cy="13714334"/>
          </a:xfrm>
          <a:prstGeom prst="rect">
            <a:avLst/>
          </a:prstGeom>
          <a:ln w="12700">
            <a:miter lim="400000"/>
          </a:ln>
        </p:spPr>
      </p:pic>
      <p:sp>
        <p:nvSpPr>
          <p:cNvPr id="54" name="幻灯片编号"/>
          <p:cNvSpPr txBox="1"/>
          <p:nvPr>
            <p:ph type="sldNum" sz="quarter" idx="2"/>
          </p:nvPr>
        </p:nvSpPr>
        <p:spPr>
          <a:xfrm>
            <a:off x="11976710" y="13081000"/>
            <a:ext cx="417882" cy="520700"/>
          </a:xfrm>
          <a:prstGeom prst="rect">
            <a:avLst/>
          </a:prstGeom>
        </p:spPr>
        <p:txBody>
          <a:bodyPr lIns="50800" tIns="50800" rIns="50800" bIns="50800" anchor="t"/>
          <a:lstStyle>
            <a:lvl1pPr algn="ctr" defTabSz="825500">
              <a:defRPr>
                <a:solidFill>
                  <a:srgbClr val="000000"/>
                </a:solidFill>
                <a:latin typeface="PingFang SC Light"/>
                <a:ea typeface="PingFang SC Light"/>
                <a:cs typeface="PingFang SC Light"/>
                <a:sym typeface="PingFang SC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r>
              <a:t>标题文本</a:t>
            </a:r>
          </a:p>
        </p:txBody>
      </p:sp>
      <p:sp>
        <p:nvSpPr>
          <p:cNvPr id="3" name="正文级别 1…"/>
          <p:cNvSpPr txBox="1"/>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22146200" y="12795909"/>
            <a:ext cx="561400" cy="563832"/>
          </a:xfrm>
          <a:prstGeom prst="rect">
            <a:avLst/>
          </a:prstGeom>
          <a:ln w="12700">
            <a:miter lim="400000"/>
          </a:ln>
        </p:spPr>
        <p:txBody>
          <a:bodyPr wrap="none" tIns="91439" bIns="91439" anchor="ctr">
            <a:spAutoFit/>
          </a:bodyPr>
          <a:lstStyle>
            <a:lvl1pPr algn="r" defTabSz="1828800">
              <a:defRPr sz="2400">
                <a:solidFill>
                  <a:srgbClr val="888888"/>
                </a:solidFill>
                <a:latin typeface="Monaco"/>
                <a:ea typeface="Monaco"/>
                <a:cs typeface="Monaco"/>
                <a:sym typeface="Monac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1pPr>
      <a:lvl2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2pPr>
      <a:lvl3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3pPr>
      <a:lvl4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4pPr>
      <a:lvl5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5pPr>
      <a:lvl6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6pPr>
      <a:lvl7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7pPr>
      <a:lvl8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8pPr>
      <a:lvl9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Monaco"/>
          <a:ea typeface="Monaco"/>
          <a:cs typeface="Monaco"/>
          <a:sym typeface="Monaco"/>
        </a:defRPr>
      </a:lvl9pPr>
    </p:titleStyle>
    <p:bodyStyle>
      <a:lvl1pPr marL="457200" marR="0" indent="-457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1pPr>
      <a:lvl2pPr marL="990600" marR="0" indent="-5334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2pPr>
      <a:lvl3pPr marL="1554479" marR="0" indent="-640079"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3pPr>
      <a:lvl4pPr marL="2082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4pPr>
      <a:lvl5pPr marL="25400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5pPr>
      <a:lvl6pPr marL="29972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6pPr>
      <a:lvl7pPr marL="34544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7pPr>
      <a:lvl8pPr marL="39116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8pPr>
      <a:lvl9pPr marL="4368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onaco"/>
          <a:ea typeface="Monaco"/>
          <a:cs typeface="Monaco"/>
          <a:sym typeface="Monaco"/>
        </a:defRPr>
      </a:lvl9pPr>
    </p:bodyStyle>
    <p:otherStyle>
      <a:lvl1pPr marL="0" marR="0" indent="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1pPr>
      <a:lvl2pPr marL="0" marR="0" indent="457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2pPr>
      <a:lvl3pPr marL="0" marR="0" indent="914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3pPr>
      <a:lvl4pPr marL="0" marR="0" indent="1371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4pPr>
      <a:lvl5pPr marL="0" marR="0" indent="18288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5pPr>
      <a:lvl6pPr marL="0" marR="0" indent="22860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6pPr>
      <a:lvl7pPr marL="0" marR="0" indent="2743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7pPr>
      <a:lvl8pPr marL="0" marR="0" indent="3200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8pPr>
      <a:lvl9pPr marL="0" marR="0" indent="3657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onac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填写课程标题"/>
          <p:cNvSpPr txBox="1"/>
          <p:nvPr>
            <p:ph type="title"/>
          </p:nvPr>
        </p:nvSpPr>
        <p:spPr>
          <a:xfrm>
            <a:off x="1778000" y="4291457"/>
            <a:ext cx="20828000" cy="2621154"/>
          </a:xfrm>
          <a:prstGeom prst="rect">
            <a:avLst/>
          </a:prstGeom>
        </p:spPr>
        <p:txBody>
          <a:bodyPr/>
          <a:lstStyle>
            <a:lvl1pPr>
              <a:defRPr sz="9600">
                <a:latin typeface="+mj-lt"/>
                <a:ea typeface="+mj-ea"/>
                <a:cs typeface="+mj-cs"/>
                <a:sym typeface="PingFang SC Regular"/>
              </a:defRPr>
            </a:lvl1pPr>
          </a:lstStyle>
          <a:p>
            <a:pPr/>
            <a:r>
              <a:t>08 |  类与接口的相互操作</a:t>
            </a:r>
          </a:p>
        </p:txBody>
      </p:sp>
      <p:sp>
        <p:nvSpPr>
          <p:cNvPr id="71" name="副标题 / 讲师"/>
          <p:cNvSpPr txBox="1"/>
          <p:nvPr>
            <p:ph type="body" sz="quarter" idx="1"/>
          </p:nvPr>
        </p:nvSpPr>
        <p:spPr>
          <a:xfrm>
            <a:off x="1778000" y="7376230"/>
            <a:ext cx="20828000" cy="1587503"/>
          </a:xfrm>
          <a:prstGeom prst="rect">
            <a:avLst/>
          </a:prstGeom>
        </p:spPr>
        <p:txBody>
          <a:bodyPr/>
          <a:lstStyle>
            <a:lvl1pPr>
              <a:defRPr>
                <a:latin typeface="+mj-lt"/>
                <a:ea typeface="+mj-ea"/>
                <a:cs typeface="+mj-cs"/>
                <a:sym typeface="PingFang SC Regular"/>
              </a:defRPr>
            </a:lvl1pPr>
          </a:lstStyle>
          <a:p>
            <a:pPr/>
            <a:r>
              <a:t>周爱民（Aimingoo）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在此输入一级标题"/>
          <p:cNvSpPr txBox="1"/>
          <p:nvPr/>
        </p:nvSpPr>
        <p:spPr>
          <a:xfrm>
            <a:off x="1285952" y="1239528"/>
            <a:ext cx="5063607"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名词/概念</a:t>
            </a:r>
          </a:p>
        </p:txBody>
      </p:sp>
      <p:sp>
        <p:nvSpPr>
          <p:cNvPr id="139" name="矩形 23"/>
          <p:cNvSpPr txBox="1"/>
          <p:nvPr/>
        </p:nvSpPr>
        <p:spPr>
          <a:xfrm>
            <a:off x="2192029" y="2948508"/>
            <a:ext cx="6438021" cy="212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4000">
                <a:solidFill>
                  <a:srgbClr val="FFFFFF"/>
                </a:solidFill>
                <a:latin typeface="+mn-lt"/>
                <a:ea typeface="+mn-ea"/>
                <a:cs typeface="+mn-cs"/>
                <a:sym typeface="苹方-简"/>
              </a:defRPr>
            </a:pPr>
            <a:r>
              <a:t>名词、术语</a:t>
            </a:r>
          </a:p>
          <a:p>
            <a:pPr indent="254000" algn="r">
              <a:defRPr sz="2600">
                <a:solidFill>
                  <a:srgbClr val="FFFFFF"/>
                </a:solidFill>
                <a:latin typeface="+mn-lt"/>
                <a:ea typeface="+mn-ea"/>
                <a:cs typeface="+mn-cs"/>
                <a:sym typeface="苹方-简"/>
              </a:defRPr>
            </a:pPr>
            <a:r>
              <a:t>重载：</a:t>
            </a:r>
          </a:p>
          <a:p>
            <a:pPr indent="254000" algn="r">
              <a:defRPr sz="2600">
                <a:solidFill>
                  <a:srgbClr val="FFFFFF"/>
                </a:solidFill>
                <a:latin typeface="+mn-lt"/>
                <a:ea typeface="+mn-ea"/>
                <a:cs typeface="+mn-cs"/>
                <a:sym typeface="苹方-简"/>
              </a:defRPr>
            </a:pPr>
            <a:r>
              <a:t>合并、同名合并：</a:t>
            </a:r>
          </a:p>
          <a:p>
            <a:pPr indent="254000" algn="r">
              <a:defRPr sz="2600">
                <a:solidFill>
                  <a:srgbClr val="FFFFFF"/>
                </a:solidFill>
                <a:latin typeface="+mn-lt"/>
                <a:ea typeface="+mn-ea"/>
                <a:cs typeface="+mn-cs"/>
                <a:sym typeface="苹方-简"/>
              </a:defRPr>
            </a:pPr>
            <a:r>
              <a:t>声明合并：</a:t>
            </a:r>
          </a:p>
        </p:txBody>
      </p:sp>
      <p:sp>
        <p:nvSpPr>
          <p:cNvPr id="140" name="矩形 23"/>
          <p:cNvSpPr txBox="1"/>
          <p:nvPr/>
        </p:nvSpPr>
        <p:spPr>
          <a:xfrm>
            <a:off x="2183338" y="6826091"/>
            <a:ext cx="20540044" cy="39881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4000">
                <a:solidFill>
                  <a:srgbClr val="FFFFFF"/>
                </a:solidFill>
                <a:latin typeface="+mn-lt"/>
                <a:ea typeface="+mn-ea"/>
                <a:cs typeface="+mn-cs"/>
                <a:sym typeface="苹方-简"/>
              </a:defRPr>
            </a:pPr>
            <a:r>
              <a:t>概念</a:t>
            </a:r>
          </a:p>
          <a:p>
            <a:pPr marL="413083" indent="-260683" algn="l">
              <a:buSzPct val="100000"/>
              <a:buChar char="‣"/>
              <a:defRPr sz="2600">
                <a:solidFill>
                  <a:schemeClr val="accent1">
                    <a:lumOff val="12500"/>
                  </a:schemeClr>
                </a:solidFill>
                <a:latin typeface="+mn-lt"/>
                <a:ea typeface="+mn-ea"/>
                <a:cs typeface="+mn-cs"/>
                <a:sym typeface="苹方-简"/>
              </a:defRPr>
            </a:pPr>
            <a:r>
              <a:t>声明合并</a:t>
            </a:r>
            <a:r>
              <a:rPr>
                <a:solidFill>
                  <a:srgbClr val="FFFFFF"/>
                </a:solidFill>
              </a:rPr>
              <a:t>（</a:t>
            </a:r>
            <a:r>
              <a:rPr>
                <a:solidFill>
                  <a:srgbClr val="FFFFFF"/>
                </a:solidFill>
              </a:rPr>
              <a:t>Declaration merging</a:t>
            </a:r>
            <a:r>
              <a:rPr>
                <a:solidFill>
                  <a:srgbClr val="FFFFFF"/>
                </a:solidFill>
              </a:rPr>
              <a:t>）意味着编译器将使用相同名称声明的两个单独的声明合并到一个定义中（</a:t>
            </a:r>
            <a:r>
              <a:rPr i="1">
                <a:solidFill>
                  <a:srgbClr val="FFFFFF"/>
                </a:solidFill>
                <a:latin typeface="Avenir Next Ultra Light"/>
                <a:ea typeface="Avenir Next Ultra Light"/>
                <a:cs typeface="Avenir Next Ultra Light"/>
                <a:sym typeface="Avenir Next Ultra Light"/>
              </a:rPr>
              <a:t>into a single definition</a:t>
            </a:r>
            <a:r>
              <a:rPr>
                <a:solidFill>
                  <a:srgbClr val="FFFFFF"/>
                </a:solidFill>
              </a:rPr>
              <a:t>）。</a:t>
            </a:r>
            <a:endParaRPr>
              <a:solidFill>
                <a:srgbClr val="FFFFFF"/>
              </a:solidFill>
            </a:endParaRPr>
          </a:p>
          <a:p>
            <a:pPr marL="965200" indent="-558800" algn="l">
              <a:buSzPct val="100000"/>
              <a:buChar char="@see: "/>
              <a:defRPr i="1" sz="2600">
                <a:solidFill>
                  <a:srgbClr val="A7A7A7"/>
                </a:solidFill>
                <a:latin typeface="Avenir Next Regular"/>
                <a:ea typeface="Avenir Next Regular"/>
                <a:cs typeface="Avenir Next Regular"/>
                <a:sym typeface="Avenir Next Regular"/>
              </a:defRPr>
            </a:pPr>
            <a:r>
              <a:t>https://www.typescriptlang.org/docs/handbook/declaration-merging.html</a:t>
            </a:r>
          </a:p>
          <a:p>
            <a:pPr marL="413083" indent="-260683" algn="l">
              <a:buSzPct val="100000"/>
              <a:buChar char="‣"/>
              <a:defRPr sz="2600">
                <a:solidFill>
                  <a:schemeClr val="accent1">
                    <a:lumOff val="12500"/>
                  </a:schemeClr>
                </a:solidFill>
                <a:latin typeface="+mn-lt"/>
                <a:ea typeface="+mn-ea"/>
                <a:cs typeface="+mn-cs"/>
                <a:sym typeface="苹方-简"/>
              </a:defRPr>
            </a:pPr>
            <a:r>
              <a:t>声明</a:t>
            </a:r>
            <a:r>
              <a:rPr>
                <a:solidFill>
                  <a:srgbClr val="FFFFFF"/>
                </a:solidFill>
              </a:rPr>
              <a:t>（</a:t>
            </a:r>
            <a:r>
              <a:rPr>
                <a:solidFill>
                  <a:srgbClr val="FFFFFF"/>
                </a:solidFill>
              </a:rPr>
              <a:t>Declaration</a:t>
            </a:r>
            <a:r>
              <a:rPr>
                <a:solidFill>
                  <a:srgbClr val="FFFFFF"/>
                </a:solidFill>
              </a:rPr>
              <a:t>）至少在以下三组之一中创建实体：命名空间、类型或值（</a:t>
            </a:r>
            <a:r>
              <a:rPr i="1">
                <a:solidFill>
                  <a:srgbClr val="FFFFFF"/>
                </a:solidFill>
                <a:latin typeface="Avenir Next Ultra Light"/>
                <a:ea typeface="Avenir Next Ultra Light"/>
                <a:cs typeface="Avenir Next Ultra Light"/>
                <a:sym typeface="Avenir Next Ultra Light"/>
              </a:rPr>
              <a:t>creates entities in at least one of …</a:t>
            </a:r>
            <a:r>
              <a:rPr>
                <a:solidFill>
                  <a:srgbClr val="FFFFFF"/>
                </a:solidFill>
              </a:rPr>
              <a:t>）。</a:t>
            </a:r>
            <a:endParaRPr>
              <a:solidFill>
                <a:srgbClr val="FFFFFF"/>
              </a:solidFill>
            </a:endParaRPr>
          </a:p>
          <a:p>
            <a:pPr marL="965200" indent="-558800" algn="l">
              <a:buSzPct val="100000"/>
              <a:buChar char="@see: "/>
              <a:defRPr i="1" sz="2600">
                <a:solidFill>
                  <a:srgbClr val="A7A7A7"/>
                </a:solidFill>
                <a:latin typeface="Avenir Next Regular"/>
                <a:ea typeface="Avenir Next Regular"/>
                <a:cs typeface="Avenir Next Regular"/>
                <a:sym typeface="Avenir Next Regular"/>
              </a:defRPr>
            </a:pPr>
            <a:r>
              <a:t>https://www.typescriptlang.org/docs/handbook/declaration-merging.html</a:t>
            </a:r>
          </a:p>
          <a:p>
            <a:pPr marL="413083" indent="-260683" algn="l">
              <a:buSzPct val="100000"/>
              <a:buChar char="‣"/>
              <a:defRPr sz="2600">
                <a:solidFill>
                  <a:srgbClr val="FFFFFF"/>
                </a:solidFill>
                <a:latin typeface="+mn-lt"/>
                <a:ea typeface="+mn-ea"/>
                <a:cs typeface="+mn-cs"/>
                <a:sym typeface="苹方-简"/>
              </a:defRPr>
            </a:pPr>
            <a:r>
              <a:t>显式声明函数可以用哪些不同方式调用的方法称为</a:t>
            </a:r>
            <a:r>
              <a:rPr>
                <a:solidFill>
                  <a:schemeClr val="accent1">
                    <a:lumOff val="12500"/>
                  </a:schemeClr>
                </a:solidFill>
              </a:rPr>
              <a:t>重载</a:t>
            </a:r>
            <a:r>
              <a:t>（</a:t>
            </a:r>
            <a:r>
              <a:t>Overload</a:t>
            </a:r>
            <a:r>
              <a:t>），而在</a:t>
            </a:r>
            <a:r>
              <a:t>TypeScript</a:t>
            </a:r>
            <a:r>
              <a:t>中使用</a:t>
            </a:r>
            <a:r>
              <a:rPr>
                <a:solidFill>
                  <a:schemeClr val="accent1">
                    <a:lumOff val="12500"/>
                  </a:schemeClr>
                </a:solidFill>
              </a:rPr>
              <a:t>重载签名</a:t>
            </a:r>
            <a:r>
              <a:t>（</a:t>
            </a:r>
            <a:r>
              <a:t> overload signatures </a:t>
            </a:r>
            <a:r>
              <a:t>）来指明函数能用不同的方法调用（</a:t>
            </a:r>
            <a:r>
              <a:rPr i="1">
                <a:latin typeface="Avenir Next Ultra Light"/>
                <a:ea typeface="Avenir Next Ultra Light"/>
                <a:cs typeface="Avenir Next Ultra Light"/>
                <a:sym typeface="Avenir Next Ultra Light"/>
              </a:rPr>
              <a:t>can be called in different ways by writing overload signatures</a:t>
            </a:r>
            <a:r>
              <a:t>）。并且这也可以用于方法重载和构造方法重载上。</a:t>
            </a:r>
          </a:p>
          <a:p>
            <a:pPr marL="965200" indent="-558800" algn="l">
              <a:buSzPct val="100000"/>
              <a:buChar char="@see: "/>
              <a:defRPr i="1" sz="2600">
                <a:solidFill>
                  <a:srgbClr val="A7A7A7"/>
                </a:solidFill>
                <a:latin typeface="Avenir Next Regular"/>
                <a:ea typeface="Avenir Next Regular"/>
                <a:cs typeface="Avenir Next Regular"/>
                <a:sym typeface="Avenir Next Regular"/>
              </a:defRPr>
            </a:pPr>
            <a:r>
              <a:t>https://www.typescriptlang.org/docs/handbook/2/functions.html#function-overloads</a:t>
            </a:r>
          </a:p>
        </p:txBody>
      </p:sp>
      <p:sp>
        <p:nvSpPr>
          <p:cNvPr id="141" name="矩形 23"/>
          <p:cNvSpPr txBox="1"/>
          <p:nvPr/>
        </p:nvSpPr>
        <p:spPr>
          <a:xfrm>
            <a:off x="8395928" y="3189808"/>
            <a:ext cx="10955773" cy="187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254000" algn="l">
              <a:defRPr sz="2600">
                <a:solidFill>
                  <a:srgbClr val="FFFFFF"/>
                </a:solidFill>
                <a:latin typeface="+mn-lt"/>
                <a:ea typeface="+mn-ea"/>
                <a:cs typeface="+mn-cs"/>
                <a:sym typeface="苹方-简"/>
              </a:defRPr>
            </a:pPr>
          </a:p>
          <a:p>
            <a:pPr indent="254000" algn="l">
              <a:defRPr sz="2600">
                <a:solidFill>
                  <a:srgbClr val="FFFFFF"/>
                </a:solidFill>
                <a:latin typeface="+mn-lt"/>
                <a:ea typeface="+mn-ea"/>
                <a:cs typeface="+mn-cs"/>
                <a:sym typeface="苹方-简"/>
              </a:defRPr>
            </a:pPr>
            <a:r>
              <a:t>overload</a:t>
            </a:r>
          </a:p>
          <a:p>
            <a:pPr indent="254000" algn="l">
              <a:defRPr sz="2600">
                <a:solidFill>
                  <a:srgbClr val="FFFFFF"/>
                </a:solidFill>
                <a:latin typeface="+mn-lt"/>
                <a:ea typeface="+mn-ea"/>
                <a:cs typeface="+mn-cs"/>
                <a:sym typeface="苹方-简"/>
              </a:defRPr>
            </a:pPr>
            <a:r>
              <a:t>merging,  merging names</a:t>
            </a:r>
          </a:p>
          <a:p>
            <a:pPr indent="254000" algn="l">
              <a:defRPr sz="2600">
                <a:solidFill>
                  <a:srgbClr val="FFFFFF"/>
                </a:solidFill>
                <a:latin typeface="+mn-lt"/>
                <a:ea typeface="+mn-ea"/>
                <a:cs typeface="+mn-cs"/>
                <a:sym typeface="苹方-简"/>
              </a:defRPr>
            </a:pPr>
            <a:r>
              <a:t>declaration merging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在此输入一级标题"/>
          <p:cNvSpPr txBox="1"/>
          <p:nvPr/>
        </p:nvSpPr>
        <p:spPr>
          <a:xfrm>
            <a:off x="1285952" y="1322078"/>
            <a:ext cx="5063607" cy="110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Q&amp;A</a:t>
            </a:r>
          </a:p>
        </p:txBody>
      </p:sp>
      <p:sp>
        <p:nvSpPr>
          <p:cNvPr id="144" name="矩形 23"/>
          <p:cNvSpPr txBox="1"/>
          <p:nvPr/>
        </p:nvSpPr>
        <p:spPr>
          <a:xfrm>
            <a:off x="2186475" y="4437929"/>
            <a:ext cx="19358997" cy="21484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lgn="l">
              <a:buSzPct val="100000"/>
              <a:buChar char="Q: "/>
              <a:defRPr sz="4000">
                <a:solidFill>
                  <a:srgbClr val="FFFFFF"/>
                </a:solidFill>
                <a:latin typeface="+mn-lt"/>
                <a:ea typeface="+mn-ea"/>
                <a:cs typeface="+mn-cs"/>
                <a:sym typeface="苹方-简"/>
              </a:defRPr>
            </a:pPr>
            <a:r>
              <a:t>课程中讲到的typeof是什么？</a:t>
            </a:r>
          </a:p>
          <a:p>
            <a:pPr marL="596900" indent="-419100" algn="l">
              <a:buSzPct val="100000"/>
              <a:buChar char="A: "/>
              <a:defRPr sz="2600">
                <a:solidFill>
                  <a:srgbClr val="FFFFFF"/>
                </a:solidFill>
                <a:latin typeface="+mn-lt"/>
                <a:ea typeface="+mn-ea"/>
                <a:cs typeface="+mn-cs"/>
                <a:sym typeface="苹方-简"/>
              </a:defRPr>
            </a:pPr>
            <a:r>
              <a:t>这里的 </a:t>
            </a:r>
            <a:r>
              <a:rPr>
                <a:solidFill>
                  <a:schemeClr val="accent3">
                    <a:lumOff val="11764"/>
                  </a:schemeClr>
                </a:solidFill>
                <a:latin typeface="Monaco"/>
                <a:ea typeface="Monaco"/>
                <a:cs typeface="Monaco"/>
                <a:sym typeface="Monaco"/>
              </a:rPr>
              <a:t>typeof</a:t>
            </a:r>
            <a:r>
              <a:t> 不是 JavaScript 中的运算符，而是 TypeScript 在类型系统中的运算符，它返回一个变量（名字）的类型。这里取到的类型可以是推断的类型，也可以是标注的类型。有关这个运算符，我们会在“14 | 在JS与TS间的互通访问技术 ”中再提及，并且还会在本课程第二篇中详细讲述。</a:t>
            </a:r>
          </a:p>
        </p:txBody>
      </p:sp>
      <p:sp>
        <p:nvSpPr>
          <p:cNvPr id="145" name="矩形 23"/>
          <p:cNvSpPr txBox="1"/>
          <p:nvPr/>
        </p:nvSpPr>
        <p:spPr>
          <a:xfrm>
            <a:off x="2186475" y="6858000"/>
            <a:ext cx="19358997" cy="3060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lgn="l">
              <a:buSzPct val="100000"/>
              <a:buChar char="Q: "/>
              <a:defRPr sz="4000">
                <a:solidFill>
                  <a:srgbClr val="FFFFFF"/>
                </a:solidFill>
                <a:latin typeface="+mn-lt"/>
                <a:ea typeface="+mn-ea"/>
                <a:cs typeface="+mn-cs"/>
                <a:sym typeface="苹方-简"/>
              </a:defRPr>
            </a:pPr>
            <a:r>
              <a:t>“联合多个接口等同于找到它们的父类”有什么意义？</a:t>
            </a:r>
          </a:p>
          <a:p>
            <a:pPr marL="596900" indent="-419100" algn="l">
              <a:buSzPct val="100000"/>
              <a:buChar char="A: "/>
              <a:defRPr sz="2600">
                <a:solidFill>
                  <a:srgbClr val="FFFFFF"/>
                </a:solidFill>
                <a:latin typeface="+mn-lt"/>
                <a:ea typeface="+mn-ea"/>
                <a:cs typeface="+mn-cs"/>
                <a:sym typeface="苹方-简"/>
              </a:defRPr>
            </a:pPr>
            <a:r>
              <a:t>在 OOP 中，提供层次清晰的继承结构是一个良好的设计实践。但是在实际开发时， “设计与实现一个具体的类”才往往是更自然的。因为更多的抽象层级，也就意味着更难触及到具体的业务逻辑。这也是为什么大多数的开发人员难以 “将类继承结构设计到两层以上”的原因。然而一旦我们理解了“联合多个接口等同于找到它们的父类”，那么我们就可以先开发具体代码、设计具体类，然后通过“联合那些有近似概念的类”来找到它们公共的父类，并快速得到父类的接口设计。这对于从既有代码中抽象、剥离一个框架或库是有极大帮助的。</a:t>
            </a:r>
          </a:p>
        </p:txBody>
      </p:sp>
      <p:sp>
        <p:nvSpPr>
          <p:cNvPr id="146" name="矩形 23"/>
          <p:cNvSpPr txBox="1"/>
          <p:nvPr/>
        </p:nvSpPr>
        <p:spPr>
          <a:xfrm>
            <a:off x="2186475" y="10217870"/>
            <a:ext cx="19358997" cy="167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lgn="l">
              <a:buSzPct val="100000"/>
              <a:buChar char="Q: "/>
              <a:defRPr sz="4000">
                <a:solidFill>
                  <a:srgbClr val="FFFFFF"/>
                </a:solidFill>
                <a:latin typeface="+mn-lt"/>
                <a:ea typeface="+mn-ea"/>
                <a:cs typeface="+mn-cs"/>
                <a:sym typeface="苹方-简"/>
              </a:defRPr>
            </a:pPr>
            <a:r>
              <a:t>为什么我在重现这些类声明的示例时，总是出现ts(2564)错误？</a:t>
            </a:r>
          </a:p>
          <a:p>
            <a:pPr marL="596900" indent="-419100" algn="l">
              <a:buSzPct val="100000"/>
              <a:buChar char="A: "/>
              <a:defRPr sz="2600">
                <a:solidFill>
                  <a:srgbClr val="FFFFFF"/>
                </a:solidFill>
                <a:latin typeface="+mn-lt"/>
                <a:ea typeface="+mn-ea"/>
                <a:cs typeface="+mn-cs"/>
                <a:sym typeface="苹方-简"/>
              </a:defRPr>
            </a:pPr>
            <a:r>
              <a:t>一般情况下，使用`</a:t>
            </a:r>
            <a:r>
              <a:rPr>
                <a:solidFill>
                  <a:schemeClr val="accent3">
                    <a:lumOff val="11764"/>
                  </a:schemeClr>
                </a:solidFill>
                <a:latin typeface="Monaco"/>
                <a:ea typeface="Monaco"/>
                <a:cs typeface="Monaco"/>
                <a:sym typeface="Monaco"/>
              </a:rPr>
              <a:t>tsc --init</a:t>
            </a:r>
            <a:r>
              <a:t>`初始化的 tsconfig.json 中，“strict” 参数会被自动配置为 true 值，这会严格检查那些未初始化的类声明成员，因此会有 TS2564 错。而在示例项目中，我添加了一个定制的 tsconfig.json，其中的 “strict” 缺省为false。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文本框 2"/>
          <p:cNvSpPr txBox="1"/>
          <p:nvPr/>
        </p:nvSpPr>
        <p:spPr>
          <a:xfrm>
            <a:off x="5726111" y="4584698"/>
            <a:ext cx="12931776"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0">
                <a:solidFill>
                  <a:srgbClr val="FFFFFF"/>
                </a:solidFill>
                <a:latin typeface="+mn-lt"/>
                <a:ea typeface="+mn-ea"/>
                <a:cs typeface="+mn-cs"/>
                <a:sym typeface="苹方-简"/>
              </a:defRPr>
            </a:lvl1pPr>
          </a:lstStyle>
          <a:p>
            <a:pPr/>
            <a:r>
              <a:t>THANKS</a:t>
            </a:r>
          </a:p>
        </p:txBody>
      </p:sp>
      <p:pic>
        <p:nvPicPr>
          <p:cNvPr id="149" name="TGO 鲲鹏会（深色背景反白）.png" descr="TGO 鲲鹏会（深色背景反白）.png"/>
          <p:cNvPicPr>
            <a:picLocks noChangeAspect="1"/>
          </p:cNvPicPr>
          <p:nvPr/>
        </p:nvPicPr>
        <p:blipFill>
          <a:blip r:embed="rId2">
            <a:extLst/>
          </a:blip>
          <a:stretch>
            <a:fillRect/>
          </a:stretch>
        </p:blipFill>
        <p:spPr>
          <a:xfrm>
            <a:off x="19811116" y="632027"/>
            <a:ext cx="3780431" cy="108105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矩形 23"/>
          <p:cNvSpPr txBox="1"/>
          <p:nvPr/>
        </p:nvSpPr>
        <p:spPr>
          <a:xfrm>
            <a:off x="5430539" y="3890033"/>
            <a:ext cx="11669767"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4000">
                <a:solidFill>
                  <a:srgbClr val="FFFFFF"/>
                </a:solidFill>
                <a:latin typeface="+mn-lt"/>
                <a:ea typeface="+mn-ea"/>
                <a:cs typeface="+mn-cs"/>
                <a:sym typeface="苹方-简"/>
              </a:defRPr>
            </a:lvl1pPr>
          </a:lstStyle>
          <a:p>
            <a:pPr/>
            <a:r>
              <a:t>类与接口的简单关系</a:t>
            </a:r>
          </a:p>
        </p:txBody>
      </p:sp>
      <p:grpSp>
        <p:nvGrpSpPr>
          <p:cNvPr id="76" name="圆角矩形 27"/>
          <p:cNvGrpSpPr/>
          <p:nvPr/>
        </p:nvGrpSpPr>
        <p:grpSpPr>
          <a:xfrm>
            <a:off x="4078435" y="3806502"/>
            <a:ext cx="951683" cy="914583"/>
            <a:chOff x="0" y="0"/>
            <a:chExt cx="951681" cy="914582"/>
          </a:xfrm>
        </p:grpSpPr>
        <p:sp>
          <p:nvSpPr>
            <p:cNvPr id="74" name="圆角矩形"/>
            <p:cNvSpPr/>
            <p:nvPr/>
          </p:nvSpPr>
          <p:spPr>
            <a:xfrm>
              <a:off x="0" y="-1"/>
              <a:ext cx="951682" cy="914584"/>
            </a:xfrm>
            <a:prstGeom prst="roundRect">
              <a:avLst>
                <a:gd name="adj" fmla="val 16667"/>
              </a:avLst>
            </a:prstGeom>
            <a:solidFill>
              <a:srgbClr val="0079BF"/>
            </a:solidFill>
            <a:ln w="12700" cap="flat">
              <a:noFill/>
              <a:miter lim="400000"/>
            </a:ln>
            <a:effectLst/>
          </p:spPr>
          <p:txBody>
            <a:bodyPr wrap="square" lIns="0" tIns="0" rIns="0" bIns="0" numCol="1" anchor="ctr">
              <a:noAutofit/>
            </a:bodyPr>
            <a:lstStyle/>
            <a:p>
              <a:pPr>
                <a:defRPr sz="4000">
                  <a:solidFill>
                    <a:srgbClr val="FFFFFF"/>
                  </a:solidFill>
                  <a:latin typeface="+mn-lt"/>
                  <a:ea typeface="+mn-ea"/>
                  <a:cs typeface="+mn-cs"/>
                  <a:sym typeface="苹方-简"/>
                </a:defRPr>
              </a:pPr>
            </a:p>
          </p:txBody>
        </p:sp>
        <p:sp>
          <p:nvSpPr>
            <p:cNvPr id="75" name="1"/>
            <p:cNvSpPr txBox="1"/>
            <p:nvPr/>
          </p:nvSpPr>
          <p:spPr>
            <a:xfrm>
              <a:off x="44645" y="55969"/>
              <a:ext cx="862392" cy="802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4000">
                  <a:solidFill>
                    <a:srgbClr val="FFFFFF"/>
                  </a:solidFill>
                  <a:latin typeface="+mn-lt"/>
                  <a:ea typeface="+mn-ea"/>
                  <a:cs typeface="+mn-cs"/>
                  <a:sym typeface="苹方-简"/>
                </a:defRPr>
              </a:lvl1pPr>
            </a:lstStyle>
            <a:p>
              <a:pPr/>
              <a:r>
                <a:t>1</a:t>
              </a:r>
            </a:p>
          </p:txBody>
        </p:sp>
      </p:grpSp>
      <p:sp>
        <p:nvSpPr>
          <p:cNvPr id="77" name="矩形 35"/>
          <p:cNvSpPr txBox="1"/>
          <p:nvPr/>
        </p:nvSpPr>
        <p:spPr>
          <a:xfrm>
            <a:off x="5431509" y="8408998"/>
            <a:ext cx="11669767"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4000">
                <a:solidFill>
                  <a:srgbClr val="FFFFFF"/>
                </a:solidFill>
                <a:latin typeface="+mn-lt"/>
                <a:ea typeface="+mn-ea"/>
                <a:cs typeface="+mn-cs"/>
                <a:sym typeface="苹方-简"/>
              </a:defRPr>
            </a:lvl1pPr>
          </a:lstStyle>
          <a:p>
            <a:pPr/>
            <a:r>
              <a:t>接口的用法：原型、方法与类继承树设计</a:t>
            </a:r>
          </a:p>
        </p:txBody>
      </p:sp>
      <p:grpSp>
        <p:nvGrpSpPr>
          <p:cNvPr id="80" name="圆角矩形 36"/>
          <p:cNvGrpSpPr/>
          <p:nvPr/>
        </p:nvGrpSpPr>
        <p:grpSpPr>
          <a:xfrm>
            <a:off x="4079406" y="8248642"/>
            <a:ext cx="951682" cy="914583"/>
            <a:chOff x="0" y="0"/>
            <a:chExt cx="951681" cy="914582"/>
          </a:xfrm>
        </p:grpSpPr>
        <p:sp>
          <p:nvSpPr>
            <p:cNvPr id="78" name="圆角矩形"/>
            <p:cNvSpPr/>
            <p:nvPr/>
          </p:nvSpPr>
          <p:spPr>
            <a:xfrm>
              <a:off x="0" y="-1"/>
              <a:ext cx="951682" cy="914584"/>
            </a:xfrm>
            <a:prstGeom prst="roundRect">
              <a:avLst>
                <a:gd name="adj" fmla="val 16667"/>
              </a:avLst>
            </a:prstGeom>
            <a:solidFill>
              <a:srgbClr val="0079BF"/>
            </a:solidFill>
            <a:ln w="12700" cap="flat">
              <a:noFill/>
              <a:miter lim="400000"/>
            </a:ln>
            <a:effectLst/>
          </p:spPr>
          <p:txBody>
            <a:bodyPr wrap="square" lIns="0" tIns="0" rIns="0" bIns="0" numCol="1" anchor="ctr">
              <a:noAutofit/>
            </a:bodyPr>
            <a:lstStyle/>
            <a:p>
              <a:pPr>
                <a:defRPr sz="4000">
                  <a:solidFill>
                    <a:srgbClr val="FFFFFF"/>
                  </a:solidFill>
                  <a:latin typeface="+mn-lt"/>
                  <a:ea typeface="+mn-ea"/>
                  <a:cs typeface="+mn-cs"/>
                  <a:sym typeface="苹方-简"/>
                </a:defRPr>
              </a:pPr>
            </a:p>
          </p:txBody>
        </p:sp>
        <p:sp>
          <p:nvSpPr>
            <p:cNvPr id="79" name="4"/>
            <p:cNvSpPr txBox="1"/>
            <p:nvPr/>
          </p:nvSpPr>
          <p:spPr>
            <a:xfrm>
              <a:off x="44645" y="55969"/>
              <a:ext cx="862392" cy="802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4000">
                  <a:solidFill>
                    <a:srgbClr val="FFFFFF"/>
                  </a:solidFill>
                  <a:latin typeface="+mn-lt"/>
                  <a:ea typeface="+mn-ea"/>
                  <a:cs typeface="+mn-cs"/>
                  <a:sym typeface="苹方-简"/>
                </a:defRPr>
              </a:lvl1pPr>
            </a:lstStyle>
            <a:p>
              <a:pPr/>
              <a:r>
                <a:t>4</a:t>
              </a:r>
            </a:p>
          </p:txBody>
        </p:sp>
      </p:grpSp>
      <p:sp>
        <p:nvSpPr>
          <p:cNvPr id="81" name="在此输入一级标题"/>
          <p:cNvSpPr txBox="1"/>
          <p:nvPr/>
        </p:nvSpPr>
        <p:spPr>
          <a:xfrm>
            <a:off x="1285952" y="1239528"/>
            <a:ext cx="5063607"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目录</a:t>
            </a:r>
          </a:p>
        </p:txBody>
      </p:sp>
      <p:sp>
        <p:nvSpPr>
          <p:cNvPr id="82" name="矩形 23"/>
          <p:cNvSpPr txBox="1"/>
          <p:nvPr/>
        </p:nvSpPr>
        <p:spPr>
          <a:xfrm>
            <a:off x="5431509" y="5350040"/>
            <a:ext cx="1489916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4000">
                <a:solidFill>
                  <a:srgbClr val="FFFFFF"/>
                </a:solidFill>
                <a:latin typeface="+mn-lt"/>
                <a:ea typeface="+mn-ea"/>
                <a:cs typeface="+mn-cs"/>
                <a:sym typeface="苹方-简"/>
              </a:defRPr>
            </a:lvl1pPr>
          </a:lstStyle>
          <a:p>
            <a:pPr/>
            <a:r>
              <a:t>相似性：从接口到类，以及反之从类到接口</a:t>
            </a:r>
          </a:p>
        </p:txBody>
      </p:sp>
      <p:grpSp>
        <p:nvGrpSpPr>
          <p:cNvPr id="85" name="圆角矩形 27"/>
          <p:cNvGrpSpPr/>
          <p:nvPr/>
        </p:nvGrpSpPr>
        <p:grpSpPr>
          <a:xfrm>
            <a:off x="4079406" y="5287215"/>
            <a:ext cx="951682" cy="914583"/>
            <a:chOff x="0" y="0"/>
            <a:chExt cx="951681" cy="914582"/>
          </a:xfrm>
        </p:grpSpPr>
        <p:sp>
          <p:nvSpPr>
            <p:cNvPr id="83" name="圆角矩形"/>
            <p:cNvSpPr/>
            <p:nvPr/>
          </p:nvSpPr>
          <p:spPr>
            <a:xfrm>
              <a:off x="0" y="-1"/>
              <a:ext cx="951682" cy="914584"/>
            </a:xfrm>
            <a:prstGeom prst="roundRect">
              <a:avLst>
                <a:gd name="adj" fmla="val 16667"/>
              </a:avLst>
            </a:prstGeom>
            <a:solidFill>
              <a:srgbClr val="0079BF"/>
            </a:solidFill>
            <a:ln w="12700" cap="flat">
              <a:noFill/>
              <a:miter lim="400000"/>
            </a:ln>
            <a:effectLst/>
          </p:spPr>
          <p:txBody>
            <a:bodyPr wrap="square" lIns="0" tIns="0" rIns="0" bIns="0" numCol="1" anchor="ctr">
              <a:noAutofit/>
            </a:bodyPr>
            <a:lstStyle/>
            <a:p>
              <a:pPr>
                <a:defRPr sz="4000">
                  <a:solidFill>
                    <a:srgbClr val="FFFFFF"/>
                  </a:solidFill>
                  <a:latin typeface="+mn-lt"/>
                  <a:ea typeface="+mn-ea"/>
                  <a:cs typeface="+mn-cs"/>
                  <a:sym typeface="苹方-简"/>
                </a:defRPr>
              </a:pPr>
            </a:p>
          </p:txBody>
        </p:sp>
        <p:sp>
          <p:nvSpPr>
            <p:cNvPr id="84" name="1"/>
            <p:cNvSpPr txBox="1"/>
            <p:nvPr/>
          </p:nvSpPr>
          <p:spPr>
            <a:xfrm>
              <a:off x="44645" y="55969"/>
              <a:ext cx="862392" cy="802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4000">
                  <a:solidFill>
                    <a:srgbClr val="FFFFFF"/>
                  </a:solidFill>
                  <a:latin typeface="+mn-lt"/>
                  <a:ea typeface="+mn-ea"/>
                  <a:cs typeface="+mn-cs"/>
                  <a:sym typeface="苹方-简"/>
                </a:defRPr>
              </a:lvl1pPr>
            </a:lstStyle>
            <a:p>
              <a:pPr/>
              <a:r>
                <a:t>2</a:t>
              </a:r>
            </a:p>
          </p:txBody>
        </p:sp>
      </p:grpSp>
      <p:sp>
        <p:nvSpPr>
          <p:cNvPr id="86" name="矩形 23"/>
          <p:cNvSpPr txBox="1"/>
          <p:nvPr/>
        </p:nvSpPr>
        <p:spPr>
          <a:xfrm>
            <a:off x="5431509" y="6835930"/>
            <a:ext cx="1437421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4000">
                <a:solidFill>
                  <a:srgbClr val="FFFFFF"/>
                </a:solidFill>
                <a:latin typeface="+mn-lt"/>
                <a:ea typeface="+mn-ea"/>
                <a:cs typeface="+mn-cs"/>
                <a:sym typeface="苹方-简"/>
              </a:defRPr>
            </a:lvl1pPr>
          </a:lstStyle>
          <a:p>
            <a:pPr/>
            <a:r>
              <a:t>类型兼容的不同理解：类的继承 vs. 接口的实现</a:t>
            </a:r>
          </a:p>
        </p:txBody>
      </p:sp>
      <p:grpSp>
        <p:nvGrpSpPr>
          <p:cNvPr id="89" name="圆角矩形 27"/>
          <p:cNvGrpSpPr/>
          <p:nvPr/>
        </p:nvGrpSpPr>
        <p:grpSpPr>
          <a:xfrm>
            <a:off x="4079406" y="6767928"/>
            <a:ext cx="951682" cy="914583"/>
            <a:chOff x="0" y="0"/>
            <a:chExt cx="951681" cy="914582"/>
          </a:xfrm>
        </p:grpSpPr>
        <p:sp>
          <p:nvSpPr>
            <p:cNvPr id="87" name="圆角矩形"/>
            <p:cNvSpPr/>
            <p:nvPr/>
          </p:nvSpPr>
          <p:spPr>
            <a:xfrm>
              <a:off x="0" y="-1"/>
              <a:ext cx="951682" cy="914584"/>
            </a:xfrm>
            <a:prstGeom prst="roundRect">
              <a:avLst>
                <a:gd name="adj" fmla="val 16667"/>
              </a:avLst>
            </a:prstGeom>
            <a:solidFill>
              <a:srgbClr val="0079BF"/>
            </a:solidFill>
            <a:ln w="12700" cap="flat">
              <a:noFill/>
              <a:miter lim="400000"/>
            </a:ln>
            <a:effectLst/>
          </p:spPr>
          <p:txBody>
            <a:bodyPr wrap="square" lIns="0" tIns="0" rIns="0" bIns="0" numCol="1" anchor="ctr">
              <a:noAutofit/>
            </a:bodyPr>
            <a:lstStyle/>
            <a:p>
              <a:pPr>
                <a:defRPr sz="4000">
                  <a:solidFill>
                    <a:srgbClr val="FFFFFF"/>
                  </a:solidFill>
                  <a:latin typeface="+mn-lt"/>
                  <a:ea typeface="+mn-ea"/>
                  <a:cs typeface="+mn-cs"/>
                  <a:sym typeface="苹方-简"/>
                </a:defRPr>
              </a:pPr>
            </a:p>
          </p:txBody>
        </p:sp>
        <p:sp>
          <p:nvSpPr>
            <p:cNvPr id="88" name="1"/>
            <p:cNvSpPr txBox="1"/>
            <p:nvPr/>
          </p:nvSpPr>
          <p:spPr>
            <a:xfrm>
              <a:off x="44645" y="55969"/>
              <a:ext cx="862392" cy="802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4000">
                  <a:solidFill>
                    <a:srgbClr val="FFFFFF"/>
                  </a:solidFill>
                  <a:latin typeface="+mn-lt"/>
                  <a:ea typeface="+mn-ea"/>
                  <a:cs typeface="+mn-cs"/>
                  <a:sym typeface="苹方-简"/>
                </a:defRPr>
              </a:lvl1pPr>
            </a:lstStyle>
            <a:p>
              <a:pPr/>
              <a:r>
                <a:t>3</a:t>
              </a:r>
            </a:p>
          </p:txBody>
        </p:sp>
      </p:grpSp>
      <p:sp>
        <p:nvSpPr>
          <p:cNvPr id="90" name="矩形 35"/>
          <p:cNvSpPr txBox="1"/>
          <p:nvPr/>
        </p:nvSpPr>
        <p:spPr>
          <a:xfrm>
            <a:off x="5405429" y="9894888"/>
            <a:ext cx="11669767"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4000">
                <a:solidFill>
                  <a:srgbClr val="FFFFFF"/>
                </a:solidFill>
                <a:latin typeface="+mn-lt"/>
                <a:ea typeface="+mn-ea"/>
                <a:cs typeface="+mn-cs"/>
                <a:sym typeface="苹方-简"/>
              </a:defRPr>
            </a:lvl1pPr>
          </a:lstStyle>
          <a:p>
            <a:pPr/>
            <a:r>
              <a:t>总结</a:t>
            </a:r>
          </a:p>
        </p:txBody>
      </p:sp>
      <p:grpSp>
        <p:nvGrpSpPr>
          <p:cNvPr id="93" name="圆角矩形 36"/>
          <p:cNvGrpSpPr/>
          <p:nvPr/>
        </p:nvGrpSpPr>
        <p:grpSpPr>
          <a:xfrm>
            <a:off x="4053325" y="9729355"/>
            <a:ext cx="951683" cy="914583"/>
            <a:chOff x="0" y="0"/>
            <a:chExt cx="951681" cy="914582"/>
          </a:xfrm>
        </p:grpSpPr>
        <p:sp>
          <p:nvSpPr>
            <p:cNvPr id="91" name="圆角矩形"/>
            <p:cNvSpPr/>
            <p:nvPr/>
          </p:nvSpPr>
          <p:spPr>
            <a:xfrm>
              <a:off x="0" y="-1"/>
              <a:ext cx="951682" cy="914584"/>
            </a:xfrm>
            <a:prstGeom prst="roundRect">
              <a:avLst>
                <a:gd name="adj" fmla="val 16667"/>
              </a:avLst>
            </a:prstGeom>
            <a:solidFill>
              <a:srgbClr val="0079BF"/>
            </a:solidFill>
            <a:ln w="12700" cap="flat">
              <a:noFill/>
              <a:miter lim="400000"/>
            </a:ln>
            <a:effectLst/>
          </p:spPr>
          <p:txBody>
            <a:bodyPr wrap="square" lIns="0" tIns="0" rIns="0" bIns="0" numCol="1" anchor="ctr">
              <a:noAutofit/>
            </a:bodyPr>
            <a:lstStyle/>
            <a:p>
              <a:pPr>
                <a:defRPr sz="4000">
                  <a:solidFill>
                    <a:srgbClr val="FFFFFF"/>
                  </a:solidFill>
                  <a:latin typeface="+mn-lt"/>
                  <a:ea typeface="+mn-ea"/>
                  <a:cs typeface="+mn-cs"/>
                  <a:sym typeface="苹方-简"/>
                </a:defRPr>
              </a:pPr>
            </a:p>
          </p:txBody>
        </p:sp>
        <p:sp>
          <p:nvSpPr>
            <p:cNvPr id="92" name="4"/>
            <p:cNvSpPr txBox="1"/>
            <p:nvPr/>
          </p:nvSpPr>
          <p:spPr>
            <a:xfrm>
              <a:off x="44645" y="55969"/>
              <a:ext cx="862392" cy="802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4000">
                  <a:solidFill>
                    <a:srgbClr val="FFFFFF"/>
                  </a:solidFill>
                  <a:latin typeface="+mn-lt"/>
                  <a:ea typeface="+mn-ea"/>
                  <a:cs typeface="+mn-cs"/>
                  <a:sym typeface="苹方-简"/>
                </a:defRPr>
              </a:lvl1pPr>
            </a:lstStyle>
            <a:p>
              <a:pPr/>
              <a:r>
                <a:t>5</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95" name="表格 3"/>
          <p:cNvGraphicFramePr/>
          <p:nvPr/>
        </p:nvGraphicFramePr>
        <p:xfrm>
          <a:off x="4728714" y="992926"/>
          <a:ext cx="18523782" cy="992330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02308"/>
                <a:gridCol w="2450201"/>
                <a:gridCol w="2167912"/>
                <a:gridCol w="3374597"/>
                <a:gridCol w="2587009"/>
                <a:gridCol w="2174676"/>
                <a:gridCol w="1877188"/>
                <a:gridCol w="1877188"/>
              </a:tblGrid>
              <a:tr h="426578">
                <a:tc gridSpan="3">
                  <a:txBody>
                    <a:bodyPr/>
                    <a:lstStyle/>
                    <a:p>
                      <a:pPr algn="ctr">
                        <a:defRPr b="0" sz="1800">
                          <a:solidFill>
                            <a:srgbClr val="000000"/>
                          </a:solidFill>
                        </a:defRPr>
                      </a:pPr>
                      <a:r>
                        <a:rPr>
                          <a:solidFill>
                            <a:srgbClr val="FFFFFF"/>
                          </a:solidFill>
                          <a:latin typeface="Monaco"/>
                          <a:ea typeface="Monaco"/>
                          <a:cs typeface="Monaco"/>
                        </a:rPr>
                        <a:t>ECMAScript / JavaScript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hMerge="1">
                  <a:tcPr/>
                </a:tc>
                <a:tc hMerge="1">
                  <a:tcPr/>
                </a:tc>
                <a:tc>
                  <a:txBody>
                    <a:bodyPr/>
                    <a:lstStyle/>
                    <a:p>
                      <a:pPr algn="ctr">
                        <a:defRPr b="0" sz="1800">
                          <a:solidFill>
                            <a:srgbClr val="000000"/>
                          </a:solidFill>
                        </a:defRPr>
                      </a:pPr>
                      <a:r>
                        <a:rPr>
                          <a:solidFill>
                            <a:srgbClr val="FFFFFF"/>
                          </a:solidFill>
                          <a:latin typeface="Monaco"/>
                          <a:ea typeface="Monaco"/>
                          <a:cs typeface="Monaco"/>
                        </a:rPr>
                        <a:t>ECMAScript class</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ctr">
                        <a:defRPr b="0" sz="1800">
                          <a:solidFill>
                            <a:srgbClr val="000000"/>
                          </a:solidFill>
                        </a:defRPr>
                      </a:pPr>
                      <a:r>
                        <a:rPr>
                          <a:solidFill>
                            <a:srgbClr val="FFFFFF"/>
                          </a:solidFill>
                          <a:latin typeface="Monaco"/>
                          <a:ea typeface="Monaco"/>
                          <a:cs typeface="Monaco"/>
                        </a:rPr>
                        <a:t>TypeScript class</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ctr">
                        <a:defRPr b="0" sz="1800">
                          <a:solidFill>
                            <a:srgbClr val="000000"/>
                          </a:solidFill>
                        </a:defRPr>
                      </a:pPr>
                      <a:r>
                        <a:rPr>
                          <a:solidFill>
                            <a:srgbClr val="FFFFFF"/>
                          </a:solidFill>
                          <a:latin typeface="Monaco"/>
                          <a:ea typeface="Monaco"/>
                          <a:cs typeface="Monaco"/>
                        </a:rPr>
                        <a:t>interface</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ctr">
                        <a:defRPr b="0" sz="1800">
                          <a:latin typeface="Monaco"/>
                          <a:ea typeface="Monaco"/>
                          <a:cs typeface="Monaco"/>
                        </a:defRPr>
                      </a:pPr>
                      <a:r>
                        <a:t>{ ...</a:t>
                      </a:r>
                      <a:r>
                        <a:t> </a:t>
                      </a:r>
                      <a:r>
                        <a: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ctr">
                        <a:defRPr b="0" sz="1800">
                          <a:latin typeface="Monaco"/>
                          <a:ea typeface="Monaco"/>
                          <a:cs typeface="Monaco"/>
                        </a:defRPr>
                      </a:pPr>
                      <a:r>
                        <a:t>{ ...</a:t>
                      </a:r>
                      <a:r>
                        <a:t> </a:t>
                      </a:r>
                      <a:r>
                        <a: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r>
              <a:tr h="426578">
                <a:tc rowSpan="3">
                  <a:txBody>
                    <a:bodyPr/>
                    <a:lstStyle/>
                    <a:p>
                      <a:pPr algn="ctr">
                        <a:defRPr sz="1800">
                          <a:latin typeface="Monaco"/>
                          <a:ea typeface="Monaco"/>
                          <a:cs typeface="Monaco"/>
                        </a:defRPr>
                      </a:pPr>
                      <a:r>
                        <a:t>可见性</a:t>
                      </a: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private</a:t>
                      </a: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baseline="31000"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r>
              <a:tr h="403729">
                <a:tc vMerge="1">
                  <a:tcPr/>
                </a:tc>
                <a:tc>
                  <a:txBody>
                    <a:bodyPr/>
                    <a:lstStyle/>
                    <a:p>
                      <a:pPr algn="l">
                        <a:defRPr sz="1800"/>
                      </a:pPr>
                      <a:r>
                        <a:rPr>
                          <a:latin typeface="Monaco"/>
                          <a:ea typeface="Monaco"/>
                          <a:cs typeface="Monaco"/>
                        </a:rPr>
                        <a:t>protected</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a:latin typeface="Monaco"/>
                          <a:ea typeface="Monaco"/>
                          <a:cs typeface="Monaco"/>
                        </a:rPr>
                        <a:t>public</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rowSpan="6">
                  <a:txBody>
                    <a:bodyPr/>
                    <a:lstStyle/>
                    <a:p>
                      <a:pPr algn="ctr">
                        <a:defRPr sz="1800"/>
                      </a:pPr>
                      <a:r>
                        <a:rPr>
                          <a:latin typeface="Monaco"/>
                          <a:ea typeface="Monaco"/>
                          <a:cs typeface="Monaco"/>
                        </a:rPr>
                        <a:t>类型语义</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override</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a:latin typeface="Monaco"/>
                          <a:ea typeface="Monaco"/>
                          <a:cs typeface="Monaco"/>
                        </a:rPr>
                        <a:t>abstract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N(*1)</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pPr>
                      <a:r>
                        <a:rPr i="1">
                          <a:latin typeface="Avenir Next Ultra Light"/>
                          <a:ea typeface="Avenir Next Ultra Light"/>
                          <a:cs typeface="Avenir Next Ultra Light"/>
                          <a:sym typeface="Avenir Next Ultra Light"/>
                        </a:rPr>
                        <a:t>(Parament property)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i="1">
                          <a:latin typeface="Avenir Next Ultra Light"/>
                          <a:ea typeface="Avenir Next Ultra Light"/>
                          <a:cs typeface="Avenir Next Ultra Light"/>
                          <a:sym typeface="Avenir Next Ultra Light"/>
                        </a:rPr>
                        <a:t>(Merging)</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pPr>
                      <a:r>
                        <a:rPr i="1">
                          <a:latin typeface="Avenir Next Ultra Light"/>
                          <a:ea typeface="Avenir Next Ultra Light"/>
                          <a:cs typeface="Avenir Next Ultra Light"/>
                          <a:sym typeface="Avenir Next Ultra Light"/>
                        </a:rPr>
                        <a:t>(Overload)</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i="1">
                          <a:latin typeface="Avenir Next Ultra Light"/>
                          <a:ea typeface="Avenir Next Ultra Light"/>
                          <a:cs typeface="Avenir Next Ultra Light"/>
                          <a:sym typeface="Avenir Next Ultra Light"/>
                        </a:rPr>
                        <a:t>(Signature)</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rowSpan="2">
                  <a:txBody>
                    <a:bodyPr/>
                    <a:lstStyle/>
                    <a:p>
                      <a:pPr algn="ctr">
                        <a:defRPr sz="1800"/>
                      </a:pPr>
                      <a:r>
                        <a:rPr>
                          <a:latin typeface="Monaco"/>
                          <a:ea typeface="Monaco"/>
                          <a:cs typeface="Monaco"/>
                        </a:rPr>
                        <a:t>成员修饰</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i="1">
                          <a:latin typeface="Avenir Next Ultra Light"/>
                          <a:ea typeface="Avenir Next Ultra Light"/>
                          <a:cs typeface="Avenir Next Ultra Light"/>
                          <a:sym typeface="Avenir Next Ultra Light"/>
                        </a:rPr>
                        <a:t>(Optional)</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solidFill>
                            <a:srgbClr val="00B050"/>
                          </a:solidFill>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N(*5)</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a:latin typeface="Monaco"/>
                          <a:ea typeface="Monaco"/>
                          <a:cs typeface="Monaco"/>
                        </a:rPr>
                        <a:t>readonly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rowSpan="2">
                  <a:txBody>
                    <a:bodyPr/>
                    <a:lstStyle/>
                    <a:p>
                      <a:pPr algn="ctr">
                        <a:defRPr sz="1800"/>
                      </a:pPr>
                      <a:r>
                        <a:rPr>
                          <a:latin typeface="Monaco"/>
                          <a:ea typeface="Monaco"/>
                          <a:cs typeface="Monaco"/>
                        </a:rPr>
                        <a:t>继承</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A implements 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A</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T  (*3)</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rowSpan="11">
                  <a:txBody>
                    <a:bodyPr/>
                    <a:lstStyle/>
                    <a:p>
                      <a:pPr algn="ctr">
                        <a:defRPr sz="1800"/>
                      </a:pPr>
                      <a:r>
                        <a:rPr>
                          <a:latin typeface="Monaco"/>
                          <a:ea typeface="Monaco"/>
                          <a:cs typeface="Monaco"/>
                        </a:rPr>
                        <a:t>ES/JS</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r>
                        <a:t>A</a:t>
                      </a:r>
                      <a:r>
                        <a:t> </a:t>
                      </a:r>
                      <a:r>
                        <a:t>extends B</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A</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B  (*4)</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solidFill>
                            <a:srgbClr val="00B050"/>
                          </a:solidFill>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pPr>
                      <a:r>
                        <a:rPr>
                          <a:latin typeface="Monaco"/>
                          <a:ea typeface="Monaco"/>
                          <a:cs typeface="Monaco"/>
                        </a:rPr>
                        <a:t>async</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a:latin typeface="Monaco"/>
                          <a:ea typeface="Monaco"/>
                          <a:cs typeface="Monaco"/>
                        </a:rPr>
                        <a: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N(*2)</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pPr>
                      <a:r>
                        <a:rPr>
                          <a:latin typeface="Monaco"/>
                          <a:ea typeface="Monaco"/>
                          <a:cs typeface="Monaco"/>
                        </a:rPr>
                        <a:t>static</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pPr>
                      <a:r>
                        <a:rPr>
                          <a:latin typeface="Monaco"/>
                          <a:ea typeface="Monaco"/>
                          <a:cs typeface="Monaco"/>
                        </a:rPr>
                        <a:t>accessor</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pPr>
                      <a:r>
                        <a:rPr>
                          <a:latin typeface="Monaco"/>
                          <a:ea typeface="Monaco"/>
                          <a:cs typeface="Monaco"/>
                        </a:rPr>
                        <a: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49427">
                <a:tc vMerge="1">
                  <a:tcPr/>
                </a:tc>
                <a:tc>
                  <a:txBody>
                    <a:bodyPr/>
                    <a:lstStyle/>
                    <a:p>
                      <a:pPr algn="l">
                        <a:defRPr sz="1800"/>
                      </a:pPr>
                      <a:r>
                        <a:rPr i="1">
                          <a:latin typeface="Avenir Next Ultra Light"/>
                          <a:ea typeface="Avenir Next Ultra Light"/>
                          <a:cs typeface="Avenir Next Ultra Light"/>
                          <a:sym typeface="Avenir Next Ultra Light"/>
                        </a:rPr>
                        <a:t>（Member）</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i="1">
                          <a:latin typeface="Avenir Next Ultra Light"/>
                          <a:ea typeface="Avenir Next Ultra Light"/>
                          <a:cs typeface="Avenir Next Ultra Light"/>
                          <a:sym typeface="Avenir Next Ultra Light"/>
                        </a:rPr>
                        <a:t>(property)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i="1">
                          <a:latin typeface="Avenir Next Ultra Light"/>
                          <a:ea typeface="Avenir Next Ultra Light"/>
                          <a:cs typeface="Avenir Next Ultra Light"/>
                          <a:sym typeface="Avenir Next Ultra Light"/>
                        </a:rPr>
                        <a:t>(method)</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r h="403729">
                <a:tc vMerge="1">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i="1">
                          <a:latin typeface="Avenir Next Ultra Light"/>
                          <a:ea typeface="Avenir Next Ultra Light"/>
                          <a:cs typeface="Avenir Next Ultra Light"/>
                          <a:sym typeface="Avenir Next Ultra Light"/>
                        </a:rPr>
                        <a:t>(Field)</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r>
              <a:tr h="403729">
                <a:tc vMerge="1">
                  <a:tcPr/>
                </a:tc>
                <a:tc>
                  <a:txBody>
                    <a:bodyPr/>
                    <a:lstStyle/>
                    <a:p>
                      <a:pPr algn="l">
                        <a:defRPr sz="1800">
                          <a:latin typeface="Monaco"/>
                          <a:ea typeface="Monaco"/>
                          <a:cs typeface="Monaco"/>
                        </a:defRPr>
                      </a:pP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get/set</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a:defRPr sz="1800"/>
                      </a:pPr>
                      <a:r>
                        <a:rPr>
                          <a:latin typeface="Monaco"/>
                          <a:ea typeface="Monaco"/>
                          <a:cs typeface="Monaco"/>
                        </a:rPr>
                        <a:t>Y</a:t>
                      </a:r>
                    </a:p>
                  </a:txBody>
                  <a:tcPr marL="36000" marR="36000" marT="36000" marB="3600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r>
            </a:tbl>
          </a:graphicData>
        </a:graphic>
      </p:graphicFrame>
      <p:pic>
        <p:nvPicPr>
          <p:cNvPr id="96" name="图片 16" descr="图片 16"/>
          <p:cNvPicPr>
            <a:picLocks noChangeAspect="1"/>
          </p:cNvPicPr>
          <p:nvPr/>
        </p:nvPicPr>
        <p:blipFill>
          <a:blip r:embed="rId2">
            <a:extLst/>
          </a:blip>
          <a:stretch>
            <a:fillRect/>
          </a:stretch>
        </p:blipFill>
        <p:spPr>
          <a:xfrm>
            <a:off x="15144563" y="273481"/>
            <a:ext cx="1826984" cy="697787"/>
          </a:xfrm>
          <a:prstGeom prst="rect">
            <a:avLst/>
          </a:prstGeom>
          <a:ln w="12700">
            <a:miter lim="400000"/>
          </a:ln>
        </p:spPr>
      </p:pic>
      <p:pic>
        <p:nvPicPr>
          <p:cNvPr id="97" name="图片 19" descr="图片 19"/>
          <p:cNvPicPr>
            <a:picLocks noChangeAspect="1"/>
          </p:cNvPicPr>
          <p:nvPr/>
        </p:nvPicPr>
        <p:blipFill>
          <a:blip r:embed="rId3">
            <a:extLst/>
          </a:blip>
          <a:stretch>
            <a:fillRect/>
          </a:stretch>
        </p:blipFill>
        <p:spPr>
          <a:xfrm>
            <a:off x="19512984" y="232603"/>
            <a:ext cx="1781213" cy="697787"/>
          </a:xfrm>
          <a:prstGeom prst="rect">
            <a:avLst/>
          </a:prstGeom>
          <a:ln w="12700">
            <a:miter lim="400000"/>
          </a:ln>
        </p:spPr>
      </p:pic>
      <p:pic>
        <p:nvPicPr>
          <p:cNvPr id="98" name="图片 21" descr="图片 21"/>
          <p:cNvPicPr>
            <a:picLocks noChangeAspect="1"/>
          </p:cNvPicPr>
          <p:nvPr/>
        </p:nvPicPr>
        <p:blipFill>
          <a:blip r:embed="rId4">
            <a:extLst/>
          </a:blip>
          <a:stretch>
            <a:fillRect/>
          </a:stretch>
        </p:blipFill>
        <p:spPr>
          <a:xfrm>
            <a:off x="17445750" y="232603"/>
            <a:ext cx="1920545" cy="697787"/>
          </a:xfrm>
          <a:prstGeom prst="rect">
            <a:avLst/>
          </a:prstGeom>
          <a:ln w="12700">
            <a:miter lim="400000"/>
          </a:ln>
        </p:spPr>
      </p:pic>
      <p:sp>
        <p:nvSpPr>
          <p:cNvPr id="99" name="文本框 24"/>
          <p:cNvSpPr txBox="1"/>
          <p:nvPr/>
        </p:nvSpPr>
        <p:spPr>
          <a:xfrm>
            <a:off x="4837404" y="11737819"/>
            <a:ext cx="18871074" cy="164774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1600">
                <a:solidFill>
                  <a:srgbClr val="FFFFFF"/>
                </a:solidFill>
                <a:latin typeface="Monaco"/>
                <a:ea typeface="Monaco"/>
                <a:cs typeface="Monaco"/>
                <a:sym typeface="Monaco"/>
              </a:defRPr>
            </a:pPr>
            <a:r>
              <a:t>*</a:t>
            </a:r>
            <a:r>
              <a:t>1 </a:t>
            </a:r>
            <a:r>
              <a:t>可以用交叉使接口得到类似性质。</a:t>
            </a:r>
          </a:p>
          <a:p>
            <a:pPr algn="l" defTabSz="1828800">
              <a:defRPr sz="1600">
                <a:solidFill>
                  <a:srgbClr val="FFFFFF"/>
                </a:solidFill>
                <a:latin typeface="Monaco"/>
                <a:ea typeface="Monaco"/>
                <a:cs typeface="Monaco"/>
                <a:sym typeface="Monaco"/>
              </a:defRPr>
            </a:pPr>
            <a:r>
              <a:t>*</a:t>
            </a:r>
            <a:r>
              <a:t>2 </a:t>
            </a:r>
            <a:r>
              <a:t>不能使用相应的关键字或语法，但可以使用替代方法得到类似性质（与</a:t>
            </a:r>
            <a:r>
              <a:t>*1</a:t>
            </a:r>
            <a:r>
              <a:t>类似）。</a:t>
            </a:r>
          </a:p>
          <a:p>
            <a:pPr algn="l" defTabSz="1828800">
              <a:defRPr sz="1600">
                <a:solidFill>
                  <a:srgbClr val="FFFFFF"/>
                </a:solidFill>
                <a:latin typeface="Monaco"/>
                <a:ea typeface="Monaco"/>
                <a:cs typeface="Monaco"/>
                <a:sym typeface="Monaco"/>
              </a:defRPr>
            </a:pPr>
            <a:r>
              <a:t>*</a:t>
            </a:r>
            <a:r>
              <a:t>3 T</a:t>
            </a:r>
            <a:r>
              <a:t>必须是一个名字（类型标识符名或限定名）而不能是匿名类型，所谓限定名是指</a:t>
            </a:r>
            <a:r>
              <a:t>`Namespace.TypeName`</a:t>
            </a:r>
            <a:r>
              <a:t>这样的语法。</a:t>
            </a:r>
          </a:p>
          <a:p>
            <a:pPr algn="l" defTabSz="1828800">
              <a:defRPr sz="1600">
                <a:solidFill>
                  <a:srgbClr val="FFFFFF"/>
                </a:solidFill>
                <a:latin typeface="Monaco"/>
                <a:ea typeface="Monaco"/>
                <a:cs typeface="Monaco"/>
                <a:sym typeface="Monaco"/>
              </a:defRPr>
            </a:pPr>
            <a:r>
              <a:t>*</a:t>
            </a:r>
            <a:r>
              <a:t>4 </a:t>
            </a:r>
            <a:r>
              <a:t>在</a:t>
            </a:r>
            <a:r>
              <a:t>class</a:t>
            </a:r>
            <a:r>
              <a:t>声明中使用的</a:t>
            </a:r>
            <a:r>
              <a:t>X</a:t>
            </a:r>
            <a:r>
              <a:t>必须是类名，而在</a:t>
            </a:r>
            <a:r>
              <a:t>interface</a:t>
            </a:r>
            <a:r>
              <a:t>中使用的</a:t>
            </a:r>
            <a:r>
              <a:t>X</a:t>
            </a:r>
            <a:r>
              <a:t>可是以类、接口和字面对象类型的名字（并且类名在这里是引用隐式声明的接口名）。</a:t>
            </a:r>
          </a:p>
          <a:p>
            <a:pPr algn="l" defTabSz="1828800">
              <a:defRPr sz="1600">
                <a:solidFill>
                  <a:srgbClr val="FFFFFF"/>
                </a:solidFill>
                <a:latin typeface="Monaco"/>
                <a:ea typeface="Monaco"/>
                <a:cs typeface="Monaco"/>
                <a:sym typeface="Monaco"/>
              </a:defRPr>
            </a:pPr>
            <a:r>
              <a:t>*</a:t>
            </a:r>
            <a:r>
              <a:t>5 </a:t>
            </a:r>
            <a:r>
              <a:t>不能从</a:t>
            </a:r>
            <a:r>
              <a:rPr b="1">
                <a:latin typeface="Helvetica"/>
                <a:ea typeface="Helvetica"/>
                <a:cs typeface="Helvetica"/>
                <a:sym typeface="Helvetica"/>
              </a:rPr>
              <a:t>字面对象</a:t>
            </a:r>
            <a:r>
              <a:t>中取得一个 “带有可选成员声明的类型”，因为在概念上这个成员就是既存的；一个成员“可能</a:t>
            </a:r>
            <a:r>
              <a:t>/</a:t>
            </a:r>
            <a:r>
              <a:t>可选”存在，在</a:t>
            </a:r>
            <a:r>
              <a:t>TS</a:t>
            </a:r>
            <a:r>
              <a:t>类型系统中要么使用接口</a:t>
            </a:r>
            <a:r>
              <a:t>/</a:t>
            </a:r>
            <a:r>
              <a:t>类型声明中的可选属性，要么使用索引签名。</a:t>
            </a:r>
          </a:p>
        </p:txBody>
      </p:sp>
      <p:pic>
        <p:nvPicPr>
          <p:cNvPr id="100" name="图片 29" descr="图片 29"/>
          <p:cNvPicPr>
            <a:picLocks noChangeAspect="1"/>
          </p:cNvPicPr>
          <p:nvPr/>
        </p:nvPicPr>
        <p:blipFill>
          <a:blip r:embed="rId5">
            <a:extLst/>
          </a:blip>
          <a:stretch>
            <a:fillRect/>
          </a:stretch>
        </p:blipFill>
        <p:spPr>
          <a:xfrm>
            <a:off x="21449155" y="232603"/>
            <a:ext cx="1607767" cy="697787"/>
          </a:xfrm>
          <a:prstGeom prst="rect">
            <a:avLst/>
          </a:prstGeom>
          <a:ln w="12700">
            <a:miter lim="400000"/>
          </a:ln>
        </p:spPr>
      </p:pic>
      <p:sp>
        <p:nvSpPr>
          <p:cNvPr id="101" name="矩形 30"/>
          <p:cNvSpPr/>
          <p:nvPr/>
        </p:nvSpPr>
        <p:spPr>
          <a:xfrm>
            <a:off x="11361525" y="6744330"/>
            <a:ext cx="5934078" cy="4475617"/>
          </a:xfrm>
          <a:prstGeom prst="rect">
            <a:avLst/>
          </a:prstGeom>
          <a:ln w="50800">
            <a:solidFill>
              <a:srgbClr val="00B050"/>
            </a:solidFill>
          </a:ln>
        </p:spPr>
        <p:txBody>
          <a:bodyPr tIns="91439" bIns="91439" anchor="ctr"/>
          <a:lstStyle/>
          <a:p>
            <a:pPr defTabSz="1828800">
              <a:defRPr sz="3600">
                <a:solidFill>
                  <a:srgbClr val="ED7D31"/>
                </a:solidFill>
                <a:latin typeface="Monaco"/>
                <a:ea typeface="Monaco"/>
                <a:cs typeface="Monaco"/>
                <a:sym typeface="Monaco"/>
              </a:defRPr>
            </a:pPr>
          </a:p>
        </p:txBody>
      </p:sp>
      <p:sp>
        <p:nvSpPr>
          <p:cNvPr id="102" name="矩形 31"/>
          <p:cNvSpPr/>
          <p:nvPr/>
        </p:nvSpPr>
        <p:spPr>
          <a:xfrm>
            <a:off x="17318420" y="5171857"/>
            <a:ext cx="5934075" cy="6042013"/>
          </a:xfrm>
          <a:prstGeom prst="rect">
            <a:avLst/>
          </a:prstGeom>
          <a:ln w="38100">
            <a:solidFill>
              <a:srgbClr val="ED7D31"/>
            </a:solidFill>
          </a:ln>
        </p:spPr>
        <p:txBody>
          <a:bodyPr tIns="91439" bIns="91439" anchor="ctr"/>
          <a:lstStyle/>
          <a:p>
            <a:pPr defTabSz="1828800">
              <a:defRPr sz="3600">
                <a:solidFill>
                  <a:srgbClr val="ED7D31"/>
                </a:solidFill>
                <a:latin typeface="Monaco"/>
                <a:ea typeface="Monaco"/>
                <a:cs typeface="Monaco"/>
                <a:sym typeface="Monaco"/>
              </a:defRPr>
            </a:pPr>
          </a:p>
        </p:txBody>
      </p:sp>
      <p:sp>
        <p:nvSpPr>
          <p:cNvPr id="103" name="矩形 35"/>
          <p:cNvSpPr/>
          <p:nvPr/>
        </p:nvSpPr>
        <p:spPr>
          <a:xfrm>
            <a:off x="17318420" y="3879348"/>
            <a:ext cx="4063843" cy="1258009"/>
          </a:xfrm>
          <a:prstGeom prst="rect">
            <a:avLst/>
          </a:prstGeom>
          <a:ln w="38100">
            <a:solidFill>
              <a:srgbClr val="ED7D31"/>
            </a:solidFill>
          </a:ln>
        </p:spPr>
        <p:txBody>
          <a:bodyPr tIns="91439" bIns="91439" anchor="ctr"/>
          <a:lstStyle/>
          <a:p>
            <a:pPr defTabSz="1828800">
              <a:defRPr sz="3600">
                <a:solidFill>
                  <a:srgbClr val="ED7D31"/>
                </a:solidFill>
                <a:latin typeface="Monaco"/>
                <a:ea typeface="Monaco"/>
                <a:cs typeface="Monaco"/>
                <a:sym typeface="Monaco"/>
              </a:defRPr>
            </a:pPr>
          </a:p>
        </p:txBody>
      </p:sp>
      <p:sp>
        <p:nvSpPr>
          <p:cNvPr id="104" name="椭圆 37"/>
          <p:cNvSpPr/>
          <p:nvPr/>
        </p:nvSpPr>
        <p:spPr>
          <a:xfrm rot="19800000">
            <a:off x="19280593" y="3669939"/>
            <a:ext cx="1062009" cy="528521"/>
          </a:xfrm>
          <a:prstGeom prst="ellipse">
            <a:avLst/>
          </a:prstGeom>
          <a:solidFill>
            <a:srgbClr val="ED7D31">
              <a:alpha val="50000"/>
            </a:srgbClr>
          </a:solidFill>
          <a:ln w="12700">
            <a:miter lim="400000"/>
          </a:ln>
        </p:spPr>
        <p:txBody>
          <a:bodyPr tIns="91439" bIns="91439" anchor="ctr"/>
          <a:lstStyle/>
          <a:p>
            <a:pPr defTabSz="1828800">
              <a:defRPr sz="3600">
                <a:solidFill>
                  <a:srgbClr val="FFFFFF"/>
                </a:solidFill>
                <a:latin typeface="Monaco"/>
                <a:ea typeface="Monaco"/>
                <a:cs typeface="Monaco"/>
                <a:sym typeface="Monaco"/>
              </a:defRPr>
            </a:pPr>
          </a:p>
        </p:txBody>
      </p:sp>
      <p:sp>
        <p:nvSpPr>
          <p:cNvPr id="105" name="椭圆 39"/>
          <p:cNvSpPr/>
          <p:nvPr/>
        </p:nvSpPr>
        <p:spPr>
          <a:xfrm rot="19800000">
            <a:off x="17083568" y="6567366"/>
            <a:ext cx="957565" cy="473849"/>
          </a:xfrm>
          <a:prstGeom prst="ellipse">
            <a:avLst/>
          </a:prstGeom>
          <a:solidFill>
            <a:srgbClr val="ED7D31">
              <a:alpha val="50000"/>
            </a:srgbClr>
          </a:solidFill>
          <a:ln w="12700">
            <a:miter lim="400000"/>
          </a:ln>
        </p:spPr>
        <p:txBody>
          <a:bodyPr tIns="91439" bIns="91439" anchor="ctr"/>
          <a:lstStyle/>
          <a:p>
            <a:pPr defTabSz="1828800">
              <a:defRPr sz="3600">
                <a:solidFill>
                  <a:srgbClr val="FFFFFF"/>
                </a:solidFill>
                <a:latin typeface="Monaco"/>
                <a:ea typeface="Monaco"/>
                <a:cs typeface="Monaco"/>
                <a:sym typeface="Monaco"/>
              </a:defRPr>
            </a:pPr>
          </a:p>
        </p:txBody>
      </p:sp>
      <p:sp>
        <p:nvSpPr>
          <p:cNvPr id="106" name="椭圆 41"/>
          <p:cNvSpPr/>
          <p:nvPr/>
        </p:nvSpPr>
        <p:spPr>
          <a:xfrm rot="21558704">
            <a:off x="21036390" y="3560290"/>
            <a:ext cx="1155813" cy="2488770"/>
          </a:xfrm>
          <a:prstGeom prst="ellipse">
            <a:avLst/>
          </a:prstGeom>
          <a:solidFill>
            <a:srgbClr val="ED7D31">
              <a:alpha val="50000"/>
            </a:srgbClr>
          </a:solidFill>
          <a:ln w="12700">
            <a:miter lim="400000"/>
          </a:ln>
        </p:spPr>
        <p:txBody>
          <a:bodyPr tIns="91439" bIns="91439" anchor="ctr"/>
          <a:lstStyle/>
          <a:p>
            <a:pPr defTabSz="1828800">
              <a:defRPr sz="3600">
                <a:solidFill>
                  <a:srgbClr val="FFFFFF"/>
                </a:solidFill>
                <a:latin typeface="Monaco"/>
                <a:ea typeface="Monaco"/>
                <a:cs typeface="Monaco"/>
                <a:sym typeface="Monaco"/>
              </a:defRPr>
            </a:pPr>
          </a:p>
        </p:txBody>
      </p:sp>
      <p:pic>
        <p:nvPicPr>
          <p:cNvPr id="107" name="图片 32" descr="图片 32"/>
          <p:cNvPicPr>
            <a:picLocks noChangeAspect="1"/>
          </p:cNvPicPr>
          <p:nvPr/>
        </p:nvPicPr>
        <p:blipFill>
          <a:blip r:embed="rId6">
            <a:extLst/>
          </a:blip>
          <a:stretch>
            <a:fillRect/>
          </a:stretch>
        </p:blipFill>
        <p:spPr>
          <a:xfrm>
            <a:off x="17759635" y="6268967"/>
            <a:ext cx="609525" cy="609525"/>
          </a:xfrm>
          <a:prstGeom prst="rect">
            <a:avLst/>
          </a:prstGeom>
          <a:ln w="12700">
            <a:miter lim="400000"/>
          </a:ln>
        </p:spPr>
      </p:pic>
      <p:pic>
        <p:nvPicPr>
          <p:cNvPr id="108" name="图片 33" descr="图片 33"/>
          <p:cNvPicPr>
            <a:picLocks noChangeAspect="1"/>
          </p:cNvPicPr>
          <p:nvPr/>
        </p:nvPicPr>
        <p:blipFill>
          <a:blip r:embed="rId7">
            <a:extLst/>
          </a:blip>
          <a:stretch>
            <a:fillRect/>
          </a:stretch>
        </p:blipFill>
        <p:spPr>
          <a:xfrm>
            <a:off x="21764580" y="4004724"/>
            <a:ext cx="609525" cy="609525"/>
          </a:xfrm>
          <a:prstGeom prst="rect">
            <a:avLst/>
          </a:prstGeom>
          <a:ln w="12700">
            <a:miter lim="400000"/>
          </a:ln>
        </p:spPr>
      </p:pic>
      <p:pic>
        <p:nvPicPr>
          <p:cNvPr id="109" name="图片 36" descr="图片 36"/>
          <p:cNvPicPr>
            <a:picLocks noChangeAspect="1"/>
          </p:cNvPicPr>
          <p:nvPr/>
        </p:nvPicPr>
        <p:blipFill>
          <a:blip r:embed="rId8">
            <a:extLst/>
          </a:blip>
          <a:stretch>
            <a:fillRect/>
          </a:stretch>
        </p:blipFill>
        <p:spPr>
          <a:xfrm>
            <a:off x="19933826" y="3363245"/>
            <a:ext cx="609525" cy="609525"/>
          </a:xfrm>
          <a:prstGeom prst="rect">
            <a:avLst/>
          </a:prstGeom>
          <a:ln w="12700">
            <a:miter lim="400000"/>
          </a:ln>
        </p:spPr>
      </p:pic>
      <p:sp>
        <p:nvSpPr>
          <p:cNvPr id="110" name="文本框 2"/>
          <p:cNvSpPr txBox="1"/>
          <p:nvPr/>
        </p:nvSpPr>
        <p:spPr>
          <a:xfrm>
            <a:off x="521858" y="5352374"/>
            <a:ext cx="4132667" cy="5618729"/>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2000">
                <a:solidFill>
                  <a:srgbClr val="FFFFFF"/>
                </a:solidFill>
                <a:latin typeface="Monaco"/>
                <a:ea typeface="Monaco"/>
                <a:cs typeface="Monaco"/>
                <a:sym typeface="Monaco"/>
              </a:defRPr>
            </a:pPr>
            <a:r>
              <a:t>A</a:t>
            </a:r>
            <a:r>
              <a:t>：总是可以把类名（类类型）当成接口来用，但接口声明的语法特性少于类声明；</a:t>
            </a:r>
          </a:p>
          <a:p>
            <a:pPr algn="just" defTabSz="1828800">
              <a:defRPr sz="2000">
                <a:solidFill>
                  <a:srgbClr val="FFFFFF"/>
                </a:solidFill>
                <a:latin typeface="Monaco"/>
                <a:ea typeface="Monaco"/>
                <a:cs typeface="Monaco"/>
                <a:sym typeface="Monaco"/>
              </a:defRPr>
            </a:pPr>
          </a:p>
          <a:p>
            <a:pPr algn="just" defTabSz="1828800">
              <a:defRPr sz="2000">
                <a:solidFill>
                  <a:srgbClr val="FFFFFF"/>
                </a:solidFill>
                <a:latin typeface="Monaco"/>
                <a:ea typeface="Monaco"/>
                <a:cs typeface="Monaco"/>
                <a:sym typeface="Monaco"/>
              </a:defRPr>
            </a:pPr>
            <a:r>
              <a:t>B</a:t>
            </a:r>
            <a:r>
              <a:t>：也总是可以把对象类型（以及对象字面实例的类型）当成接口来用，但是，</a:t>
            </a:r>
            <a:r>
              <a:t>1</a:t>
            </a:r>
            <a:r>
              <a:t>、少了 </a:t>
            </a:r>
            <a:r>
              <a:t>extends </a:t>
            </a:r>
            <a:r>
              <a:t>继承，</a:t>
            </a:r>
            <a:r>
              <a:t>2</a:t>
            </a:r>
            <a:r>
              <a:t>、在实例声明中不能支持可选属性等5种语法；</a:t>
            </a:r>
            <a:r>
              <a:t>3</a:t>
            </a:r>
            <a:r>
              <a:t>、不能合并名字。并且，相较于接口声明，对象类型在签名语法上略受限制。</a:t>
            </a:r>
          </a:p>
          <a:p>
            <a:pPr algn="just" defTabSz="1828800">
              <a:defRPr sz="2000">
                <a:solidFill>
                  <a:srgbClr val="FFFFFF"/>
                </a:solidFill>
                <a:latin typeface="Monaco"/>
                <a:ea typeface="Monaco"/>
                <a:cs typeface="Monaco"/>
                <a:sym typeface="Monaco"/>
              </a:defRPr>
            </a:pPr>
          </a:p>
          <a:p>
            <a:pPr algn="just" defTabSz="1828800">
              <a:defRPr sz="2000">
                <a:solidFill>
                  <a:srgbClr val="FFFFFF"/>
                </a:solidFill>
                <a:latin typeface="Monaco"/>
                <a:ea typeface="Monaco"/>
                <a:cs typeface="Monaco"/>
                <a:sym typeface="Monaco"/>
              </a:defRPr>
            </a:pPr>
            <a:r>
              <a:t>C</a:t>
            </a:r>
            <a:r>
              <a:t>：基于</a:t>
            </a:r>
            <a:r>
              <a:t>A</a:t>
            </a:r>
            <a:r>
              <a:t>、</a:t>
            </a:r>
            <a:r>
              <a:t>B</a:t>
            </a:r>
            <a:r>
              <a:t>，我们只需要讨论类与接口的相互操作（字面类型可以当作接口来处理）。</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矩形 23"/>
          <p:cNvSpPr txBox="1"/>
          <p:nvPr/>
        </p:nvSpPr>
        <p:spPr>
          <a:xfrm>
            <a:off x="2281272" y="4075449"/>
            <a:ext cx="19821455" cy="8141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08000" indent="-508000" algn="l">
              <a:buSzPct val="100000"/>
              <a:buAutoNum type="arabicPeriod" startAt="1"/>
              <a:defRPr sz="4000">
                <a:solidFill>
                  <a:srgbClr val="FFFFFF"/>
                </a:solidFill>
                <a:latin typeface="+mn-lt"/>
                <a:ea typeface="+mn-ea"/>
                <a:cs typeface="+mn-cs"/>
                <a:sym typeface="苹方-简"/>
              </a:defRPr>
            </a:pPr>
            <a:r>
              <a:t>在接口、对象或类的声明中，属性使用`</a:t>
            </a:r>
            <a:r>
              <a:rPr>
                <a:solidFill>
                  <a:srgbClr val="D783FF"/>
                </a:solidFill>
                <a:latin typeface="Monaco"/>
                <a:ea typeface="Monaco"/>
                <a:cs typeface="Monaco"/>
                <a:sym typeface="Monaco"/>
              </a:rPr>
              <a:t>?:</a:t>
            </a:r>
            <a:r>
              <a:t>`来声明的是可选参数，可选参数意味着：</a:t>
            </a:r>
          </a:p>
          <a:p>
            <a:pPr lvl="1" marL="1270000" indent="-635000" algn="l">
              <a:buSzPct val="73000"/>
              <a:buBlip>
                <a:blip r:embed="rId2"/>
              </a:buBlip>
              <a:defRPr sz="2600">
                <a:solidFill>
                  <a:srgbClr val="FFFFFF"/>
                </a:solidFill>
                <a:latin typeface="+mn-lt"/>
                <a:ea typeface="+mn-ea"/>
                <a:cs typeface="+mn-cs"/>
                <a:sym typeface="苹方-简"/>
              </a:defRPr>
            </a:pPr>
            <a:r>
              <a:t>该属性可以不存在于对象成员列表中，即 </a:t>
            </a:r>
            <a:r>
              <a:rPr>
                <a:latin typeface="Monaco"/>
                <a:ea typeface="Monaco"/>
                <a:cs typeface="Monaco"/>
                <a:sym typeface="Monaco"/>
              </a:rPr>
              <a:t>`x` in obj === false</a:t>
            </a:r>
            <a:r>
              <a:t>。</a:t>
            </a:r>
          </a:p>
          <a:p>
            <a:pPr lvl="1" marL="1270000" indent="-635000" algn="l">
              <a:buSzPct val="73000"/>
              <a:buBlip>
                <a:blip r:embed="rId2"/>
              </a:buBlip>
              <a:defRPr sz="2600">
                <a:solidFill>
                  <a:srgbClr val="FFFFFF"/>
                </a:solidFill>
                <a:latin typeface="+mn-lt"/>
                <a:ea typeface="+mn-ea"/>
                <a:cs typeface="+mn-cs"/>
                <a:sym typeface="苹方-简"/>
              </a:defRPr>
            </a:pPr>
            <a:r>
              <a:t>该属性是可以读取并返回 undefined 值的，而它的类型中也包括 undefined</a:t>
            </a:r>
          </a:p>
          <a:p>
            <a:pPr algn="l">
              <a:defRPr sz="4000">
                <a:solidFill>
                  <a:srgbClr val="FFFFFF"/>
                </a:solidFill>
                <a:latin typeface="+mn-lt"/>
                <a:ea typeface="+mn-ea"/>
                <a:cs typeface="+mn-cs"/>
                <a:sym typeface="苹方-简"/>
              </a:defRPr>
            </a:pPr>
          </a:p>
          <a:p>
            <a:pPr marL="508000" indent="-508000" algn="l">
              <a:buSzPct val="100000"/>
              <a:buAutoNum type="arabicPeriod" startAt="2"/>
              <a:defRPr sz="4000">
                <a:solidFill>
                  <a:srgbClr val="FFFFFF"/>
                </a:solidFill>
                <a:latin typeface="+mn-lt"/>
                <a:ea typeface="+mn-ea"/>
                <a:cs typeface="+mn-cs"/>
                <a:sym typeface="苹方-简"/>
              </a:defRPr>
            </a:pPr>
            <a:r>
              <a:t>可选参数总是在方法、函数的界面上，它表明该参数可以不传值</a:t>
            </a:r>
          </a:p>
          <a:p>
            <a:pPr lvl="1" marL="1270000" indent="-635000" algn="l">
              <a:buSzPct val="73000"/>
              <a:buBlip>
                <a:blip r:embed="rId2"/>
              </a:buBlip>
              <a:defRPr sz="2600">
                <a:solidFill>
                  <a:srgbClr val="FFFFFF"/>
                </a:solidFill>
                <a:latin typeface="+mn-lt"/>
                <a:ea typeface="+mn-ea"/>
                <a:cs typeface="+mn-cs"/>
                <a:sym typeface="苹方-简"/>
              </a:defRPr>
            </a:pPr>
            <a:r>
              <a:t>它等义于一个值包含了 undefined 类型的缺省参数</a:t>
            </a:r>
          </a:p>
          <a:p>
            <a:pPr lvl="1" marL="1270000" indent="-635000" algn="l">
              <a:buSzPct val="73000"/>
              <a:buBlip>
                <a:blip r:embed="rId2"/>
              </a:buBlip>
              <a:defRPr sz="2600">
                <a:solidFill>
                  <a:srgbClr val="FFFFFF"/>
                </a:solidFill>
                <a:latin typeface="+mn-lt"/>
                <a:ea typeface="+mn-ea"/>
                <a:cs typeface="+mn-cs"/>
                <a:sym typeface="苹方-简"/>
              </a:defRPr>
            </a:pPr>
            <a:r>
              <a:t>它必须位于参数列表的末尾</a:t>
            </a:r>
          </a:p>
          <a:p>
            <a:pPr lvl="1" marL="1270000" indent="-635000" algn="l">
              <a:buSzPct val="73000"/>
              <a:buBlip>
                <a:blip r:embed="rId2"/>
              </a:buBlip>
              <a:defRPr sz="2600">
                <a:solidFill>
                  <a:srgbClr val="FFFFFF"/>
                </a:solidFill>
                <a:latin typeface="+mn-lt"/>
                <a:ea typeface="+mn-ea"/>
                <a:cs typeface="+mn-cs"/>
                <a:sym typeface="苹方-简"/>
              </a:defRPr>
            </a:pPr>
          </a:p>
          <a:p>
            <a:pPr marL="508000" indent="-508000" algn="l">
              <a:buSzPct val="100000"/>
              <a:buAutoNum type="arabicPeriod" startAt="2"/>
              <a:defRPr sz="4000">
                <a:solidFill>
                  <a:srgbClr val="FFFFFF"/>
                </a:solidFill>
                <a:latin typeface="+mn-lt"/>
                <a:ea typeface="+mn-ea"/>
                <a:cs typeface="+mn-cs"/>
                <a:sym typeface="苹方-简"/>
              </a:defRPr>
            </a:pPr>
            <a:r>
              <a:t>如果一个参数使用了其它类型的缺省参数，那么该参数不能同时是一个可选参数（即，不能既是“可选参数”，又是“缺省为非 undeinfed 的缺省参数”。例如：</a:t>
            </a:r>
          </a:p>
          <a:p>
            <a:pPr lvl="1" marL="1270000" indent="-635000" algn="l">
              <a:buSzPct val="73000"/>
              <a:buBlip>
                <a:blip r:embed="rId2"/>
              </a:buBlip>
              <a:defRPr sz="2600">
                <a:solidFill>
                  <a:srgbClr val="FFFFFF"/>
                </a:solidFill>
                <a:latin typeface="Monaco"/>
                <a:ea typeface="Monaco"/>
                <a:cs typeface="Monaco"/>
                <a:sym typeface="Monaco"/>
              </a:defRPr>
            </a:pPr>
            <a:r>
              <a:t>function f(x?: number = 10) { ... ｝</a:t>
            </a:r>
            <a:r>
              <a:rPr i="1">
                <a:solidFill>
                  <a:srgbClr val="A7A7A7"/>
                </a:solidFill>
                <a:latin typeface="Avenir Next Regular"/>
                <a:ea typeface="Avenir Next Regular"/>
                <a:cs typeface="Avenir Next Regular"/>
                <a:sym typeface="Avenir Next Regular"/>
              </a:rPr>
              <a:t>// 非法的（TS1015）</a:t>
            </a:r>
          </a:p>
          <a:p>
            <a:pPr algn="l">
              <a:defRPr sz="2600">
                <a:solidFill>
                  <a:srgbClr val="FFFFFF"/>
                </a:solidFill>
                <a:latin typeface="+mn-lt"/>
                <a:ea typeface="+mn-ea"/>
                <a:cs typeface="+mn-cs"/>
                <a:sym typeface="苹方-简"/>
              </a:defRPr>
            </a:pPr>
          </a:p>
          <a:p>
            <a:pPr marL="508000" indent="-508000" algn="l">
              <a:buSzPct val="100000"/>
              <a:buAutoNum type="arabicPeriod" startAt="4"/>
              <a:defRPr sz="4000">
                <a:solidFill>
                  <a:srgbClr val="FFFFFF"/>
                </a:solidFill>
                <a:latin typeface="+mn-lt"/>
                <a:ea typeface="+mn-ea"/>
                <a:cs typeface="+mn-cs"/>
                <a:sym typeface="苹方-简"/>
              </a:defRPr>
            </a:pPr>
            <a:r>
              <a:t>从语法上，参数初始器不能写入到类型声明中。例如：</a:t>
            </a:r>
          </a:p>
          <a:p>
            <a:pPr lvl="1" marL="1270000" indent="-635000" algn="l">
              <a:buSzPct val="73000"/>
              <a:buBlip>
                <a:blip r:embed="rId2"/>
              </a:buBlip>
              <a:defRPr sz="2600">
                <a:solidFill>
                  <a:srgbClr val="FFFFFF"/>
                </a:solidFill>
                <a:latin typeface="Monaco"/>
                <a:ea typeface="Monaco"/>
                <a:cs typeface="Monaco"/>
                <a:sym typeface="Monaco"/>
              </a:defRPr>
            </a:pPr>
            <a:r>
              <a:t>type T = (x: number = 10) =&gt; void;  </a:t>
            </a:r>
            <a:r>
              <a:rPr i="1">
                <a:solidFill>
                  <a:srgbClr val="A7A7A7"/>
                </a:solidFill>
                <a:latin typeface="Avenir Next Regular"/>
                <a:ea typeface="Avenir Next Regular"/>
                <a:cs typeface="Avenir Next Regular"/>
                <a:sym typeface="Avenir Next Regular"/>
              </a:rPr>
              <a:t>// 非法的（TS2371）</a:t>
            </a:r>
          </a:p>
        </p:txBody>
      </p:sp>
      <p:sp>
        <p:nvSpPr>
          <p:cNvPr id="113" name="在此输入一级标题"/>
          <p:cNvSpPr txBox="1"/>
          <p:nvPr/>
        </p:nvSpPr>
        <p:spPr>
          <a:xfrm>
            <a:off x="1285952" y="1239528"/>
            <a:ext cx="13872622"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可选属性 vs. 可选参数 vs. 缺省参数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在此输入一级标题"/>
          <p:cNvSpPr txBox="1"/>
          <p:nvPr/>
        </p:nvSpPr>
        <p:spPr>
          <a:xfrm>
            <a:off x="1285952" y="1239528"/>
            <a:ext cx="13872622"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接口的用法：继承树设计</a:t>
            </a:r>
          </a:p>
        </p:txBody>
      </p:sp>
      <p:pic>
        <p:nvPicPr>
          <p:cNvPr id="116" name="截屏2024-02-13 18.29.59.png" descr="截屏2024-02-13 18.29.59.png"/>
          <p:cNvPicPr>
            <a:picLocks noChangeAspect="1"/>
          </p:cNvPicPr>
          <p:nvPr/>
        </p:nvPicPr>
        <p:blipFill>
          <a:blip r:embed="rId2">
            <a:extLst/>
          </a:blip>
          <a:stretch>
            <a:fillRect/>
          </a:stretch>
        </p:blipFill>
        <p:spPr>
          <a:xfrm>
            <a:off x="2498495" y="4863524"/>
            <a:ext cx="17668985" cy="5674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在此输入一级标题"/>
          <p:cNvSpPr txBox="1"/>
          <p:nvPr/>
        </p:nvSpPr>
        <p:spPr>
          <a:xfrm>
            <a:off x="1285952" y="1239528"/>
            <a:ext cx="5063607"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类的接口</a:t>
            </a:r>
          </a:p>
        </p:txBody>
      </p:sp>
      <p:sp>
        <p:nvSpPr>
          <p:cNvPr id="119" name="class MyClass implements MyClass {…"/>
          <p:cNvSpPr txBox="1"/>
          <p:nvPr/>
        </p:nvSpPr>
        <p:spPr>
          <a:xfrm>
            <a:off x="3145457" y="4701126"/>
            <a:ext cx="16753002" cy="73051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6200">
                <a:solidFill>
                  <a:srgbClr val="FFFFFF"/>
                </a:solidFill>
                <a:latin typeface="Monaco"/>
                <a:ea typeface="Monaco"/>
                <a:cs typeface="Monaco"/>
                <a:sym typeface="Monaco"/>
              </a:defRPr>
            </a:pPr>
            <a:r>
              <a:rPr>
                <a:solidFill>
                  <a:srgbClr val="D783FF"/>
                </a:solidFill>
              </a:rPr>
              <a:t>class</a:t>
            </a:r>
            <a:r>
              <a:t> MyClass </a:t>
            </a:r>
            <a:r>
              <a:rPr>
                <a:solidFill>
                  <a:srgbClr val="D783FF"/>
                </a:solidFill>
              </a:rPr>
              <a:t>implements</a:t>
            </a:r>
            <a:r>
              <a:t> MyClass {</a:t>
            </a:r>
          </a:p>
          <a:p>
            <a:pPr algn="l">
              <a:defRPr sz="6200">
                <a:solidFill>
                  <a:srgbClr val="FFFFFF"/>
                </a:solidFill>
                <a:latin typeface="Monaco"/>
                <a:ea typeface="Monaco"/>
                <a:cs typeface="Monaco"/>
                <a:sym typeface="Monaco"/>
              </a:defRPr>
            </a:pPr>
            <a:r>
              <a:t>    …</a:t>
            </a:r>
          </a:p>
          <a:p>
            <a:pPr algn="l">
              <a:defRPr sz="6200">
                <a:solidFill>
                  <a:srgbClr val="FFFFFF"/>
                </a:solidFill>
                <a:latin typeface="Monaco"/>
                <a:ea typeface="Monaco"/>
                <a:cs typeface="Monaco"/>
                <a:sym typeface="Monaco"/>
              </a:defRPr>
            </a:pPr>
            <a:r>
              <a:t>}</a:t>
            </a:r>
          </a:p>
          <a:p>
            <a:pPr algn="l">
              <a:defRPr sz="6200">
                <a:solidFill>
                  <a:srgbClr val="FFFFFF"/>
                </a:solidFill>
                <a:latin typeface="Monaco"/>
                <a:ea typeface="Monaco"/>
                <a:cs typeface="Monaco"/>
                <a:sym typeface="Monaco"/>
              </a:defRPr>
            </a:pPr>
          </a:p>
          <a:p>
            <a:pPr algn="l">
              <a:defRPr sz="6200">
                <a:solidFill>
                  <a:srgbClr val="FFFFFF"/>
                </a:solidFill>
                <a:latin typeface="Monaco"/>
                <a:ea typeface="Monaco"/>
                <a:cs typeface="Monaco"/>
                <a:sym typeface="Monaco"/>
              </a:defRPr>
            </a:pPr>
            <a:r>
              <a:rPr>
                <a:solidFill>
                  <a:srgbClr val="D783FF"/>
                </a:solidFill>
              </a:rPr>
              <a:t>type</a:t>
            </a:r>
            <a:r>
              <a:t> T = Omit&lt;MyClass, never&gt;;</a:t>
            </a:r>
          </a:p>
          <a:p>
            <a:pPr algn="l">
              <a:defRPr sz="6200">
                <a:solidFill>
                  <a:srgbClr val="FFFFFF"/>
                </a:solidFill>
                <a:latin typeface="Monaco"/>
                <a:ea typeface="Monaco"/>
                <a:cs typeface="Monaco"/>
                <a:sym typeface="Monaco"/>
              </a:defRPr>
            </a:pPr>
            <a:r>
              <a:rPr>
                <a:solidFill>
                  <a:srgbClr val="D783FF"/>
                </a:solidFill>
              </a:rPr>
              <a:t>let</a:t>
            </a:r>
            <a:r>
              <a:t> x: MyClass = </a:t>
            </a:r>
            <a:r>
              <a:rPr>
                <a:solidFill>
                  <a:srgbClr val="73FA79"/>
                </a:solidFill>
              </a:rPr>
              <a:t>new</a:t>
            </a:r>
            <a:r>
              <a:t> MyClass();</a:t>
            </a:r>
          </a:p>
        </p:txBody>
      </p:sp>
      <p:sp>
        <p:nvSpPr>
          <p:cNvPr id="120" name="线条"/>
          <p:cNvSpPr/>
          <p:nvPr/>
        </p:nvSpPr>
        <p:spPr>
          <a:xfrm>
            <a:off x="5294204" y="10484221"/>
            <a:ext cx="1098789" cy="1"/>
          </a:xfrm>
          <a:prstGeom prst="line">
            <a:avLst/>
          </a:prstGeom>
          <a:ln w="50800">
            <a:solidFill>
              <a:schemeClr val="accent1"/>
            </a:solidFill>
          </a:ln>
          <a:effectLst>
            <a:outerShdw sx="100000" sy="100000" kx="0" ky="0" algn="b" rotWithShape="0" blurRad="63500" dist="25400" dir="5400000">
              <a:srgbClr val="000000">
                <a:alpha val="50000"/>
              </a:srgbClr>
            </a:outerShdw>
          </a:effectLst>
        </p:spPr>
        <p:txBody>
          <a:bodyPr lIns="45718" tIns="45718" rIns="45718" bIns="45718"/>
          <a:lstStyle/>
          <a:p>
            <a:pPr/>
          </a:p>
        </p:txBody>
      </p:sp>
      <p:sp>
        <p:nvSpPr>
          <p:cNvPr id="121" name="线条"/>
          <p:cNvSpPr/>
          <p:nvPr/>
        </p:nvSpPr>
        <p:spPr>
          <a:xfrm>
            <a:off x="14751279" y="6351398"/>
            <a:ext cx="3936641" cy="1"/>
          </a:xfrm>
          <a:prstGeom prst="line">
            <a:avLst/>
          </a:prstGeom>
          <a:ln w="50800">
            <a:solidFill>
              <a:schemeClr val="accent4"/>
            </a:solidFill>
          </a:ln>
          <a:effectLst>
            <a:outerShdw sx="100000" sy="100000" kx="0" ky="0" algn="b" rotWithShape="0" blurRad="63500" dist="25400" dir="5400000">
              <a:srgbClr val="000000">
                <a:alpha val="50000"/>
              </a:srgbClr>
            </a:outerShdw>
          </a:effectLst>
        </p:spPr>
        <p:txBody>
          <a:bodyPr lIns="45718" tIns="45718" rIns="45718" bIns="45718"/>
          <a:lstStyle/>
          <a:p>
            <a:pPr/>
          </a:p>
        </p:txBody>
      </p:sp>
      <p:sp>
        <p:nvSpPr>
          <p:cNvPr id="122" name="线条"/>
          <p:cNvSpPr/>
          <p:nvPr/>
        </p:nvSpPr>
        <p:spPr>
          <a:xfrm>
            <a:off x="9578633" y="10484221"/>
            <a:ext cx="3936641" cy="1"/>
          </a:xfrm>
          <a:prstGeom prst="line">
            <a:avLst/>
          </a:prstGeom>
          <a:ln w="50800">
            <a:solidFill>
              <a:schemeClr val="accent4"/>
            </a:solidFill>
          </a:ln>
          <a:effectLst>
            <a:outerShdw sx="100000" sy="100000" kx="0" ky="0" algn="b" rotWithShape="0" blurRad="63500" dist="25400" dir="5400000">
              <a:srgbClr val="000000">
                <a:alpha val="50000"/>
              </a:srgbClr>
            </a:outerShdw>
          </a:effectLst>
        </p:spPr>
        <p:txBody>
          <a:bodyPr lIns="45718" tIns="45718" rIns="45718" bIns="45718"/>
          <a:lstStyle/>
          <a:p>
            <a:pPr/>
          </a:p>
        </p:txBody>
      </p:sp>
      <p:sp>
        <p:nvSpPr>
          <p:cNvPr id="123" name="线条"/>
          <p:cNvSpPr/>
          <p:nvPr/>
        </p:nvSpPr>
        <p:spPr>
          <a:xfrm>
            <a:off x="6206754" y="11737619"/>
            <a:ext cx="3936641" cy="1"/>
          </a:xfrm>
          <a:prstGeom prst="line">
            <a:avLst/>
          </a:prstGeom>
          <a:ln w="50800">
            <a:solidFill>
              <a:schemeClr val="accent4"/>
            </a:solidFill>
          </a:ln>
          <a:effectLst>
            <a:outerShdw sx="100000" sy="100000" kx="0" ky="0" algn="b" rotWithShape="0" blurRad="63500" dist="25400" dir="5400000">
              <a:srgbClr val="000000">
                <a:alpha val="50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在此输入一级标题"/>
          <p:cNvSpPr txBox="1"/>
          <p:nvPr/>
        </p:nvSpPr>
        <p:spPr>
          <a:xfrm>
            <a:off x="1285952" y="1239528"/>
            <a:ext cx="13872622"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接口的用法2：维护原型成员</a:t>
            </a:r>
          </a:p>
        </p:txBody>
      </p:sp>
      <p:pic>
        <p:nvPicPr>
          <p:cNvPr id="126" name="截屏2024-02-09 17.32.41.png" descr="截屏2024-02-09 17.32.41.png"/>
          <p:cNvPicPr>
            <a:picLocks noChangeAspect="1"/>
          </p:cNvPicPr>
          <p:nvPr/>
        </p:nvPicPr>
        <p:blipFill>
          <a:blip r:embed="rId3">
            <a:extLst/>
          </a:blip>
          <a:stretch>
            <a:fillRect/>
          </a:stretch>
        </p:blipFill>
        <p:spPr>
          <a:xfrm>
            <a:off x="4107005" y="3222774"/>
            <a:ext cx="16169990" cy="93937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在此输入一级标题"/>
          <p:cNvSpPr txBox="1"/>
          <p:nvPr/>
        </p:nvSpPr>
        <p:spPr>
          <a:xfrm>
            <a:off x="1285952" y="1239528"/>
            <a:ext cx="13872622"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接口的用法3：方法重载</a:t>
            </a:r>
          </a:p>
        </p:txBody>
      </p:sp>
      <p:pic>
        <p:nvPicPr>
          <p:cNvPr id="131" name="截屏2024-02-13 18.28.20.png" descr="截屏2024-02-13 18.28.20.png"/>
          <p:cNvPicPr>
            <a:picLocks noChangeAspect="1"/>
          </p:cNvPicPr>
          <p:nvPr/>
        </p:nvPicPr>
        <p:blipFill>
          <a:blip r:embed="rId3">
            <a:extLst/>
          </a:blip>
          <a:stretch>
            <a:fillRect/>
          </a:stretch>
        </p:blipFill>
        <p:spPr>
          <a:xfrm>
            <a:off x="5211500" y="3354358"/>
            <a:ext cx="12103289" cy="86744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在此输入一级标题"/>
          <p:cNvSpPr txBox="1"/>
          <p:nvPr/>
        </p:nvSpPr>
        <p:spPr>
          <a:xfrm>
            <a:off x="1285952" y="1239528"/>
            <a:ext cx="5063607"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600">
                <a:solidFill>
                  <a:srgbClr val="FFFFFF"/>
                </a:solidFill>
                <a:latin typeface="+mn-lt"/>
                <a:ea typeface="+mn-ea"/>
                <a:cs typeface="+mn-cs"/>
                <a:sym typeface="苹方-简"/>
              </a:defRPr>
            </a:lvl1pPr>
          </a:lstStyle>
          <a:p>
            <a:pPr/>
            <a:r>
              <a:t>总结</a:t>
            </a:r>
          </a:p>
        </p:txBody>
      </p:sp>
      <p:sp>
        <p:nvSpPr>
          <p:cNvPr id="136" name="矩形 23"/>
          <p:cNvSpPr txBox="1"/>
          <p:nvPr/>
        </p:nvSpPr>
        <p:spPr>
          <a:xfrm>
            <a:off x="1696172" y="4373562"/>
            <a:ext cx="20991655" cy="60114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08000" indent="-508000" algn="l">
              <a:buSzPct val="100000"/>
              <a:buAutoNum type="arabicPeriod" startAt="1"/>
              <a:defRPr sz="4000">
                <a:solidFill>
                  <a:srgbClr val="FFFFFF"/>
                </a:solidFill>
                <a:latin typeface="+mn-lt"/>
                <a:ea typeface="+mn-ea"/>
                <a:cs typeface="+mn-cs"/>
                <a:sym typeface="苹方-简"/>
              </a:defRPr>
            </a:pPr>
            <a:r>
              <a:t>类隐式地实现了一个与它同名的接口，并且</a:t>
            </a:r>
          </a:p>
          <a:p>
            <a:pPr lvl="1" marL="1270000" indent="-635000" algn="l">
              <a:buSzPct val="73000"/>
              <a:buBlip>
                <a:blip r:embed="rId2"/>
              </a:buBlip>
              <a:defRPr sz="2400">
                <a:solidFill>
                  <a:srgbClr val="FFFFFF"/>
                </a:solidFill>
                <a:latin typeface="+mn-lt"/>
                <a:ea typeface="+mn-ea"/>
                <a:cs typeface="+mn-cs"/>
                <a:sym typeface="苹方-简"/>
              </a:defRPr>
            </a:pPr>
            <a:r>
              <a:t>该接口被声明为 </a:t>
            </a:r>
            <a:r>
              <a:rPr>
                <a:latin typeface="Monaco"/>
                <a:ea typeface="Monaco"/>
                <a:cs typeface="Monaco"/>
                <a:sym typeface="Monaco"/>
              </a:rPr>
              <a:t>MyClass.prototype</a:t>
            </a:r>
            <a:r>
              <a:t> 的类型；</a:t>
            </a:r>
          </a:p>
          <a:p>
            <a:pPr lvl="1" marL="1270000" indent="-635000" algn="l">
              <a:buSzPct val="73000"/>
              <a:buBlip>
                <a:blip r:embed="rId2"/>
              </a:buBlip>
              <a:defRPr sz="2400">
                <a:solidFill>
                  <a:srgbClr val="FFFFFF"/>
                </a:solidFill>
                <a:latin typeface="+mn-lt"/>
                <a:ea typeface="+mn-ea"/>
                <a:cs typeface="+mn-cs"/>
                <a:sym typeface="苹方-简"/>
              </a:defRPr>
            </a:pPr>
            <a:r>
              <a:t>该接口可以被重复声明，且用户声明的成员不强制要求在类声明块中实现。</a:t>
            </a:r>
          </a:p>
          <a:p>
            <a:pPr algn="l">
              <a:defRPr sz="4000">
                <a:solidFill>
                  <a:srgbClr val="FFFFFF"/>
                </a:solidFill>
                <a:latin typeface="+mn-lt"/>
                <a:ea typeface="+mn-ea"/>
                <a:cs typeface="+mn-cs"/>
                <a:sym typeface="苹方-简"/>
              </a:defRPr>
            </a:pPr>
          </a:p>
          <a:p>
            <a:pPr marL="508000" indent="-508000" algn="l">
              <a:buSzPct val="100000"/>
              <a:buAutoNum type="arabicPeriod" startAt="2"/>
              <a:defRPr sz="4000">
                <a:solidFill>
                  <a:srgbClr val="FFFFFF"/>
                </a:solidFill>
                <a:latin typeface="+mn-lt"/>
                <a:ea typeface="+mn-ea"/>
                <a:cs typeface="+mn-cs"/>
                <a:sym typeface="苹方-简"/>
              </a:defRPr>
            </a:pPr>
            <a:r>
              <a:t>在 TypeScript 中可以使用基于接口的多重继承</a:t>
            </a:r>
          </a:p>
          <a:p>
            <a:pPr lvl="1" marL="1270000" indent="-635000" algn="l">
              <a:buSzPct val="73000"/>
              <a:buBlip>
                <a:blip r:embed="rId2"/>
              </a:buBlip>
              <a:defRPr sz="2400">
                <a:solidFill>
                  <a:srgbClr val="FFFFFF"/>
                </a:solidFill>
                <a:latin typeface="+mn-lt"/>
                <a:ea typeface="+mn-ea"/>
                <a:cs typeface="+mn-cs"/>
                <a:sym typeface="苹方-简"/>
              </a:defRPr>
            </a:pPr>
            <a:r>
              <a:t>可以使用交叉和联合来辅助设计类继承树</a:t>
            </a:r>
          </a:p>
          <a:p>
            <a:pPr lvl="1" marL="1270000" indent="-635000" algn="l">
              <a:buSzPct val="73000"/>
              <a:buBlip>
                <a:blip r:embed="rId2"/>
              </a:buBlip>
              <a:defRPr sz="2400">
                <a:solidFill>
                  <a:srgbClr val="FFFFFF"/>
                </a:solidFill>
                <a:latin typeface="+mn-lt"/>
                <a:ea typeface="+mn-ea"/>
                <a:cs typeface="+mn-cs"/>
                <a:sym typeface="苹方-简"/>
              </a:defRPr>
            </a:pPr>
            <a:r>
              <a:t>可以在构造方法中返回定制的对象（但必须是MyClass的实例）</a:t>
            </a:r>
          </a:p>
          <a:p>
            <a:pPr algn="l">
              <a:defRPr sz="4000">
                <a:solidFill>
                  <a:srgbClr val="FFFFFF"/>
                </a:solidFill>
                <a:latin typeface="+mn-lt"/>
                <a:ea typeface="+mn-ea"/>
                <a:cs typeface="+mn-cs"/>
                <a:sym typeface="苹方-简"/>
              </a:defRPr>
            </a:pPr>
          </a:p>
          <a:p>
            <a:pPr marL="508000" indent="-508000" algn="l">
              <a:buSzPct val="100000"/>
              <a:buAutoNum type="arabicPeriod" startAt="3"/>
              <a:defRPr sz="4000">
                <a:solidFill>
                  <a:srgbClr val="FFFFFF"/>
                </a:solidFill>
                <a:latin typeface="+mn-lt"/>
                <a:ea typeface="+mn-ea"/>
                <a:cs typeface="+mn-cs"/>
                <a:sym typeface="苹方-简"/>
              </a:defRPr>
            </a:pPr>
            <a:r>
              <a:t>在不能使用基于 </a:t>
            </a:r>
            <a:r>
              <a:rPr>
                <a:solidFill>
                  <a:srgbClr val="D783FF"/>
                </a:solidFill>
                <a:latin typeface="Monaco"/>
                <a:ea typeface="Monaco"/>
                <a:cs typeface="Monaco"/>
                <a:sym typeface="Monaco"/>
              </a:rPr>
              <a:t>extends</a:t>
            </a:r>
            <a:r>
              <a:t> 或 </a:t>
            </a:r>
            <a:r>
              <a:rPr>
                <a:solidFill>
                  <a:srgbClr val="D783FF"/>
                </a:solidFill>
                <a:latin typeface="Monaco"/>
                <a:ea typeface="Monaco"/>
                <a:cs typeface="Monaco"/>
                <a:sym typeface="Monaco"/>
              </a:rPr>
              <a:t>implements</a:t>
            </a:r>
            <a:r>
              <a:t> 的继承兼容时，接口、类、对象等结构类型之间将使用结构兼容检查。</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ingFang SC Regular"/>
        <a:ea typeface="PingFang SC Regular"/>
        <a:cs typeface="PingFang SC Regular"/>
      </a:majorFont>
      <a:minorFont>
        <a:latin typeface="苹方-简"/>
        <a:ea typeface="苹方-简"/>
        <a:cs typeface="苹方-简"/>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ingFang SC Regular"/>
        <a:ea typeface="PingFang SC Regular"/>
        <a:cs typeface="PingFang SC Regular"/>
      </a:majorFont>
      <a:minorFont>
        <a:latin typeface="苹方-简"/>
        <a:ea typeface="苹方-简"/>
        <a:cs typeface="苹方-简"/>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j-lt"/>
            <a:ea typeface="+mj-ea"/>
            <a:cs typeface="+mj-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