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9" name="Shape 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94105" indent="-294105">
              <a:buSzPct val="100000"/>
              <a:buAutoNum type="arabicPeriod" startAt="1"/>
            </a:pPr>
            <a:r>
              <a:t>什么是“签名”呢？一个实体，在实体类型之外的其它性质，都称为签名。对象所对应的接口类型，是对象成员的列表，这并不算是签名，而是其类型本身。——但是有些资料中将所有的性质都称为签名，甚至将类型声明本身也称为签名，这并不可取。</a:t>
            </a:r>
          </a:p>
          <a:p>
            <a:pPr marL="294105" indent="-294105">
              <a:buSzPct val="100000"/>
              <a:buAutoNum type="arabicPeriod" startAt="1"/>
            </a:pPr>
            <a:r>
              <a:t>具名函数无法真实的实现构造签名（new X()将返回any，这使它“返回为void的签名”只能在noImplicitAny为false时能作为构造签名的接口来用，并且必须显式地指定变量类型）。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4" name="Shape 2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1、空参数表的函数实体，总是可以作为任意复杂的函数参数的实现；如果它返回any，则可以实现任意复杂的函数类型声明。</a:t>
            </a:r>
          </a:p>
          <a:p>
            <a:pPr/>
            <a:r>
              <a:t>2、Foo类型的声明语法，总是所有函数类型的根。即，它可以被赋以任意函数实体。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线条"/>
          <p:cNvSpPr/>
          <p:nvPr/>
        </p:nvSpPr>
        <p:spPr>
          <a:xfrm flipV="1">
            <a:off x="2199175" y="1506027"/>
            <a:ext cx="1" cy="998691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825500">
              <a:lnSpc>
                <a:spcPct val="100000"/>
              </a:lnSpc>
              <a:defRPr sz="11200"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2" name="正文级别 1…"/>
          <p:cNvSpPr txBox="1"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5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22146200" y="12795909"/>
            <a:ext cx="561400" cy="563832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 anchor="ctr">
            <a:spAutoFit/>
          </a:bodyPr>
          <a:lstStyle>
            <a:lvl1pPr algn="r" defTabSz="1828800">
              <a:defRPr sz="2400">
                <a:solidFill>
                  <a:srgbClr val="888888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titleStyle>
    <p:bodyStyle>
      <a:lvl1pPr marL="457200" marR="0" indent="-457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990600" marR="0" indent="-5334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1554479" marR="0" indent="-640079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2082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25400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29972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34544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39116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4368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1pPr>
      <a:lvl2pPr marL="0" marR="0" indent="457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2pPr>
      <a:lvl3pPr marL="0" marR="0" indent="914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3pPr>
      <a:lvl4pPr marL="0" marR="0" indent="1371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4pPr>
      <a:lvl5pPr marL="0" marR="0" indent="18288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5pPr>
      <a:lvl6pPr marL="0" marR="0" indent="22860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6pPr>
      <a:lvl7pPr marL="0" marR="0" indent="2743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7pPr>
      <a:lvl8pPr marL="0" marR="0" indent="3200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8pPr>
      <a:lvl9pPr marL="0" marR="0" indent="3657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填写课程标题"/>
          <p:cNvSpPr txBox="1"/>
          <p:nvPr>
            <p:ph type="title"/>
          </p:nvPr>
        </p:nvSpPr>
        <p:spPr>
          <a:xfrm>
            <a:off x="1778000" y="4291457"/>
            <a:ext cx="20828000" cy="2621154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09 |  函数签名与传统的类（构造器）</a:t>
            </a:r>
          </a:p>
        </p:txBody>
      </p:sp>
      <p:sp>
        <p:nvSpPr>
          <p:cNvPr id="71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名词/概念</a:t>
            </a:r>
          </a:p>
        </p:txBody>
      </p:sp>
      <p:sp>
        <p:nvSpPr>
          <p:cNvPr id="297" name="矩形 23"/>
          <p:cNvSpPr txBox="1"/>
          <p:nvPr/>
        </p:nvSpPr>
        <p:spPr>
          <a:xfrm>
            <a:off x="2192029" y="2948508"/>
            <a:ext cx="6438021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名词、术语</a:t>
            </a:r>
          </a:p>
          <a:p>
            <a:pPr indent="254000" algn="r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签名、调用签名、构造签名：</a:t>
            </a:r>
          </a:p>
          <a:p>
            <a:pPr indent="254000" algn="r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构造器：</a:t>
            </a:r>
          </a:p>
          <a:p>
            <a:pPr indent="254000" algn="r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抽象构造签名：</a:t>
            </a:r>
          </a:p>
        </p:txBody>
      </p:sp>
      <p:sp>
        <p:nvSpPr>
          <p:cNvPr id="298" name="矩形 23"/>
          <p:cNvSpPr txBox="1"/>
          <p:nvPr/>
        </p:nvSpPr>
        <p:spPr>
          <a:xfrm>
            <a:off x="2183338" y="6826091"/>
            <a:ext cx="20540044" cy="400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概念</a:t>
            </a:r>
          </a:p>
          <a:p>
            <a:pPr marL="413083" indent="-260683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当抽象类用作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基类</a:t>
            </a:r>
            <a:r>
              <a:t>（</a:t>
            </a:r>
            <a:r>
              <a:t>Base</a:t>
            </a:r>
            <a:r>
              <a:t>）时，其子类必须实现抽象类所有的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抽象成员</a:t>
            </a:r>
            <a:r>
              <a:t>（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for subclasses which do implement all the abstract members</a:t>
            </a:r>
            <a:r>
              <a:t>）；当类中没有任何抽象成员时，并且没有未实现的基类抽象成员时，称为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具体的</a:t>
            </a:r>
            <a:r>
              <a:t>（</a:t>
            </a:r>
            <a:r>
              <a:t> 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it is said to be concrete</a:t>
            </a:r>
            <a:r>
              <a:t>）。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https://developer.mozilla.org/en-US/docs/Web/JavaScript/Data_structures</a:t>
            </a:r>
          </a:p>
          <a:p>
            <a:pPr marL="413083" indent="-260683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类声明中，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类名</a:t>
            </a:r>
            <a:r>
              <a:t>最终被用作构造器，注意类声明是构造函数的语法糖（</a:t>
            </a:r>
            <a:r>
              <a:t> 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classes are really just syntactic sugar to prototype-based constructor functions </a:t>
            </a:r>
            <a:r>
              <a:t>）。因此构造签名会出现在类名所对应的类型上，例如</a:t>
            </a:r>
            <a:r>
              <a:t>`typeof MyClass`</a:t>
            </a:r>
            <a:r>
              <a:t>；同样的原因，</a:t>
            </a:r>
            <a:r>
              <a:t>abstract</a:t>
            </a:r>
            <a:r>
              <a:t>这个修饰字也作用于类声明而非构造方法声明，例如</a:t>
            </a:r>
            <a:r>
              <a:t>`abstract class MyClass …`</a:t>
            </a:r>
            <a:r>
              <a:t>。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https://www.typescriptlang.org/docs/handbook/decorators.html#class-decorators</a:t>
            </a:r>
          </a:p>
        </p:txBody>
      </p:sp>
      <p:sp>
        <p:nvSpPr>
          <p:cNvPr id="299" name="矩形 23"/>
          <p:cNvSpPr txBox="1"/>
          <p:nvPr/>
        </p:nvSpPr>
        <p:spPr>
          <a:xfrm>
            <a:off x="8422154" y="3189808"/>
            <a:ext cx="10955773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Signatures, Call signatures, Construct signatures</a:t>
            </a:r>
          </a:p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Constructor</a:t>
            </a:r>
          </a:p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Abstract construct signatures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在此输入一级标题"/>
          <p:cNvSpPr txBox="1"/>
          <p:nvPr/>
        </p:nvSpPr>
        <p:spPr>
          <a:xfrm>
            <a:off x="1285952" y="1322078"/>
            <a:ext cx="5063607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Q&amp;A</a:t>
            </a:r>
          </a:p>
        </p:txBody>
      </p:sp>
      <p:sp>
        <p:nvSpPr>
          <p:cNvPr id="302" name="矩形 23"/>
          <p:cNvSpPr txBox="1"/>
          <p:nvPr/>
        </p:nvSpPr>
        <p:spPr>
          <a:xfrm>
            <a:off x="2186475" y="4437929"/>
            <a:ext cx="19144240" cy="3585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600" indent="-228600" algn="l">
              <a:buSzPct val="100000"/>
              <a:buChar char="Q: 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“函数类型”与“有调用签名的接口”有什么不同？</a:t>
            </a:r>
          </a:p>
          <a:p>
            <a:pPr marL="596900" indent="-419100" algn="l">
              <a:buSzPct val="100000"/>
              <a:buChar char="A: 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二者只是语义概念上的区别。函数类型表达为一个字面的函数声明语法，例如`</a:t>
            </a:r>
            <a:r>
              <a:rPr>
                <a:solidFill>
                  <a:schemeClr val="accent3">
                    <a:lumOff val="11764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() =&gt; void</a:t>
            </a:r>
            <a:r>
              <a:t>`，它不显式地说明“函数是一个对象”，某种程度上说，它反映的是 JavaScript 中的“</a:t>
            </a:r>
            <a:r>
              <a:rPr>
                <a:solidFill>
                  <a:schemeClr val="accent3">
                    <a:lumOff val="11764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typeof foo === 'function'</a:t>
            </a:r>
            <a:r>
              <a:t>”的语义。而“有调用签名的接口”先说明该类型是一个接口类型，这反映了 foo 的如下特性：1、必然首先是一个对象，2、然后才是对象的接口上“有调用签名”，3、以及作为接口，还“可以有更多的成员或签名”。</a:t>
            </a:r>
            <a:br/>
            <a:r>
              <a:t>同样的原因，“函数类型”没有办法添加静态成员声明和其它签名，而“有调用签名的接口”则没有这些限制。但是函数类型也可以通过“交叉（&amp;）”其它类型（通常是接口）来实现类似的语法特性。</a:t>
            </a:r>
          </a:p>
        </p:txBody>
      </p:sp>
      <p:sp>
        <p:nvSpPr>
          <p:cNvPr id="303" name="矩形 23"/>
          <p:cNvSpPr txBox="1"/>
          <p:nvPr/>
        </p:nvSpPr>
        <p:spPr>
          <a:xfrm>
            <a:off x="2186475" y="8452966"/>
            <a:ext cx="19144242" cy="3655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600" indent="-228600" algn="l">
              <a:buSzPct val="100000"/>
              <a:buChar char="Q: 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本讲中在函数参数中出现的“this”是 </a:t>
            </a:r>
            <a:r>
              <a:rPr>
                <a:solidFill>
                  <a:schemeClr val="accent3">
                    <a:lumOff val="11764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this</a:t>
            </a:r>
            <a:r>
              <a:t> 类型吗？</a:t>
            </a:r>
          </a:p>
          <a:p>
            <a:pPr marL="596900" indent="-419100" algn="l">
              <a:buSzPct val="100000"/>
              <a:buChar char="A: 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不是。在这一讲中，我们只提及了参数表中的第一个参数可以使用“</a:t>
            </a:r>
            <a:r>
              <a:rPr>
                <a:solidFill>
                  <a:schemeClr val="accent3">
                    <a:lumOff val="11764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this</a:t>
            </a:r>
            <a:r>
              <a:t>”这个关键字，用于声明 </a:t>
            </a:r>
            <a:r>
              <a:rPr>
                <a:solidFill>
                  <a:schemeClr val="accent3">
                    <a:lumOff val="11764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t> 构造出来的实例的类型。这种“将参数列表的第一个参数声明为 this”的语法还可以用于一般的方法声明，在其它语言中也有类似的语法。——这一语法的目的只是将“隐式声明函数传入了一个 this 参数”这件事显性化，以便能够做类型标注而已。</a:t>
            </a:r>
            <a:br/>
            <a:r>
              <a:t>与此不同的是，“</a:t>
            </a:r>
            <a:r>
              <a:rPr>
                <a:solidFill>
                  <a:schemeClr val="accent3">
                    <a:lumOff val="11764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this</a:t>
            </a:r>
            <a:r>
              <a:t>类型”在 TypeScript 中是一个类型名（而不是参数名/变量名）。简单地说，它可以出现在类型标注中，例如foo(this: </a:t>
            </a:r>
            <a:r>
              <a:rPr>
                <a:solidFill>
                  <a:schemeClr val="accent3">
                    <a:lumOff val="11764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this</a:t>
            </a:r>
            <a:r>
              <a:t>, x: </a:t>
            </a:r>
            <a:r>
              <a:rPr>
                <a:solidFill>
                  <a:schemeClr val="accent3">
                    <a:lumOff val="11764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this</a:t>
            </a:r>
            <a:r>
              <a:t>): </a:t>
            </a:r>
            <a:r>
              <a:rPr>
                <a:solidFill>
                  <a:schemeClr val="accent3">
                    <a:lumOff val="11764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this</a:t>
            </a:r>
            <a:r>
              <a:t>; 这行声明中的第一个this就是参数名，而后面的三个this都是类型名，这三个才是我们说的“</a:t>
            </a:r>
            <a:r>
              <a:rPr>
                <a:solidFill>
                  <a:schemeClr val="accent3">
                    <a:lumOff val="11764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this</a:t>
            </a:r>
            <a:r>
              <a:t>类型”。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文本框 2"/>
          <p:cNvSpPr txBox="1"/>
          <p:nvPr/>
        </p:nvSpPr>
        <p:spPr>
          <a:xfrm>
            <a:off x="5726111" y="4584698"/>
            <a:ext cx="12931776" cy="45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30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1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23"/>
          <p:cNvSpPr txBox="1"/>
          <p:nvPr/>
        </p:nvSpPr>
        <p:spPr>
          <a:xfrm>
            <a:off x="5430539" y="3890033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函数类型与它的签名</a:t>
            </a:r>
          </a:p>
        </p:txBody>
      </p:sp>
      <p:grpSp>
        <p:nvGrpSpPr>
          <p:cNvPr id="76" name="圆角矩形 27"/>
          <p:cNvGrpSpPr/>
          <p:nvPr/>
        </p:nvGrpSpPr>
        <p:grpSpPr>
          <a:xfrm>
            <a:off x="4078435" y="3806502"/>
            <a:ext cx="951683" cy="914583"/>
            <a:chOff x="0" y="0"/>
            <a:chExt cx="951681" cy="914582"/>
          </a:xfrm>
        </p:grpSpPr>
        <p:sp>
          <p:nvSpPr>
            <p:cNvPr id="74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75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7" name="矩形 35"/>
          <p:cNvSpPr txBox="1"/>
          <p:nvPr/>
        </p:nvSpPr>
        <p:spPr>
          <a:xfrm>
            <a:off x="5431509" y="9235632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基于构造器的传统类的写法</a:t>
            </a:r>
          </a:p>
        </p:txBody>
      </p:sp>
      <p:grpSp>
        <p:nvGrpSpPr>
          <p:cNvPr id="80" name="圆角矩形 36"/>
          <p:cNvGrpSpPr/>
          <p:nvPr/>
        </p:nvGrpSpPr>
        <p:grpSpPr>
          <a:xfrm>
            <a:off x="4079406" y="9075276"/>
            <a:ext cx="951682" cy="914583"/>
            <a:chOff x="0" y="0"/>
            <a:chExt cx="951681" cy="914582"/>
          </a:xfrm>
        </p:grpSpPr>
        <p:sp>
          <p:nvSpPr>
            <p:cNvPr id="78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79" name="4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1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82" name="矩形 23"/>
          <p:cNvSpPr txBox="1"/>
          <p:nvPr/>
        </p:nvSpPr>
        <p:spPr>
          <a:xfrm>
            <a:off x="6594920" y="5034181"/>
            <a:ext cx="1489916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具名函数、方法以及构造方法的类型签名问题（重载、签名类型）</a:t>
            </a:r>
          </a:p>
        </p:txBody>
      </p:sp>
      <p:grpSp>
        <p:nvGrpSpPr>
          <p:cNvPr id="85" name="圆角矩形 27"/>
          <p:cNvGrpSpPr/>
          <p:nvPr/>
        </p:nvGrpSpPr>
        <p:grpSpPr>
          <a:xfrm>
            <a:off x="5242816" y="4971356"/>
            <a:ext cx="951683" cy="914583"/>
            <a:chOff x="0" y="0"/>
            <a:chExt cx="951681" cy="914582"/>
          </a:xfrm>
        </p:grpSpPr>
        <p:sp>
          <p:nvSpPr>
            <p:cNvPr id="83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4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86" name="矩形 23"/>
          <p:cNvSpPr txBox="1"/>
          <p:nvPr/>
        </p:nvSpPr>
        <p:spPr>
          <a:xfrm>
            <a:off x="6625536" y="7453304"/>
            <a:ext cx="143742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最基础的函数</a:t>
            </a:r>
          </a:p>
        </p:txBody>
      </p:sp>
      <p:grpSp>
        <p:nvGrpSpPr>
          <p:cNvPr id="89" name="圆角矩形 27"/>
          <p:cNvGrpSpPr/>
          <p:nvPr/>
        </p:nvGrpSpPr>
        <p:grpSpPr>
          <a:xfrm>
            <a:off x="5273432" y="7385302"/>
            <a:ext cx="951683" cy="914583"/>
            <a:chOff x="0" y="0"/>
            <a:chExt cx="951681" cy="914582"/>
          </a:xfrm>
        </p:grpSpPr>
        <p:sp>
          <p:nvSpPr>
            <p:cNvPr id="87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8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90" name="矩形 35"/>
          <p:cNvSpPr txBox="1"/>
          <p:nvPr/>
        </p:nvSpPr>
        <p:spPr>
          <a:xfrm>
            <a:off x="5405429" y="10721522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93" name="圆角矩形 36"/>
          <p:cNvGrpSpPr/>
          <p:nvPr/>
        </p:nvGrpSpPr>
        <p:grpSpPr>
          <a:xfrm>
            <a:off x="4053325" y="10555989"/>
            <a:ext cx="951683" cy="914583"/>
            <a:chOff x="0" y="0"/>
            <a:chExt cx="951681" cy="914582"/>
          </a:xfrm>
        </p:grpSpPr>
        <p:sp>
          <p:nvSpPr>
            <p:cNvPr id="91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92" name="4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94" name="矩形 23"/>
          <p:cNvSpPr txBox="1"/>
          <p:nvPr/>
        </p:nvSpPr>
        <p:spPr>
          <a:xfrm>
            <a:off x="6599456" y="6241154"/>
            <a:ext cx="1489916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一个或多个签名</a:t>
            </a:r>
          </a:p>
        </p:txBody>
      </p:sp>
      <p:grpSp>
        <p:nvGrpSpPr>
          <p:cNvPr id="97" name="圆角矩形 27"/>
          <p:cNvGrpSpPr/>
          <p:nvPr/>
        </p:nvGrpSpPr>
        <p:grpSpPr>
          <a:xfrm>
            <a:off x="5247352" y="6178329"/>
            <a:ext cx="951683" cy="914583"/>
            <a:chOff x="0" y="0"/>
            <a:chExt cx="951681" cy="914582"/>
          </a:xfrm>
        </p:grpSpPr>
        <p:sp>
          <p:nvSpPr>
            <p:cNvPr id="95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96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B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椭圆形"/>
          <p:cNvSpPr/>
          <p:nvPr/>
        </p:nvSpPr>
        <p:spPr>
          <a:xfrm>
            <a:off x="10140363" y="651674"/>
            <a:ext cx="5508454" cy="2660109"/>
          </a:xfrm>
          <a:prstGeom prst="ellips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tIns="91439" bIns="91439"/>
          <a:lstStyle/>
          <a:p>
            <a:pPr defTabSz="1828800">
              <a:defRPr sz="3600"/>
            </a:pPr>
          </a:p>
        </p:txBody>
      </p:sp>
      <p:sp>
        <p:nvSpPr>
          <p:cNvPr id="102" name="组合类型…"/>
          <p:cNvSpPr txBox="1"/>
          <p:nvPr/>
        </p:nvSpPr>
        <p:spPr>
          <a:xfrm>
            <a:off x="11208302" y="1180771"/>
            <a:ext cx="2449348" cy="983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组合类型</a:t>
            </a:r>
          </a:p>
          <a:p>
            <a:pPr defTabSz="1828800">
              <a:defRPr sz="18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（Combination types）</a:t>
            </a:r>
          </a:p>
        </p:txBody>
      </p:sp>
      <p:sp>
        <p:nvSpPr>
          <p:cNvPr id="103" name="矩形 52"/>
          <p:cNvSpPr txBox="1"/>
          <p:nvPr/>
        </p:nvSpPr>
        <p:spPr>
          <a:xfrm>
            <a:off x="17391420" y="4869017"/>
            <a:ext cx="10795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列表</a:t>
            </a:r>
          </a:p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List</a:t>
            </a:r>
          </a:p>
        </p:txBody>
      </p:sp>
      <p:sp>
        <p:nvSpPr>
          <p:cNvPr id="104" name="椭圆形"/>
          <p:cNvSpPr/>
          <p:nvPr/>
        </p:nvSpPr>
        <p:spPr>
          <a:xfrm>
            <a:off x="13913400" y="2172886"/>
            <a:ext cx="1340453" cy="389513"/>
          </a:xfrm>
          <a:prstGeom prst="ellips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tIns="91439" bIns="91439"/>
          <a:lstStyle/>
          <a:p>
            <a:pPr defTabSz="1828800">
              <a:defRPr sz="3600"/>
            </a:pPr>
          </a:p>
        </p:txBody>
      </p:sp>
      <p:sp>
        <p:nvSpPr>
          <p:cNvPr id="105" name="关系组合"/>
          <p:cNvSpPr txBox="1"/>
          <p:nvPr/>
        </p:nvSpPr>
        <p:spPr>
          <a:xfrm>
            <a:off x="14143958" y="2232210"/>
            <a:ext cx="9271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关系组合</a:t>
            </a:r>
          </a:p>
        </p:txBody>
      </p:sp>
      <p:sp>
        <p:nvSpPr>
          <p:cNvPr id="106" name="矩形 53"/>
          <p:cNvSpPr/>
          <p:nvPr/>
        </p:nvSpPr>
        <p:spPr>
          <a:xfrm>
            <a:off x="19449881" y="2199522"/>
            <a:ext cx="2540001" cy="362060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800">
                <a:solidFill>
                  <a:srgbClr val="FFFFFF"/>
                </a:solidFill>
              </a:defRPr>
            </a:pPr>
            <a:r>
              <a:t>联合：</a:t>
            </a:r>
            <a:r>
              <a:t>X | Y</a:t>
            </a:r>
          </a:p>
        </p:txBody>
      </p:sp>
      <p:sp>
        <p:nvSpPr>
          <p:cNvPr id="107" name="矩形 55"/>
          <p:cNvSpPr/>
          <p:nvPr/>
        </p:nvSpPr>
        <p:spPr>
          <a:xfrm>
            <a:off x="19449881" y="2945707"/>
            <a:ext cx="2540001" cy="362060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800">
                <a:solidFill>
                  <a:srgbClr val="FFFFFF"/>
                </a:solidFill>
              </a:defRPr>
            </a:pPr>
            <a:r>
              <a:t>交叉：</a:t>
            </a:r>
            <a:r>
              <a:t>X &amp; Y</a:t>
            </a:r>
          </a:p>
        </p:txBody>
      </p:sp>
      <p:sp>
        <p:nvSpPr>
          <p:cNvPr id="237" name="连接符: 曲线 67"/>
          <p:cNvSpPr/>
          <p:nvPr/>
        </p:nvSpPr>
        <p:spPr>
          <a:xfrm>
            <a:off x="14707023" y="2565743"/>
            <a:ext cx="2702677" cy="2303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85" y="5541"/>
                  <a:pt x="9485" y="12741"/>
                  <a:pt x="21600" y="21600"/>
                </a:cubicBezTo>
              </a:path>
            </a:pathLst>
          </a:custGeom>
          <a:ln w="127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9" name="矩形 104"/>
          <p:cNvSpPr txBox="1"/>
          <p:nvPr/>
        </p:nvSpPr>
        <p:spPr>
          <a:xfrm>
            <a:off x="15599266" y="11424505"/>
            <a:ext cx="3747019" cy="1141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3600">
                <a:solidFill>
                  <a:srgbClr val="FFFFFF"/>
                </a:solidFill>
              </a:defRPr>
            </a:pPr>
            <a:r>
              <a:t>接口类型</a:t>
            </a:r>
          </a:p>
          <a:p>
            <a:pPr defTabSz="1828800">
              <a:defRPr sz="18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（Interface type）</a:t>
            </a:r>
          </a:p>
        </p:txBody>
      </p:sp>
      <p:sp>
        <p:nvSpPr>
          <p:cNvPr id="110" name="椭圆 111"/>
          <p:cNvSpPr txBox="1"/>
          <p:nvPr/>
        </p:nvSpPr>
        <p:spPr>
          <a:xfrm>
            <a:off x="11801426" y="7136176"/>
            <a:ext cx="2087883" cy="1109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对象类型</a:t>
            </a:r>
          </a:p>
          <a:p>
            <a:pPr defTabSz="1828800">
              <a:defRPr sz="15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（Object type）</a:t>
            </a:r>
          </a:p>
        </p:txBody>
      </p:sp>
      <p:sp>
        <p:nvSpPr>
          <p:cNvPr id="111" name="矩形 113"/>
          <p:cNvSpPr/>
          <p:nvPr/>
        </p:nvSpPr>
        <p:spPr>
          <a:xfrm>
            <a:off x="14802311" y="6833052"/>
            <a:ext cx="1793697" cy="3385847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1600"/>
            </a:pPr>
          </a:p>
        </p:txBody>
      </p:sp>
      <p:cxnSp>
        <p:nvCxnSpPr>
          <p:cNvPr id="112" name="连接符: 肘形 135"/>
          <p:cNvCxnSpPr>
            <a:stCxn id="110" idx="0"/>
            <a:endCxn id="144" idx="0"/>
          </p:cNvCxnSpPr>
          <p:nvPr/>
        </p:nvCxnSpPr>
        <p:spPr>
          <a:xfrm>
            <a:off x="12845367" y="7691166"/>
            <a:ext cx="2841443" cy="141143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grpSp>
        <p:nvGrpSpPr>
          <p:cNvPr id="115" name="成组"/>
          <p:cNvGrpSpPr/>
          <p:nvPr/>
        </p:nvGrpSpPr>
        <p:grpSpPr>
          <a:xfrm>
            <a:off x="16458860" y="5557087"/>
            <a:ext cx="1176182" cy="1603159"/>
            <a:chOff x="0" y="0"/>
            <a:chExt cx="1176180" cy="1603158"/>
          </a:xfrm>
        </p:grpSpPr>
        <p:sp>
          <p:nvSpPr>
            <p:cNvPr id="113" name="连接符: 肘形 135"/>
            <p:cNvSpPr/>
            <p:nvPr/>
          </p:nvSpPr>
          <p:spPr>
            <a:xfrm flipH="1">
              <a:off x="0" y="0"/>
              <a:ext cx="1039828" cy="1603159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  <a:headEnd type="arrow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/>
              </a:pPr>
            </a:p>
          </p:txBody>
        </p:sp>
        <p:sp>
          <p:nvSpPr>
            <p:cNvPr id="114" name="文本框 145"/>
            <p:cNvSpPr/>
            <p:nvPr/>
          </p:nvSpPr>
          <p:spPr>
            <a:xfrm>
              <a:off x="246840" y="419263"/>
              <a:ext cx="92934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数字键值索引</a:t>
              </a:r>
            </a:p>
          </p:txBody>
        </p:sp>
      </p:grpSp>
      <p:sp>
        <p:nvSpPr>
          <p:cNvPr id="238" name="连接符: 曲线 239"/>
          <p:cNvSpPr/>
          <p:nvPr/>
        </p:nvSpPr>
        <p:spPr>
          <a:xfrm>
            <a:off x="21984295" y="9305425"/>
            <a:ext cx="485476" cy="1293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14" h="21193" fill="norm" stroke="1" extrusionOk="0">
                <a:moveTo>
                  <a:pt x="1874" y="21193"/>
                </a:moveTo>
                <a:cubicBezTo>
                  <a:pt x="21600" y="6651"/>
                  <a:pt x="20975" y="-407"/>
                  <a:pt x="0" y="18"/>
                </a:cubicBezTo>
              </a:path>
            </a:pathLst>
          </a:custGeom>
          <a:ln w="127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7" name="矩形 162"/>
          <p:cNvSpPr/>
          <p:nvPr/>
        </p:nvSpPr>
        <p:spPr>
          <a:xfrm>
            <a:off x="19449881" y="8585303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类：</a:t>
            </a:r>
            <a:r>
              <a:t>class ...</a:t>
            </a:r>
          </a:p>
        </p:txBody>
      </p:sp>
      <p:sp>
        <p:nvSpPr>
          <p:cNvPr id="118" name="矩形 163"/>
          <p:cNvSpPr/>
          <p:nvPr/>
        </p:nvSpPr>
        <p:spPr>
          <a:xfrm>
            <a:off x="19442749" y="10398483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一般函数</a:t>
            </a:r>
            <a:r>
              <a:t>: function x() …</a:t>
            </a:r>
          </a:p>
        </p:txBody>
      </p:sp>
      <p:sp>
        <p:nvSpPr>
          <p:cNvPr id="119" name="矩形 164"/>
          <p:cNvSpPr/>
          <p:nvPr/>
        </p:nvSpPr>
        <p:spPr>
          <a:xfrm>
            <a:off x="19442749" y="10786848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箭头函数</a:t>
            </a:r>
            <a:r>
              <a:t>: x = ()=&gt;...</a:t>
            </a:r>
          </a:p>
        </p:txBody>
      </p:sp>
      <p:sp>
        <p:nvSpPr>
          <p:cNvPr id="120" name="矩形 238"/>
          <p:cNvSpPr/>
          <p:nvPr/>
        </p:nvSpPr>
        <p:spPr>
          <a:xfrm>
            <a:off x="19449881" y="9058966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indent="127000" algn="l" defTabSz="1828800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构造器</a:t>
            </a:r>
          </a:p>
        </p:txBody>
      </p:sp>
      <p:sp>
        <p:nvSpPr>
          <p:cNvPr id="121" name="矩形 242"/>
          <p:cNvSpPr/>
          <p:nvPr/>
        </p:nvSpPr>
        <p:spPr>
          <a:xfrm>
            <a:off x="19442749" y="10002528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生成器函数</a:t>
            </a:r>
            <a:r>
              <a:t>: function*()...</a:t>
            </a:r>
          </a:p>
        </p:txBody>
      </p:sp>
      <p:sp>
        <p:nvSpPr>
          <p:cNvPr id="122" name="左大括号 247"/>
          <p:cNvSpPr/>
          <p:nvPr/>
        </p:nvSpPr>
        <p:spPr>
          <a:xfrm>
            <a:off x="19247384" y="8588524"/>
            <a:ext cx="168113" cy="849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096"/>
                  <a:pt x="10800" y="20474"/>
                </a:cubicBezTo>
                <a:lnTo>
                  <a:pt x="10800" y="11926"/>
                </a:lnTo>
                <a:cubicBezTo>
                  <a:pt x="10800" y="11304"/>
                  <a:pt x="5965" y="10800"/>
                  <a:pt x="0" y="10800"/>
                </a:cubicBezTo>
                <a:cubicBezTo>
                  <a:pt x="5965" y="10800"/>
                  <a:pt x="10800" y="10296"/>
                  <a:pt x="10800" y="9674"/>
                </a:cubicBezTo>
                <a:lnTo>
                  <a:pt x="10800" y="1126"/>
                </a:lnTo>
                <a:cubicBezTo>
                  <a:pt x="10800" y="504"/>
                  <a:pt x="15635" y="0"/>
                  <a:pt x="21600" y="0"/>
                </a:cubicBez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3600"/>
            </a:pPr>
          </a:p>
        </p:txBody>
      </p:sp>
      <p:sp>
        <p:nvSpPr>
          <p:cNvPr id="239" name="连接符: 肘形 135"/>
          <p:cNvSpPr/>
          <p:nvPr/>
        </p:nvSpPr>
        <p:spPr>
          <a:xfrm>
            <a:off x="16479561" y="8657283"/>
            <a:ext cx="907700" cy="818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240" name="连接符: 肘形 135"/>
          <p:cNvSpPr/>
          <p:nvPr/>
        </p:nvSpPr>
        <p:spPr>
          <a:xfrm>
            <a:off x="7310363" y="790755"/>
            <a:ext cx="3056954" cy="651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0160">
            <a:solidFill>
              <a:schemeClr val="accent5"/>
            </a:solidFill>
            <a:custDash>
              <a:ds d="600000" sp="6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41" name="连接符: 肘形 135"/>
          <p:cNvSpPr/>
          <p:nvPr/>
        </p:nvSpPr>
        <p:spPr>
          <a:xfrm>
            <a:off x="9538339" y="3276112"/>
            <a:ext cx="2666775" cy="50064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0160">
            <a:solidFill>
              <a:schemeClr val="accent5"/>
            </a:solidFill>
            <a:custDash>
              <a:ds d="600000" sp="6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26" name="直接连接符 535"/>
          <p:cNvSpPr/>
          <p:nvPr/>
        </p:nvSpPr>
        <p:spPr>
          <a:xfrm flipH="1">
            <a:off x="9893962" y="843085"/>
            <a:ext cx="1" cy="8584489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tIns="91439" bIns="91439"/>
          <a:lstStyle/>
          <a:p>
            <a:pPr algn="l" defTabSz="1828800">
              <a:defRPr sz="3600"/>
            </a:pPr>
          </a:p>
        </p:txBody>
      </p:sp>
      <p:sp>
        <p:nvSpPr>
          <p:cNvPr id="127" name="文本框 10"/>
          <p:cNvSpPr txBox="1"/>
          <p:nvPr/>
        </p:nvSpPr>
        <p:spPr>
          <a:xfrm rot="2820000">
            <a:off x="15107707" y="3155338"/>
            <a:ext cx="76944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（顺序的）</a:t>
            </a:r>
          </a:p>
        </p:txBody>
      </p:sp>
      <p:cxnSp>
        <p:nvCxnSpPr>
          <p:cNvPr id="128" name="连接符: 曲线 65"/>
          <p:cNvCxnSpPr>
            <a:stCxn id="104" idx="0"/>
            <a:endCxn id="130" idx="0"/>
          </p:cNvCxnSpPr>
          <p:nvPr/>
        </p:nvCxnSpPr>
        <p:spPr>
          <a:xfrm flipV="1">
            <a:off x="14583626" y="2350365"/>
            <a:ext cx="4082339" cy="17278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cxnSp>
        <p:nvCxnSpPr>
          <p:cNvPr id="129" name="连接符: 曲线 66"/>
          <p:cNvCxnSpPr>
            <a:stCxn id="104" idx="0"/>
            <a:endCxn id="131" idx="0"/>
          </p:cNvCxnSpPr>
          <p:nvPr/>
        </p:nvCxnSpPr>
        <p:spPr>
          <a:xfrm>
            <a:off x="14583626" y="2367642"/>
            <a:ext cx="4093935" cy="685324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sp>
        <p:nvSpPr>
          <p:cNvPr id="130" name="文本框 63"/>
          <p:cNvSpPr txBox="1"/>
          <p:nvPr/>
        </p:nvSpPr>
        <p:spPr>
          <a:xfrm>
            <a:off x="18460780" y="2242415"/>
            <a:ext cx="4103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并集</a:t>
            </a:r>
          </a:p>
        </p:txBody>
      </p:sp>
      <p:sp>
        <p:nvSpPr>
          <p:cNvPr id="131" name="文本框 75"/>
          <p:cNvSpPr txBox="1"/>
          <p:nvPr/>
        </p:nvSpPr>
        <p:spPr>
          <a:xfrm>
            <a:off x="18472376" y="2945015"/>
            <a:ext cx="4103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交集</a:t>
            </a:r>
          </a:p>
        </p:txBody>
      </p:sp>
      <p:sp>
        <p:nvSpPr>
          <p:cNvPr id="132" name="矩形 6"/>
          <p:cNvSpPr/>
          <p:nvPr/>
        </p:nvSpPr>
        <p:spPr>
          <a:xfrm>
            <a:off x="18635988" y="8861418"/>
            <a:ext cx="57615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子类化</a:t>
            </a:r>
          </a:p>
        </p:txBody>
      </p:sp>
      <p:sp>
        <p:nvSpPr>
          <p:cNvPr id="133" name="矩形 57"/>
          <p:cNvSpPr/>
          <p:nvPr/>
        </p:nvSpPr>
        <p:spPr>
          <a:xfrm>
            <a:off x="19449881" y="4580270"/>
            <a:ext cx="2540001" cy="372142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数组：</a:t>
            </a:r>
            <a:r>
              <a:t>X[] = [X, X, …]</a:t>
            </a:r>
          </a:p>
        </p:txBody>
      </p:sp>
      <p:sp>
        <p:nvSpPr>
          <p:cNvPr id="134" name="矩形 59"/>
          <p:cNvSpPr/>
          <p:nvPr/>
        </p:nvSpPr>
        <p:spPr>
          <a:xfrm>
            <a:off x="19449881" y="5568008"/>
            <a:ext cx="2540001" cy="37214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元组：</a:t>
            </a:r>
            <a:r>
              <a:t>[X, Y]</a:t>
            </a:r>
          </a:p>
        </p:txBody>
      </p:sp>
      <p:sp>
        <p:nvSpPr>
          <p:cNvPr id="135" name="文本框 2"/>
          <p:cNvSpPr txBox="1"/>
          <p:nvPr/>
        </p:nvSpPr>
        <p:spPr>
          <a:xfrm rot="21419793">
            <a:off x="15930401" y="2147907"/>
            <a:ext cx="76944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（离散的）</a:t>
            </a:r>
          </a:p>
        </p:txBody>
      </p:sp>
      <p:cxnSp>
        <p:nvCxnSpPr>
          <p:cNvPr id="136" name="连接符: 曲线 11"/>
          <p:cNvCxnSpPr>
            <a:stCxn id="137" idx="0"/>
            <a:endCxn id="110" idx="0"/>
          </p:cNvCxnSpPr>
          <p:nvPr/>
        </p:nvCxnSpPr>
        <p:spPr>
          <a:xfrm>
            <a:off x="12432976" y="2787754"/>
            <a:ext cx="412392" cy="4903413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</p:cxnSp>
      <p:sp>
        <p:nvSpPr>
          <p:cNvPr id="137" name="椭圆形"/>
          <p:cNvSpPr/>
          <p:nvPr/>
        </p:nvSpPr>
        <p:spPr>
          <a:xfrm>
            <a:off x="11762750" y="2592998"/>
            <a:ext cx="1340453" cy="389513"/>
          </a:xfrm>
          <a:prstGeom prst="ellips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tIns="91439" bIns="91439"/>
          <a:lstStyle/>
          <a:p>
            <a:pPr defTabSz="1828800">
              <a:defRPr sz="3600"/>
            </a:pPr>
          </a:p>
        </p:txBody>
      </p:sp>
      <p:sp>
        <p:nvSpPr>
          <p:cNvPr id="138" name="结构组合"/>
          <p:cNvSpPr txBox="1"/>
          <p:nvPr/>
        </p:nvSpPr>
        <p:spPr>
          <a:xfrm>
            <a:off x="11969425" y="2653215"/>
            <a:ext cx="9271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结构组合</a:t>
            </a:r>
          </a:p>
        </p:txBody>
      </p:sp>
      <p:sp>
        <p:nvSpPr>
          <p:cNvPr id="139" name="文本框 18"/>
          <p:cNvSpPr txBox="1"/>
          <p:nvPr/>
        </p:nvSpPr>
        <p:spPr>
          <a:xfrm>
            <a:off x="11763562" y="3709101"/>
            <a:ext cx="9293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非顺序存储</a:t>
            </a:r>
          </a:p>
        </p:txBody>
      </p:sp>
      <p:sp>
        <p:nvSpPr>
          <p:cNvPr id="140" name="文本框 42"/>
          <p:cNvSpPr txBox="1"/>
          <p:nvPr/>
        </p:nvSpPr>
        <p:spPr>
          <a:xfrm>
            <a:off x="12936186" y="3709101"/>
            <a:ext cx="9293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顺序存储</a:t>
            </a:r>
          </a:p>
        </p:txBody>
      </p:sp>
      <p:sp>
        <p:nvSpPr>
          <p:cNvPr id="141" name="矩形 118"/>
          <p:cNvSpPr txBox="1"/>
          <p:nvPr/>
        </p:nvSpPr>
        <p:spPr>
          <a:xfrm>
            <a:off x="14988309" y="8323413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构造签名</a:t>
            </a:r>
          </a:p>
        </p:txBody>
      </p:sp>
      <p:sp>
        <p:nvSpPr>
          <p:cNvPr id="142" name="矩形 447"/>
          <p:cNvSpPr txBox="1"/>
          <p:nvPr/>
        </p:nvSpPr>
        <p:spPr>
          <a:xfrm>
            <a:off x="14988309" y="9017717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调用签名</a:t>
            </a:r>
          </a:p>
        </p:txBody>
      </p:sp>
      <p:sp>
        <p:nvSpPr>
          <p:cNvPr id="143" name="矩形 448"/>
          <p:cNvSpPr txBox="1"/>
          <p:nvPr/>
        </p:nvSpPr>
        <p:spPr>
          <a:xfrm>
            <a:off x="14988309" y="9712026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成员声明</a:t>
            </a:r>
          </a:p>
        </p:txBody>
      </p:sp>
      <p:sp>
        <p:nvSpPr>
          <p:cNvPr id="144" name="矩形 449"/>
          <p:cNvSpPr txBox="1"/>
          <p:nvPr/>
        </p:nvSpPr>
        <p:spPr>
          <a:xfrm>
            <a:off x="14988309" y="7629108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迭代签名</a:t>
            </a:r>
          </a:p>
        </p:txBody>
      </p:sp>
      <p:sp>
        <p:nvSpPr>
          <p:cNvPr id="145" name="矩形 450"/>
          <p:cNvSpPr txBox="1"/>
          <p:nvPr/>
        </p:nvSpPr>
        <p:spPr>
          <a:xfrm>
            <a:off x="14988309" y="6934804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索引签名</a:t>
            </a:r>
          </a:p>
        </p:txBody>
      </p:sp>
      <p:sp>
        <p:nvSpPr>
          <p:cNvPr id="242" name="连接符: 肘形 135"/>
          <p:cNvSpPr/>
          <p:nvPr/>
        </p:nvSpPr>
        <p:spPr>
          <a:xfrm>
            <a:off x="13889308" y="8087783"/>
            <a:ext cx="1090495" cy="414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cxnSp>
        <p:nvCxnSpPr>
          <p:cNvPr id="147" name="连接符: 肘形 135"/>
          <p:cNvCxnSpPr>
            <a:stCxn id="110" idx="0"/>
            <a:endCxn id="145" idx="0"/>
          </p:cNvCxnSpPr>
          <p:nvPr/>
        </p:nvCxnSpPr>
        <p:spPr>
          <a:xfrm flipV="1">
            <a:off x="12845367" y="7138004"/>
            <a:ext cx="2841443" cy="553163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sp>
        <p:nvSpPr>
          <p:cNvPr id="243" name="连接符: 肘形 135"/>
          <p:cNvSpPr/>
          <p:nvPr/>
        </p:nvSpPr>
        <p:spPr>
          <a:xfrm>
            <a:off x="13601561" y="8246156"/>
            <a:ext cx="1384516" cy="1016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cxnSp>
        <p:nvCxnSpPr>
          <p:cNvPr id="149" name="连接符: 肘形 135"/>
          <p:cNvCxnSpPr>
            <a:stCxn id="110" idx="0"/>
            <a:endCxn id="143" idx="0"/>
          </p:cNvCxnSpPr>
          <p:nvPr/>
        </p:nvCxnSpPr>
        <p:spPr>
          <a:xfrm flipH="1" rot="16200000">
            <a:off x="13150850" y="7385050"/>
            <a:ext cx="2222500" cy="2844800"/>
          </a:xfrm>
          <a:prstGeom prst="bentConnector2">
            <a:avLst/>
          </a:prstGeom>
          <a:ln w="12700">
            <a:solidFill>
              <a:srgbClr val="FFFFFF"/>
            </a:solidFill>
            <a:miter lim="400000"/>
          </a:ln>
        </p:spPr>
      </p:cxnSp>
      <p:grpSp>
        <p:nvGrpSpPr>
          <p:cNvPr id="189" name="成组"/>
          <p:cNvGrpSpPr/>
          <p:nvPr/>
        </p:nvGrpSpPr>
        <p:grpSpPr>
          <a:xfrm>
            <a:off x="1533247" y="892981"/>
            <a:ext cx="8296553" cy="5520520"/>
            <a:chOff x="0" y="0"/>
            <a:chExt cx="8296552" cy="5520518"/>
          </a:xfrm>
        </p:grpSpPr>
        <p:sp>
          <p:nvSpPr>
            <p:cNvPr id="150" name="矩形 17"/>
            <p:cNvSpPr/>
            <p:nvPr/>
          </p:nvSpPr>
          <p:spPr>
            <a:xfrm>
              <a:off x="3338808" y="3674823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0, ...</a:t>
              </a:r>
            </a:p>
          </p:txBody>
        </p:sp>
        <p:sp>
          <p:nvSpPr>
            <p:cNvPr id="151" name="矩形 20"/>
            <p:cNvSpPr/>
            <p:nvPr/>
          </p:nvSpPr>
          <p:spPr>
            <a:xfrm>
              <a:off x="3338808" y="3393081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'a', 'aa', ...</a:t>
              </a:r>
            </a:p>
          </p:txBody>
        </p:sp>
        <p:sp>
          <p:nvSpPr>
            <p:cNvPr id="152" name="矩形 21"/>
            <p:cNvSpPr/>
            <p:nvPr/>
          </p:nvSpPr>
          <p:spPr>
            <a:xfrm>
              <a:off x="3338808" y="3956557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1n,</a:t>
              </a:r>
              <a:r>
                <a:t> </a:t>
              </a:r>
              <a:r>
                <a:t>...</a:t>
              </a:r>
            </a:p>
          </p:txBody>
        </p:sp>
        <p:sp>
          <p:nvSpPr>
            <p:cNvPr id="153" name="矩形 22"/>
            <p:cNvSpPr/>
            <p:nvPr/>
          </p:nvSpPr>
          <p:spPr>
            <a:xfrm>
              <a:off x="3338808" y="2829597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null</a:t>
              </a:r>
            </a:p>
          </p:txBody>
        </p:sp>
        <p:sp>
          <p:nvSpPr>
            <p:cNvPr id="154" name="矩形 23"/>
            <p:cNvSpPr/>
            <p:nvPr/>
          </p:nvSpPr>
          <p:spPr>
            <a:xfrm>
              <a:off x="3338808" y="3111339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undefined</a:t>
              </a:r>
            </a:p>
          </p:txBody>
        </p:sp>
        <p:sp>
          <p:nvSpPr>
            <p:cNvPr id="155" name="矩形 24"/>
            <p:cNvSpPr/>
            <p:nvPr/>
          </p:nvSpPr>
          <p:spPr>
            <a:xfrm>
              <a:off x="3338808" y="1702629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never</a:t>
              </a:r>
            </a:p>
          </p:txBody>
        </p:sp>
        <p:sp>
          <p:nvSpPr>
            <p:cNvPr id="156" name="矩形 25"/>
            <p:cNvSpPr/>
            <p:nvPr/>
          </p:nvSpPr>
          <p:spPr>
            <a:xfrm>
              <a:off x="3338808" y="1984371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void</a:t>
              </a:r>
            </a:p>
          </p:txBody>
        </p:sp>
        <p:sp>
          <p:nvSpPr>
            <p:cNvPr id="157" name="矩形 26"/>
            <p:cNvSpPr/>
            <p:nvPr/>
          </p:nvSpPr>
          <p:spPr>
            <a:xfrm>
              <a:off x="3338808" y="2266113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any</a:t>
              </a:r>
            </a:p>
          </p:txBody>
        </p:sp>
        <p:sp>
          <p:nvSpPr>
            <p:cNvPr id="158" name="矩形 27"/>
            <p:cNvSpPr/>
            <p:nvPr/>
          </p:nvSpPr>
          <p:spPr>
            <a:xfrm>
              <a:off x="3338808" y="2547855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unknown</a:t>
              </a:r>
            </a:p>
          </p:txBody>
        </p:sp>
        <p:sp>
          <p:nvSpPr>
            <p:cNvPr id="159" name="文本框 31"/>
            <p:cNvSpPr/>
            <p:nvPr/>
          </p:nvSpPr>
          <p:spPr>
            <a:xfrm>
              <a:off x="41098" y="3254230"/>
              <a:ext cx="289941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字面类型</a:t>
              </a:r>
            </a:p>
            <a:p>
              <a:pPr defTabSz="1828800">
                <a:defRPr sz="2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Literal types</a:t>
              </a:r>
              <a:r>
                <a:t>）</a:t>
              </a:r>
            </a:p>
          </p:txBody>
        </p:sp>
        <p:sp>
          <p:nvSpPr>
            <p:cNvPr id="160" name="左大括号 32"/>
            <p:cNvSpPr/>
            <p:nvPr/>
          </p:nvSpPr>
          <p:spPr>
            <a:xfrm rot="10800000">
              <a:off x="4692473" y="2727432"/>
              <a:ext cx="168113" cy="501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330"/>
                    <a:pt x="10800" y="20996"/>
                  </a:cubicBezTo>
                  <a:lnTo>
                    <a:pt x="10800" y="11404"/>
                  </a:lnTo>
                  <a:cubicBezTo>
                    <a:pt x="10800" y="11070"/>
                    <a:pt x="5965" y="10800"/>
                    <a:pt x="0" y="10800"/>
                  </a:cubicBezTo>
                  <a:cubicBezTo>
                    <a:pt x="5965" y="10800"/>
                    <a:pt x="10800" y="10530"/>
                    <a:pt x="10800" y="10196"/>
                  </a:cubicBezTo>
                  <a:lnTo>
                    <a:pt x="10800" y="604"/>
                  </a:lnTo>
                  <a:cubicBezTo>
                    <a:pt x="10800" y="270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161" name="文本框 33"/>
            <p:cNvSpPr/>
            <p:nvPr/>
          </p:nvSpPr>
          <p:spPr>
            <a:xfrm>
              <a:off x="6286717" y="2127777"/>
              <a:ext cx="61555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0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空值类型</a:t>
              </a:r>
            </a:p>
          </p:txBody>
        </p:sp>
        <p:sp>
          <p:nvSpPr>
            <p:cNvPr id="162" name="左大括号 35"/>
            <p:cNvSpPr/>
            <p:nvPr/>
          </p:nvSpPr>
          <p:spPr>
            <a:xfrm rot="10800000">
              <a:off x="4692475" y="3269966"/>
              <a:ext cx="168109" cy="1408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04"/>
                    <a:pt x="10800" y="21385"/>
                  </a:cubicBezTo>
                  <a:lnTo>
                    <a:pt x="10800" y="11015"/>
                  </a:lnTo>
                  <a:cubicBezTo>
                    <a:pt x="10800" y="10896"/>
                    <a:pt x="5965" y="10800"/>
                    <a:pt x="0" y="10800"/>
                  </a:cubicBezTo>
                  <a:cubicBezTo>
                    <a:pt x="5965" y="10800"/>
                    <a:pt x="10800" y="10704"/>
                    <a:pt x="10800" y="10585"/>
                  </a:cubicBezTo>
                  <a:lnTo>
                    <a:pt x="10800" y="215"/>
                  </a:lnTo>
                  <a:cubicBezTo>
                    <a:pt x="10800" y="96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163" name="矩形 36"/>
            <p:cNvSpPr/>
            <p:nvPr/>
          </p:nvSpPr>
          <p:spPr>
            <a:xfrm>
              <a:off x="6046023" y="3721197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number</a:t>
              </a:r>
            </a:p>
          </p:txBody>
        </p:sp>
        <p:sp>
          <p:nvSpPr>
            <p:cNvPr id="164" name="矩形 37"/>
            <p:cNvSpPr/>
            <p:nvPr/>
          </p:nvSpPr>
          <p:spPr>
            <a:xfrm>
              <a:off x="6046023" y="3329461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string</a:t>
              </a:r>
            </a:p>
          </p:txBody>
        </p:sp>
        <p:sp>
          <p:nvSpPr>
            <p:cNvPr id="165" name="矩形 38"/>
            <p:cNvSpPr/>
            <p:nvPr/>
          </p:nvSpPr>
          <p:spPr>
            <a:xfrm>
              <a:off x="6046023" y="4112933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boolean</a:t>
              </a:r>
            </a:p>
          </p:txBody>
        </p:sp>
        <p:sp>
          <p:nvSpPr>
            <p:cNvPr id="166" name="文本框 47"/>
            <p:cNvSpPr/>
            <p:nvPr/>
          </p:nvSpPr>
          <p:spPr>
            <a:xfrm>
              <a:off x="4943752" y="5520518"/>
              <a:ext cx="33528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原始类型</a:t>
              </a:r>
            </a:p>
            <a:p>
              <a:pPr defTabSz="1828800">
                <a:defRPr sz="2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（Primitive types）</a:t>
              </a:r>
            </a:p>
          </p:txBody>
        </p:sp>
        <p:sp>
          <p:nvSpPr>
            <p:cNvPr id="167" name="矩形 48"/>
            <p:cNvSpPr/>
            <p:nvPr/>
          </p:nvSpPr>
          <p:spPr>
            <a:xfrm>
              <a:off x="3269268" y="1130128"/>
              <a:ext cx="1358282" cy="3724783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1600"/>
              </a:pPr>
            </a:p>
          </p:txBody>
        </p:sp>
        <p:sp>
          <p:nvSpPr>
            <p:cNvPr id="168" name="左大括号 251"/>
            <p:cNvSpPr/>
            <p:nvPr/>
          </p:nvSpPr>
          <p:spPr>
            <a:xfrm>
              <a:off x="2728445" y="1290314"/>
              <a:ext cx="561205" cy="1394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276"/>
                    <a:pt x="10800" y="20875"/>
                  </a:cubicBezTo>
                  <a:lnTo>
                    <a:pt x="10800" y="11525"/>
                  </a:lnTo>
                  <a:cubicBezTo>
                    <a:pt x="10800" y="11124"/>
                    <a:pt x="5965" y="10800"/>
                    <a:pt x="0" y="10800"/>
                  </a:cubicBezTo>
                  <a:cubicBezTo>
                    <a:pt x="5965" y="10800"/>
                    <a:pt x="10800" y="10476"/>
                    <a:pt x="10800" y="10075"/>
                  </a:cubicBezTo>
                  <a:lnTo>
                    <a:pt x="10800" y="725"/>
                  </a:lnTo>
                  <a:cubicBezTo>
                    <a:pt x="10800" y="324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169" name="文本框 253"/>
            <p:cNvSpPr/>
            <p:nvPr/>
          </p:nvSpPr>
          <p:spPr>
            <a:xfrm>
              <a:off x="0" y="1375546"/>
              <a:ext cx="289941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特殊类型</a:t>
              </a:r>
            </a:p>
            <a:p>
              <a:pPr defTabSz="1828800">
                <a:defRPr sz="2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Special types</a:t>
              </a:r>
              <a:r>
                <a:t>）</a:t>
              </a:r>
            </a:p>
          </p:txBody>
        </p:sp>
        <p:sp>
          <p:nvSpPr>
            <p:cNvPr id="170" name="矩形 257"/>
            <p:cNvSpPr/>
            <p:nvPr/>
          </p:nvSpPr>
          <p:spPr>
            <a:xfrm>
              <a:off x="6046023" y="2545989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null</a:t>
              </a:r>
            </a:p>
          </p:txBody>
        </p:sp>
        <p:sp>
          <p:nvSpPr>
            <p:cNvPr id="171" name="矩形 258"/>
            <p:cNvSpPr/>
            <p:nvPr/>
          </p:nvSpPr>
          <p:spPr>
            <a:xfrm>
              <a:off x="6046023" y="2937725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undefined</a:t>
              </a:r>
            </a:p>
          </p:txBody>
        </p:sp>
        <p:sp>
          <p:nvSpPr>
            <p:cNvPr id="172" name="矩形 259"/>
            <p:cNvSpPr/>
            <p:nvPr/>
          </p:nvSpPr>
          <p:spPr>
            <a:xfrm>
              <a:off x="6046023" y="4504669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bigint</a:t>
              </a:r>
            </a:p>
          </p:txBody>
        </p:sp>
        <p:sp>
          <p:nvSpPr>
            <p:cNvPr id="173" name="矩形 260"/>
            <p:cNvSpPr/>
            <p:nvPr/>
          </p:nvSpPr>
          <p:spPr>
            <a:xfrm>
              <a:off x="6046023" y="4896409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symbol</a:t>
              </a:r>
            </a:p>
          </p:txBody>
        </p:sp>
        <p:sp>
          <p:nvSpPr>
            <p:cNvPr id="174" name="矩形 261"/>
            <p:cNvSpPr/>
            <p:nvPr/>
          </p:nvSpPr>
          <p:spPr>
            <a:xfrm>
              <a:off x="5948166" y="2061610"/>
              <a:ext cx="1320428" cy="3083229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1600"/>
              </a:pPr>
            </a:p>
          </p:txBody>
        </p:sp>
        <p:sp>
          <p:nvSpPr>
            <p:cNvPr id="175" name="左大括号 311"/>
            <p:cNvSpPr/>
            <p:nvPr/>
          </p:nvSpPr>
          <p:spPr>
            <a:xfrm>
              <a:off x="5684536" y="2384816"/>
              <a:ext cx="304801" cy="714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368"/>
                    <a:pt x="10800" y="21083"/>
                  </a:cubicBezTo>
                  <a:lnTo>
                    <a:pt x="10800" y="11317"/>
                  </a:lnTo>
                  <a:cubicBezTo>
                    <a:pt x="10800" y="11032"/>
                    <a:pt x="5965" y="10800"/>
                    <a:pt x="0" y="10800"/>
                  </a:cubicBezTo>
                  <a:cubicBezTo>
                    <a:pt x="5965" y="10800"/>
                    <a:pt x="10800" y="10568"/>
                    <a:pt x="10800" y="10283"/>
                  </a:cubicBezTo>
                  <a:lnTo>
                    <a:pt x="10800" y="517"/>
                  </a:lnTo>
                  <a:cubicBezTo>
                    <a:pt x="10800" y="232"/>
                    <a:pt x="15635" y="0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cxnSp>
          <p:nvCxnSpPr>
            <p:cNvPr id="176" name="直接连接符 313"/>
            <p:cNvCxnSpPr>
              <a:stCxn id="160" idx="0"/>
              <a:endCxn id="175" idx="0"/>
            </p:cNvCxnSpPr>
            <p:nvPr/>
          </p:nvCxnSpPr>
          <p:spPr>
            <a:xfrm flipV="1">
              <a:off x="4776529" y="2741887"/>
              <a:ext cx="1060408" cy="236172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sp>
          <p:nvSpPr>
            <p:cNvPr id="177" name="左大括号 314"/>
            <p:cNvSpPr/>
            <p:nvPr/>
          </p:nvSpPr>
          <p:spPr>
            <a:xfrm>
              <a:off x="5684536" y="3167139"/>
              <a:ext cx="304801" cy="18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16"/>
                    <a:pt x="10800" y="21413"/>
                  </a:cubicBezTo>
                  <a:lnTo>
                    <a:pt x="10800" y="10987"/>
                  </a:lnTo>
                  <a:cubicBezTo>
                    <a:pt x="10800" y="10884"/>
                    <a:pt x="5965" y="10800"/>
                    <a:pt x="0" y="10800"/>
                  </a:cubicBezTo>
                  <a:cubicBezTo>
                    <a:pt x="5965" y="10800"/>
                    <a:pt x="10800" y="10716"/>
                    <a:pt x="10800" y="10613"/>
                  </a:cubicBezTo>
                  <a:lnTo>
                    <a:pt x="10800" y="187"/>
                  </a:lnTo>
                  <a:cubicBezTo>
                    <a:pt x="10800" y="84"/>
                    <a:pt x="15635" y="0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cxnSp>
          <p:nvCxnSpPr>
            <p:cNvPr id="178" name="直接连接符 315"/>
            <p:cNvCxnSpPr>
              <a:stCxn id="162" idx="0"/>
              <a:endCxn id="177" idx="0"/>
            </p:cNvCxnSpPr>
            <p:nvPr/>
          </p:nvCxnSpPr>
          <p:spPr>
            <a:xfrm>
              <a:off x="4776529" y="3974213"/>
              <a:ext cx="1060408" cy="138763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sp>
          <p:nvSpPr>
            <p:cNvPr id="179" name="文本框 318"/>
            <p:cNvSpPr/>
            <p:nvPr/>
          </p:nvSpPr>
          <p:spPr>
            <a:xfrm>
              <a:off x="5092125" y="4067127"/>
              <a:ext cx="30777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泛化</a:t>
              </a:r>
            </a:p>
          </p:txBody>
        </p:sp>
        <p:sp>
          <p:nvSpPr>
            <p:cNvPr id="180" name="文本框 319"/>
            <p:cNvSpPr/>
            <p:nvPr/>
          </p:nvSpPr>
          <p:spPr>
            <a:xfrm>
              <a:off x="5092125" y="2645256"/>
              <a:ext cx="30777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等同</a:t>
              </a:r>
            </a:p>
          </p:txBody>
        </p:sp>
        <p:sp>
          <p:nvSpPr>
            <p:cNvPr id="181" name="左大括号 189"/>
            <p:cNvSpPr/>
            <p:nvPr/>
          </p:nvSpPr>
          <p:spPr>
            <a:xfrm rot="10800000">
              <a:off x="7228135" y="3158625"/>
              <a:ext cx="307777" cy="1899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04"/>
                    <a:pt x="10800" y="21385"/>
                  </a:cubicBezTo>
                  <a:lnTo>
                    <a:pt x="10800" y="11015"/>
                  </a:lnTo>
                  <a:cubicBezTo>
                    <a:pt x="10800" y="10896"/>
                    <a:pt x="5965" y="10800"/>
                    <a:pt x="0" y="10800"/>
                  </a:cubicBezTo>
                  <a:cubicBezTo>
                    <a:pt x="5965" y="10800"/>
                    <a:pt x="10800" y="10704"/>
                    <a:pt x="10800" y="10585"/>
                  </a:cubicBezTo>
                  <a:lnTo>
                    <a:pt x="10800" y="215"/>
                  </a:lnTo>
                  <a:cubicBezTo>
                    <a:pt x="10800" y="96"/>
                    <a:pt x="15635" y="0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182" name="文本框 195"/>
            <p:cNvSpPr/>
            <p:nvPr/>
          </p:nvSpPr>
          <p:spPr>
            <a:xfrm>
              <a:off x="7546612" y="4004983"/>
              <a:ext cx="61555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包装类</a:t>
              </a:r>
            </a:p>
          </p:txBody>
        </p:sp>
        <p:sp>
          <p:nvSpPr>
            <p:cNvPr id="183" name="矩形 196"/>
            <p:cNvSpPr/>
            <p:nvPr/>
          </p:nvSpPr>
          <p:spPr>
            <a:xfrm>
              <a:off x="3338821" y="4242348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true/false</a:t>
              </a:r>
            </a:p>
          </p:txBody>
        </p:sp>
        <p:sp>
          <p:nvSpPr>
            <p:cNvPr id="184" name="矩形 1"/>
            <p:cNvSpPr/>
            <p:nvPr/>
          </p:nvSpPr>
          <p:spPr>
            <a:xfrm>
              <a:off x="3338808" y="1413425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this</a:t>
              </a:r>
            </a:p>
          </p:txBody>
        </p:sp>
        <p:sp>
          <p:nvSpPr>
            <p:cNvPr id="185" name="文本框 19"/>
            <p:cNvSpPr/>
            <p:nvPr/>
          </p:nvSpPr>
          <p:spPr>
            <a:xfrm>
              <a:off x="2202421" y="0"/>
              <a:ext cx="3352801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1700">
                  <a:solidFill>
                    <a:srgbClr val="FFFFFF"/>
                  </a:solidFill>
                </a:defRPr>
              </a:pPr>
              <a:r>
                <a:t>字面风格的</a:t>
              </a:r>
            </a:p>
            <a:p>
              <a:pPr defTabSz="1828800">
                <a:defRPr i="1" sz="13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（</a:t>
              </a:r>
              <a:r>
                <a:t>Literal style / literal expression</a:t>
              </a:r>
              <a:r>
                <a:t>）</a:t>
              </a:r>
            </a:p>
          </p:txBody>
        </p:sp>
        <p:sp>
          <p:nvSpPr>
            <p:cNvPr id="186" name="左大括号 28"/>
            <p:cNvSpPr/>
            <p:nvPr/>
          </p:nvSpPr>
          <p:spPr>
            <a:xfrm>
              <a:off x="2728445" y="3269968"/>
              <a:ext cx="561205" cy="1408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279"/>
                    <a:pt x="10800" y="20883"/>
                  </a:cubicBezTo>
                  <a:lnTo>
                    <a:pt x="10800" y="11517"/>
                  </a:lnTo>
                  <a:cubicBezTo>
                    <a:pt x="10800" y="11121"/>
                    <a:pt x="5965" y="10800"/>
                    <a:pt x="0" y="10800"/>
                  </a:cubicBezTo>
                  <a:cubicBezTo>
                    <a:pt x="5965" y="10800"/>
                    <a:pt x="10800" y="10479"/>
                    <a:pt x="10800" y="10083"/>
                  </a:cubicBezTo>
                  <a:lnTo>
                    <a:pt x="10800" y="717"/>
                  </a:lnTo>
                  <a:cubicBezTo>
                    <a:pt x="10800" y="321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187" name="矩形 39"/>
            <p:cNvSpPr/>
            <p:nvPr/>
          </p:nvSpPr>
          <p:spPr>
            <a:xfrm>
              <a:off x="3338808" y="4556062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unique symbol</a:t>
              </a:r>
            </a:p>
          </p:txBody>
        </p:sp>
        <p:sp>
          <p:nvSpPr>
            <p:cNvPr id="188" name="矩形 40"/>
            <p:cNvSpPr/>
            <p:nvPr/>
          </p:nvSpPr>
          <p:spPr>
            <a:xfrm>
              <a:off x="3410821" y="4993849"/>
              <a:ext cx="936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More …</a:t>
              </a:r>
            </a:p>
          </p:txBody>
        </p:sp>
      </p:grpSp>
      <p:grpSp>
        <p:nvGrpSpPr>
          <p:cNvPr id="193" name="成组"/>
          <p:cNvGrpSpPr/>
          <p:nvPr/>
        </p:nvGrpSpPr>
        <p:grpSpPr>
          <a:xfrm>
            <a:off x="16477746" y="7044983"/>
            <a:ext cx="1990060" cy="1314260"/>
            <a:chOff x="0" y="0"/>
            <a:chExt cx="1990059" cy="1314259"/>
          </a:xfrm>
        </p:grpSpPr>
        <p:sp>
          <p:nvSpPr>
            <p:cNvPr id="244" name="连接符: 肘形 135"/>
            <p:cNvSpPr/>
            <p:nvPr/>
          </p:nvSpPr>
          <p:spPr>
            <a:xfrm>
              <a:off x="0" y="744532"/>
              <a:ext cx="913675" cy="569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round/>
              <a:head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1" name="矩形 60"/>
            <p:cNvSpPr/>
            <p:nvPr/>
          </p:nvSpPr>
          <p:spPr>
            <a:xfrm>
              <a:off x="913674" y="0"/>
              <a:ext cx="1076386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1800">
                  <a:solidFill>
                    <a:srgbClr val="FFFFFF"/>
                  </a:solidFill>
                </a:defRPr>
              </a:pPr>
              <a:r>
                <a:t>对象</a:t>
              </a:r>
            </a:p>
            <a:p>
              <a:pPr defTabSz="1828800">
                <a:defRPr sz="1800">
                  <a:solidFill>
                    <a:srgbClr val="FFFFFF"/>
                  </a:solidFill>
                </a:defRPr>
              </a:pPr>
              <a:r>
                <a:t>Object</a:t>
              </a:r>
            </a:p>
          </p:txBody>
        </p:sp>
        <p:sp>
          <p:nvSpPr>
            <p:cNvPr id="192" name="矩形 95"/>
            <p:cNvSpPr/>
            <p:nvPr/>
          </p:nvSpPr>
          <p:spPr>
            <a:xfrm>
              <a:off x="241575" y="873736"/>
              <a:ext cx="57615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实例化</a:t>
              </a:r>
            </a:p>
          </p:txBody>
        </p:sp>
      </p:grpSp>
      <p:cxnSp>
        <p:nvCxnSpPr>
          <p:cNvPr id="194" name="连接符: 曲线 11"/>
          <p:cNvCxnSpPr>
            <a:stCxn id="137" idx="0"/>
            <a:endCxn id="103" idx="0"/>
          </p:cNvCxnSpPr>
          <p:nvPr/>
        </p:nvCxnSpPr>
        <p:spPr>
          <a:xfrm>
            <a:off x="12432976" y="2787754"/>
            <a:ext cx="5498195" cy="2398764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</p:cxnSp>
      <p:cxnSp>
        <p:nvCxnSpPr>
          <p:cNvPr id="195" name="连接符: 曲线 65"/>
          <p:cNvCxnSpPr>
            <a:stCxn id="130" idx="0"/>
            <a:endCxn id="106" idx="0"/>
          </p:cNvCxnSpPr>
          <p:nvPr/>
        </p:nvCxnSpPr>
        <p:spPr>
          <a:xfrm>
            <a:off x="18665964" y="2350365"/>
            <a:ext cx="2053918" cy="30187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</p:cxnSp>
      <p:cxnSp>
        <p:nvCxnSpPr>
          <p:cNvPr id="196" name="连接符: 曲线 65"/>
          <p:cNvCxnSpPr>
            <a:stCxn id="131" idx="0"/>
            <a:endCxn id="107" idx="0"/>
          </p:cNvCxnSpPr>
          <p:nvPr/>
        </p:nvCxnSpPr>
        <p:spPr>
          <a:xfrm>
            <a:off x="18677560" y="3052965"/>
            <a:ext cx="2042322" cy="73773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</p:cxnSp>
      <p:sp>
        <p:nvSpPr>
          <p:cNvPr id="245" name="连接符: 肘形 135"/>
          <p:cNvSpPr/>
          <p:nvPr/>
        </p:nvSpPr>
        <p:spPr>
          <a:xfrm>
            <a:off x="18925790" y="4436791"/>
            <a:ext cx="595874" cy="356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98" name="文本框 78"/>
          <p:cNvSpPr txBox="1"/>
          <p:nvPr/>
        </p:nvSpPr>
        <p:spPr>
          <a:xfrm>
            <a:off x="18469584" y="4323095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同构</a:t>
            </a:r>
          </a:p>
        </p:txBody>
      </p:sp>
      <p:sp>
        <p:nvSpPr>
          <p:cNvPr id="199" name="文本框 9"/>
          <p:cNvSpPr txBox="1"/>
          <p:nvPr/>
        </p:nvSpPr>
        <p:spPr>
          <a:xfrm>
            <a:off x="18469584" y="4637657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有限</a:t>
            </a:r>
          </a:p>
        </p:txBody>
      </p:sp>
      <p:sp>
        <p:nvSpPr>
          <p:cNvPr id="200" name="文本框 9"/>
          <p:cNvSpPr txBox="1"/>
          <p:nvPr/>
        </p:nvSpPr>
        <p:spPr>
          <a:xfrm>
            <a:off x="18469584" y="4967568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固定</a:t>
            </a:r>
          </a:p>
        </p:txBody>
      </p:sp>
      <p:sp>
        <p:nvSpPr>
          <p:cNvPr id="201" name="文本框 78"/>
          <p:cNvSpPr txBox="1"/>
          <p:nvPr/>
        </p:nvSpPr>
        <p:spPr>
          <a:xfrm>
            <a:off x="18469584" y="5297478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异构</a:t>
            </a:r>
          </a:p>
        </p:txBody>
      </p:sp>
      <p:sp>
        <p:nvSpPr>
          <p:cNvPr id="202" name="文本框 9"/>
          <p:cNvSpPr txBox="1"/>
          <p:nvPr/>
        </p:nvSpPr>
        <p:spPr>
          <a:xfrm>
            <a:off x="18469584" y="5627389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无限</a:t>
            </a:r>
          </a:p>
        </p:txBody>
      </p:sp>
      <p:sp>
        <p:nvSpPr>
          <p:cNvPr id="203" name="文本框 9"/>
          <p:cNvSpPr txBox="1"/>
          <p:nvPr/>
        </p:nvSpPr>
        <p:spPr>
          <a:xfrm>
            <a:off x="18469584" y="5957300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不固定</a:t>
            </a:r>
          </a:p>
        </p:txBody>
      </p:sp>
      <p:sp>
        <p:nvSpPr>
          <p:cNvPr id="204" name="左大括号 247"/>
          <p:cNvSpPr/>
          <p:nvPr/>
        </p:nvSpPr>
        <p:spPr>
          <a:xfrm>
            <a:off x="18310128" y="4316862"/>
            <a:ext cx="266573" cy="1885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096"/>
                  <a:pt x="10800" y="20474"/>
                </a:cubicBezTo>
                <a:lnTo>
                  <a:pt x="10800" y="11926"/>
                </a:lnTo>
                <a:cubicBezTo>
                  <a:pt x="10800" y="11304"/>
                  <a:pt x="5965" y="10800"/>
                  <a:pt x="0" y="10800"/>
                </a:cubicBezTo>
                <a:cubicBezTo>
                  <a:pt x="5965" y="10800"/>
                  <a:pt x="10800" y="10296"/>
                  <a:pt x="10800" y="9674"/>
                </a:cubicBezTo>
                <a:lnTo>
                  <a:pt x="10800" y="1126"/>
                </a:lnTo>
                <a:cubicBezTo>
                  <a:pt x="10800" y="504"/>
                  <a:pt x="15635" y="0"/>
                  <a:pt x="21600" y="0"/>
                </a:cubicBez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3600"/>
            </a:pPr>
          </a:p>
        </p:txBody>
      </p:sp>
      <p:sp>
        <p:nvSpPr>
          <p:cNvPr id="246" name="连接符: 肘形 135"/>
          <p:cNvSpPr/>
          <p:nvPr/>
        </p:nvSpPr>
        <p:spPr>
          <a:xfrm>
            <a:off x="18921989" y="4718864"/>
            <a:ext cx="1469224" cy="845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47" name="连接符: 肘形 135"/>
          <p:cNvSpPr/>
          <p:nvPr/>
        </p:nvSpPr>
        <p:spPr>
          <a:xfrm>
            <a:off x="18935406" y="5079313"/>
            <a:ext cx="1284000" cy="485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48" name="连接符: 肘形 135"/>
          <p:cNvSpPr/>
          <p:nvPr/>
        </p:nvSpPr>
        <p:spPr>
          <a:xfrm>
            <a:off x="18931478" y="5396603"/>
            <a:ext cx="841633" cy="168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49" name="连接符: 肘形 135"/>
          <p:cNvSpPr/>
          <p:nvPr/>
        </p:nvSpPr>
        <p:spPr>
          <a:xfrm>
            <a:off x="18910608" y="4958798"/>
            <a:ext cx="643132" cy="789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50" name="连接符: 肘形 135"/>
          <p:cNvSpPr/>
          <p:nvPr/>
        </p:nvSpPr>
        <p:spPr>
          <a:xfrm>
            <a:off x="18960163" y="4952663"/>
            <a:ext cx="640243" cy="1091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10" name="左大括号 247"/>
          <p:cNvSpPr/>
          <p:nvPr/>
        </p:nvSpPr>
        <p:spPr>
          <a:xfrm>
            <a:off x="18310128" y="8589629"/>
            <a:ext cx="266573" cy="2600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096"/>
                  <a:pt x="10800" y="20474"/>
                </a:cubicBezTo>
                <a:lnTo>
                  <a:pt x="10800" y="11926"/>
                </a:lnTo>
                <a:cubicBezTo>
                  <a:pt x="10800" y="11304"/>
                  <a:pt x="5965" y="10800"/>
                  <a:pt x="0" y="10800"/>
                </a:cubicBezTo>
                <a:cubicBezTo>
                  <a:pt x="5965" y="10800"/>
                  <a:pt x="10800" y="10296"/>
                  <a:pt x="10800" y="9674"/>
                </a:cubicBezTo>
                <a:lnTo>
                  <a:pt x="10800" y="1126"/>
                </a:lnTo>
                <a:cubicBezTo>
                  <a:pt x="10800" y="504"/>
                  <a:pt x="15635" y="0"/>
                  <a:pt x="21600" y="0"/>
                </a:cubicBez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3600"/>
            </a:pPr>
          </a:p>
        </p:txBody>
      </p:sp>
      <p:sp>
        <p:nvSpPr>
          <p:cNvPr id="211" name="X, Y"/>
          <p:cNvSpPr txBox="1"/>
          <p:nvPr/>
        </p:nvSpPr>
        <p:spPr>
          <a:xfrm>
            <a:off x="16513969" y="3494644"/>
            <a:ext cx="547727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X, Y</a:t>
            </a:r>
          </a:p>
        </p:txBody>
      </p:sp>
      <p:sp>
        <p:nvSpPr>
          <p:cNvPr id="212" name="矩形 60"/>
          <p:cNvSpPr txBox="1"/>
          <p:nvPr/>
        </p:nvSpPr>
        <p:spPr>
          <a:xfrm>
            <a:off x="17214006" y="9475532"/>
            <a:ext cx="1253799" cy="81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函数</a:t>
            </a:r>
          </a:p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Function</a:t>
            </a:r>
          </a:p>
        </p:txBody>
      </p:sp>
      <p:grpSp>
        <p:nvGrpSpPr>
          <p:cNvPr id="227" name="成组"/>
          <p:cNvGrpSpPr/>
          <p:nvPr/>
        </p:nvGrpSpPr>
        <p:grpSpPr>
          <a:xfrm>
            <a:off x="18310128" y="6368796"/>
            <a:ext cx="3679754" cy="1919838"/>
            <a:chOff x="0" y="0"/>
            <a:chExt cx="3679752" cy="1919837"/>
          </a:xfrm>
        </p:grpSpPr>
        <p:sp>
          <p:nvSpPr>
            <p:cNvPr id="213" name="矩形 50"/>
            <p:cNvSpPr/>
            <p:nvPr/>
          </p:nvSpPr>
          <p:spPr>
            <a:xfrm>
              <a:off x="1139752" y="570672"/>
              <a:ext cx="2540001" cy="372142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127000" algn="l" defTabSz="1828800">
                <a:defRPr sz="1600">
                  <a:solidFill>
                    <a:srgbClr val="FFFFFF"/>
                  </a:solidFill>
                </a:defRPr>
              </a:pPr>
              <a:r>
                <a:t>对象：</a:t>
              </a:r>
              <a:r>
                <a:t>x: object</a:t>
              </a:r>
            </a:p>
          </p:txBody>
        </p:sp>
        <p:sp>
          <p:nvSpPr>
            <p:cNvPr id="214" name="矩形 460"/>
            <p:cNvSpPr/>
            <p:nvPr/>
          </p:nvSpPr>
          <p:spPr>
            <a:xfrm>
              <a:off x="1139752" y="102489"/>
              <a:ext cx="2540001" cy="37214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127000" algn="l" defTabSz="1828800">
                <a:defRPr sz="1600">
                  <a:solidFill>
                    <a:srgbClr val="FFFFFF"/>
                  </a:solidFill>
                </a:defRPr>
              </a:pPr>
              <a:r>
                <a:t>对象：</a:t>
              </a:r>
              <a:r>
                <a:t>{a: ..., b: ...}</a:t>
              </a:r>
            </a:p>
          </p:txBody>
        </p:sp>
        <p:sp>
          <p:nvSpPr>
            <p:cNvPr id="215" name="矩形 460"/>
            <p:cNvSpPr/>
            <p:nvPr/>
          </p:nvSpPr>
          <p:spPr>
            <a:xfrm>
              <a:off x="1139752" y="1039048"/>
              <a:ext cx="2540001" cy="37214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127000" algn="l" defTabSz="1828800">
                <a:defRPr sz="1600">
                  <a:solidFill>
                    <a:srgbClr val="FFFFFF"/>
                  </a:solidFill>
                </a:defRPr>
              </a:pPr>
              <a:r>
                <a:t>记录</a:t>
              </a:r>
              <a:r>
                <a:t>：</a:t>
              </a:r>
              <a:r>
                <a:t>Record&lt;&gt;</a:t>
              </a:r>
            </a:p>
          </p:txBody>
        </p:sp>
        <p:sp>
          <p:nvSpPr>
            <p:cNvPr id="216" name="文本框 78"/>
            <p:cNvSpPr txBox="1"/>
            <p:nvPr/>
          </p:nvSpPr>
          <p:spPr>
            <a:xfrm>
              <a:off x="177458" y="0"/>
              <a:ext cx="508001" cy="254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同构</a:t>
              </a:r>
            </a:p>
          </p:txBody>
        </p:sp>
        <p:sp>
          <p:nvSpPr>
            <p:cNvPr id="217" name="文本框 9"/>
            <p:cNvSpPr txBox="1"/>
            <p:nvPr/>
          </p:nvSpPr>
          <p:spPr>
            <a:xfrm>
              <a:off x="177458" y="329910"/>
              <a:ext cx="5080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有限</a:t>
              </a:r>
            </a:p>
          </p:txBody>
        </p:sp>
        <p:sp>
          <p:nvSpPr>
            <p:cNvPr id="218" name="文本框 9"/>
            <p:cNvSpPr txBox="1"/>
            <p:nvPr/>
          </p:nvSpPr>
          <p:spPr>
            <a:xfrm>
              <a:off x="177458" y="659821"/>
              <a:ext cx="5080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固定</a:t>
              </a:r>
            </a:p>
          </p:txBody>
        </p:sp>
        <p:sp>
          <p:nvSpPr>
            <p:cNvPr id="219" name="文本框 78"/>
            <p:cNvSpPr txBox="1"/>
            <p:nvPr/>
          </p:nvSpPr>
          <p:spPr>
            <a:xfrm>
              <a:off x="177458" y="989732"/>
              <a:ext cx="5080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异构</a:t>
              </a:r>
            </a:p>
          </p:txBody>
        </p:sp>
        <p:sp>
          <p:nvSpPr>
            <p:cNvPr id="220" name="文本框 9"/>
            <p:cNvSpPr txBox="1"/>
            <p:nvPr/>
          </p:nvSpPr>
          <p:spPr>
            <a:xfrm>
              <a:off x="177458" y="1319642"/>
              <a:ext cx="5080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无限</a:t>
              </a:r>
            </a:p>
          </p:txBody>
        </p:sp>
        <p:sp>
          <p:nvSpPr>
            <p:cNvPr id="221" name="文本框 9"/>
            <p:cNvSpPr txBox="1"/>
            <p:nvPr/>
          </p:nvSpPr>
          <p:spPr>
            <a:xfrm>
              <a:off x="177458" y="1649554"/>
              <a:ext cx="5080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不固定</a:t>
              </a:r>
            </a:p>
          </p:txBody>
        </p:sp>
        <p:sp>
          <p:nvSpPr>
            <p:cNvPr id="222" name="矩形 50"/>
            <p:cNvSpPr/>
            <p:nvPr/>
          </p:nvSpPr>
          <p:spPr>
            <a:xfrm>
              <a:off x="1139752" y="1507231"/>
              <a:ext cx="2540001" cy="37214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indent="127000" algn="l" defTabSz="1828800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枚举：enum ...</a:t>
              </a:r>
            </a:p>
          </p:txBody>
        </p:sp>
        <p:sp>
          <p:nvSpPr>
            <p:cNvPr id="251" name="连接符: 肘形 135"/>
            <p:cNvSpPr/>
            <p:nvPr/>
          </p:nvSpPr>
          <p:spPr>
            <a:xfrm>
              <a:off x="623227" y="364904"/>
              <a:ext cx="477717" cy="650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52" name="连接符: 肘形 135"/>
            <p:cNvSpPr/>
            <p:nvPr/>
          </p:nvSpPr>
          <p:spPr>
            <a:xfrm>
              <a:off x="685458" y="364904"/>
              <a:ext cx="415485" cy="57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53" name="连接符: 肘形 135"/>
            <p:cNvSpPr/>
            <p:nvPr/>
          </p:nvSpPr>
          <p:spPr>
            <a:xfrm>
              <a:off x="676840" y="364904"/>
              <a:ext cx="424103" cy="1294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26" name="左大括号 247"/>
            <p:cNvSpPr/>
            <p:nvPr/>
          </p:nvSpPr>
          <p:spPr>
            <a:xfrm>
              <a:off x="0" y="34515"/>
              <a:ext cx="266572" cy="1885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096"/>
                    <a:pt x="10800" y="20474"/>
                  </a:cubicBezTo>
                  <a:lnTo>
                    <a:pt x="10800" y="11926"/>
                  </a:lnTo>
                  <a:cubicBezTo>
                    <a:pt x="10800" y="11304"/>
                    <a:pt x="5965" y="10800"/>
                    <a:pt x="0" y="10800"/>
                  </a:cubicBezTo>
                  <a:cubicBezTo>
                    <a:pt x="5965" y="10800"/>
                    <a:pt x="10800" y="10296"/>
                    <a:pt x="10800" y="9674"/>
                  </a:cubicBezTo>
                  <a:lnTo>
                    <a:pt x="10800" y="1126"/>
                  </a:lnTo>
                  <a:cubicBezTo>
                    <a:pt x="10800" y="504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</p:grpSp>
      <p:sp>
        <p:nvSpPr>
          <p:cNvPr id="228" name="..."/>
          <p:cNvSpPr txBox="1"/>
          <p:nvPr/>
        </p:nvSpPr>
        <p:spPr>
          <a:xfrm>
            <a:off x="19293327" y="9610637"/>
            <a:ext cx="40223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127000" algn="l" defTabSz="1828800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254" name="连接符: 肘形 135"/>
          <p:cNvSpPr/>
          <p:nvPr/>
        </p:nvSpPr>
        <p:spPr>
          <a:xfrm>
            <a:off x="16476070" y="9249160"/>
            <a:ext cx="737937" cy="343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230" name="文本框 136"/>
          <p:cNvSpPr txBox="1"/>
          <p:nvPr/>
        </p:nvSpPr>
        <p:spPr>
          <a:xfrm rot="2255021">
            <a:off x="13799835" y="8298658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可调用</a:t>
            </a:r>
          </a:p>
        </p:txBody>
      </p:sp>
      <p:sp>
        <p:nvSpPr>
          <p:cNvPr id="231" name="文本框 457"/>
          <p:cNvSpPr txBox="1"/>
          <p:nvPr/>
        </p:nvSpPr>
        <p:spPr>
          <a:xfrm rot="20968705">
            <a:off x="14082390" y="7195698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可索引</a:t>
            </a:r>
          </a:p>
        </p:txBody>
      </p:sp>
      <p:sp>
        <p:nvSpPr>
          <p:cNvPr id="232" name="文本框 462"/>
          <p:cNvSpPr txBox="1"/>
          <p:nvPr/>
        </p:nvSpPr>
        <p:spPr>
          <a:xfrm rot="214402">
            <a:off x="14082391" y="7550362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可迭代</a:t>
            </a:r>
          </a:p>
        </p:txBody>
      </p:sp>
      <p:sp>
        <p:nvSpPr>
          <p:cNvPr id="233" name="文本框 465"/>
          <p:cNvSpPr txBox="1"/>
          <p:nvPr/>
        </p:nvSpPr>
        <p:spPr>
          <a:xfrm rot="1098054">
            <a:off x="13983103" y="7985965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可创建</a:t>
            </a:r>
          </a:p>
        </p:txBody>
      </p:sp>
      <p:sp>
        <p:nvSpPr>
          <p:cNvPr id="234" name="文本框 469"/>
          <p:cNvSpPr txBox="1"/>
          <p:nvPr/>
        </p:nvSpPr>
        <p:spPr>
          <a:xfrm>
            <a:off x="12855421" y="8662460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可列举</a:t>
            </a:r>
          </a:p>
        </p:txBody>
      </p:sp>
      <p:sp>
        <p:nvSpPr>
          <p:cNvPr id="235" name="05 | TypeScript 类型系统全景"/>
          <p:cNvSpPr txBox="1"/>
          <p:nvPr/>
        </p:nvSpPr>
        <p:spPr>
          <a:xfrm>
            <a:off x="764038" y="11664967"/>
            <a:ext cx="7247653" cy="6604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05 | TypeScript 类型系统全景</a:t>
            </a:r>
          </a:p>
        </p:txBody>
      </p:sp>
      <p:sp>
        <p:nvSpPr>
          <p:cNvPr id="236" name="矩形 489"/>
          <p:cNvSpPr/>
          <p:nvPr/>
        </p:nvSpPr>
        <p:spPr>
          <a:xfrm>
            <a:off x="10748759" y="4165028"/>
            <a:ext cx="12419195" cy="7199364"/>
          </a:xfrm>
          <a:prstGeom prst="rect">
            <a:avLst/>
          </a:prstGeom>
          <a:gradFill>
            <a:gsLst>
              <a:gs pos="0">
                <a:srgbClr val="B0CBE9">
                  <a:alpha val="28000"/>
                </a:srgbClr>
              </a:gs>
              <a:gs pos="50000">
                <a:srgbClr val="A1C1E5">
                  <a:alpha val="26000"/>
                </a:srgbClr>
              </a:gs>
              <a:gs pos="100000">
                <a:srgbClr val="91B9E4">
                  <a:alpha val="17000"/>
                </a:srgbClr>
              </a:gs>
            </a:gsLst>
            <a:lin ang="5400000"/>
          </a:gradFill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1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在此输入一级标题"/>
          <p:cNvSpPr txBox="1"/>
          <p:nvPr/>
        </p:nvSpPr>
        <p:spPr>
          <a:xfrm>
            <a:off x="1285952" y="1239528"/>
            <a:ext cx="887868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重载的本质是多重签名</a:t>
            </a:r>
          </a:p>
        </p:txBody>
      </p:sp>
      <p:sp>
        <p:nvSpPr>
          <p:cNvPr id="257" name="矩形 23"/>
          <p:cNvSpPr txBox="1"/>
          <p:nvPr/>
        </p:nvSpPr>
        <p:spPr>
          <a:xfrm>
            <a:off x="2281272" y="4075449"/>
            <a:ext cx="19821455" cy="377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重载是“具名的函数类型”所需的语法支持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方法、构造方法和具名函数</a:t>
            </a:r>
          </a:p>
          <a:p>
            <a:pPr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要注意语义上的差别（type vs. interface）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type总是声明出一个类型（的别名）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interface总是声明出一个对象的界面（签名用于声明附加性质）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advClick="1" p14:dur="800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函数</a:t>
            </a:r>
          </a:p>
        </p:txBody>
      </p:sp>
      <p:sp>
        <p:nvSpPr>
          <p:cNvPr id="260" name="let f: () =&gt; void = function() { ... };…"/>
          <p:cNvSpPr txBox="1"/>
          <p:nvPr/>
        </p:nvSpPr>
        <p:spPr>
          <a:xfrm>
            <a:off x="2738766" y="2986626"/>
            <a:ext cx="19024553" cy="9122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6200"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let </a:t>
            </a:r>
            <a:r>
              <a:rPr>
                <a:solidFill>
                  <a:srgbClr val="FFFFFF"/>
                </a:solidFill>
              </a:rPr>
              <a:t>f: () =&gt; void </a:t>
            </a:r>
            <a:r>
              <a:rPr>
                <a:solidFill>
                  <a:schemeClr val="accent3"/>
                </a:solidFill>
              </a:rPr>
              <a:t>=</a:t>
            </a:r>
            <a:r>
              <a:rPr>
                <a:solidFill>
                  <a:srgbClr val="FFFFFF"/>
                </a:solidFill>
              </a:rPr>
              <a:t> </a:t>
            </a:r>
            <a:r>
              <a:t>function</a:t>
            </a:r>
            <a:r>
              <a:rPr>
                <a:solidFill>
                  <a:srgbClr val="FFFFFF"/>
                </a:solidFill>
              </a:rPr>
              <a:t>() { ... };</a:t>
            </a:r>
            <a:endParaRPr>
              <a:solidFill>
                <a:srgbClr val="FFFFFF"/>
              </a:solidFill>
            </a:endParaRPr>
          </a:p>
          <a:p>
            <a:pPr algn="l">
              <a:defRPr sz="6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6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783FF"/>
                </a:solidFill>
              </a:rPr>
              <a:t>type</a:t>
            </a:r>
            <a:r>
              <a:t> Foo </a:t>
            </a:r>
            <a:r>
              <a:rPr>
                <a:solidFill>
                  <a:schemeClr val="accent3"/>
                </a:solidFill>
              </a:rPr>
              <a:t>=</a:t>
            </a:r>
            <a:r>
              <a:t> (...args: any[]) =&gt; any;</a:t>
            </a:r>
          </a:p>
          <a:p>
            <a:pPr algn="l">
              <a:defRPr sz="6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6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783FF"/>
                </a:solidFill>
              </a:rPr>
              <a:t>interface</a:t>
            </a:r>
            <a:r>
              <a:t> IFoo {</a:t>
            </a:r>
          </a:p>
          <a:p>
            <a:pPr algn="l">
              <a:defRPr sz="6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(): void;</a:t>
            </a:r>
          </a:p>
          <a:p>
            <a:pPr algn="l">
              <a:defRPr sz="6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(...args: any[]): any; </a:t>
            </a:r>
            <a:r>
              <a:rPr>
                <a:solidFill>
                  <a:srgbClr val="A7A7A7"/>
                </a:solidFill>
              </a:rPr>
              <a:t>// or void</a:t>
            </a:r>
          </a:p>
          <a:p>
            <a:pPr algn="l">
              <a:defRPr sz="6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261" name="线条"/>
          <p:cNvSpPr/>
          <p:nvPr/>
        </p:nvSpPr>
        <p:spPr>
          <a:xfrm>
            <a:off x="6095122" y="4578155"/>
            <a:ext cx="4737710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2" name="线条"/>
          <p:cNvSpPr/>
          <p:nvPr/>
        </p:nvSpPr>
        <p:spPr>
          <a:xfrm flipV="1">
            <a:off x="8133795" y="6660156"/>
            <a:ext cx="10673725" cy="5069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在此输入一级标题"/>
          <p:cNvSpPr txBox="1"/>
          <p:nvPr/>
        </p:nvSpPr>
        <p:spPr>
          <a:xfrm>
            <a:off x="1285952" y="1239528"/>
            <a:ext cx="746252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签名的不同写法</a:t>
            </a:r>
          </a:p>
        </p:txBody>
      </p:sp>
      <p:sp>
        <p:nvSpPr>
          <p:cNvPr id="267" name="// 1. 某个函数对象的接口IFoo…"/>
          <p:cNvSpPr txBox="1"/>
          <p:nvPr/>
        </p:nvSpPr>
        <p:spPr>
          <a:xfrm>
            <a:off x="15773330" y="2787534"/>
            <a:ext cx="8146990" cy="3950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3200">
                <a:solidFill>
                  <a:srgbClr val="A7A7A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// 1. 某个函数对象的接口IFoo</a:t>
            </a:r>
          </a:p>
          <a:p>
            <a:pPr algn="l">
              <a:defRPr sz="3200">
                <a:solidFill>
                  <a:srgbClr val="A7A7A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// 2. </a:t>
            </a:r>
            <a:r>
              <a:rPr>
                <a:solidFill>
                  <a:schemeClr val="accent4">
                    <a:lumOff val="20588"/>
                  </a:schemeClr>
                </a:solidFill>
              </a:rPr>
              <a:t>接口语法的签名</a:t>
            </a:r>
          </a:p>
          <a:p>
            <a:pPr algn="l">
              <a:defRPr sz="3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783FF"/>
                </a:solidFill>
              </a:rPr>
              <a:t>interface</a:t>
            </a:r>
            <a:r>
              <a:t> IFoo {</a:t>
            </a:r>
          </a:p>
          <a:p>
            <a:pPr algn="l">
              <a:defRPr sz="3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(): void;</a:t>
            </a:r>
          </a:p>
          <a:p>
            <a:pPr algn="l">
              <a:defRPr sz="3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D783FF"/>
                </a:solidFill>
              </a:rPr>
              <a:t>new</a:t>
            </a:r>
            <a:r>
              <a:t> (...args: any[]): ...;</a:t>
            </a:r>
          </a:p>
          <a:p>
            <a:pPr algn="l">
              <a:defRPr sz="3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268" name="// （带调用签名的）函数类型Foo…"/>
          <p:cNvSpPr txBox="1"/>
          <p:nvPr/>
        </p:nvSpPr>
        <p:spPr>
          <a:xfrm>
            <a:off x="1766633" y="3424287"/>
            <a:ext cx="6861267" cy="1934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3200">
                <a:solidFill>
                  <a:srgbClr val="A7A7A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// （带调用签名的）函数类型Foo</a:t>
            </a:r>
          </a:p>
          <a:p>
            <a:pPr algn="l">
              <a:defRPr sz="3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783FF"/>
                </a:solidFill>
              </a:rPr>
              <a:t>type </a:t>
            </a:r>
            <a:r>
              <a:t>Foo = () =&gt; void;</a:t>
            </a:r>
          </a:p>
        </p:txBody>
      </p:sp>
      <p:sp>
        <p:nvSpPr>
          <p:cNvPr id="269" name="// (带签名的）接口类型T…"/>
          <p:cNvSpPr txBox="1"/>
          <p:nvPr/>
        </p:nvSpPr>
        <p:spPr>
          <a:xfrm>
            <a:off x="9242278" y="3405570"/>
            <a:ext cx="5916675" cy="4526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3200">
                <a:solidFill>
                  <a:srgbClr val="A7A7A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// (带签名的）接口类型T</a:t>
            </a:r>
          </a:p>
          <a:p>
            <a:pPr algn="l">
              <a:defRPr sz="3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783FF"/>
                </a:solidFill>
              </a:rPr>
              <a:t>interface</a:t>
            </a:r>
            <a:r>
              <a:t> T {</a:t>
            </a:r>
          </a:p>
          <a:p>
            <a:pPr algn="l">
              <a:defRPr sz="3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(): void;</a:t>
            </a:r>
          </a:p>
          <a:p>
            <a:pPr algn="l">
              <a:defRPr sz="3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foo() { ... };</a:t>
            </a:r>
          </a:p>
          <a:p>
            <a:pPr algn="l">
              <a:defRPr sz="3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foo(x: any) { ... };</a:t>
            </a:r>
          </a:p>
          <a:p>
            <a:pPr algn="l">
              <a:defRPr sz="3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a: string;</a:t>
            </a:r>
          </a:p>
          <a:p>
            <a:pPr algn="l">
              <a:defRPr sz="3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...</a:t>
            </a:r>
          </a:p>
          <a:p>
            <a:pPr algn="l">
              <a:defRPr sz="3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270" name="// 函数foo()的重载语法的调用签名…"/>
          <p:cNvSpPr txBox="1"/>
          <p:nvPr/>
        </p:nvSpPr>
        <p:spPr>
          <a:xfrm>
            <a:off x="1736034" y="8198826"/>
            <a:ext cx="8057539" cy="3366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3200">
                <a:solidFill>
                  <a:srgbClr val="A7A7A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// 函数foo()的</a:t>
            </a:r>
            <a:r>
              <a:rPr>
                <a:solidFill>
                  <a:schemeClr val="accent4">
                    <a:lumOff val="20588"/>
                  </a:schemeClr>
                </a:solidFill>
              </a:rPr>
              <a:t>重载语法的调用签名</a:t>
            </a:r>
          </a:p>
          <a:p>
            <a:pPr algn="l">
              <a:defRPr sz="3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783FF"/>
                </a:solidFill>
              </a:rPr>
              <a:t>function</a:t>
            </a:r>
            <a:r>
              <a:t> foo(): void;</a:t>
            </a:r>
          </a:p>
          <a:p>
            <a:pPr algn="l">
              <a:defRPr sz="3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783FF"/>
                </a:solidFill>
              </a:rPr>
              <a:t>function</a:t>
            </a:r>
            <a:r>
              <a:t> foo() { </a:t>
            </a:r>
            <a:r>
              <a:rPr>
                <a:solidFill>
                  <a:srgbClr val="A7A7A7"/>
                </a:solidFill>
              </a:rPr>
              <a:t>// 具名函数声明</a:t>
            </a:r>
          </a:p>
          <a:p>
            <a:pPr algn="l">
              <a:defRPr sz="3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...</a:t>
            </a:r>
          </a:p>
          <a:p>
            <a:pPr algn="l">
              <a:defRPr sz="3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271" name="线条"/>
          <p:cNvSpPr/>
          <p:nvPr/>
        </p:nvSpPr>
        <p:spPr>
          <a:xfrm>
            <a:off x="1264086" y="4031319"/>
            <a:ext cx="21873060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2" name="// 类MyClass的重载语法的构造签名（方法签名略）…"/>
          <p:cNvSpPr txBox="1"/>
          <p:nvPr/>
        </p:nvSpPr>
        <p:spPr>
          <a:xfrm>
            <a:off x="11773672" y="8121942"/>
            <a:ext cx="11699085" cy="4176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3200">
                <a:solidFill>
                  <a:srgbClr val="A7A7A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// 类MyClass的</a:t>
            </a:r>
            <a:r>
              <a:rPr>
                <a:solidFill>
                  <a:schemeClr val="accent4">
                    <a:lumOff val="20588"/>
                  </a:schemeClr>
                </a:solidFill>
              </a:rPr>
              <a:t>重载语法的构造签名</a:t>
            </a:r>
            <a:r>
              <a:t>（方法签名略）</a:t>
            </a:r>
          </a:p>
          <a:p>
            <a:pPr algn="l">
              <a:defRPr sz="3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783FF"/>
                </a:solidFill>
              </a:rPr>
              <a:t>class</a:t>
            </a:r>
            <a:r>
              <a:t> MyClass {</a:t>
            </a:r>
          </a:p>
          <a:p>
            <a:pPr algn="l">
              <a:defRPr sz="3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D783FF"/>
                </a:solidFill>
              </a:rPr>
              <a:t>constructor</a:t>
            </a:r>
            <a:r>
              <a:t>(s: string);</a:t>
            </a:r>
          </a:p>
          <a:p>
            <a:pPr algn="l">
              <a:defRPr sz="3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D783FF"/>
                </a:solidFill>
              </a:rPr>
              <a:t>constructor</a:t>
            </a:r>
            <a:r>
              <a:t>() { </a:t>
            </a:r>
            <a:r>
              <a:rPr>
                <a:solidFill>
                  <a:srgbClr val="A7A7A7"/>
                </a:solidFill>
              </a:rPr>
              <a:t>// 构造方法声明</a:t>
            </a:r>
          </a:p>
          <a:p>
            <a:pPr algn="l">
              <a:defRPr sz="3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...</a:t>
            </a:r>
          </a:p>
          <a:p>
            <a:pPr algn="l">
              <a:defRPr sz="3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algn="l">
              <a:defRPr sz="3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273" name="线条"/>
          <p:cNvSpPr/>
          <p:nvPr/>
        </p:nvSpPr>
        <p:spPr>
          <a:xfrm>
            <a:off x="1246856" y="8819719"/>
            <a:ext cx="21873060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在此输入一级标题"/>
          <p:cNvSpPr txBox="1"/>
          <p:nvPr/>
        </p:nvSpPr>
        <p:spPr>
          <a:xfrm>
            <a:off x="1285952" y="1239528"/>
            <a:ext cx="11554101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类 vs. 构造器</a:t>
            </a:r>
          </a:p>
        </p:txBody>
      </p:sp>
      <p:sp>
        <p:nvSpPr>
          <p:cNvPr id="276" name="interface MyClassConstructor {…"/>
          <p:cNvSpPr txBox="1"/>
          <p:nvPr/>
        </p:nvSpPr>
        <p:spPr>
          <a:xfrm>
            <a:off x="15070658" y="4584734"/>
            <a:ext cx="6883852" cy="2268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783FF"/>
                </a:solidFill>
              </a:rPr>
              <a:t>interface</a:t>
            </a:r>
            <a:r>
              <a:t> MyClassConstructor {</a:t>
            </a:r>
          </a:p>
          <a:p>
            <a:pPr algn="l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new (): MyClass;</a:t>
            </a:r>
          </a:p>
          <a:p>
            <a:pPr algn="l">
              <a:defRPr strike="sngStrike" sz="2000">
                <a:solidFill>
                  <a:srgbClr val="A9A9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trike="noStrike"/>
              <a:t>    </a:t>
            </a:r>
            <a:r>
              <a:t>(): void;</a:t>
            </a:r>
          </a:p>
          <a:p>
            <a:pPr algn="l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D783FF"/>
                </a:solidFill>
              </a:rPr>
              <a:t>readonly</a:t>
            </a:r>
            <a:r>
              <a:t> prototype: MyClass;</a:t>
            </a:r>
          </a:p>
          <a:p>
            <a:pPr algn="l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...</a:t>
            </a:r>
          </a:p>
          <a:p>
            <a:pPr algn="l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277" name="interface MyClass {…"/>
          <p:cNvSpPr txBox="1"/>
          <p:nvPr/>
        </p:nvSpPr>
        <p:spPr>
          <a:xfrm>
            <a:off x="15070658" y="2797998"/>
            <a:ext cx="4127655" cy="1957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783FF"/>
                </a:solidFill>
              </a:rPr>
              <a:t>interface</a:t>
            </a:r>
            <a:r>
              <a:t> MyClass {</a:t>
            </a:r>
          </a:p>
          <a:p>
            <a:pPr algn="l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a: string;</a:t>
            </a:r>
          </a:p>
          <a:p>
            <a:pPr algn="l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...</a:t>
            </a:r>
          </a:p>
          <a:p>
            <a:pPr algn="l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278" name="let MyClass = function() {…"/>
          <p:cNvSpPr txBox="1"/>
          <p:nvPr/>
        </p:nvSpPr>
        <p:spPr>
          <a:xfrm>
            <a:off x="15070658" y="6598128"/>
            <a:ext cx="5611761" cy="2432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783FF"/>
                </a:solidFill>
              </a:rPr>
              <a:t>let</a:t>
            </a:r>
            <a:r>
              <a:t> MyClass </a:t>
            </a:r>
            <a:r>
              <a:rPr>
                <a:solidFill>
                  <a:schemeClr val="accent3"/>
                </a:solidFill>
              </a:rPr>
              <a:t>=</a:t>
            </a:r>
            <a:r>
              <a:t> </a:t>
            </a:r>
            <a:r>
              <a:rPr>
                <a:solidFill>
                  <a:srgbClr val="D783FF"/>
                </a:solidFill>
              </a:rPr>
              <a:t>function</a:t>
            </a:r>
            <a:r>
              <a:t>() {</a:t>
            </a:r>
          </a:p>
          <a:p>
            <a:pPr algn="l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this.a = 'abcd';</a:t>
            </a:r>
          </a:p>
          <a:p>
            <a:pPr algn="l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...</a:t>
            </a:r>
          </a:p>
          <a:p>
            <a:pPr algn="l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 </a:t>
            </a:r>
            <a:r>
              <a:rPr>
                <a:solidFill>
                  <a:srgbClr val="D783FF"/>
                </a:solidFill>
              </a:rPr>
              <a:t>as</a:t>
            </a:r>
            <a:r>
              <a:t> MyClassConstructor;</a:t>
            </a:r>
          </a:p>
          <a:p>
            <a:pPr algn="l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MyClass.prototype.b = …</a:t>
            </a:r>
          </a:p>
        </p:txBody>
      </p:sp>
      <p:sp>
        <p:nvSpPr>
          <p:cNvPr id="279" name="interface MyClass {…"/>
          <p:cNvSpPr txBox="1"/>
          <p:nvPr/>
        </p:nvSpPr>
        <p:spPr>
          <a:xfrm>
            <a:off x="2616315" y="5002317"/>
            <a:ext cx="9388555" cy="4211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783FF"/>
                </a:solidFill>
              </a:rPr>
              <a:t>interface</a:t>
            </a:r>
            <a:r>
              <a:t> MyClass {</a:t>
            </a:r>
          </a:p>
          <a:p>
            <a:pPr algn="l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b: ...</a:t>
            </a:r>
          </a:p>
          <a:p>
            <a:pPr algn="l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783FF"/>
                </a:solidFill>
              </a:rPr>
              <a:t>type</a:t>
            </a:r>
            <a:r>
              <a:t> MyClassConstructor </a:t>
            </a:r>
            <a:r>
              <a:rPr>
                <a:solidFill>
                  <a:schemeClr val="accent3"/>
                </a:solidFill>
              </a:rPr>
              <a:t>=</a:t>
            </a:r>
            <a:r>
              <a:t> </a:t>
            </a:r>
            <a:r>
              <a:rPr>
                <a:solidFill>
                  <a:srgbClr val="D783FF"/>
                </a:solidFill>
              </a:rPr>
              <a:t>typeof</a:t>
            </a:r>
            <a:r>
              <a:t> MyClass;</a:t>
            </a:r>
          </a:p>
          <a:p>
            <a:pPr algn="l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783FF"/>
                </a:solidFill>
              </a:rPr>
              <a:t>class</a:t>
            </a:r>
            <a:r>
              <a:t> MyClass </a:t>
            </a:r>
            <a:r>
              <a:rPr>
                <a:solidFill>
                  <a:srgbClr val="D783FF"/>
                </a:solidFill>
              </a:rPr>
              <a:t>implements</a:t>
            </a:r>
            <a:r>
              <a:t> MyClass {</a:t>
            </a:r>
          </a:p>
          <a:p>
            <a:pPr algn="l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a: string = 'abcd';</a:t>
            </a:r>
          </a:p>
          <a:p>
            <a:pPr algn="l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...</a:t>
            </a:r>
          </a:p>
          <a:p>
            <a:pPr algn="l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MyClass.prototype.b = …</a:t>
            </a:r>
          </a:p>
        </p:txBody>
      </p:sp>
      <p:sp>
        <p:nvSpPr>
          <p:cNvPr id="280" name="矩形"/>
          <p:cNvSpPr/>
          <p:nvPr/>
        </p:nvSpPr>
        <p:spPr>
          <a:xfrm rot="21556174">
            <a:off x="6395524" y="7108674"/>
            <a:ext cx="1234934" cy="381001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>
              <a:defRPr sz="2000"/>
            </a:pPr>
          </a:p>
        </p:txBody>
      </p:sp>
      <p:sp>
        <p:nvSpPr>
          <p:cNvPr id="281" name="矩形"/>
          <p:cNvSpPr/>
          <p:nvPr/>
        </p:nvSpPr>
        <p:spPr>
          <a:xfrm>
            <a:off x="16570915" y="3064002"/>
            <a:ext cx="1242553" cy="381001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>
              <a:defRPr sz="2000"/>
            </a:pPr>
          </a:p>
        </p:txBody>
      </p:sp>
      <p:sp>
        <p:nvSpPr>
          <p:cNvPr id="282" name="矩形"/>
          <p:cNvSpPr/>
          <p:nvPr/>
        </p:nvSpPr>
        <p:spPr>
          <a:xfrm>
            <a:off x="2559549" y="7100818"/>
            <a:ext cx="2230737" cy="381001"/>
          </a:xfrm>
          <a:prstGeom prst="rect">
            <a:avLst/>
          </a:prstGeom>
          <a:ln w="50800">
            <a:solidFill>
              <a:srgbClr val="FF2600"/>
            </a:solidFill>
          </a:ln>
        </p:spPr>
        <p:txBody>
          <a:bodyPr lIns="0" tIns="0" rIns="0" bIns="0" anchor="ctr"/>
          <a:lstStyle/>
          <a:p>
            <a:pPr>
              <a:defRPr sz="2000"/>
            </a:pPr>
          </a:p>
        </p:txBody>
      </p:sp>
      <p:sp>
        <p:nvSpPr>
          <p:cNvPr id="283" name="矩形"/>
          <p:cNvSpPr/>
          <p:nvPr/>
        </p:nvSpPr>
        <p:spPr>
          <a:xfrm>
            <a:off x="15667270" y="6952686"/>
            <a:ext cx="3179403" cy="381001"/>
          </a:xfrm>
          <a:prstGeom prst="rect">
            <a:avLst/>
          </a:prstGeom>
          <a:ln w="50800">
            <a:solidFill>
              <a:srgbClr val="FF2600"/>
            </a:solidFill>
          </a:ln>
        </p:spPr>
        <p:txBody>
          <a:bodyPr lIns="0" tIns="0" rIns="0" bIns="0" anchor="ctr"/>
          <a:lstStyle/>
          <a:p>
            <a:pPr>
              <a:defRPr sz="2000"/>
            </a:pPr>
          </a:p>
        </p:txBody>
      </p:sp>
      <p:sp>
        <p:nvSpPr>
          <p:cNvPr id="284" name="箭头: 右 106"/>
          <p:cNvSpPr/>
          <p:nvPr/>
        </p:nvSpPr>
        <p:spPr>
          <a:xfrm>
            <a:off x="11533785" y="5889264"/>
            <a:ext cx="1312352" cy="1215045"/>
          </a:xfrm>
          <a:prstGeom prst="rightArrow">
            <a:avLst>
              <a:gd name="adj1" fmla="val 50000"/>
              <a:gd name="adj2" fmla="val 43168"/>
            </a:avLst>
          </a:prstGeom>
          <a:solidFill>
            <a:srgbClr val="70AD47"/>
          </a:solidFill>
          <a:ln w="25400">
            <a:solidFill>
              <a:srgbClr val="2F491E"/>
            </a:solidFill>
            <a:miter/>
          </a:ln>
        </p:spPr>
        <p:txBody>
          <a:bodyPr tIns="91439" bIns="91439" anchor="ctr"/>
          <a:lstStyle/>
          <a:p>
            <a:pPr defTabSz="1828800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285" name="let x: MyClass = new MyClass();"/>
          <p:cNvSpPr txBox="1"/>
          <p:nvPr/>
        </p:nvSpPr>
        <p:spPr>
          <a:xfrm>
            <a:off x="5973263" y="10484043"/>
            <a:ext cx="11554101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45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783FF"/>
                </a:solidFill>
              </a:rPr>
              <a:t>let</a:t>
            </a:r>
            <a:r>
              <a:t> x</a:t>
            </a:r>
            <a:r>
              <a:rPr strike="sngStrike">
                <a:solidFill>
                  <a:srgbClr val="A9A9A9"/>
                </a:solidFill>
              </a:rPr>
              <a:t>: MyClass</a:t>
            </a:r>
            <a:r>
              <a:t> = </a:t>
            </a:r>
            <a:r>
              <a:rPr>
                <a:solidFill>
                  <a:srgbClr val="73FA79"/>
                </a:solidFill>
              </a:rPr>
              <a:t>new</a:t>
            </a:r>
            <a:r>
              <a:t> MyClass();</a:t>
            </a:r>
          </a:p>
        </p:txBody>
      </p:sp>
      <p:sp>
        <p:nvSpPr>
          <p:cNvPr id="286" name="线条"/>
          <p:cNvSpPr/>
          <p:nvPr/>
        </p:nvSpPr>
        <p:spPr>
          <a:xfrm>
            <a:off x="5729058" y="10313175"/>
            <a:ext cx="11554101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289" name="矩形 23"/>
          <p:cNvSpPr txBox="1"/>
          <p:nvPr/>
        </p:nvSpPr>
        <p:spPr>
          <a:xfrm>
            <a:off x="1696172" y="4373562"/>
            <a:ext cx="13591787" cy="452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什么是签名？</a:t>
            </a: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调用签名与构造签名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补充了签名与重载之间的关系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函数签名的最基础形式（根级的函数）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具名函数在作为“接口的成员列表”这个语义时采用了其它的方法</a:t>
            </a:r>
          </a:p>
          <a:p>
            <a:pPr algn="l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3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构造器的写法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作业</a:t>
            </a:r>
          </a:p>
        </p:txBody>
      </p:sp>
      <p:sp>
        <p:nvSpPr>
          <p:cNvPr id="292" name="矩形 23"/>
          <p:cNvSpPr txBox="1"/>
          <p:nvPr/>
        </p:nvSpPr>
        <p:spPr>
          <a:xfrm>
            <a:off x="1696172" y="3722780"/>
            <a:ext cx="20633888" cy="7560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如下代码在构造器语法中如何实现？请写出示例和测试。</a:t>
            </a:r>
          </a:p>
          <a:p>
            <a:pPr algn="l">
              <a:defRPr sz="3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783FF"/>
                </a:solidFill>
              </a:rPr>
              <a:t>interface</a:t>
            </a:r>
            <a:r>
              <a:t> IFoo {</a:t>
            </a:r>
          </a:p>
          <a:p>
            <a:pPr algn="l">
              <a:defRPr sz="3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(): void;</a:t>
            </a:r>
          </a:p>
          <a:p>
            <a:pPr algn="l">
              <a:defRPr sz="3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>
              <a:defRPr sz="3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3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783FF"/>
                </a:solidFill>
              </a:rPr>
              <a:t>class</a:t>
            </a:r>
            <a:r>
              <a:t> MyClass </a:t>
            </a:r>
            <a:r>
              <a:rPr>
                <a:solidFill>
                  <a:srgbClr val="D783FF"/>
                </a:solidFill>
              </a:rPr>
              <a:t>implements</a:t>
            </a:r>
            <a:r>
              <a:t> IFoo {</a:t>
            </a:r>
          </a:p>
          <a:p>
            <a:pPr algn="l">
              <a:defRPr sz="3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...</a:t>
            </a:r>
          </a:p>
          <a:p>
            <a:pPr algn="l">
              <a:defRPr sz="3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2. 查阅资料，写出“抽象构造函数”签名的写法。亦即是如下代码在传统构造器中的写法：</a:t>
            </a:r>
          </a:p>
          <a:p>
            <a:pPr algn="l">
              <a:defRPr sz="3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783FF"/>
                </a:solidFill>
              </a:rPr>
              <a:t>abstract</a:t>
            </a:r>
            <a:r>
              <a:t> </a:t>
            </a:r>
            <a:r>
              <a:rPr>
                <a:solidFill>
                  <a:srgbClr val="D783FF"/>
                </a:solidFill>
              </a:rPr>
              <a:t>class</a:t>
            </a:r>
            <a:r>
              <a:t> MyClass {</a:t>
            </a:r>
          </a:p>
          <a:p>
            <a:pPr algn="l">
              <a:defRPr sz="3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...</a:t>
            </a:r>
          </a:p>
          <a:p>
            <a:pPr algn="l">
              <a:defRPr sz="3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293" name="线条"/>
          <p:cNvSpPr/>
          <p:nvPr/>
        </p:nvSpPr>
        <p:spPr>
          <a:xfrm>
            <a:off x="5659285" y="7208282"/>
            <a:ext cx="3731665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4" name="线条"/>
          <p:cNvSpPr/>
          <p:nvPr/>
        </p:nvSpPr>
        <p:spPr>
          <a:xfrm>
            <a:off x="2206982" y="10304476"/>
            <a:ext cx="1975559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