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36 |  在 VSCode 中管理 TypeScript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有哪些 TypeScript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03206" y="3806502"/>
            <a:ext cx="951682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355309" y="956410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03206" y="9496102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0539" y="5307256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有哪些 Node.js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03206" y="5228902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6" name="矩形 23"/>
          <p:cNvSpPr txBox="1"/>
          <p:nvPr/>
        </p:nvSpPr>
        <p:spPr>
          <a:xfrm>
            <a:off x="5430539" y="6724480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以文件夹或工作空间来组织项目</a:t>
            </a:r>
          </a:p>
        </p:txBody>
      </p:sp>
      <p:grpSp>
        <p:nvGrpSpPr>
          <p:cNvPr id="89" name="圆角矩形 27"/>
          <p:cNvGrpSpPr/>
          <p:nvPr/>
        </p:nvGrpSpPr>
        <p:grpSpPr>
          <a:xfrm>
            <a:off x="4003206" y="6651302"/>
            <a:ext cx="951682" cy="914583"/>
            <a:chOff x="0" y="0"/>
            <a:chExt cx="951681" cy="914582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0" name="矩形 23"/>
          <p:cNvSpPr txBox="1"/>
          <p:nvPr/>
        </p:nvSpPr>
        <p:spPr>
          <a:xfrm>
            <a:off x="5405139" y="8146880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常见的配置项与概念入门</a:t>
            </a:r>
          </a:p>
        </p:txBody>
      </p:sp>
      <p:grpSp>
        <p:nvGrpSpPr>
          <p:cNvPr id="93" name="圆角矩形 27"/>
          <p:cNvGrpSpPr/>
          <p:nvPr/>
        </p:nvGrpSpPr>
        <p:grpSpPr>
          <a:xfrm>
            <a:off x="3977806" y="8073702"/>
            <a:ext cx="951682" cy="914583"/>
            <a:chOff x="0" y="0"/>
            <a:chExt cx="951681" cy="914582"/>
          </a:xfrm>
        </p:grpSpPr>
        <p:sp>
          <p:nvSpPr>
            <p:cNvPr id="91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92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在此输入一级标题"/>
          <p:cNvSpPr txBox="1"/>
          <p:nvPr/>
        </p:nvSpPr>
        <p:spPr>
          <a:xfrm>
            <a:off x="1285952" y="1239528"/>
            <a:ext cx="7375601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VSCode 基本规则</a:t>
            </a:r>
          </a:p>
        </p:txBody>
      </p:sp>
      <p:sp>
        <p:nvSpPr>
          <p:cNvPr id="96" name="圆角矩形"/>
          <p:cNvSpPr/>
          <p:nvPr/>
        </p:nvSpPr>
        <p:spPr>
          <a:xfrm>
            <a:off x="4283683" y="6197600"/>
            <a:ext cx="3302001" cy="1270000"/>
          </a:xfrm>
          <a:prstGeom prst="roundRect">
            <a:avLst>
              <a:gd name="adj" fmla="val 26775"/>
            </a:avLst>
          </a:prstGeom>
          <a:solidFill>
            <a:srgbClr val="0079B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file</a:t>
            </a:r>
          </a:p>
        </p:txBody>
      </p:sp>
      <p:sp>
        <p:nvSpPr>
          <p:cNvPr id="97" name="圆角矩形"/>
          <p:cNvSpPr/>
          <p:nvPr/>
        </p:nvSpPr>
        <p:spPr>
          <a:xfrm>
            <a:off x="8485491" y="6197600"/>
            <a:ext cx="3302001" cy="1270000"/>
          </a:xfrm>
          <a:prstGeom prst="roundRect">
            <a:avLst>
              <a:gd name="adj" fmla="val 26775"/>
            </a:avLst>
          </a:prstGeom>
          <a:solidFill>
            <a:srgbClr val="0079B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folder</a:t>
            </a:r>
          </a:p>
        </p:txBody>
      </p:sp>
      <p:sp>
        <p:nvSpPr>
          <p:cNvPr id="98" name="圆角矩形"/>
          <p:cNvSpPr/>
          <p:nvPr/>
        </p:nvSpPr>
        <p:spPr>
          <a:xfrm>
            <a:off x="12687300" y="6197600"/>
            <a:ext cx="3302000" cy="1270000"/>
          </a:xfrm>
          <a:prstGeom prst="roundRect">
            <a:avLst>
              <a:gd name="adj" fmla="val 26775"/>
            </a:avLst>
          </a:prstGeom>
          <a:solidFill>
            <a:srgbClr val="0079B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workspace</a:t>
            </a:r>
          </a:p>
        </p:txBody>
      </p:sp>
      <p:sp>
        <p:nvSpPr>
          <p:cNvPr id="99" name="圆角矩形"/>
          <p:cNvSpPr/>
          <p:nvPr/>
        </p:nvSpPr>
        <p:spPr>
          <a:xfrm>
            <a:off x="8485491" y="8077200"/>
            <a:ext cx="3302001" cy="1270000"/>
          </a:xfrm>
          <a:prstGeom prst="roundRect">
            <a:avLst>
              <a:gd name="adj" fmla="val 26775"/>
            </a:avLst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Project</a:t>
            </a:r>
          </a:p>
        </p:txBody>
      </p:sp>
      <p:sp>
        <p:nvSpPr>
          <p:cNvPr id="100" name="圆角矩形"/>
          <p:cNvSpPr/>
          <p:nvPr/>
        </p:nvSpPr>
        <p:spPr>
          <a:xfrm>
            <a:off x="12687300" y="8077200"/>
            <a:ext cx="3302000" cy="1270000"/>
          </a:xfrm>
          <a:prstGeom prst="roundRect">
            <a:avLst>
              <a:gd name="adj" fmla="val 26775"/>
            </a:avLst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Workspace</a:t>
            </a:r>
          </a:p>
        </p:txBody>
      </p:sp>
      <p:sp>
        <p:nvSpPr>
          <p:cNvPr id="101" name="圆角矩形"/>
          <p:cNvSpPr/>
          <p:nvPr/>
        </p:nvSpPr>
        <p:spPr>
          <a:xfrm>
            <a:off x="16889108" y="8077200"/>
            <a:ext cx="3302001" cy="1270000"/>
          </a:xfrm>
          <a:prstGeom prst="roundRect">
            <a:avLst>
              <a:gd name="adj" fmla="val 26775"/>
            </a:avLst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User</a:t>
            </a:r>
          </a:p>
        </p:txBody>
      </p:sp>
      <p:cxnSp>
        <p:nvCxnSpPr>
          <p:cNvPr id="102" name="连接线"/>
          <p:cNvCxnSpPr>
            <a:stCxn id="99" idx="0"/>
            <a:endCxn id="97" idx="0"/>
          </p:cNvCxnSpPr>
          <p:nvPr/>
        </p:nvCxnSpPr>
        <p:spPr>
          <a:xfrm flipV="1">
            <a:off x="10136491" y="6832600"/>
            <a:ext cx="1" cy="1879600"/>
          </a:xfrm>
          <a:prstGeom prst="straightConnector1">
            <a:avLst/>
          </a:prstGeom>
          <a:ln w="50800">
            <a:solidFill>
              <a:schemeClr val="accent4">
                <a:lumOff val="10294"/>
              </a:schemeClr>
            </a:solidFill>
            <a:headEnd type="triangle"/>
          </a:ln>
        </p:spPr>
      </p:cxnSp>
      <p:cxnSp>
        <p:nvCxnSpPr>
          <p:cNvPr id="103" name="连接线"/>
          <p:cNvCxnSpPr>
            <a:stCxn id="100" idx="0"/>
            <a:endCxn id="97" idx="0"/>
          </p:cNvCxnSpPr>
          <p:nvPr/>
        </p:nvCxnSpPr>
        <p:spPr>
          <a:xfrm flipH="1" flipV="1">
            <a:off x="10136491" y="6832600"/>
            <a:ext cx="4201809" cy="1879600"/>
          </a:xfrm>
          <a:prstGeom prst="straightConnector1">
            <a:avLst/>
          </a:prstGeom>
          <a:ln w="50800">
            <a:solidFill>
              <a:schemeClr val="accent4">
                <a:lumOff val="10294"/>
              </a:schemeClr>
            </a:solidFill>
            <a:headEnd type="triangle"/>
          </a:ln>
        </p:spPr>
      </p:cxnSp>
      <p:sp>
        <p:nvSpPr>
          <p:cNvPr id="104" name="可配置的"/>
          <p:cNvSpPr txBox="1"/>
          <p:nvPr/>
        </p:nvSpPr>
        <p:spPr>
          <a:xfrm>
            <a:off x="20681950" y="8394700"/>
            <a:ext cx="1638301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/>
            <a:r>
              <a:t>可配置的</a:t>
            </a:r>
          </a:p>
        </p:txBody>
      </p:sp>
      <p:sp>
        <p:nvSpPr>
          <p:cNvPr id="105" name="可编辑的"/>
          <p:cNvSpPr txBox="1"/>
          <p:nvPr/>
        </p:nvSpPr>
        <p:spPr>
          <a:xfrm>
            <a:off x="2063750" y="6515100"/>
            <a:ext cx="1638301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/>
            <a:r>
              <a:t>可编辑的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常用命令</a:t>
            </a:r>
          </a:p>
        </p:txBody>
      </p:sp>
      <p:sp>
        <p:nvSpPr>
          <p:cNvPr id="108" name="矩形 23"/>
          <p:cNvSpPr txBox="1"/>
          <p:nvPr/>
        </p:nvSpPr>
        <p:spPr>
          <a:xfrm>
            <a:off x="1696172" y="3325192"/>
            <a:ext cx="16267652" cy="4959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7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使用 tsc</a:t>
            </a: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tsc --init ...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初始化项目目录（create tsconfig.json）</a:t>
            </a:r>
            <a:endParaRPr>
              <a:solidFill>
                <a:srgbClr val="A7A7A7"/>
              </a:solidFill>
              <a:latin typeface="PingFang SC Thin"/>
              <a:ea typeface="PingFang SC Thin"/>
              <a:cs typeface="PingFang SC Thin"/>
              <a:sym typeface="PingFang SC Thin"/>
            </a:endParaRP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tsc ... --showConfig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不编译，仅显示该命令行最终使用的配置</a:t>
            </a: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tsc ...         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缺省等义于 --project tsconfig.json</a:t>
            </a:r>
            <a:endParaRPr sz="3000">
              <a:solidFill>
                <a:srgbClr val="A7A7A7"/>
              </a:solidFill>
              <a:latin typeface="PingFang SC Thin"/>
              <a:ea typeface="PingFang SC Thin"/>
              <a:cs typeface="PingFang SC Thin"/>
              <a:sym typeface="PingFang SC Thin"/>
            </a:endParaRP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tsc --project ...</a:t>
            </a:r>
            <a: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编译（注意：命令行上不能出现文件名）</a:t>
            </a: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tsc --build ...  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构建（will resolve dependencies）</a:t>
            </a: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tsc ... t.ts t1.ts ...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编译入口文件（support multi entries）</a:t>
            </a:r>
            <a:endParaRPr>
              <a:solidFill>
                <a:srgbClr val="A7A7A7"/>
              </a:solidFill>
              <a:latin typeface="PingFang SC Thin"/>
              <a:ea typeface="PingFang SC Thin"/>
              <a:cs typeface="PingFang SC Thin"/>
              <a:sym typeface="PingFang SC Thin"/>
            </a:endParaRP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tsc @files.txt  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文件 @files.txt 是一个文件列表</a:t>
            </a:r>
            <a: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 </a:t>
            </a:r>
          </a:p>
        </p:txBody>
      </p:sp>
      <p:sp>
        <p:nvSpPr>
          <p:cNvPr id="109" name="矩形 23"/>
          <p:cNvSpPr txBox="1"/>
          <p:nvPr/>
        </p:nvSpPr>
        <p:spPr>
          <a:xfrm>
            <a:off x="1670772" y="8637102"/>
            <a:ext cx="21194458" cy="3721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2"/>
              <a:defRPr sz="47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使用 Node.js</a:t>
            </a: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npm ls -depth 0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查看npm包安装路径和已安装的包</a:t>
            </a: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npm init -y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初始化项目目录（create package.json）</a:t>
            </a:r>
            <a:endParaRPr>
              <a:solidFill>
                <a:srgbClr val="A7A7A7"/>
              </a:solidFill>
              <a:latin typeface="PingFang SC Thin"/>
              <a:ea typeface="PingFang SC Thin"/>
              <a:cs typeface="PingFang SC Thin"/>
              <a:sym typeface="PingFang SC Thin"/>
            </a:endParaRP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mkdir node_modules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手工创建模块目录（可以在没有package.json的情况下使用Node.js）</a:t>
            </a: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npm install -D typescript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在当前项目中安装TS，写入开发依赖（或使用--no-save不写入）</a:t>
            </a:r>
            <a:endParaRPr sz="3000">
              <a:solidFill>
                <a:srgbClr val="A7A7A7"/>
              </a:solidFill>
              <a:latin typeface="PingFang SC Thin"/>
              <a:ea typeface="PingFang SC Thin"/>
              <a:cs typeface="PingFang SC Thin"/>
              <a:sym typeface="PingFang SC Thin"/>
            </a:endParaRP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npm install @types/node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为指定的库或环境安装TypeScript类型包（示例用于支持Node.js的内建库）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12" name="矩形 23"/>
          <p:cNvSpPr txBox="1"/>
          <p:nvPr/>
        </p:nvSpPr>
        <p:spPr>
          <a:xfrm>
            <a:off x="1696172" y="4341192"/>
            <a:ext cx="19098263" cy="449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注意不同环境（尤其是控制台/终端）中的node/tsc/npm是不同的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注意 VSCode 的全局、工作空间和项目（当前文件夹）都可以配置各自独立的 tsc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右下角指示的是“当前项目”所使用的 tsc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chemeClr val="accent5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在右下角切换 tsc 使用版本时可能导致当前项目自动生成 .vscode 目录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tsc 的三种基本使用模式（文件入口、编译项目 和 构建项目组）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15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