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NOTE1：泛型名是通过type等具名的声明来声明的。</a:t>
            </a:r>
          </a:p>
          <a:p>
            <a:pPr/>
            <a:r>
              <a:t>NOTE2：符号类型是通过同名的符号常量来声明的，可以将该常量视为一个符号字面类型（并不存在该类型，常量是可以在类型系统中直接访问和使用的，但主要——目前来看是仅能——用作计算成员名）。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31 |  函数与类的泛型声明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01600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函数类型的泛型声明（简单复习）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286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01600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实体：泛型函数与泛型类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286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355309" y="9047486"/>
            <a:ext cx="101600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8979484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6142709" y="6754553"/>
            <a:ext cx="10160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类型：带泛型参数的函数类型</a:t>
            </a:r>
          </a:p>
        </p:txBody>
      </p:sp>
      <p:sp>
        <p:nvSpPr>
          <p:cNvPr id="87" name="矩形 23"/>
          <p:cNvSpPr txBox="1"/>
          <p:nvPr/>
        </p:nvSpPr>
        <p:spPr>
          <a:xfrm>
            <a:off x="6142710" y="7602660"/>
            <a:ext cx="10160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有两种实例化的方法</a:t>
            </a:r>
          </a:p>
        </p:txBody>
      </p:sp>
      <p:grpSp>
        <p:nvGrpSpPr>
          <p:cNvPr id="90" name="圆角矩形 27"/>
          <p:cNvGrpSpPr/>
          <p:nvPr/>
        </p:nvGrpSpPr>
        <p:grpSpPr>
          <a:xfrm>
            <a:off x="4968406" y="6640929"/>
            <a:ext cx="742792" cy="713836"/>
            <a:chOff x="0" y="0"/>
            <a:chExt cx="742791" cy="713834"/>
          </a:xfrm>
        </p:grpSpPr>
        <p:sp>
          <p:nvSpPr>
            <p:cNvPr id="88" name="圆角矩形"/>
            <p:cNvSpPr/>
            <p:nvPr/>
          </p:nvSpPr>
          <p:spPr>
            <a:xfrm>
              <a:off x="0" y="-1"/>
              <a:ext cx="742792" cy="713836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9" name="1"/>
            <p:cNvSpPr txBox="1"/>
            <p:nvPr/>
          </p:nvSpPr>
          <p:spPr>
            <a:xfrm>
              <a:off x="34845" y="43684"/>
              <a:ext cx="673101" cy="626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3" name="圆角矩形 27"/>
          <p:cNvGrpSpPr/>
          <p:nvPr/>
        </p:nvGrpSpPr>
        <p:grpSpPr>
          <a:xfrm>
            <a:off x="4988230" y="7499743"/>
            <a:ext cx="742793" cy="713836"/>
            <a:chOff x="0" y="0"/>
            <a:chExt cx="742791" cy="713834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742792" cy="713836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34845" y="43684"/>
              <a:ext cx="673101" cy="626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在此输入一级标题"/>
          <p:cNvSpPr txBox="1"/>
          <p:nvPr/>
        </p:nvSpPr>
        <p:spPr>
          <a:xfrm>
            <a:off x="1285952" y="1239528"/>
            <a:ext cx="8945242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与函数相关的泛型声明</a:t>
            </a:r>
          </a:p>
        </p:txBody>
      </p:sp>
      <p:pic>
        <p:nvPicPr>
          <p:cNvPr id="96" name="已粘贴的影片.png" descr="已粘贴的影片.png"/>
          <p:cNvPicPr>
            <a:picLocks noChangeAspect="1"/>
          </p:cNvPicPr>
          <p:nvPr/>
        </p:nvPicPr>
        <p:blipFill>
          <a:blip r:embed="rId2">
            <a:alphaModFix amt="36099"/>
            <a:extLst/>
          </a:blip>
          <a:stretch>
            <a:fillRect/>
          </a:stretch>
        </p:blipFill>
        <p:spPr>
          <a:xfrm>
            <a:off x="4314181" y="2577689"/>
            <a:ext cx="15132360" cy="9940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rcRect l="0" t="73906" r="1090" b="2988"/>
          <a:stretch>
            <a:fillRect/>
          </a:stretch>
        </p:blipFill>
        <p:spPr>
          <a:xfrm>
            <a:off x="4314181" y="9924539"/>
            <a:ext cx="14967359" cy="2296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线条 线条" descr="线条 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047221">
            <a:off x="12952539" y="6359109"/>
            <a:ext cx="2259608" cy="9569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declaration merging 2.png" descr="declaration merging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4486" y="1944202"/>
            <a:ext cx="17546420" cy="930782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https://typescriptlang.org/docs/handbook/declaration-merging.html"/>
          <p:cNvSpPr txBox="1"/>
          <p:nvPr/>
        </p:nvSpPr>
        <p:spPr>
          <a:xfrm>
            <a:off x="6789371" y="11490125"/>
            <a:ext cx="10021913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https://typescriptlang.org/docs/handbook/declaration-merging.html</a:t>
            </a:r>
          </a:p>
        </p:txBody>
      </p:sp>
      <p:sp>
        <p:nvSpPr>
          <p:cNvPr id="103" name="线条"/>
          <p:cNvSpPr/>
          <p:nvPr/>
        </p:nvSpPr>
        <p:spPr>
          <a:xfrm flipV="1">
            <a:off x="11409105" y="872138"/>
            <a:ext cx="1" cy="290018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线条"/>
          <p:cNvSpPr/>
          <p:nvPr/>
        </p:nvSpPr>
        <p:spPr>
          <a:xfrm flipV="1">
            <a:off x="15628651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线条"/>
          <p:cNvSpPr/>
          <p:nvPr/>
        </p:nvSpPr>
        <p:spPr>
          <a:xfrm flipV="1">
            <a:off x="18724845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declare"/>
          <p:cNvSpPr txBox="1"/>
          <p:nvPr/>
        </p:nvSpPr>
        <p:spPr>
          <a:xfrm>
            <a:off x="9966914" y="472477"/>
            <a:ext cx="1181274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declare</a:t>
            </a:r>
          </a:p>
        </p:txBody>
      </p:sp>
      <p:sp>
        <p:nvSpPr>
          <p:cNvPr id="107" name="scope"/>
          <p:cNvSpPr txBox="1"/>
          <p:nvPr/>
        </p:nvSpPr>
        <p:spPr>
          <a:xfrm>
            <a:off x="11601363" y="472477"/>
            <a:ext cx="876425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scope</a:t>
            </a:r>
          </a:p>
        </p:txBody>
      </p:sp>
      <p:sp>
        <p:nvSpPr>
          <p:cNvPr id="108" name="名字空间"/>
          <p:cNvSpPr txBox="1"/>
          <p:nvPr/>
        </p:nvSpPr>
        <p:spPr>
          <a:xfrm>
            <a:off x="12765326" y="1416559"/>
            <a:ext cx="113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名字空间</a:t>
            </a:r>
          </a:p>
        </p:txBody>
      </p:sp>
      <p:sp>
        <p:nvSpPr>
          <p:cNvPr id="109" name="类型"/>
          <p:cNvSpPr txBox="1"/>
          <p:nvPr/>
        </p:nvSpPr>
        <p:spPr>
          <a:xfrm>
            <a:off x="16743678" y="1396001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类型</a:t>
            </a:r>
          </a:p>
        </p:txBody>
      </p:sp>
      <p:sp>
        <p:nvSpPr>
          <p:cNvPr id="110" name="值"/>
          <p:cNvSpPr txBox="1"/>
          <p:nvPr/>
        </p:nvSpPr>
        <p:spPr>
          <a:xfrm>
            <a:off x="19545540" y="1355327"/>
            <a:ext cx="36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值</a:t>
            </a:r>
          </a:p>
        </p:txBody>
      </p:sp>
      <p:pic>
        <p:nvPicPr>
          <p:cNvPr id="111" name="图片 1" descr="图片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76803" y="8781183"/>
            <a:ext cx="609525" cy="609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图片 14" descr="图片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066341" y="3052878"/>
            <a:ext cx="609525" cy="609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矩形 23"/>
          <p:cNvSpPr txBox="1"/>
          <p:nvPr/>
        </p:nvSpPr>
        <p:spPr>
          <a:xfrm>
            <a:off x="13146326" y="8927535"/>
            <a:ext cx="368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X</a:t>
            </a:r>
          </a:p>
        </p:txBody>
      </p:sp>
      <p:pic>
        <p:nvPicPr>
          <p:cNvPr id="114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59606">
            <a:off x="1105018" y="3745043"/>
            <a:ext cx="2397682" cy="956978"/>
          </a:xfrm>
          <a:prstGeom prst="rect">
            <a:avLst/>
          </a:prstGeom>
        </p:spPr>
      </p:pic>
      <p:pic>
        <p:nvPicPr>
          <p:cNvPr id="116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59606">
            <a:off x="1333618" y="6134554"/>
            <a:ext cx="2397682" cy="956978"/>
          </a:xfrm>
          <a:prstGeom prst="rect">
            <a:avLst/>
          </a:prstGeom>
        </p:spPr>
      </p:pic>
      <p:pic>
        <p:nvPicPr>
          <p:cNvPr id="118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59606">
            <a:off x="1333618" y="7277554"/>
            <a:ext cx="2397682" cy="956978"/>
          </a:xfrm>
          <a:prstGeom prst="rect">
            <a:avLst/>
          </a:prstGeom>
        </p:spPr>
      </p:pic>
      <p:pic>
        <p:nvPicPr>
          <p:cNvPr id="120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859606">
            <a:off x="1333618" y="8524066"/>
            <a:ext cx="2397682" cy="956978"/>
          </a:xfrm>
          <a:prstGeom prst="rect">
            <a:avLst/>
          </a:prstGeom>
        </p:spPr>
      </p:pic>
      <p:pic>
        <p:nvPicPr>
          <p:cNvPr id="122" name="线条 线条" descr="线条 线条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3823569">
            <a:off x="19829155" y="10850395"/>
            <a:ext cx="1820146" cy="956977"/>
          </a:xfrm>
          <a:prstGeom prst="rect">
            <a:avLst/>
          </a:prstGeom>
        </p:spPr>
      </p:pic>
      <p:pic>
        <p:nvPicPr>
          <p:cNvPr id="124" name="圆角矩形 圆角矩形" descr="圆角矩形 圆角矩形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0079199">
            <a:off x="19065613" y="3803776"/>
            <a:ext cx="2610981" cy="1262047"/>
          </a:xfrm>
          <a:prstGeom prst="rect">
            <a:avLst/>
          </a:prstGeom>
        </p:spPr>
      </p:pic>
      <p:pic>
        <p:nvPicPr>
          <p:cNvPr id="126" name="圆角矩形 圆角矩形" descr="圆角矩形 圆角矩形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0079199">
            <a:off x="19065613" y="8356603"/>
            <a:ext cx="2610981" cy="1262048"/>
          </a:xfrm>
          <a:prstGeom prst="rect">
            <a:avLst/>
          </a:prstGeom>
        </p:spPr>
      </p:pic>
      <p:grpSp>
        <p:nvGrpSpPr>
          <p:cNvPr id="130" name="JS中的泛型化（在JS中支持泛型编程）"/>
          <p:cNvGrpSpPr/>
          <p:nvPr/>
        </p:nvGrpSpPr>
        <p:grpSpPr>
          <a:xfrm>
            <a:off x="7339814" y="12151512"/>
            <a:ext cx="9399522" cy="1310639"/>
            <a:chOff x="0" y="0"/>
            <a:chExt cx="9399521" cy="1310638"/>
          </a:xfrm>
        </p:grpSpPr>
        <p:sp>
          <p:nvSpPr>
            <p:cNvPr id="129" name="JS中的泛型化（在JS中支持泛型编程）"/>
            <p:cNvSpPr txBox="1"/>
            <p:nvPr/>
          </p:nvSpPr>
          <p:spPr>
            <a:xfrm>
              <a:off x="127000" y="126999"/>
              <a:ext cx="9145522" cy="1056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l"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JS中的泛型化（在JS中支持泛型编程）</a:t>
              </a:r>
            </a:p>
          </p:txBody>
        </p:sp>
        <p:pic>
          <p:nvPicPr>
            <p:cNvPr id="128" name="JS中的泛型化（在JS中支持泛型编程） JS中的泛型化（在JS中支持泛型编程）" descr="JS中的泛型化（在JS中支持泛型编程） JS中的泛型化（在JS中支持泛型编程）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9399522" cy="13106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在此输入一级标题"/>
          <p:cNvSpPr txBox="1"/>
          <p:nvPr/>
        </p:nvSpPr>
        <p:spPr>
          <a:xfrm>
            <a:off x="1285952" y="1239528"/>
            <a:ext cx="1175849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泛型函数与泛型类</a:t>
            </a:r>
          </a:p>
        </p:txBody>
      </p:sp>
      <p:sp>
        <p:nvSpPr>
          <p:cNvPr id="135" name="矩形 23"/>
          <p:cNvSpPr txBox="1"/>
          <p:nvPr/>
        </p:nvSpPr>
        <p:spPr>
          <a:xfrm>
            <a:off x="1696172" y="4341192"/>
            <a:ext cx="17054357" cy="671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具名的（V1）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function foo&lt;T&gt; (a: T): T { return a }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class MyClass&lt;T&gt; { a: T }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匿名的（V2）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let foo = &lt;T&gt; (a: T): T { return a }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let MyClass = class &lt;T&gt; { a: T }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带泛型参数的函数类型（T = typeof V）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Foo = typeof foo;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MyClassConstructor = typeof MyClass;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也可以如下直接声明：</a:t>
            </a:r>
          </a:p>
          <a:p>
            <a:pPr lvl="3" marL="1403684" indent="-260684" algn="l">
              <a:buSzPct val="100000"/>
              <a:buChar char="‣"/>
              <a:defRPr sz="23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Foo2 = &lt;T&gt; (a: T) =&gt; T;  </a:t>
            </a:r>
            <a:r>
              <a:rPr>
                <a:solidFill>
                  <a:srgbClr val="A9A9A9"/>
                </a:solidFill>
              </a:rPr>
              <a:t>// 或者使用调用符名</a:t>
            </a:r>
          </a:p>
          <a:p>
            <a:pPr lvl="3" marL="1403684" indent="-260684" algn="l">
              <a:buSzPct val="100000"/>
              <a:buChar char="‣"/>
              <a:defRPr sz="23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MyClassConstructor = &lt;T&gt; { new &lt;T&gt;(): MyClassPrototype };  </a:t>
            </a:r>
            <a:r>
              <a:rPr>
                <a:solidFill>
                  <a:srgbClr val="A9A9A9"/>
                </a:solidFill>
              </a:rPr>
              <a:t>// 使用构造签名（没有类声明语法）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38" name="矩形 23"/>
          <p:cNvSpPr txBox="1"/>
          <p:nvPr/>
        </p:nvSpPr>
        <p:spPr>
          <a:xfrm>
            <a:off x="1696172" y="4114800"/>
            <a:ext cx="16267652" cy="562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函数类型的“泛型声明”：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Foo&lt;</a:t>
            </a:r>
            <a:r>
              <a:rPr>
                <a:solidFill>
                  <a:srgbClr val="00F900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&gt; = (a: T): 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跟所有“泛型声明”一样，Foo&lt;T&gt;返回的类型跟它声明的类型一致，是后者的一个实例。这个过程称为实例化。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泛型函数与泛型类（Generic Functions/Classes）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直接在js中声明成“带泛型参数的函数或类”。注意它的声明结果是“函数/类”这种实体，而不是类型。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泛型函数或类（例如 foo ）在声明时，同时会有对应的类型，可以使用 </a:t>
            </a:r>
            <a:r>
              <a:rPr>
                <a:solidFill>
                  <a:srgbClr val="0096FF"/>
                </a:solidFill>
                <a:latin typeface="Monaco"/>
                <a:ea typeface="Monaco"/>
                <a:cs typeface="Monaco"/>
                <a:sym typeface="Monaco"/>
              </a:rPr>
              <a:t>Foo2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foo</a:t>
            </a:r>
            <a:r>
              <a:t> 来获取。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带泛型参数的函数类型：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Foo = &lt;</a:t>
            </a:r>
            <a:r>
              <a:rPr>
                <a:solidFill>
                  <a:srgbClr val="00F900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&gt;(a: T): T;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对于泛型函数（Generic Functions/Generic Classes）来说，上述 </a:t>
            </a:r>
            <a:r>
              <a:rPr>
                <a:solidFill>
                  <a:srgbClr val="0096FF"/>
                </a:solidFill>
                <a:latin typeface="Monaco"/>
                <a:ea typeface="Monaco"/>
                <a:cs typeface="Monaco"/>
                <a:sym typeface="Monaco"/>
              </a:rPr>
              <a:t>Foo2</a:t>
            </a:r>
            <a:r>
              <a:t> 就是“带泛型参数的函数或类”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带泛型参数的函数或类是通过构造、调用或显式声明来实例化的。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41" name="矩形 23"/>
          <p:cNvSpPr txBox="1"/>
          <p:nvPr/>
        </p:nvSpPr>
        <p:spPr>
          <a:xfrm>
            <a:off x="1721572" y="4285639"/>
            <a:ext cx="16973864" cy="109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1. 请解释如下声明：</a:t>
            </a:r>
          </a:p>
          <a:p>
            <a:pPr lvl="1" indent="457200" algn="l" defTabSz="1828800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SuperFoo&lt;T&gt; = &lt;X&gt;(x: T) =&gt; X;</a:t>
            </a:r>
          </a:p>
        </p:txBody>
      </p:sp>
      <p:sp>
        <p:nvSpPr>
          <p:cNvPr id="142" name="矩形 23"/>
          <p:cNvSpPr txBox="1"/>
          <p:nvPr/>
        </p:nvSpPr>
        <p:spPr>
          <a:xfrm>
            <a:off x="1721572" y="6311924"/>
            <a:ext cx="16973864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2. 阅读理解课件中的 t3.ts</a:t>
            </a:r>
          </a:p>
          <a:p>
            <a:pPr lvl="1" marL="1270000" indent="-635000" algn="l">
              <a:buSzPct val="73000"/>
              <a:buBlip>
                <a:blip r:embed="rId3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注意分析其中的 IsTransporter() 的三个不同实现。</a:t>
            </a:r>
          </a:p>
          <a:p>
            <a:pPr lvl="1" marL="1270000" indent="-635000" algn="l">
              <a:buSzPct val="73000"/>
              <a:buBlip>
                <a:blip r:embed="rId3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注意理解 IsTransporter3() 的设计与使用。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45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