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存在如下例外规则												</a:t>
            </a:r>
          </a:p>
          <a:p>
            <a:pPr/>
            <a:r>
              <a:t>1、	undefined可以赋给void；反之不成立。											</a:t>
            </a:r>
          </a:p>
          <a:p>
            <a:pPr/>
            <a:r>
              <a:t>2、	字面量值（作为子类型）可以赋给对应的类型，例如'a'赋给string；反之不成立。（该规则对string/boolean/number/bigint适用）											</a:t>
            </a:r>
          </a:p>
          <a:p>
            <a:pPr/>
            <a:r>
              <a:t>3、	any和unknown在类型兼容性上类似：1）总是可以接受任何类型；2）any能赋给任何类型，而unknown只能赋给unknown和any。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33 |  泛型工具实践1 - 识别与推断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理解 JS / TS 中的某些类型的基础概念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3977806" y="3806502"/>
            <a:ext cx="951682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355309" y="8514086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3977806" y="8446084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05139" y="5046046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单类型的识别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3977806" y="4966397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6" name="矩形 23"/>
          <p:cNvSpPr txBox="1"/>
          <p:nvPr/>
        </p:nvSpPr>
        <p:spPr>
          <a:xfrm>
            <a:off x="5379739" y="6202059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利用推断的类型识别</a:t>
            </a:r>
          </a:p>
        </p:txBody>
      </p:sp>
      <p:grpSp>
        <p:nvGrpSpPr>
          <p:cNvPr id="89" name="圆角矩形 27"/>
          <p:cNvGrpSpPr/>
          <p:nvPr/>
        </p:nvGrpSpPr>
        <p:grpSpPr>
          <a:xfrm>
            <a:off x="3977806" y="6126293"/>
            <a:ext cx="951682" cy="914583"/>
            <a:chOff x="0" y="0"/>
            <a:chExt cx="951681" cy="914582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0" name="矩形 23"/>
          <p:cNvSpPr txBox="1"/>
          <p:nvPr/>
        </p:nvSpPr>
        <p:spPr>
          <a:xfrm>
            <a:off x="5379739" y="735807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等值检测（Equal）</a:t>
            </a:r>
          </a:p>
        </p:txBody>
      </p:sp>
      <p:grpSp>
        <p:nvGrpSpPr>
          <p:cNvPr id="93" name="圆角矩形 27"/>
          <p:cNvGrpSpPr/>
          <p:nvPr/>
        </p:nvGrpSpPr>
        <p:grpSpPr>
          <a:xfrm>
            <a:off x="3977806" y="7286188"/>
            <a:ext cx="951682" cy="914583"/>
            <a:chOff x="0" y="0"/>
            <a:chExt cx="951681" cy="914582"/>
          </a:xfrm>
        </p:grpSpPr>
        <p:sp>
          <p:nvSpPr>
            <p:cNvPr id="91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92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组合类型…"/>
          <p:cNvSpPr txBox="1"/>
          <p:nvPr/>
        </p:nvSpPr>
        <p:spPr>
          <a:xfrm>
            <a:off x="8626298" y="1577033"/>
            <a:ext cx="1501763" cy="676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828800">
              <a:defRPr sz="2600">
                <a:solidFill>
                  <a:schemeClr val="accent6">
                    <a:lumOff val="17254"/>
                  </a:schemeClr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组合类型</a:t>
            </a:r>
          </a:p>
          <a:p>
            <a:pPr defTabSz="1828800">
              <a:defRPr sz="1100">
                <a:solidFill>
                  <a:schemeClr val="accent6">
                    <a:lumOff val="17254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（Combination types）</a:t>
            </a:r>
          </a:p>
        </p:txBody>
      </p:sp>
      <p:sp>
        <p:nvSpPr>
          <p:cNvPr id="96" name="矩形 52"/>
          <p:cNvSpPr txBox="1"/>
          <p:nvPr/>
        </p:nvSpPr>
        <p:spPr>
          <a:xfrm>
            <a:off x="13610738" y="4555707"/>
            <a:ext cx="10795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列表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List</a:t>
            </a:r>
          </a:p>
        </p:txBody>
      </p:sp>
      <p:sp>
        <p:nvSpPr>
          <p:cNvPr id="97" name="矩形 55"/>
          <p:cNvSpPr/>
          <p:nvPr/>
        </p:nvSpPr>
        <p:spPr>
          <a:xfrm>
            <a:off x="18875669" y="5411600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其它可计算特性：…</a:t>
            </a:r>
          </a:p>
        </p:txBody>
      </p:sp>
      <p:sp>
        <p:nvSpPr>
          <p:cNvPr id="98" name="矩形 104"/>
          <p:cNvSpPr txBox="1"/>
          <p:nvPr/>
        </p:nvSpPr>
        <p:spPr>
          <a:xfrm>
            <a:off x="11342039" y="11386115"/>
            <a:ext cx="3747019" cy="114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</a:defRPr>
            </a:pPr>
            <a:r>
              <a:t>接口类型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（Interface type）</a:t>
            </a:r>
          </a:p>
        </p:txBody>
      </p:sp>
      <p:sp>
        <p:nvSpPr>
          <p:cNvPr id="99" name="椭圆 111"/>
          <p:cNvSpPr txBox="1"/>
          <p:nvPr/>
        </p:nvSpPr>
        <p:spPr>
          <a:xfrm>
            <a:off x="8724361" y="6822867"/>
            <a:ext cx="2087883" cy="110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对象类型</a:t>
            </a:r>
          </a:p>
          <a:p>
            <a:pPr defTabSz="1828800">
              <a:defRPr sz="15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（Object type）</a:t>
            </a:r>
          </a:p>
        </p:txBody>
      </p:sp>
      <p:sp>
        <p:nvSpPr>
          <p:cNvPr id="100" name="矩形 113"/>
          <p:cNvSpPr/>
          <p:nvPr/>
        </p:nvSpPr>
        <p:spPr>
          <a:xfrm>
            <a:off x="11725247" y="6519743"/>
            <a:ext cx="1793697" cy="3385847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  <p:cxnSp>
        <p:nvCxnSpPr>
          <p:cNvPr id="101" name="连接符: 肘形 135"/>
          <p:cNvCxnSpPr>
            <a:stCxn id="99" idx="0"/>
            <a:endCxn id="120" idx="0"/>
          </p:cNvCxnSpPr>
          <p:nvPr/>
        </p:nvCxnSpPr>
        <p:spPr>
          <a:xfrm>
            <a:off x="9768302" y="7377857"/>
            <a:ext cx="2841444" cy="14114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102" name="成组"/>
          <p:cNvSpPr/>
          <p:nvPr/>
        </p:nvSpPr>
        <p:spPr>
          <a:xfrm flipH="1">
            <a:off x="13381795" y="5412978"/>
            <a:ext cx="594287" cy="1433959"/>
          </a:xfrm>
          <a:prstGeom prst="line">
            <a:avLst/>
          </a:prstGeom>
          <a:ln w="12700">
            <a:solidFill>
              <a:schemeClr val="accent1"/>
            </a:solidFill>
            <a:headEnd type="arrow"/>
          </a:ln>
        </p:spPr>
        <p:txBody>
          <a:bodyPr tIns="91439" bIns="91439"/>
          <a:lstStyle/>
          <a:p>
            <a:pPr algn="l" defTabSz="1828800">
              <a:defRPr sz="3600"/>
            </a:pPr>
          </a:p>
        </p:txBody>
      </p:sp>
      <p:sp>
        <p:nvSpPr>
          <p:cNvPr id="103" name="矩形 162"/>
          <p:cNvSpPr/>
          <p:nvPr/>
        </p:nvSpPr>
        <p:spPr>
          <a:xfrm>
            <a:off x="14909413" y="8236593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类：</a:t>
            </a:r>
            <a:r>
              <a:t>class ...</a:t>
            </a:r>
          </a:p>
        </p:txBody>
      </p:sp>
      <p:sp>
        <p:nvSpPr>
          <p:cNvPr id="104" name="矩形 163"/>
          <p:cNvSpPr/>
          <p:nvPr/>
        </p:nvSpPr>
        <p:spPr>
          <a:xfrm>
            <a:off x="14902282" y="10049773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一般函数</a:t>
            </a:r>
            <a:r>
              <a:t>: function x() …</a:t>
            </a:r>
          </a:p>
        </p:txBody>
      </p:sp>
      <p:sp>
        <p:nvSpPr>
          <p:cNvPr id="105" name="矩形 164"/>
          <p:cNvSpPr/>
          <p:nvPr/>
        </p:nvSpPr>
        <p:spPr>
          <a:xfrm>
            <a:off x="14902282" y="10438138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箭头函数</a:t>
            </a:r>
            <a:r>
              <a:t>: x = ()=&gt;...</a:t>
            </a:r>
          </a:p>
        </p:txBody>
      </p:sp>
      <p:sp>
        <p:nvSpPr>
          <p:cNvPr id="106" name="矩形 238"/>
          <p:cNvSpPr/>
          <p:nvPr/>
        </p:nvSpPr>
        <p:spPr>
          <a:xfrm>
            <a:off x="14909413" y="8710255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构造器</a:t>
            </a:r>
          </a:p>
        </p:txBody>
      </p:sp>
      <p:sp>
        <p:nvSpPr>
          <p:cNvPr id="107" name="矩形 242"/>
          <p:cNvSpPr/>
          <p:nvPr/>
        </p:nvSpPr>
        <p:spPr>
          <a:xfrm>
            <a:off x="14902282" y="9653817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生成器函数</a:t>
            </a:r>
            <a:r>
              <a:t>: function*()...</a:t>
            </a:r>
          </a:p>
        </p:txBody>
      </p:sp>
      <p:sp>
        <p:nvSpPr>
          <p:cNvPr id="202" name="连接符: 肘形 135"/>
          <p:cNvSpPr/>
          <p:nvPr/>
        </p:nvSpPr>
        <p:spPr>
          <a:xfrm>
            <a:off x="13402496" y="8343973"/>
            <a:ext cx="438552" cy="818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109" name="直接连接符 535"/>
          <p:cNvSpPr/>
          <p:nvPr/>
        </p:nvSpPr>
        <p:spPr>
          <a:xfrm flipH="1">
            <a:off x="8365413" y="2274584"/>
            <a:ext cx="1" cy="8584488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tIns="91439" bIns="91439"/>
          <a:lstStyle/>
          <a:p>
            <a:pPr algn="l" defTabSz="1828800">
              <a:defRPr sz="3600"/>
            </a:pPr>
          </a:p>
        </p:txBody>
      </p:sp>
      <p:sp>
        <p:nvSpPr>
          <p:cNvPr id="110" name="矩形 57"/>
          <p:cNvSpPr/>
          <p:nvPr/>
        </p:nvSpPr>
        <p:spPr>
          <a:xfrm>
            <a:off x="14909413" y="4231560"/>
            <a:ext cx="2540001" cy="37214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数组：</a:t>
            </a:r>
            <a:r>
              <a:t>X[] = [X, X, …]</a:t>
            </a:r>
          </a:p>
        </p:txBody>
      </p:sp>
      <p:sp>
        <p:nvSpPr>
          <p:cNvPr id="111" name="矩形 59"/>
          <p:cNvSpPr/>
          <p:nvPr/>
        </p:nvSpPr>
        <p:spPr>
          <a:xfrm>
            <a:off x="14909413" y="5219298"/>
            <a:ext cx="2540001" cy="37214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元组：</a:t>
            </a:r>
            <a:r>
              <a:t>[X, Y]</a:t>
            </a:r>
          </a:p>
        </p:txBody>
      </p:sp>
      <p:cxnSp>
        <p:nvCxnSpPr>
          <p:cNvPr id="112" name="连接符: 曲线 11"/>
          <p:cNvCxnSpPr>
            <a:stCxn id="113" idx="0"/>
            <a:endCxn id="99" idx="0"/>
          </p:cNvCxnSpPr>
          <p:nvPr/>
        </p:nvCxnSpPr>
        <p:spPr>
          <a:xfrm flipH="1">
            <a:off x="9768302" y="2505493"/>
            <a:ext cx="214143" cy="4872365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113" name="椭圆形"/>
          <p:cNvSpPr/>
          <p:nvPr/>
        </p:nvSpPr>
        <p:spPr>
          <a:xfrm>
            <a:off x="9312218" y="2310737"/>
            <a:ext cx="1340453" cy="389513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114" name="结构组合"/>
          <p:cNvSpPr txBox="1"/>
          <p:nvPr/>
        </p:nvSpPr>
        <p:spPr>
          <a:xfrm>
            <a:off x="9518894" y="2346743"/>
            <a:ext cx="927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结构组合</a:t>
            </a:r>
          </a:p>
        </p:txBody>
      </p:sp>
      <p:sp>
        <p:nvSpPr>
          <p:cNvPr id="115" name="文本框 18"/>
          <p:cNvSpPr txBox="1"/>
          <p:nvPr/>
        </p:nvSpPr>
        <p:spPr>
          <a:xfrm>
            <a:off x="8686497" y="3395792"/>
            <a:ext cx="9293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非顺序存储</a:t>
            </a:r>
          </a:p>
        </p:txBody>
      </p:sp>
      <p:sp>
        <p:nvSpPr>
          <p:cNvPr id="116" name="文本框 42"/>
          <p:cNvSpPr txBox="1"/>
          <p:nvPr/>
        </p:nvSpPr>
        <p:spPr>
          <a:xfrm>
            <a:off x="9859121" y="3395792"/>
            <a:ext cx="9293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顺序存储</a:t>
            </a:r>
          </a:p>
        </p:txBody>
      </p:sp>
      <p:sp>
        <p:nvSpPr>
          <p:cNvPr id="117" name="矩形 118"/>
          <p:cNvSpPr txBox="1"/>
          <p:nvPr/>
        </p:nvSpPr>
        <p:spPr>
          <a:xfrm>
            <a:off x="11911245" y="8010104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构造签名</a:t>
            </a:r>
          </a:p>
        </p:txBody>
      </p:sp>
      <p:sp>
        <p:nvSpPr>
          <p:cNvPr id="118" name="矩形 447"/>
          <p:cNvSpPr txBox="1"/>
          <p:nvPr/>
        </p:nvSpPr>
        <p:spPr>
          <a:xfrm>
            <a:off x="11911245" y="8704408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调用签名</a:t>
            </a:r>
          </a:p>
        </p:txBody>
      </p:sp>
      <p:sp>
        <p:nvSpPr>
          <p:cNvPr id="119" name="矩形 448"/>
          <p:cNvSpPr txBox="1"/>
          <p:nvPr/>
        </p:nvSpPr>
        <p:spPr>
          <a:xfrm>
            <a:off x="11911245" y="9398717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成员声明</a:t>
            </a:r>
          </a:p>
        </p:txBody>
      </p:sp>
      <p:sp>
        <p:nvSpPr>
          <p:cNvPr id="120" name="矩形 449"/>
          <p:cNvSpPr txBox="1"/>
          <p:nvPr/>
        </p:nvSpPr>
        <p:spPr>
          <a:xfrm>
            <a:off x="11911245" y="7315799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迭代签名</a:t>
            </a:r>
          </a:p>
        </p:txBody>
      </p:sp>
      <p:sp>
        <p:nvSpPr>
          <p:cNvPr id="121" name="矩形 450"/>
          <p:cNvSpPr txBox="1"/>
          <p:nvPr/>
        </p:nvSpPr>
        <p:spPr>
          <a:xfrm>
            <a:off x="11911245" y="6621495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索引签名</a:t>
            </a:r>
          </a:p>
        </p:txBody>
      </p:sp>
      <p:sp>
        <p:nvSpPr>
          <p:cNvPr id="203" name="连接符: 肘形 135"/>
          <p:cNvSpPr/>
          <p:nvPr/>
        </p:nvSpPr>
        <p:spPr>
          <a:xfrm>
            <a:off x="10812243" y="7774473"/>
            <a:ext cx="1090495" cy="414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123" name="连接符: 肘形 135"/>
          <p:cNvCxnSpPr>
            <a:stCxn id="99" idx="0"/>
            <a:endCxn id="121" idx="0"/>
          </p:cNvCxnSpPr>
          <p:nvPr/>
        </p:nvCxnSpPr>
        <p:spPr>
          <a:xfrm flipV="1">
            <a:off x="9768302" y="6824695"/>
            <a:ext cx="2841444" cy="55316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204" name="连接符: 肘形 135"/>
          <p:cNvSpPr/>
          <p:nvPr/>
        </p:nvSpPr>
        <p:spPr>
          <a:xfrm>
            <a:off x="10524496" y="7932847"/>
            <a:ext cx="1384516" cy="1016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125" name="连接符: 肘形 135"/>
          <p:cNvCxnSpPr>
            <a:stCxn id="99" idx="0"/>
            <a:endCxn id="119" idx="0"/>
          </p:cNvCxnSpPr>
          <p:nvPr/>
        </p:nvCxnSpPr>
        <p:spPr>
          <a:xfrm flipH="1" rot="16200000">
            <a:off x="10077450" y="7067550"/>
            <a:ext cx="2222500" cy="2844800"/>
          </a:xfrm>
          <a:prstGeom prst="bentConnector2">
            <a:avLst/>
          </a:prstGeom>
          <a:ln w="12700">
            <a:solidFill>
              <a:srgbClr val="FFFFFF"/>
            </a:solidFill>
            <a:miter lim="400000"/>
          </a:ln>
        </p:spPr>
      </p:cxnSp>
      <p:grpSp>
        <p:nvGrpSpPr>
          <p:cNvPr id="165" name="成组"/>
          <p:cNvGrpSpPr/>
          <p:nvPr/>
        </p:nvGrpSpPr>
        <p:grpSpPr>
          <a:xfrm>
            <a:off x="4698" y="2324480"/>
            <a:ext cx="8296553" cy="5520519"/>
            <a:chOff x="0" y="0"/>
            <a:chExt cx="8296552" cy="5520518"/>
          </a:xfrm>
        </p:grpSpPr>
        <p:sp>
          <p:nvSpPr>
            <p:cNvPr id="126" name="矩形 17"/>
            <p:cNvSpPr/>
            <p:nvPr/>
          </p:nvSpPr>
          <p:spPr>
            <a:xfrm>
              <a:off x="3338808" y="367482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0, ...</a:t>
              </a:r>
            </a:p>
          </p:txBody>
        </p:sp>
        <p:sp>
          <p:nvSpPr>
            <p:cNvPr id="127" name="矩形 20"/>
            <p:cNvSpPr/>
            <p:nvPr/>
          </p:nvSpPr>
          <p:spPr>
            <a:xfrm>
              <a:off x="3338808" y="339308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'a', 'aa', ...</a:t>
              </a:r>
            </a:p>
          </p:txBody>
        </p:sp>
        <p:sp>
          <p:nvSpPr>
            <p:cNvPr id="128" name="矩形 21"/>
            <p:cNvSpPr/>
            <p:nvPr/>
          </p:nvSpPr>
          <p:spPr>
            <a:xfrm>
              <a:off x="3338808" y="395655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1n,</a:t>
              </a:r>
              <a:r>
                <a:t> </a:t>
              </a:r>
              <a:r>
                <a:t>...</a:t>
              </a:r>
            </a:p>
          </p:txBody>
        </p:sp>
        <p:sp>
          <p:nvSpPr>
            <p:cNvPr id="129" name="矩形 22"/>
            <p:cNvSpPr/>
            <p:nvPr/>
          </p:nvSpPr>
          <p:spPr>
            <a:xfrm>
              <a:off x="3338808" y="282959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130" name="矩形 23"/>
            <p:cNvSpPr/>
            <p:nvPr/>
          </p:nvSpPr>
          <p:spPr>
            <a:xfrm>
              <a:off x="3338808" y="311133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131" name="矩形 24"/>
            <p:cNvSpPr/>
            <p:nvPr/>
          </p:nvSpPr>
          <p:spPr>
            <a:xfrm>
              <a:off x="3338808" y="170262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never</a:t>
              </a:r>
            </a:p>
          </p:txBody>
        </p:sp>
        <p:sp>
          <p:nvSpPr>
            <p:cNvPr id="132" name="矩形 25"/>
            <p:cNvSpPr/>
            <p:nvPr/>
          </p:nvSpPr>
          <p:spPr>
            <a:xfrm>
              <a:off x="3338808" y="198437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void</a:t>
              </a:r>
            </a:p>
          </p:txBody>
        </p:sp>
        <p:sp>
          <p:nvSpPr>
            <p:cNvPr id="133" name="矩形 26"/>
            <p:cNvSpPr/>
            <p:nvPr/>
          </p:nvSpPr>
          <p:spPr>
            <a:xfrm>
              <a:off x="3338808" y="226611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any</a:t>
              </a:r>
            </a:p>
          </p:txBody>
        </p:sp>
        <p:sp>
          <p:nvSpPr>
            <p:cNvPr id="134" name="矩形 27"/>
            <p:cNvSpPr/>
            <p:nvPr/>
          </p:nvSpPr>
          <p:spPr>
            <a:xfrm>
              <a:off x="3338808" y="254785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unknown</a:t>
              </a:r>
            </a:p>
          </p:txBody>
        </p:sp>
        <p:sp>
          <p:nvSpPr>
            <p:cNvPr id="135" name="文本框 31"/>
            <p:cNvSpPr/>
            <p:nvPr/>
          </p:nvSpPr>
          <p:spPr>
            <a:xfrm>
              <a:off x="41098" y="3254230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字面类型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Literal types</a:t>
              </a:r>
              <a:r>
                <a:t>）</a:t>
              </a:r>
            </a:p>
          </p:txBody>
        </p:sp>
        <p:sp>
          <p:nvSpPr>
            <p:cNvPr id="136" name="左大括号 32"/>
            <p:cNvSpPr/>
            <p:nvPr/>
          </p:nvSpPr>
          <p:spPr>
            <a:xfrm rot="10800000">
              <a:off x="4692473" y="2727432"/>
              <a:ext cx="168113" cy="501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30"/>
                    <a:pt x="10800" y="20996"/>
                  </a:cubicBezTo>
                  <a:lnTo>
                    <a:pt x="10800" y="11404"/>
                  </a:lnTo>
                  <a:cubicBezTo>
                    <a:pt x="10800" y="11070"/>
                    <a:pt x="5965" y="10800"/>
                    <a:pt x="0" y="10800"/>
                  </a:cubicBezTo>
                  <a:cubicBezTo>
                    <a:pt x="5965" y="10800"/>
                    <a:pt x="10800" y="10530"/>
                    <a:pt x="10800" y="10196"/>
                  </a:cubicBezTo>
                  <a:lnTo>
                    <a:pt x="10800" y="604"/>
                  </a:lnTo>
                  <a:cubicBezTo>
                    <a:pt x="10800" y="270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37" name="文本框 33"/>
            <p:cNvSpPr/>
            <p:nvPr/>
          </p:nvSpPr>
          <p:spPr>
            <a:xfrm>
              <a:off x="6286717" y="2127777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0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空值类型</a:t>
              </a:r>
            </a:p>
          </p:txBody>
        </p:sp>
        <p:sp>
          <p:nvSpPr>
            <p:cNvPr id="138" name="左大括号 35"/>
            <p:cNvSpPr/>
            <p:nvPr/>
          </p:nvSpPr>
          <p:spPr>
            <a:xfrm rot="10800000">
              <a:off x="4692475" y="3269966"/>
              <a:ext cx="168109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39" name="矩形 36"/>
            <p:cNvSpPr/>
            <p:nvPr/>
          </p:nvSpPr>
          <p:spPr>
            <a:xfrm>
              <a:off x="6046023" y="3721197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number</a:t>
              </a:r>
            </a:p>
          </p:txBody>
        </p:sp>
        <p:sp>
          <p:nvSpPr>
            <p:cNvPr id="140" name="矩形 37"/>
            <p:cNvSpPr/>
            <p:nvPr/>
          </p:nvSpPr>
          <p:spPr>
            <a:xfrm>
              <a:off x="6046023" y="3329461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141" name="矩形 38"/>
            <p:cNvSpPr/>
            <p:nvPr/>
          </p:nvSpPr>
          <p:spPr>
            <a:xfrm>
              <a:off x="6046023" y="4112933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boolean</a:t>
              </a:r>
            </a:p>
          </p:txBody>
        </p:sp>
        <p:sp>
          <p:nvSpPr>
            <p:cNvPr id="142" name="文本框 47"/>
            <p:cNvSpPr/>
            <p:nvPr/>
          </p:nvSpPr>
          <p:spPr>
            <a:xfrm>
              <a:off x="4943752" y="5520518"/>
              <a:ext cx="33528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原始类型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（Primitive types）</a:t>
              </a:r>
            </a:p>
          </p:txBody>
        </p:sp>
        <p:sp>
          <p:nvSpPr>
            <p:cNvPr id="143" name="矩形 48"/>
            <p:cNvSpPr/>
            <p:nvPr/>
          </p:nvSpPr>
          <p:spPr>
            <a:xfrm>
              <a:off x="3269268" y="1130128"/>
              <a:ext cx="1358282" cy="372478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144" name="左大括号 251"/>
            <p:cNvSpPr/>
            <p:nvPr/>
          </p:nvSpPr>
          <p:spPr>
            <a:xfrm>
              <a:off x="2728445" y="1290314"/>
              <a:ext cx="561205" cy="1394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6"/>
                    <a:pt x="10800" y="20875"/>
                  </a:cubicBezTo>
                  <a:lnTo>
                    <a:pt x="10800" y="11525"/>
                  </a:lnTo>
                  <a:cubicBezTo>
                    <a:pt x="10800" y="11124"/>
                    <a:pt x="5965" y="10800"/>
                    <a:pt x="0" y="10800"/>
                  </a:cubicBezTo>
                  <a:cubicBezTo>
                    <a:pt x="5965" y="10800"/>
                    <a:pt x="10800" y="10476"/>
                    <a:pt x="10800" y="10075"/>
                  </a:cubicBezTo>
                  <a:lnTo>
                    <a:pt x="10800" y="725"/>
                  </a:lnTo>
                  <a:cubicBezTo>
                    <a:pt x="10800" y="32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45" name="文本框 253"/>
            <p:cNvSpPr/>
            <p:nvPr/>
          </p:nvSpPr>
          <p:spPr>
            <a:xfrm>
              <a:off x="0" y="1375546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特殊类型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Special types</a:t>
              </a:r>
              <a:r>
                <a:t>）</a:t>
              </a:r>
            </a:p>
          </p:txBody>
        </p:sp>
        <p:sp>
          <p:nvSpPr>
            <p:cNvPr id="146" name="矩形 257"/>
            <p:cNvSpPr/>
            <p:nvPr/>
          </p:nvSpPr>
          <p:spPr>
            <a:xfrm>
              <a:off x="6046023" y="254598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147" name="矩形 258"/>
            <p:cNvSpPr/>
            <p:nvPr/>
          </p:nvSpPr>
          <p:spPr>
            <a:xfrm>
              <a:off x="6046023" y="2937725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148" name="矩形 259"/>
            <p:cNvSpPr/>
            <p:nvPr/>
          </p:nvSpPr>
          <p:spPr>
            <a:xfrm>
              <a:off x="6046023" y="450466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bigint</a:t>
              </a:r>
            </a:p>
          </p:txBody>
        </p:sp>
        <p:sp>
          <p:nvSpPr>
            <p:cNvPr id="149" name="矩形 260"/>
            <p:cNvSpPr/>
            <p:nvPr/>
          </p:nvSpPr>
          <p:spPr>
            <a:xfrm>
              <a:off x="6046023" y="489640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symbol</a:t>
              </a:r>
            </a:p>
          </p:txBody>
        </p:sp>
        <p:sp>
          <p:nvSpPr>
            <p:cNvPr id="150" name="矩形 261"/>
            <p:cNvSpPr/>
            <p:nvPr/>
          </p:nvSpPr>
          <p:spPr>
            <a:xfrm>
              <a:off x="5948166" y="2061610"/>
              <a:ext cx="1320428" cy="3083229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151" name="左大括号 311"/>
            <p:cNvSpPr/>
            <p:nvPr/>
          </p:nvSpPr>
          <p:spPr>
            <a:xfrm>
              <a:off x="5684536" y="2384816"/>
              <a:ext cx="304801" cy="71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68"/>
                    <a:pt x="10800" y="21083"/>
                  </a:cubicBezTo>
                  <a:lnTo>
                    <a:pt x="10800" y="11317"/>
                  </a:lnTo>
                  <a:cubicBezTo>
                    <a:pt x="10800" y="11032"/>
                    <a:pt x="5965" y="10800"/>
                    <a:pt x="0" y="10800"/>
                  </a:cubicBezTo>
                  <a:cubicBezTo>
                    <a:pt x="5965" y="10800"/>
                    <a:pt x="10800" y="10568"/>
                    <a:pt x="10800" y="10283"/>
                  </a:cubicBezTo>
                  <a:lnTo>
                    <a:pt x="10800" y="517"/>
                  </a:lnTo>
                  <a:cubicBezTo>
                    <a:pt x="10800" y="232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152" name="直接连接符 313"/>
            <p:cNvCxnSpPr>
              <a:stCxn id="136" idx="0"/>
              <a:endCxn id="151" idx="0"/>
            </p:cNvCxnSpPr>
            <p:nvPr/>
          </p:nvCxnSpPr>
          <p:spPr>
            <a:xfrm flipV="1">
              <a:off x="4776529" y="2741887"/>
              <a:ext cx="1060408" cy="236172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153" name="左大括号 314"/>
            <p:cNvSpPr/>
            <p:nvPr/>
          </p:nvSpPr>
          <p:spPr>
            <a:xfrm>
              <a:off x="5684536" y="3167139"/>
              <a:ext cx="304801" cy="18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16"/>
                    <a:pt x="10800" y="21413"/>
                  </a:cubicBezTo>
                  <a:lnTo>
                    <a:pt x="10800" y="10987"/>
                  </a:lnTo>
                  <a:cubicBezTo>
                    <a:pt x="10800" y="10884"/>
                    <a:pt x="5965" y="10800"/>
                    <a:pt x="0" y="10800"/>
                  </a:cubicBezTo>
                  <a:cubicBezTo>
                    <a:pt x="5965" y="10800"/>
                    <a:pt x="10800" y="10716"/>
                    <a:pt x="10800" y="10613"/>
                  </a:cubicBezTo>
                  <a:lnTo>
                    <a:pt x="10800" y="187"/>
                  </a:lnTo>
                  <a:cubicBezTo>
                    <a:pt x="10800" y="84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154" name="直接连接符 315"/>
            <p:cNvCxnSpPr>
              <a:stCxn id="138" idx="0"/>
              <a:endCxn id="153" idx="0"/>
            </p:cNvCxnSpPr>
            <p:nvPr/>
          </p:nvCxnSpPr>
          <p:spPr>
            <a:xfrm>
              <a:off x="4776529" y="3974213"/>
              <a:ext cx="1060408" cy="138763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155" name="文本框 318"/>
            <p:cNvSpPr/>
            <p:nvPr/>
          </p:nvSpPr>
          <p:spPr>
            <a:xfrm>
              <a:off x="5092125" y="4067127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泛化</a:t>
              </a:r>
            </a:p>
          </p:txBody>
        </p:sp>
        <p:sp>
          <p:nvSpPr>
            <p:cNvPr id="156" name="文本框 319"/>
            <p:cNvSpPr/>
            <p:nvPr/>
          </p:nvSpPr>
          <p:spPr>
            <a:xfrm>
              <a:off x="5092125" y="2645256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等同</a:t>
              </a:r>
            </a:p>
          </p:txBody>
        </p:sp>
        <p:sp>
          <p:nvSpPr>
            <p:cNvPr id="157" name="左大括号 189"/>
            <p:cNvSpPr/>
            <p:nvPr/>
          </p:nvSpPr>
          <p:spPr>
            <a:xfrm rot="10800000">
              <a:off x="7228135" y="3158625"/>
              <a:ext cx="307777" cy="189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58" name="文本框 195"/>
            <p:cNvSpPr/>
            <p:nvPr/>
          </p:nvSpPr>
          <p:spPr>
            <a:xfrm>
              <a:off x="7546612" y="4004983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包装类</a:t>
              </a:r>
            </a:p>
          </p:txBody>
        </p:sp>
        <p:sp>
          <p:nvSpPr>
            <p:cNvPr id="159" name="矩形 196"/>
            <p:cNvSpPr/>
            <p:nvPr/>
          </p:nvSpPr>
          <p:spPr>
            <a:xfrm>
              <a:off x="3338821" y="4242348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true/false</a:t>
              </a:r>
            </a:p>
          </p:txBody>
        </p:sp>
        <p:sp>
          <p:nvSpPr>
            <p:cNvPr id="160" name="矩形 1"/>
            <p:cNvSpPr/>
            <p:nvPr/>
          </p:nvSpPr>
          <p:spPr>
            <a:xfrm>
              <a:off x="3338808" y="141342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this</a:t>
              </a:r>
            </a:p>
          </p:txBody>
        </p:sp>
        <p:sp>
          <p:nvSpPr>
            <p:cNvPr id="161" name="文本框 19"/>
            <p:cNvSpPr/>
            <p:nvPr/>
          </p:nvSpPr>
          <p:spPr>
            <a:xfrm>
              <a:off x="2202421" y="0"/>
              <a:ext cx="3352801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700">
                  <a:solidFill>
                    <a:srgbClr val="FFFFFF"/>
                  </a:solidFill>
                </a:defRPr>
              </a:pPr>
              <a:r>
                <a:t>字面风格的</a:t>
              </a:r>
            </a:p>
            <a:p>
              <a:pPr defTabSz="1828800">
                <a:defRPr i="1" sz="13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（</a:t>
              </a:r>
              <a:r>
                <a:t>Literal style / literal expression</a:t>
              </a:r>
              <a:r>
                <a:t>）</a:t>
              </a:r>
            </a:p>
          </p:txBody>
        </p:sp>
        <p:sp>
          <p:nvSpPr>
            <p:cNvPr id="162" name="左大括号 28"/>
            <p:cNvSpPr/>
            <p:nvPr/>
          </p:nvSpPr>
          <p:spPr>
            <a:xfrm>
              <a:off x="2728445" y="3269968"/>
              <a:ext cx="561205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9"/>
                    <a:pt x="10800" y="20883"/>
                  </a:cubicBezTo>
                  <a:lnTo>
                    <a:pt x="10800" y="11517"/>
                  </a:lnTo>
                  <a:cubicBezTo>
                    <a:pt x="10800" y="11121"/>
                    <a:pt x="5965" y="10800"/>
                    <a:pt x="0" y="10800"/>
                  </a:cubicBezTo>
                  <a:cubicBezTo>
                    <a:pt x="5965" y="10800"/>
                    <a:pt x="10800" y="10479"/>
                    <a:pt x="10800" y="10083"/>
                  </a:cubicBezTo>
                  <a:lnTo>
                    <a:pt x="10800" y="717"/>
                  </a:lnTo>
                  <a:cubicBezTo>
                    <a:pt x="10800" y="321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63" name="矩形 39"/>
            <p:cNvSpPr/>
            <p:nvPr/>
          </p:nvSpPr>
          <p:spPr>
            <a:xfrm>
              <a:off x="3338808" y="4556062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unique symbol</a:t>
              </a:r>
            </a:p>
          </p:txBody>
        </p:sp>
        <p:sp>
          <p:nvSpPr>
            <p:cNvPr id="164" name="矩形 40"/>
            <p:cNvSpPr/>
            <p:nvPr/>
          </p:nvSpPr>
          <p:spPr>
            <a:xfrm>
              <a:off x="3410821" y="4993849"/>
              <a:ext cx="936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More …</a:t>
              </a:r>
            </a:p>
          </p:txBody>
        </p:sp>
      </p:grpSp>
      <p:sp>
        <p:nvSpPr>
          <p:cNvPr id="205" name="连接符: 肘形 135"/>
          <p:cNvSpPr/>
          <p:nvPr/>
        </p:nvSpPr>
        <p:spPr>
          <a:xfrm>
            <a:off x="13497259" y="7583332"/>
            <a:ext cx="348074" cy="504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2700">
            <a:solidFill>
              <a:schemeClr val="accent1"/>
            </a:solidFill>
            <a:headEnd type="arrow"/>
          </a:ln>
        </p:spPr>
        <p:txBody>
          <a:bodyPr/>
          <a:lstStyle/>
          <a:p>
            <a:pPr/>
          </a:p>
        </p:txBody>
      </p:sp>
      <p:sp>
        <p:nvSpPr>
          <p:cNvPr id="167" name="矩形 60"/>
          <p:cNvSpPr txBox="1"/>
          <p:nvPr/>
        </p:nvSpPr>
        <p:spPr>
          <a:xfrm>
            <a:off x="13590666" y="6731673"/>
            <a:ext cx="1096458" cy="851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对象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Object</a:t>
            </a:r>
          </a:p>
        </p:txBody>
      </p:sp>
      <p:cxnSp>
        <p:nvCxnSpPr>
          <p:cNvPr id="168" name="连接符: 曲线 11"/>
          <p:cNvCxnSpPr>
            <a:stCxn id="113" idx="0"/>
            <a:endCxn id="96" idx="0"/>
          </p:cNvCxnSpPr>
          <p:nvPr/>
        </p:nvCxnSpPr>
        <p:spPr>
          <a:xfrm>
            <a:off x="9982444" y="2505493"/>
            <a:ext cx="4168045" cy="2367715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169" name="左大括号 247"/>
          <p:cNvSpPr/>
          <p:nvPr/>
        </p:nvSpPr>
        <p:spPr>
          <a:xfrm>
            <a:off x="14529446" y="4003553"/>
            <a:ext cx="266572" cy="1885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170" name="左大括号 247"/>
          <p:cNvSpPr/>
          <p:nvPr/>
        </p:nvSpPr>
        <p:spPr>
          <a:xfrm>
            <a:off x="21454335" y="4482889"/>
            <a:ext cx="266572" cy="2219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171" name="矩形 60"/>
          <p:cNvSpPr txBox="1"/>
          <p:nvPr/>
        </p:nvSpPr>
        <p:spPr>
          <a:xfrm>
            <a:off x="13433324" y="9162222"/>
            <a:ext cx="1253799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函数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Function</a:t>
            </a:r>
          </a:p>
        </p:txBody>
      </p:sp>
      <p:sp>
        <p:nvSpPr>
          <p:cNvPr id="172" name="矩形 50"/>
          <p:cNvSpPr/>
          <p:nvPr/>
        </p:nvSpPr>
        <p:spPr>
          <a:xfrm>
            <a:off x="14909413" y="6590758"/>
            <a:ext cx="2540001" cy="372142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对象：</a:t>
            </a:r>
            <a:r>
              <a:t>x: object</a:t>
            </a:r>
          </a:p>
        </p:txBody>
      </p:sp>
      <p:sp>
        <p:nvSpPr>
          <p:cNvPr id="173" name="矩形 460"/>
          <p:cNvSpPr/>
          <p:nvPr/>
        </p:nvSpPr>
        <p:spPr>
          <a:xfrm>
            <a:off x="14909413" y="6122575"/>
            <a:ext cx="2540001" cy="372142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对象：</a:t>
            </a:r>
            <a:r>
              <a:t>{a: ..., b: ...}</a:t>
            </a:r>
          </a:p>
        </p:txBody>
      </p:sp>
      <p:sp>
        <p:nvSpPr>
          <p:cNvPr id="174" name="矩形 460"/>
          <p:cNvSpPr/>
          <p:nvPr/>
        </p:nvSpPr>
        <p:spPr>
          <a:xfrm>
            <a:off x="14909413" y="7059134"/>
            <a:ext cx="2540001" cy="37214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记录</a:t>
            </a:r>
            <a:r>
              <a:t>：</a:t>
            </a:r>
            <a:r>
              <a:t>Record&lt;&gt;</a:t>
            </a:r>
          </a:p>
        </p:txBody>
      </p:sp>
      <p:sp>
        <p:nvSpPr>
          <p:cNvPr id="175" name="矩形 50"/>
          <p:cNvSpPr/>
          <p:nvPr/>
        </p:nvSpPr>
        <p:spPr>
          <a:xfrm>
            <a:off x="14909413" y="7527317"/>
            <a:ext cx="2540001" cy="37214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枚举：enum ...</a:t>
            </a:r>
          </a:p>
        </p:txBody>
      </p:sp>
      <p:sp>
        <p:nvSpPr>
          <p:cNvPr id="176" name="左大括号 247"/>
          <p:cNvSpPr/>
          <p:nvPr/>
        </p:nvSpPr>
        <p:spPr>
          <a:xfrm>
            <a:off x="14529446" y="6090003"/>
            <a:ext cx="266572" cy="1885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177" name="..."/>
          <p:cNvSpPr txBox="1"/>
          <p:nvPr/>
        </p:nvSpPr>
        <p:spPr>
          <a:xfrm>
            <a:off x="15512645" y="9297327"/>
            <a:ext cx="40223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206" name="连接符: 肘形 135"/>
          <p:cNvSpPr/>
          <p:nvPr/>
        </p:nvSpPr>
        <p:spPr>
          <a:xfrm>
            <a:off x="13399005" y="8935850"/>
            <a:ext cx="235604" cy="226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179" name="文本框 136"/>
          <p:cNvSpPr txBox="1"/>
          <p:nvPr/>
        </p:nvSpPr>
        <p:spPr>
          <a:xfrm rot="2255021">
            <a:off x="10722770" y="798534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可调用</a:t>
            </a:r>
          </a:p>
        </p:txBody>
      </p:sp>
      <p:sp>
        <p:nvSpPr>
          <p:cNvPr id="180" name="文本框 457"/>
          <p:cNvSpPr txBox="1"/>
          <p:nvPr/>
        </p:nvSpPr>
        <p:spPr>
          <a:xfrm rot="20968705">
            <a:off x="11005325" y="688238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可索引</a:t>
            </a:r>
          </a:p>
        </p:txBody>
      </p:sp>
      <p:sp>
        <p:nvSpPr>
          <p:cNvPr id="181" name="文本框 462"/>
          <p:cNvSpPr txBox="1"/>
          <p:nvPr/>
        </p:nvSpPr>
        <p:spPr>
          <a:xfrm rot="214402">
            <a:off x="11005326" y="7237053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可迭代</a:t>
            </a:r>
          </a:p>
        </p:txBody>
      </p:sp>
      <p:sp>
        <p:nvSpPr>
          <p:cNvPr id="182" name="文本框 465"/>
          <p:cNvSpPr txBox="1"/>
          <p:nvPr/>
        </p:nvSpPr>
        <p:spPr>
          <a:xfrm rot="1098054">
            <a:off x="10906038" y="7672655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可创建</a:t>
            </a:r>
          </a:p>
        </p:txBody>
      </p:sp>
      <p:sp>
        <p:nvSpPr>
          <p:cNvPr id="183" name="文本框 469"/>
          <p:cNvSpPr txBox="1"/>
          <p:nvPr/>
        </p:nvSpPr>
        <p:spPr>
          <a:xfrm>
            <a:off x="9778356" y="8349150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可列举</a:t>
            </a:r>
          </a:p>
        </p:txBody>
      </p:sp>
      <p:sp>
        <p:nvSpPr>
          <p:cNvPr id="184" name="矩形 489"/>
          <p:cNvSpPr/>
          <p:nvPr/>
        </p:nvSpPr>
        <p:spPr>
          <a:xfrm>
            <a:off x="8726499" y="3768769"/>
            <a:ext cx="8965398" cy="7349913"/>
          </a:xfrm>
          <a:prstGeom prst="rect">
            <a:avLst/>
          </a:prstGeom>
          <a:gradFill>
            <a:gsLst>
              <a:gs pos="0">
                <a:srgbClr val="B0CBE9">
                  <a:alpha val="28000"/>
                </a:srgbClr>
              </a:gs>
              <a:gs pos="50000">
                <a:srgbClr val="A1C1E5">
                  <a:alpha val="26000"/>
                </a:srgbClr>
              </a:gs>
              <a:gs pos="100000">
                <a:srgbClr val="91B9E4">
                  <a:alpha val="17000"/>
                </a:srgbClr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  <p:sp>
        <p:nvSpPr>
          <p:cNvPr id="185" name="矩形 53"/>
          <p:cNvSpPr/>
          <p:nvPr/>
        </p:nvSpPr>
        <p:spPr>
          <a:xfrm>
            <a:off x="18875669" y="7308778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索引访问：</a:t>
            </a:r>
            <a:r>
              <a:t>T[k]</a:t>
            </a:r>
          </a:p>
        </p:txBody>
      </p:sp>
      <p:sp>
        <p:nvSpPr>
          <p:cNvPr id="186" name="矩形 55"/>
          <p:cNvSpPr/>
          <p:nvPr/>
        </p:nvSpPr>
        <p:spPr>
          <a:xfrm>
            <a:off x="18875669" y="6727181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条件类型：extends</a:t>
            </a:r>
          </a:p>
        </p:txBody>
      </p:sp>
      <p:sp>
        <p:nvSpPr>
          <p:cNvPr id="187" name="矩形 53"/>
          <p:cNvSpPr/>
          <p:nvPr/>
        </p:nvSpPr>
        <p:spPr>
          <a:xfrm>
            <a:off x="18875669" y="8471971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类型查询：</a:t>
            </a:r>
            <a:r>
              <a:t>typeof V</a:t>
            </a:r>
          </a:p>
        </p:txBody>
      </p:sp>
      <p:sp>
        <p:nvSpPr>
          <p:cNvPr id="188" name="矩形 55"/>
          <p:cNvSpPr/>
          <p:nvPr/>
        </p:nvSpPr>
        <p:spPr>
          <a:xfrm>
            <a:off x="18875669" y="7890374"/>
            <a:ext cx="2540001" cy="36206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键名查询：</a:t>
            </a:r>
            <a:r>
              <a:t>keyof T</a:t>
            </a:r>
          </a:p>
        </p:txBody>
      </p:sp>
      <p:sp>
        <p:nvSpPr>
          <p:cNvPr id="189" name="矩形 53"/>
          <p:cNvSpPr/>
          <p:nvPr/>
        </p:nvSpPr>
        <p:spPr>
          <a:xfrm>
            <a:off x="18875669" y="10041770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联合类型：</a:t>
            </a:r>
            <a:r>
              <a:t>X | Y</a:t>
            </a:r>
          </a:p>
        </p:txBody>
      </p:sp>
      <p:sp>
        <p:nvSpPr>
          <p:cNvPr id="190" name="矩形 55"/>
          <p:cNvSpPr/>
          <p:nvPr/>
        </p:nvSpPr>
        <p:spPr>
          <a:xfrm>
            <a:off x="18875669" y="9460174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交叉类型：</a:t>
            </a:r>
            <a:r>
              <a:t>X &amp; Y</a:t>
            </a:r>
          </a:p>
        </p:txBody>
      </p:sp>
      <p:sp>
        <p:nvSpPr>
          <p:cNvPr id="191" name="矩形 104"/>
          <p:cNvSpPr txBox="1"/>
          <p:nvPr/>
        </p:nvSpPr>
        <p:spPr>
          <a:xfrm>
            <a:off x="19186560" y="3319930"/>
            <a:ext cx="3747019" cy="114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chemeClr val="accent3"/>
                </a:solidFill>
              </a:defRPr>
            </a:pPr>
            <a:r>
              <a:t>表达式类型</a:t>
            </a:r>
          </a:p>
          <a:p>
            <a:pPr defTabSz="1828800">
              <a:defRPr sz="1800">
                <a:solidFill>
                  <a:schemeClr val="accent3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（expression type）</a:t>
            </a:r>
          </a:p>
        </p:txBody>
      </p:sp>
      <p:sp>
        <p:nvSpPr>
          <p:cNvPr id="192" name="基础类型…"/>
          <p:cNvSpPr txBox="1"/>
          <p:nvPr/>
        </p:nvSpPr>
        <p:spPr>
          <a:xfrm>
            <a:off x="6712296" y="1577033"/>
            <a:ext cx="1333501" cy="676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828800">
              <a:defRPr sz="2600">
                <a:solidFill>
                  <a:schemeClr val="accent6">
                    <a:lumOff val="17254"/>
                  </a:schemeClr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基础</a:t>
            </a:r>
            <a:r>
              <a:t>类型</a:t>
            </a:r>
          </a:p>
          <a:p>
            <a:pPr defTabSz="1828800">
              <a:defRPr sz="1100">
                <a:solidFill>
                  <a:schemeClr val="accent6">
                    <a:lumOff val="17254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（Base types）</a:t>
            </a:r>
          </a:p>
        </p:txBody>
      </p:sp>
      <p:sp>
        <p:nvSpPr>
          <p:cNvPr id="193" name="单类型…"/>
          <p:cNvSpPr txBox="1"/>
          <p:nvPr/>
        </p:nvSpPr>
        <p:spPr>
          <a:xfrm>
            <a:off x="17094674" y="1580093"/>
            <a:ext cx="218554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828800">
              <a:defRPr sz="3600">
                <a:solidFill>
                  <a:schemeClr val="accent1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单</a:t>
            </a:r>
            <a:r>
              <a:t>类型</a:t>
            </a:r>
          </a:p>
          <a:p>
            <a:pPr defTabSz="1828800">
              <a:defRPr sz="1800">
                <a:solidFill>
                  <a:schemeClr val="accent1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（standalone type）</a:t>
            </a:r>
          </a:p>
        </p:txBody>
      </p:sp>
      <p:pic>
        <p:nvPicPr>
          <p:cNvPr id="194" name="形状 形状" descr="形状 形状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53263" y="491318"/>
            <a:ext cx="19960326" cy="12157166"/>
          </a:xfrm>
          <a:prstGeom prst="rect">
            <a:avLst/>
          </a:prstGeom>
        </p:spPr>
      </p:pic>
      <p:sp>
        <p:nvSpPr>
          <p:cNvPr id="196" name="形状"/>
          <p:cNvSpPr/>
          <p:nvPr/>
        </p:nvSpPr>
        <p:spPr>
          <a:xfrm>
            <a:off x="18397103" y="3086343"/>
            <a:ext cx="6413964" cy="7643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0" h="21400" fill="norm" stroke="1" extrusionOk="0">
                <a:moveTo>
                  <a:pt x="1951" y="2522"/>
                </a:moveTo>
                <a:cubicBezTo>
                  <a:pt x="870" y="3637"/>
                  <a:pt x="885" y="5066"/>
                  <a:pt x="937" y="6428"/>
                </a:cubicBezTo>
                <a:cubicBezTo>
                  <a:pt x="1086" y="10312"/>
                  <a:pt x="1421" y="14295"/>
                  <a:pt x="290" y="18092"/>
                </a:cubicBezTo>
                <a:cubicBezTo>
                  <a:pt x="83" y="18785"/>
                  <a:pt x="-168" y="19513"/>
                  <a:pt x="155" y="20172"/>
                </a:cubicBezTo>
                <a:cubicBezTo>
                  <a:pt x="781" y="21451"/>
                  <a:pt x="2669" y="21445"/>
                  <a:pt x="4345" y="21375"/>
                </a:cubicBezTo>
                <a:cubicBezTo>
                  <a:pt x="6781" y="21274"/>
                  <a:pt x="9366" y="21545"/>
                  <a:pt x="11422" y="20378"/>
                </a:cubicBezTo>
                <a:cubicBezTo>
                  <a:pt x="12476" y="19780"/>
                  <a:pt x="13238" y="18864"/>
                  <a:pt x="13575" y="17807"/>
                </a:cubicBezTo>
                <a:cubicBezTo>
                  <a:pt x="14118" y="16098"/>
                  <a:pt x="13485" y="14217"/>
                  <a:pt x="14285" y="12576"/>
                </a:cubicBezTo>
                <a:cubicBezTo>
                  <a:pt x="15408" y="10272"/>
                  <a:pt x="18690" y="9521"/>
                  <a:pt x="20193" y="7430"/>
                </a:cubicBezTo>
                <a:cubicBezTo>
                  <a:pt x="21432" y="5707"/>
                  <a:pt x="21259" y="3471"/>
                  <a:pt x="19573" y="2026"/>
                </a:cubicBezTo>
                <a:cubicBezTo>
                  <a:pt x="19037" y="1566"/>
                  <a:pt x="18369" y="1220"/>
                  <a:pt x="17660" y="950"/>
                </a:cubicBezTo>
                <a:cubicBezTo>
                  <a:pt x="16114" y="359"/>
                  <a:pt x="14408" y="148"/>
                  <a:pt x="12705" y="52"/>
                </a:cubicBezTo>
                <a:cubicBezTo>
                  <a:pt x="10801" y="-55"/>
                  <a:pt x="8857" y="-15"/>
                  <a:pt x="7017" y="338"/>
                </a:cubicBezTo>
                <a:cubicBezTo>
                  <a:pt x="6090" y="515"/>
                  <a:pt x="5210" y="767"/>
                  <a:pt x="4390" y="1079"/>
                </a:cubicBezTo>
                <a:cubicBezTo>
                  <a:pt x="3462" y="1431"/>
                  <a:pt x="2583" y="1868"/>
                  <a:pt x="1951" y="2522"/>
                </a:cubicBezTo>
                <a:close/>
              </a:path>
            </a:pathLst>
          </a:custGeom>
          <a:ln w="50800">
            <a:solidFill>
              <a:schemeClr val="accent3">
                <a:lumOff val="11764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" name="矩形 53"/>
          <p:cNvSpPr/>
          <p:nvPr/>
        </p:nvSpPr>
        <p:spPr>
          <a:xfrm>
            <a:off x="21743556" y="5688188"/>
            <a:ext cx="2032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映射类型（列举）</a:t>
            </a:r>
          </a:p>
        </p:txBody>
      </p:sp>
      <p:sp>
        <p:nvSpPr>
          <p:cNvPr id="198" name="矩形 53"/>
          <p:cNvSpPr/>
          <p:nvPr/>
        </p:nvSpPr>
        <p:spPr>
          <a:xfrm>
            <a:off x="21743556" y="5125792"/>
            <a:ext cx="2032001" cy="36206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模板字面量类型</a:t>
            </a:r>
          </a:p>
        </p:txBody>
      </p:sp>
      <p:sp>
        <p:nvSpPr>
          <p:cNvPr id="199" name="矩形 53"/>
          <p:cNvSpPr/>
          <p:nvPr/>
        </p:nvSpPr>
        <p:spPr>
          <a:xfrm>
            <a:off x="21743556" y="6255504"/>
            <a:ext cx="2032001" cy="36206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元组类型（展开）</a:t>
            </a:r>
          </a:p>
        </p:txBody>
      </p:sp>
      <p:sp>
        <p:nvSpPr>
          <p:cNvPr id="200" name="矩形 53"/>
          <p:cNvSpPr/>
          <p:nvPr/>
        </p:nvSpPr>
        <p:spPr>
          <a:xfrm>
            <a:off x="21743556" y="4547722"/>
            <a:ext cx="2032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201" name="左大括号 247"/>
          <p:cNvSpPr/>
          <p:nvPr/>
        </p:nvSpPr>
        <p:spPr>
          <a:xfrm>
            <a:off x="18268201" y="5391939"/>
            <a:ext cx="549692" cy="4444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在此输入一级标题"/>
          <p:cNvSpPr txBox="1"/>
          <p:nvPr/>
        </p:nvSpPr>
        <p:spPr>
          <a:xfrm>
            <a:off x="1285952" y="1239528"/>
            <a:ext cx="10129143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简单类型间的赋值兼容性</a:t>
            </a:r>
          </a:p>
        </p:txBody>
      </p:sp>
      <p:pic>
        <p:nvPicPr>
          <p:cNvPr id="209" name="基本类型的兼容表格.png" descr="基本类型的兼容表格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7604" y="2981143"/>
            <a:ext cx="20146348" cy="7232915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* never 可以赋给任何类型，但只能被 any 和 never 赋值…"/>
          <p:cNvSpPr txBox="1"/>
          <p:nvPr/>
        </p:nvSpPr>
        <p:spPr>
          <a:xfrm>
            <a:off x="2425254" y="10472949"/>
            <a:ext cx="1078192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* never 可以赋给任何类型，但只能被 any 和 never 赋值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* unknown 只能赋给 any 和 unknown，但可以被任何类型赋值</a:t>
            </a:r>
          </a:p>
        </p:txBody>
      </p:sp>
      <p:sp>
        <p:nvSpPr>
          <p:cNvPr id="211" name="矩形"/>
          <p:cNvSpPr/>
          <p:nvPr/>
        </p:nvSpPr>
        <p:spPr>
          <a:xfrm>
            <a:off x="7866084" y="3053261"/>
            <a:ext cx="6572637" cy="891099"/>
          </a:xfrm>
          <a:prstGeom prst="rect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"/>
          <p:cNvSpPr txBox="1"/>
          <p:nvPr/>
        </p:nvSpPr>
        <p:spPr>
          <a:xfrm rot="20218152">
            <a:off x="9246820" y="10491576"/>
            <a:ext cx="60580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Wingdings 2"/>
                <a:ea typeface="Wingdings 2"/>
                <a:cs typeface="Wingdings 2"/>
                <a:sym typeface="Wingdings 2"/>
              </a:defRPr>
            </a:lvl1pPr>
          </a:lstStyle>
          <a:p>
            <a:pPr/>
            <a:r>
              <a:t>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217" name="矩形 23"/>
          <p:cNvSpPr txBox="1"/>
          <p:nvPr/>
        </p:nvSpPr>
        <p:spPr>
          <a:xfrm>
            <a:off x="1696172" y="4341192"/>
            <a:ext cx="16267652" cy="4606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谓词签名（以及断言签名）与它的类型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2.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IsXXX&lt;&gt; </a:t>
            </a:r>
            <a:r>
              <a:t>中的处理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any / never 和 联合类型的特殊处理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充分利用类型（泛型声明可以反向推断类型）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3. 没有可信赖的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Equal&lt;A, B&gt;</a:t>
            </a:r>
            <a:r>
              <a:t> 泛型工具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某些情况下需要有选择性的使用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220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