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146200" y="12795909"/>
            <a:ext cx="561400" cy="56383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1828800">
              <a:defRPr sz="2400"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titleStyle>
    <p:bodyStyle>
      <a:lvl1pPr marL="457200" marR="0" indent="-457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990600" marR="0" indent="-533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1554479" marR="0" indent="-640079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2082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25400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29972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34544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39116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4368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vitest-dev/vitest/tree/main/packages/vite-node" TargetMode="External"/><Relationship Id="rId3" Type="http://schemas.openxmlformats.org/officeDocument/2006/relationships/hyperlink" Target="https://link.juejin.cn/?target=https://ziglang.org/" TargetMode="External"/><Relationship Id="rId4" Type="http://schemas.openxmlformats.org/officeDocument/2006/relationships/hyperlink" Target="https://github.com/supabase/edge-runtime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3362571"/>
            <a:ext cx="20828000" cy="3550040"/>
          </a:xfrm>
          <a:prstGeom prst="rect">
            <a:avLst/>
          </a:prstGeom>
        </p:spPr>
        <p:txBody>
          <a:bodyPr/>
          <a:lstStyle/>
          <a:p>
            <a:pPr>
              <a:defRPr sz="8900">
                <a:latin typeface="+mj-lt"/>
                <a:ea typeface="+mj-ea"/>
                <a:cs typeface="+mj-cs"/>
                <a:sym typeface="PingFang SC Regular"/>
              </a:defRPr>
            </a:pPr>
            <a:r>
              <a:t>37 |  在 VSCode 环境下的 TypeScript</a:t>
            </a:r>
          </a:p>
          <a:p>
            <a:pPr>
              <a:defRPr sz="8900">
                <a:latin typeface="+mj-lt"/>
                <a:ea typeface="+mj-ea"/>
                <a:cs typeface="+mj-cs"/>
                <a:sym typeface="PingFang SC Regular"/>
              </a:defRPr>
            </a:pPr>
            <a:r>
              <a:t>开发过程全解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9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开发过程概要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03206" y="3806502"/>
            <a:ext cx="951682" cy="914583"/>
            <a:chOff x="0" y="0"/>
            <a:chExt cx="951681" cy="914582"/>
          </a:xfrm>
        </p:grpSpPr>
        <p:sp>
          <p:nvSpPr>
            <p:cNvPr id="74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355309" y="9564104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03206" y="9496102"/>
            <a:ext cx="951682" cy="914583"/>
            <a:chOff x="0" y="0"/>
            <a:chExt cx="951681" cy="914582"/>
          </a:xfrm>
        </p:grpSpPr>
        <p:sp>
          <p:nvSpPr>
            <p:cNvPr id="7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30539" y="5307256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运行环境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03206" y="5228902"/>
            <a:ext cx="951682" cy="914583"/>
            <a:chOff x="0" y="0"/>
            <a:chExt cx="951681" cy="914582"/>
          </a:xfrm>
        </p:grpSpPr>
        <p:sp>
          <p:nvSpPr>
            <p:cNvPr id="83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6" name="矩形 23"/>
          <p:cNvSpPr txBox="1"/>
          <p:nvPr/>
        </p:nvSpPr>
        <p:spPr>
          <a:xfrm>
            <a:off x="5430539" y="6724480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调试与环境配置</a:t>
            </a:r>
          </a:p>
        </p:txBody>
      </p:sp>
      <p:grpSp>
        <p:nvGrpSpPr>
          <p:cNvPr id="89" name="圆角矩形 27"/>
          <p:cNvGrpSpPr/>
          <p:nvPr/>
        </p:nvGrpSpPr>
        <p:grpSpPr>
          <a:xfrm>
            <a:off x="4003206" y="6651302"/>
            <a:ext cx="951682" cy="914583"/>
            <a:chOff x="0" y="0"/>
            <a:chExt cx="951681" cy="914582"/>
          </a:xfrm>
        </p:grpSpPr>
        <p:sp>
          <p:nvSpPr>
            <p:cNvPr id="87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8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90" name="矩形 23"/>
          <p:cNvSpPr txBox="1"/>
          <p:nvPr/>
        </p:nvSpPr>
        <p:spPr>
          <a:xfrm>
            <a:off x="5405139" y="8146880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第三方工具的打包</a:t>
            </a:r>
          </a:p>
        </p:txBody>
      </p:sp>
      <p:grpSp>
        <p:nvGrpSpPr>
          <p:cNvPr id="93" name="圆角矩形 27"/>
          <p:cNvGrpSpPr/>
          <p:nvPr/>
        </p:nvGrpSpPr>
        <p:grpSpPr>
          <a:xfrm>
            <a:off x="3977806" y="8073702"/>
            <a:ext cx="951682" cy="914583"/>
            <a:chOff x="0" y="0"/>
            <a:chExt cx="951681" cy="914582"/>
          </a:xfrm>
        </p:grpSpPr>
        <p:sp>
          <p:nvSpPr>
            <p:cNvPr id="91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92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47"/>
          <p:cNvSpPr/>
          <p:nvPr/>
        </p:nvSpPr>
        <p:spPr>
          <a:xfrm>
            <a:off x="3604807" y="3876380"/>
            <a:ext cx="15801530" cy="7036919"/>
          </a:xfrm>
          <a:prstGeom prst="rect">
            <a:avLst/>
          </a:prstGeom>
          <a:ln w="12700">
            <a:solidFill>
              <a:schemeClr val="accent5">
                <a:lumOff val="17352"/>
              </a:schemeClr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96" name="文本框 41"/>
          <p:cNvSpPr txBox="1"/>
          <p:nvPr/>
        </p:nvSpPr>
        <p:spPr>
          <a:xfrm>
            <a:off x="3668272" y="7722796"/>
            <a:ext cx="1053815" cy="701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36</a:t>
            </a:r>
          </a:p>
        </p:txBody>
      </p:sp>
      <p:sp>
        <p:nvSpPr>
          <p:cNvPr id="97" name="矩形 19"/>
          <p:cNvSpPr/>
          <p:nvPr/>
        </p:nvSpPr>
        <p:spPr>
          <a:xfrm>
            <a:off x="14718596" y="6163702"/>
            <a:ext cx="7579201" cy="1702899"/>
          </a:xfrm>
          <a:prstGeom prst="rect">
            <a:avLst/>
          </a:prstGeom>
          <a:solidFill>
            <a:srgbClr val="00905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</p:txBody>
      </p:sp>
      <p:grpSp>
        <p:nvGrpSpPr>
          <p:cNvPr id="100" name="矩形 13"/>
          <p:cNvGrpSpPr/>
          <p:nvPr/>
        </p:nvGrpSpPr>
        <p:grpSpPr>
          <a:xfrm>
            <a:off x="8797682" y="7065537"/>
            <a:ext cx="5146465" cy="817881"/>
            <a:chOff x="0" y="0"/>
            <a:chExt cx="5146464" cy="817880"/>
          </a:xfrm>
        </p:grpSpPr>
        <p:sp>
          <p:nvSpPr>
            <p:cNvPr id="98" name="矩形"/>
            <p:cNvSpPr/>
            <p:nvPr/>
          </p:nvSpPr>
          <p:spPr>
            <a:xfrm>
              <a:off x="0" y="2011"/>
              <a:ext cx="5146465" cy="813858"/>
            </a:xfrm>
            <a:prstGeom prst="rect">
              <a:avLst/>
            </a:prstGeom>
            <a:solidFill>
              <a:srgbClr val="00905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99" name="第三方工具"/>
            <p:cNvSpPr txBox="1"/>
            <p:nvPr/>
          </p:nvSpPr>
          <p:spPr>
            <a:xfrm>
              <a:off x="104139" y="0"/>
              <a:ext cx="4938186" cy="817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defTabSz="1828800">
                <a:defRPr sz="36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第三方工具</a:t>
              </a:r>
            </a:p>
          </p:txBody>
        </p:sp>
      </p:grpSp>
      <p:sp>
        <p:nvSpPr>
          <p:cNvPr id="101" name="矩形 9"/>
          <p:cNvSpPr/>
          <p:nvPr/>
        </p:nvSpPr>
        <p:spPr>
          <a:xfrm>
            <a:off x="4727266" y="6163702"/>
            <a:ext cx="3312445" cy="1702899"/>
          </a:xfrm>
          <a:prstGeom prst="rect">
            <a:avLst/>
          </a:prstGeom>
          <a:solidFill>
            <a:srgbClr val="4F81BD"/>
          </a:solidFill>
          <a:ln w="25400">
            <a:solidFill>
              <a:srgbClr val="21365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grpSp>
        <p:nvGrpSpPr>
          <p:cNvPr id="105" name="组合 14"/>
          <p:cNvGrpSpPr/>
          <p:nvPr/>
        </p:nvGrpSpPr>
        <p:grpSpPr>
          <a:xfrm>
            <a:off x="8797682" y="6163702"/>
            <a:ext cx="5146465" cy="813855"/>
            <a:chOff x="0" y="0"/>
            <a:chExt cx="5146464" cy="813854"/>
          </a:xfrm>
        </p:grpSpPr>
        <p:sp>
          <p:nvSpPr>
            <p:cNvPr id="102" name="矩形 10"/>
            <p:cNvSpPr/>
            <p:nvPr/>
          </p:nvSpPr>
          <p:spPr>
            <a:xfrm>
              <a:off x="0" y="-1"/>
              <a:ext cx="1531190" cy="813856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13650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103" name="矩形 11"/>
            <p:cNvSpPr/>
            <p:nvPr/>
          </p:nvSpPr>
          <p:spPr>
            <a:xfrm>
              <a:off x="1807636" y="-1"/>
              <a:ext cx="1531191" cy="813856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13650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104" name="矩形 12"/>
            <p:cNvSpPr/>
            <p:nvPr/>
          </p:nvSpPr>
          <p:spPr>
            <a:xfrm>
              <a:off x="3615274" y="-1"/>
              <a:ext cx="1531191" cy="813856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13650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sp>
        <p:nvSpPr>
          <p:cNvPr id="106" name="文本框 5"/>
          <p:cNvSpPr txBox="1"/>
          <p:nvPr/>
        </p:nvSpPr>
        <p:spPr>
          <a:xfrm>
            <a:off x="9008384" y="6196606"/>
            <a:ext cx="1109783" cy="81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编译</a:t>
            </a:r>
          </a:p>
        </p:txBody>
      </p:sp>
      <p:sp>
        <p:nvSpPr>
          <p:cNvPr id="107" name="文本框 6"/>
          <p:cNvSpPr txBox="1"/>
          <p:nvPr/>
        </p:nvSpPr>
        <p:spPr>
          <a:xfrm>
            <a:off x="4802226" y="6698218"/>
            <a:ext cx="3129565" cy="829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编辑</a:t>
            </a:r>
            <a:r>
              <a:t>/</a:t>
            </a:r>
            <a:r>
              <a:t>源码管理</a:t>
            </a:r>
          </a:p>
        </p:txBody>
      </p:sp>
      <p:sp>
        <p:nvSpPr>
          <p:cNvPr id="108" name="文本框 7"/>
          <p:cNvSpPr txBox="1"/>
          <p:nvPr/>
        </p:nvSpPr>
        <p:spPr>
          <a:xfrm>
            <a:off x="10816020" y="6196606"/>
            <a:ext cx="1109783" cy="81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构建</a:t>
            </a:r>
          </a:p>
        </p:txBody>
      </p:sp>
      <p:sp>
        <p:nvSpPr>
          <p:cNvPr id="109" name="文本框 8"/>
          <p:cNvSpPr txBox="1"/>
          <p:nvPr/>
        </p:nvSpPr>
        <p:spPr>
          <a:xfrm>
            <a:off x="12623658" y="6163703"/>
            <a:ext cx="1109783" cy="81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打包</a:t>
            </a:r>
          </a:p>
        </p:txBody>
      </p:sp>
      <p:sp>
        <p:nvSpPr>
          <p:cNvPr id="110" name="文本框 15"/>
          <p:cNvSpPr txBox="1"/>
          <p:nvPr/>
        </p:nvSpPr>
        <p:spPr>
          <a:xfrm>
            <a:off x="15158690" y="6683413"/>
            <a:ext cx="1109783" cy="81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36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运行</a:t>
            </a:r>
          </a:p>
        </p:txBody>
      </p:sp>
      <p:sp>
        <p:nvSpPr>
          <p:cNvPr id="111" name="文本框 16"/>
          <p:cNvSpPr txBox="1"/>
          <p:nvPr/>
        </p:nvSpPr>
        <p:spPr>
          <a:xfrm>
            <a:off x="18051414" y="6683413"/>
            <a:ext cx="1109783" cy="81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36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调试</a:t>
            </a:r>
          </a:p>
        </p:txBody>
      </p:sp>
      <p:sp>
        <p:nvSpPr>
          <p:cNvPr id="112" name="文本框 17"/>
          <p:cNvSpPr txBox="1"/>
          <p:nvPr/>
        </p:nvSpPr>
        <p:spPr>
          <a:xfrm>
            <a:off x="19497775" y="6683413"/>
            <a:ext cx="1109783" cy="81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36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发布</a:t>
            </a:r>
          </a:p>
        </p:txBody>
      </p:sp>
      <p:sp>
        <p:nvSpPr>
          <p:cNvPr id="113" name="文本框 18"/>
          <p:cNvSpPr txBox="1"/>
          <p:nvPr/>
        </p:nvSpPr>
        <p:spPr>
          <a:xfrm>
            <a:off x="20944140" y="6683413"/>
            <a:ext cx="1109783" cy="81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36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部署</a:t>
            </a:r>
          </a:p>
        </p:txBody>
      </p:sp>
      <p:sp>
        <p:nvSpPr>
          <p:cNvPr id="114" name="文本框 21"/>
          <p:cNvSpPr txBox="1"/>
          <p:nvPr/>
        </p:nvSpPr>
        <p:spPr>
          <a:xfrm>
            <a:off x="5194448" y="7940617"/>
            <a:ext cx="2542649" cy="860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VSCode</a:t>
            </a:r>
          </a:p>
          <a:p>
            <a:pPr defTabSz="1828800">
              <a:defRPr sz="1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(</a:t>
            </a:r>
            <a:r>
              <a:t>组织、管理项目与源码文件</a:t>
            </a:r>
            <a:r>
              <a:t>)</a:t>
            </a:r>
          </a:p>
        </p:txBody>
      </p:sp>
      <p:sp>
        <p:nvSpPr>
          <p:cNvPr id="115" name="文本框 22"/>
          <p:cNvSpPr txBox="1"/>
          <p:nvPr/>
        </p:nvSpPr>
        <p:spPr>
          <a:xfrm>
            <a:off x="9029140" y="5617427"/>
            <a:ext cx="962307" cy="601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tsc -p</a:t>
            </a:r>
          </a:p>
        </p:txBody>
      </p:sp>
      <p:sp>
        <p:nvSpPr>
          <p:cNvPr id="116" name="文本框 23"/>
          <p:cNvSpPr txBox="1"/>
          <p:nvPr/>
        </p:nvSpPr>
        <p:spPr>
          <a:xfrm>
            <a:off x="10671809" y="5617427"/>
            <a:ext cx="962307" cy="601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tsc -b</a:t>
            </a:r>
          </a:p>
        </p:txBody>
      </p:sp>
      <p:sp>
        <p:nvSpPr>
          <p:cNvPr id="117" name="文本框 24"/>
          <p:cNvSpPr txBox="1"/>
          <p:nvPr/>
        </p:nvSpPr>
        <p:spPr>
          <a:xfrm>
            <a:off x="12288718" y="5617427"/>
            <a:ext cx="2569721" cy="601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tsc ... --outFile ...</a:t>
            </a:r>
          </a:p>
        </p:txBody>
      </p:sp>
      <p:sp>
        <p:nvSpPr>
          <p:cNvPr id="118" name="文本框 25"/>
          <p:cNvSpPr txBox="1"/>
          <p:nvPr/>
        </p:nvSpPr>
        <p:spPr>
          <a:xfrm>
            <a:off x="15005618" y="7879064"/>
            <a:ext cx="1415923" cy="1859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Ts-node</a:t>
            </a:r>
          </a:p>
          <a:p>
            <a: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Deno</a:t>
            </a:r>
          </a:p>
          <a:p>
            <a: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Tsx</a:t>
            </a:r>
          </a:p>
          <a:p>
            <a: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Bun</a:t>
            </a:r>
          </a:p>
        </p:txBody>
      </p:sp>
      <p:sp>
        <p:nvSpPr>
          <p:cNvPr id="119" name="文本框 26"/>
          <p:cNvSpPr txBox="1"/>
          <p:nvPr/>
        </p:nvSpPr>
        <p:spPr>
          <a:xfrm>
            <a:off x="18130594" y="7879064"/>
            <a:ext cx="1415923" cy="1021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Ts-node</a:t>
            </a:r>
          </a:p>
          <a:p>
            <a: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Deno</a:t>
            </a:r>
          </a:p>
        </p:txBody>
      </p:sp>
      <p:sp>
        <p:nvSpPr>
          <p:cNvPr id="120" name="文本框 27"/>
          <p:cNvSpPr txBox="1"/>
          <p:nvPr/>
        </p:nvSpPr>
        <p:spPr>
          <a:xfrm>
            <a:off x="19656770" y="7879064"/>
            <a:ext cx="1415923" cy="1440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Npm</a:t>
            </a:r>
          </a:p>
          <a:p>
            <a: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Git</a:t>
            </a:r>
          </a:p>
          <a:p>
            <a: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…</a:t>
            </a:r>
          </a:p>
        </p:txBody>
      </p:sp>
      <p:sp>
        <p:nvSpPr>
          <p:cNvPr id="121" name="文本框 28"/>
          <p:cNvSpPr txBox="1"/>
          <p:nvPr/>
        </p:nvSpPr>
        <p:spPr>
          <a:xfrm>
            <a:off x="21255570" y="7879064"/>
            <a:ext cx="1415923" cy="601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122" name="文本框 30"/>
          <p:cNvSpPr txBox="1"/>
          <p:nvPr/>
        </p:nvSpPr>
        <p:spPr>
          <a:xfrm>
            <a:off x="8940382" y="7879064"/>
            <a:ext cx="2985419" cy="3116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Esbuild / tsup</a:t>
            </a:r>
          </a:p>
          <a:p>
            <a: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Vite</a:t>
            </a:r>
          </a:p>
          <a:p>
            <a: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Bun</a:t>
            </a:r>
          </a:p>
          <a:p>
            <a: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Rollup</a:t>
            </a:r>
          </a:p>
          <a:p>
            <a: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Parcel</a:t>
            </a:r>
          </a:p>
          <a:p>
            <a: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Webpack/ts-loader</a:t>
            </a:r>
          </a:p>
          <a:p>
            <a: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Deno/swc, Rome</a:t>
            </a:r>
          </a:p>
        </p:txBody>
      </p:sp>
      <p:sp>
        <p:nvSpPr>
          <p:cNvPr id="123" name="文本框 32"/>
          <p:cNvSpPr txBox="1"/>
          <p:nvPr/>
        </p:nvSpPr>
        <p:spPr>
          <a:xfrm>
            <a:off x="16605051" y="6683413"/>
            <a:ext cx="1109783" cy="81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36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测试</a:t>
            </a:r>
          </a:p>
        </p:txBody>
      </p:sp>
      <p:sp>
        <p:nvSpPr>
          <p:cNvPr id="124" name="文本框 42"/>
          <p:cNvSpPr txBox="1"/>
          <p:nvPr/>
        </p:nvSpPr>
        <p:spPr>
          <a:xfrm>
            <a:off x="17285205" y="8802393"/>
            <a:ext cx="2813547" cy="500381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1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VSCode/browser based</a:t>
            </a:r>
          </a:p>
        </p:txBody>
      </p:sp>
      <p:sp>
        <p:nvSpPr>
          <p:cNvPr id="125" name="文本框 1"/>
          <p:cNvSpPr txBox="1"/>
          <p:nvPr/>
        </p:nvSpPr>
        <p:spPr>
          <a:xfrm>
            <a:off x="5741720" y="5443543"/>
            <a:ext cx="719283" cy="575801"/>
          </a:xfrm>
          <a:prstGeom prst="rect">
            <a:avLst/>
          </a:prstGeom>
          <a:solidFill>
            <a:srgbClr val="B7DEE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000" tIns="72000" rIns="72000" bIns="72000">
            <a:spAutoFit/>
          </a:bodyPr>
          <a:lstStyle>
            <a:lvl1pPr defTabSz="1828800">
              <a:defRPr sz="25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doc</a:t>
            </a:r>
          </a:p>
        </p:txBody>
      </p:sp>
      <p:sp>
        <p:nvSpPr>
          <p:cNvPr id="126" name="文本框 2"/>
          <p:cNvSpPr txBox="1"/>
          <p:nvPr/>
        </p:nvSpPr>
        <p:spPr>
          <a:xfrm>
            <a:off x="4727266" y="5443543"/>
            <a:ext cx="824096" cy="626601"/>
          </a:xfrm>
          <a:prstGeom prst="rect">
            <a:avLst/>
          </a:prstGeom>
          <a:solidFill>
            <a:srgbClr val="B7DEE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000" tIns="72000" rIns="72000" bIns="72000">
            <a:spAutoFit/>
          </a:bodyPr>
          <a:lstStyle>
            <a:lvl1pPr defTabSz="1828800">
              <a:defRPr sz="2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lint</a:t>
            </a:r>
          </a:p>
        </p:txBody>
      </p:sp>
      <p:sp>
        <p:nvSpPr>
          <p:cNvPr id="127" name="文本框 4"/>
          <p:cNvSpPr txBox="1"/>
          <p:nvPr/>
        </p:nvSpPr>
        <p:spPr>
          <a:xfrm>
            <a:off x="6651361" y="5443543"/>
            <a:ext cx="1388351" cy="626601"/>
          </a:xfrm>
          <a:prstGeom prst="rect">
            <a:avLst/>
          </a:prstGeom>
          <a:solidFill>
            <a:srgbClr val="B7DEE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000" tIns="72000" rIns="72000" bIns="72000">
            <a:spAutoFit/>
          </a:bodyPr>
          <a:lstStyle>
            <a:lvl1pPr defTabSz="1828800">
              <a:defRPr sz="2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beatify</a:t>
            </a:r>
          </a:p>
        </p:txBody>
      </p:sp>
      <p:sp>
        <p:nvSpPr>
          <p:cNvPr id="128" name="文本框 20"/>
          <p:cNvSpPr txBox="1"/>
          <p:nvPr/>
        </p:nvSpPr>
        <p:spPr>
          <a:xfrm>
            <a:off x="4727266" y="4723386"/>
            <a:ext cx="3312445" cy="626601"/>
          </a:xfrm>
          <a:prstGeom prst="rect">
            <a:avLst/>
          </a:prstGeom>
          <a:solidFill>
            <a:srgbClr val="B7DEE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000" tIns="72000" rIns="72000" bIns="72000">
            <a:spAutoFit/>
          </a:bodyPr>
          <a:lstStyle>
            <a:lvl1pPr defTabSz="1828800">
              <a:defRPr sz="2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babel</a:t>
            </a:r>
          </a:p>
        </p:txBody>
      </p:sp>
      <p:sp>
        <p:nvSpPr>
          <p:cNvPr id="129" name="箭头: 燕尾形 29"/>
          <p:cNvSpPr/>
          <p:nvPr/>
        </p:nvSpPr>
        <p:spPr>
          <a:xfrm rot="3649016">
            <a:off x="4891196" y="4665779"/>
            <a:ext cx="1025663" cy="57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5532" y="5400"/>
                </a:lnTo>
                <a:lnTo>
                  <a:pt x="15532" y="0"/>
                </a:lnTo>
                <a:lnTo>
                  <a:pt x="21600" y="10800"/>
                </a:lnTo>
                <a:lnTo>
                  <a:pt x="15532" y="21600"/>
                </a:lnTo>
                <a:lnTo>
                  <a:pt x="15532" y="16200"/>
                </a:lnTo>
                <a:lnTo>
                  <a:pt x="0" y="16200"/>
                </a:lnTo>
                <a:lnTo>
                  <a:pt x="3034" y="10800"/>
                </a:lnTo>
                <a:close/>
              </a:path>
            </a:pathLst>
          </a:custGeom>
          <a:solidFill>
            <a:srgbClr val="4F81BD"/>
          </a:solidFill>
          <a:ln w="25400">
            <a:solidFill>
              <a:srgbClr val="21365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30" name="文本框 33"/>
          <p:cNvSpPr txBox="1"/>
          <p:nvPr/>
        </p:nvSpPr>
        <p:spPr>
          <a:xfrm>
            <a:off x="4406950" y="3876380"/>
            <a:ext cx="1053815" cy="701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38</a:t>
            </a:r>
          </a:p>
        </p:txBody>
      </p:sp>
      <p:sp>
        <p:nvSpPr>
          <p:cNvPr id="131" name="箭头: 燕尾形 35"/>
          <p:cNvSpPr/>
          <p:nvPr/>
        </p:nvSpPr>
        <p:spPr>
          <a:xfrm rot="7200000">
            <a:off x="17024968" y="5842217"/>
            <a:ext cx="1025663" cy="57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5532" y="5400"/>
                </a:lnTo>
                <a:lnTo>
                  <a:pt x="15532" y="0"/>
                </a:lnTo>
                <a:lnTo>
                  <a:pt x="21600" y="10800"/>
                </a:lnTo>
                <a:lnTo>
                  <a:pt x="15532" y="21600"/>
                </a:lnTo>
                <a:lnTo>
                  <a:pt x="15532" y="16200"/>
                </a:lnTo>
                <a:lnTo>
                  <a:pt x="0" y="16200"/>
                </a:lnTo>
                <a:lnTo>
                  <a:pt x="3034" y="10800"/>
                </a:lnTo>
                <a:close/>
              </a:path>
            </a:pathLst>
          </a:custGeom>
          <a:solidFill>
            <a:srgbClr val="4F81BD"/>
          </a:solidFill>
          <a:ln w="25400">
            <a:solidFill>
              <a:srgbClr val="21365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32" name="文本框 37"/>
          <p:cNvSpPr txBox="1"/>
          <p:nvPr/>
        </p:nvSpPr>
        <p:spPr>
          <a:xfrm>
            <a:off x="17516850" y="5091824"/>
            <a:ext cx="1053815" cy="701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44</a:t>
            </a:r>
          </a:p>
        </p:txBody>
      </p:sp>
      <p:sp>
        <p:nvSpPr>
          <p:cNvPr id="133" name="箭头: 燕尾形 39"/>
          <p:cNvSpPr/>
          <p:nvPr/>
        </p:nvSpPr>
        <p:spPr>
          <a:xfrm rot="19800000">
            <a:off x="4125042" y="8052579"/>
            <a:ext cx="1025663" cy="57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5532" y="5400"/>
                </a:lnTo>
                <a:lnTo>
                  <a:pt x="15532" y="0"/>
                </a:lnTo>
                <a:lnTo>
                  <a:pt x="21600" y="10800"/>
                </a:lnTo>
                <a:lnTo>
                  <a:pt x="15532" y="21600"/>
                </a:lnTo>
                <a:lnTo>
                  <a:pt x="15532" y="16200"/>
                </a:lnTo>
                <a:lnTo>
                  <a:pt x="0" y="16200"/>
                </a:lnTo>
                <a:lnTo>
                  <a:pt x="3034" y="10800"/>
                </a:lnTo>
                <a:close/>
              </a:path>
            </a:pathLst>
          </a:custGeom>
          <a:solidFill>
            <a:srgbClr val="4F81BD"/>
          </a:solidFill>
          <a:ln w="25400">
            <a:solidFill>
              <a:srgbClr val="21365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34" name="椭圆 43"/>
          <p:cNvSpPr/>
          <p:nvPr/>
        </p:nvSpPr>
        <p:spPr>
          <a:xfrm rot="19093898">
            <a:off x="14835368" y="6738783"/>
            <a:ext cx="1599577" cy="854589"/>
          </a:xfrm>
          <a:prstGeom prst="ellipse">
            <a:avLst/>
          </a:prstGeom>
          <a:ln w="25400">
            <a:solidFill>
              <a:schemeClr val="accent1">
                <a:lumOff val="25000"/>
              </a:schemeClr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35" name="椭圆 44"/>
          <p:cNvSpPr/>
          <p:nvPr/>
        </p:nvSpPr>
        <p:spPr>
          <a:xfrm rot="19093898">
            <a:off x="17903400" y="6610043"/>
            <a:ext cx="1599577" cy="854589"/>
          </a:xfrm>
          <a:prstGeom prst="ellipse">
            <a:avLst/>
          </a:prstGeom>
          <a:ln w="25400">
            <a:solidFill>
              <a:schemeClr val="accent1">
                <a:lumOff val="25000"/>
              </a:schemeClr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36" name="椭圆 45"/>
          <p:cNvSpPr/>
          <p:nvPr/>
        </p:nvSpPr>
        <p:spPr>
          <a:xfrm rot="20342869">
            <a:off x="8092956" y="5292804"/>
            <a:ext cx="6035941" cy="2966137"/>
          </a:xfrm>
          <a:prstGeom prst="ellipse">
            <a:avLst/>
          </a:prstGeom>
          <a:ln w="25400">
            <a:solidFill>
              <a:schemeClr val="accent1">
                <a:lumOff val="25000"/>
              </a:schemeClr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37" name="文本框 46"/>
          <p:cNvSpPr txBox="1"/>
          <p:nvPr/>
        </p:nvSpPr>
        <p:spPr>
          <a:xfrm>
            <a:off x="12798892" y="4556314"/>
            <a:ext cx="1053815" cy="701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138" name="文本框 48"/>
          <p:cNvSpPr txBox="1"/>
          <p:nvPr/>
        </p:nvSpPr>
        <p:spPr>
          <a:xfrm>
            <a:off x="14937035" y="3455061"/>
            <a:ext cx="1053815" cy="70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139" name="在此输入一级标题"/>
          <p:cNvSpPr txBox="1"/>
          <p:nvPr/>
        </p:nvSpPr>
        <p:spPr>
          <a:xfrm>
            <a:off x="1285952" y="1239528"/>
            <a:ext cx="7375601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开发过程概要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文本框 1"/>
          <p:cNvSpPr txBox="1"/>
          <p:nvPr/>
        </p:nvSpPr>
        <p:spPr>
          <a:xfrm>
            <a:off x="926538" y="1112196"/>
            <a:ext cx="18331120" cy="145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支持</a:t>
            </a:r>
            <a:r>
              <a:t>TypeScript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的执行器（</a:t>
            </a:r>
            <a:r>
              <a:t>runtime/execute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）</a:t>
            </a:r>
          </a:p>
        </p:txBody>
      </p:sp>
      <p:sp>
        <p:nvSpPr>
          <p:cNvPr id="142" name="文本框 2"/>
          <p:cNvSpPr txBox="1"/>
          <p:nvPr/>
        </p:nvSpPr>
        <p:spPr>
          <a:xfrm>
            <a:off x="2353249" y="3522341"/>
            <a:ext cx="13634947" cy="8159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TS-Node - Node/V8 based</a:t>
            </a:r>
          </a:p>
          <a:p>
            <a:pPr lvl="3" indent="1371600" algn="l" defTabSz="1828800"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Vite-node</a:t>
            </a:r>
            <a:r>
              <a:rPr sz="2800"/>
              <a:t>（Vite as Node runtime, </a:t>
            </a:r>
            <a:r>
              <a:rPr sz="2800">
                <a:hlinkClick r:id="rId2" invalidUrl="" action="" tgtFrame="" tooltip="" history="1" highlightClick="0" endSnd="0"/>
              </a:rPr>
              <a:t>vitest</a:t>
            </a:r>
            <a:r>
              <a:rPr sz="2800"/>
              <a:t> sub-project）</a:t>
            </a:r>
          </a:p>
          <a:p>
            <a:pPr lvl="3" indent="1371600" algn="l" defTabSz="1828800"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privatenumber/tsx (Esno 1.5+)</a:t>
            </a:r>
          </a:p>
          <a:p>
            <a:pPr lvl="3" indent="1371600" algn="l" defTabSz="1828800"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unjs/jit</a:t>
            </a:r>
          </a:p>
          <a:p>
            <a:pPr algn="l" defTabSz="1828800"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Bun </a:t>
            </a:r>
            <a:r>
              <a:rPr>
                <a:hlinkClick r:id="rId3" invalidUrl="" action="" tgtFrame="" tooltip="" history="1" highlightClick="0" endSnd="0"/>
              </a:rPr>
              <a:t>–</a:t>
            </a:r>
            <a:r>
              <a:t> JavaScriptCore, </a:t>
            </a:r>
            <a:r>
              <a:rPr>
                <a:hlinkClick r:id="rId3" invalidUrl="" action="" tgtFrame="" tooltip="" history="1" highlightClick="0" endSnd="0"/>
              </a:rPr>
              <a:t>ZIG</a:t>
            </a:r>
            <a:r>
              <a:t> based </a:t>
            </a:r>
          </a:p>
          <a:p>
            <a:pPr algn="l" defTabSz="1828800"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Deno – V8, Rust base</a:t>
            </a:r>
          </a:p>
          <a:p>
            <a:pPr lvl="3" indent="1371600" algn="l" defTabSz="1828800"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hlinkClick r:id="rId4" invalidUrl="" action="" tgtFrame="" tooltip="" history="1" highlightClick="0" endSnd="0"/>
              </a:rPr>
              <a:t>edge-</a:t>
            </a:r>
            <a:r>
              <a:rPr>
                <a:hlinkClick r:id="rId4" invalidUrl="" action="" tgtFrame="" tooltip="" history="1" highlightClick="0" endSnd="0"/>
              </a:rPr>
              <a:t>runtime</a:t>
            </a:r>
            <a:r>
              <a:rPr sz="2800"/>
              <a:t> (A server based on Deno runtime)</a:t>
            </a:r>
            <a:endParaRPr sz="2800"/>
          </a:p>
          <a:p>
            <a:pPr algn="l" defTabSz="1828800"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Elsa – QuickJs, Go based</a:t>
            </a:r>
          </a:p>
          <a:p>
            <a:pPr algn="l" defTabSz="1828800"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Others</a:t>
            </a:r>
          </a:p>
          <a:p>
            <a:pPr lvl="1" indent="457200" algn="l" defTabSz="1828800"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- kaleidawave/ezno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是</a:t>
            </a:r>
            <a:r>
              <a:t>js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编译器和基于</a:t>
            </a:r>
            <a:r>
              <a:t>ts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的类型检查器。</a:t>
            </a:r>
            <a:r>
              <a:t>Rust based</a:t>
            </a:r>
          </a:p>
          <a:p>
            <a:pPr lvl="1" indent="457200" algn="l" defTabSz="1828800"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- ASDAlexander77/TypeScriptCompiler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是</a:t>
            </a:r>
            <a:r>
              <a:t>ts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的编译器。</a:t>
            </a:r>
            <a:r>
              <a:t>C++ based, by LLVM</a:t>
            </a:r>
          </a:p>
        </p:txBody>
      </p:sp>
      <p:grpSp>
        <p:nvGrpSpPr>
          <p:cNvPr id="145" name="矩形 3"/>
          <p:cNvGrpSpPr/>
          <p:nvPr/>
        </p:nvGrpSpPr>
        <p:grpSpPr>
          <a:xfrm>
            <a:off x="17513030" y="10140619"/>
            <a:ext cx="5762445" cy="1191515"/>
            <a:chOff x="0" y="0"/>
            <a:chExt cx="5762444" cy="1191513"/>
          </a:xfrm>
        </p:grpSpPr>
        <p:sp>
          <p:nvSpPr>
            <p:cNvPr id="143" name="矩形"/>
            <p:cNvSpPr/>
            <p:nvPr/>
          </p:nvSpPr>
          <p:spPr>
            <a:xfrm>
              <a:off x="-1" y="0"/>
              <a:ext cx="5762446" cy="1191514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13650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2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144" name="JS Engine…"/>
            <p:cNvSpPr txBox="1"/>
            <p:nvPr/>
          </p:nvSpPr>
          <p:spPr>
            <a:xfrm>
              <a:off x="104139" y="21716"/>
              <a:ext cx="5554166" cy="1148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2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JS Engine</a:t>
              </a:r>
            </a:p>
            <a:p>
              <a:pPr defTabSz="1828800">
                <a:defRPr sz="2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ex: v8</a:t>
              </a:r>
            </a:p>
          </p:txBody>
        </p:sp>
      </p:grpSp>
      <p:grpSp>
        <p:nvGrpSpPr>
          <p:cNvPr id="148" name="矩形 4"/>
          <p:cNvGrpSpPr/>
          <p:nvPr/>
        </p:nvGrpSpPr>
        <p:grpSpPr>
          <a:xfrm>
            <a:off x="17513030" y="8475175"/>
            <a:ext cx="5762445" cy="1191515"/>
            <a:chOff x="0" y="0"/>
            <a:chExt cx="5762444" cy="1191513"/>
          </a:xfrm>
        </p:grpSpPr>
        <p:sp>
          <p:nvSpPr>
            <p:cNvPr id="146" name="矩形"/>
            <p:cNvSpPr/>
            <p:nvPr/>
          </p:nvSpPr>
          <p:spPr>
            <a:xfrm>
              <a:off x="-1" y="0"/>
              <a:ext cx="5762446" cy="1191514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13650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2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147" name="Runtime + REPL.…"/>
            <p:cNvSpPr txBox="1"/>
            <p:nvPr/>
          </p:nvSpPr>
          <p:spPr>
            <a:xfrm>
              <a:off x="104139" y="21716"/>
              <a:ext cx="5554166" cy="1148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2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Runtime + REPL.</a:t>
              </a:r>
            </a:p>
            <a:p>
              <a:pPr defTabSz="1828800">
                <a:defRPr sz="2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ex: nodejs</a:t>
              </a:r>
            </a:p>
          </p:txBody>
        </p:sp>
      </p:grpSp>
      <p:grpSp>
        <p:nvGrpSpPr>
          <p:cNvPr id="151" name="矩形 5"/>
          <p:cNvGrpSpPr/>
          <p:nvPr/>
        </p:nvGrpSpPr>
        <p:grpSpPr>
          <a:xfrm>
            <a:off x="17513030" y="6809733"/>
            <a:ext cx="5762445" cy="1191515"/>
            <a:chOff x="0" y="0"/>
            <a:chExt cx="5762444" cy="1191513"/>
          </a:xfrm>
        </p:grpSpPr>
        <p:sp>
          <p:nvSpPr>
            <p:cNvPr id="149" name="矩形"/>
            <p:cNvSpPr/>
            <p:nvPr/>
          </p:nvSpPr>
          <p:spPr>
            <a:xfrm>
              <a:off x="-1" y="0"/>
              <a:ext cx="5762446" cy="1191514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13650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2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150" name="Package Manage…"/>
            <p:cNvSpPr txBox="1"/>
            <p:nvPr/>
          </p:nvSpPr>
          <p:spPr>
            <a:xfrm>
              <a:off x="104139" y="21716"/>
              <a:ext cx="5554166" cy="1148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2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Package Manage</a:t>
              </a:r>
            </a:p>
            <a:p>
              <a:pPr defTabSz="1828800">
                <a:defRPr sz="2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ex: npm</a:t>
              </a:r>
            </a:p>
          </p:txBody>
        </p:sp>
      </p:grpSp>
      <p:grpSp>
        <p:nvGrpSpPr>
          <p:cNvPr id="154" name="矩形 6"/>
          <p:cNvGrpSpPr/>
          <p:nvPr/>
        </p:nvGrpSpPr>
        <p:grpSpPr>
          <a:xfrm>
            <a:off x="17513030" y="5144291"/>
            <a:ext cx="5762445" cy="1191515"/>
            <a:chOff x="0" y="0"/>
            <a:chExt cx="5762444" cy="1191513"/>
          </a:xfrm>
        </p:grpSpPr>
        <p:sp>
          <p:nvSpPr>
            <p:cNvPr id="152" name="矩形"/>
            <p:cNvSpPr/>
            <p:nvPr/>
          </p:nvSpPr>
          <p:spPr>
            <a:xfrm>
              <a:off x="-1" y="0"/>
              <a:ext cx="5762446" cy="1191514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13650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2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153" name="Project builder/bundler…"/>
            <p:cNvSpPr txBox="1"/>
            <p:nvPr/>
          </p:nvSpPr>
          <p:spPr>
            <a:xfrm>
              <a:off x="104139" y="21716"/>
              <a:ext cx="5554166" cy="1148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2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Project builder/bundler</a:t>
              </a:r>
            </a:p>
            <a:p>
              <a:pPr defTabSz="1828800">
                <a:defRPr sz="2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ex: esbuild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 1"/>
          <p:cNvSpPr txBox="1"/>
          <p:nvPr/>
        </p:nvSpPr>
        <p:spPr>
          <a:xfrm>
            <a:off x="926538" y="1112196"/>
            <a:ext cx="18331120" cy="145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安装</a:t>
            </a:r>
          </a:p>
        </p:txBody>
      </p:sp>
      <p:sp>
        <p:nvSpPr>
          <p:cNvPr id="157" name="矩形 23"/>
          <p:cNvSpPr txBox="1"/>
          <p:nvPr/>
        </p:nvSpPr>
        <p:spPr>
          <a:xfrm>
            <a:off x="1696172" y="3579192"/>
            <a:ext cx="19098263" cy="8936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安装deno, bun等</a:t>
            </a:r>
          </a:p>
          <a:p>
            <a:pPr marL="698500" indent="-381000" algn="l">
              <a:buSzPct val="100000"/>
              <a:buChar char="&gt; "/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curl -fsSL https://bun.sh/install | bash</a:t>
            </a:r>
          </a:p>
          <a:p>
            <a:pPr marL="698500" indent="-381000" algn="l">
              <a:buSzPct val="100000"/>
              <a:buChar char="&gt; "/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curl -fsSL https://deno.land/install.sh | sh</a:t>
            </a:r>
          </a:p>
          <a:p>
            <a:pPr algn="l"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# (OR,)</a:t>
            </a:r>
          </a:p>
          <a:p>
            <a:pPr marL="698500" indent="-381000" algn="l">
              <a:buSzPct val="100000"/>
              <a:buChar char="&gt; "/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brew install deno oven-sh/bun/bun      </a:t>
            </a:r>
            <a:r>
              <a:rPr sz="30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使用 brew 或其它安装工具</a:t>
            </a:r>
            <a:endParaRPr sz="3000">
              <a:solidFill>
                <a:srgbClr val="A7A7A7"/>
              </a:solidFill>
              <a:latin typeface="PingFang SC Thin"/>
              <a:ea typeface="PingFang SC Thin"/>
              <a:cs typeface="PingFang SC Thin"/>
              <a:sym typeface="PingFang SC Thin"/>
            </a:endParaRPr>
          </a:p>
          <a:p>
            <a:pPr algn="l"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sz="3000">
              <a:solidFill>
                <a:srgbClr val="A7A7A7"/>
              </a:solidFill>
              <a:latin typeface="PingFang SC Thin"/>
              <a:ea typeface="PingFang SC Thin"/>
              <a:cs typeface="PingFang SC Thin"/>
              <a:sym typeface="PingFang SC Thin"/>
            </a:endParaR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安装ts-node, rollup，以及相关插件</a:t>
            </a:r>
            <a:endParaRPr i="1" sz="3000">
              <a:solidFill>
                <a:srgbClr val="A7A7A7"/>
              </a:solidFill>
            </a:endParaRPr>
          </a:p>
          <a:p>
            <a:pPr marL="698500" indent="-381000" algn="l">
              <a:buSzPct val="100000"/>
              <a:buChar char="&gt; "/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npm install -g ts-node rollup </a:t>
            </a:r>
            <a:r>
              <a:rPr sz="30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安装在全局</a:t>
            </a:r>
            <a:endParaRPr sz="3000">
              <a:solidFill>
                <a:srgbClr val="A7A7A7"/>
              </a:solidFill>
              <a:latin typeface="PingFang SC Thin"/>
              <a:ea typeface="PingFang SC Thin"/>
              <a:cs typeface="PingFang SC Thin"/>
              <a:sym typeface="PingFang SC Thin"/>
            </a:endParaRPr>
          </a:p>
          <a:p>
            <a:pPr marL="698500" indent="-381000" algn="l">
              <a:buSzPct val="100000"/>
              <a:buChar char="&gt; "/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npm install -D typescript rollup-plugin-typescript2</a:t>
            </a:r>
            <a:r>
              <a:rPr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  </a:t>
            </a:r>
            <a:r>
              <a:rPr sz="30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安装在当前项目</a:t>
            </a:r>
            <a:endParaRPr sz="3000">
              <a:solidFill>
                <a:srgbClr val="A7A7A7"/>
              </a:solidFill>
              <a:latin typeface="PingFang SC Thin"/>
              <a:ea typeface="PingFang SC Thin"/>
              <a:cs typeface="PingFang SC Thin"/>
              <a:sym typeface="PingFang SC Thin"/>
            </a:endParaRP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参考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https://docs.deno.com/runtime/manual/getting_started/installation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https://bun.sh/docs/installation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https://esbuild.github.io/getting-started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https://typestrong.org/ts-node/docs/installation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https://tsx.is/getting-started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160" name="矩形 23"/>
          <p:cNvSpPr txBox="1"/>
          <p:nvPr/>
        </p:nvSpPr>
        <p:spPr>
          <a:xfrm>
            <a:off x="1696172" y="3579192"/>
            <a:ext cx="19098263" cy="9024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TypeScript 通过 tsc 提供简单的编译、构建与打包功能，编译是基础，最为关键</a:t>
            </a:r>
          </a:p>
          <a:p>
            <a:pPr marL="698500" indent="-381000" algn="l">
              <a:buSzPct val="100000"/>
              <a:buChar char="&gt; "/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tsc             </a:t>
            </a:r>
            <a:r>
              <a:rPr sz="30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缺省等义于 --project tsconfig.json</a:t>
            </a:r>
            <a:endParaRPr sz="3000">
              <a:solidFill>
                <a:srgbClr val="A7A7A7"/>
              </a:solidFill>
              <a:latin typeface="PingFang SC Thin"/>
              <a:ea typeface="PingFang SC Thin"/>
              <a:cs typeface="PingFang SC Thin"/>
              <a:sym typeface="PingFang SC Thin"/>
            </a:endParaRPr>
          </a:p>
          <a:p>
            <a:pPr marL="698500" indent="-381000" algn="l">
              <a:buSzPct val="100000"/>
              <a:buChar char="&gt; "/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tsc a.ts b.ts ... </a:t>
            </a:r>
            <a:r>
              <a:rPr sz="30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编译指定文件入口的列表</a:t>
            </a:r>
            <a:endParaRPr sz="3000">
              <a:solidFill>
                <a:srgbClr val="A7A7A7"/>
              </a:solidFill>
              <a:latin typeface="PingFang SC Thin"/>
              <a:ea typeface="PingFang SC Thin"/>
              <a:cs typeface="PingFang SC Thin"/>
              <a:sym typeface="PingFang SC Thin"/>
            </a:endParaRPr>
          </a:p>
          <a:p>
            <a:pPr marL="698500" indent="-381000" algn="l">
              <a:buSzPct val="100000"/>
              <a:buChar char="&gt; "/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tsc --project ...</a:t>
            </a:r>
            <a:r>
              <a:rPr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     </a:t>
            </a:r>
            <a:r>
              <a:rPr sz="30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编译指定项目（注意：命令行上不能出现文件名）</a:t>
            </a:r>
            <a:endParaRPr sz="3000">
              <a:solidFill>
                <a:srgbClr val="A7A7A7"/>
              </a:solidFill>
              <a:latin typeface="PingFang SC Thin"/>
              <a:ea typeface="PingFang SC Thin"/>
              <a:cs typeface="PingFang SC Thin"/>
              <a:sym typeface="PingFang SC Thin"/>
            </a:endParaRPr>
          </a:p>
          <a:p>
            <a:pPr marL="698500" indent="-381000" algn="l">
              <a:buSzPct val="100000"/>
              <a:buChar char="&gt; "/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tsc --build xxx.json </a:t>
            </a:r>
            <a:r>
              <a:rPr sz="30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构建：使用 xxx.json 中的引用列表</a:t>
            </a:r>
          </a:p>
          <a:p>
            <a:pPr marL="698500" indent="-381000" algn="l">
              <a:buSzPct val="100000"/>
              <a:buChar char="&gt; "/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tsc ... --outFile ... </a:t>
            </a:r>
            <a:r>
              <a:rPr sz="30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打包：将文件列表（或项目）中的文件编译并打包到目标文件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VSCode 本身不具备运行和调试 .ts 的能力，需要配置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rPr>
                <a:solidFill>
                  <a:srgbClr val="FF9300"/>
                </a:solidFill>
              </a:rPr>
              <a:t>要点：</a:t>
            </a:r>
            <a:r>
              <a:t>最终能运行的，“总是” .js 代码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需要安装执行器或运行环境（例如TS-Node， Bun等），并配置到 VSCode 中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launch.json 用于配置和管理运行与测试环境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在工程中通常使用第三方工具来打包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TypeScript缺省时使用 --outFile 参数来打包，但只支持none/amd/system三种包格式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第三方工具可以用外部工具来支持足够复杂的打包行为和包格式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第三方工具总是基于 tsc 编译的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作业</a:t>
            </a:r>
          </a:p>
        </p:txBody>
      </p:sp>
      <p:sp>
        <p:nvSpPr>
          <p:cNvPr id="163" name="矩形 23"/>
          <p:cNvSpPr txBox="1"/>
          <p:nvPr/>
        </p:nvSpPr>
        <p:spPr>
          <a:xfrm>
            <a:off x="1696172" y="3579192"/>
            <a:ext cx="19098263" cy="423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课外阅读：关于 TypeScript 的打包行为，了解第三方的打包工具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常见的6种打包器：https://blog.csdn.net/olderandyanger/article/details/134883499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课外阅读：进一步了解如何在浏览器中调试 TypeScript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https://vscode.github.net.cn/docs/nodejs/browser-debugging</a:t>
            </a:r>
          </a:p>
          <a:p>
            <a:pPr algn="l"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推荐了解如下工具的使用：TS-Node，ESBuild，Bun/Tsu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6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