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media/image1.jpeg" ContentType="image/jpeg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ingFang SC Regular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ingFang SC Regular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ingFang SC Regular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ingFang SC Regular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ingFang SC Regular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ingFang SC Regular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ingFang SC Regular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ingFang SC Regular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ingFang SC Regular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 b="def" i="def"/>
      <a:tcStyle>
        <a:tcBdr/>
        <a:fill>
          <a:solidFill>
            <a:srgbClr val="E6F0FF"/>
          </a:solidFill>
        </a:fill>
      </a:tcStyle>
    </a:band2H>
    <a:firstCol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 b="def" i="def"/>
      <a:tcStyle>
        <a:tcBdr/>
        <a:fill>
          <a:solidFill>
            <a:srgbClr val="EAF8E7"/>
          </a:solidFill>
        </a:fill>
      </a:tcStyle>
    </a:band2H>
    <a:firstCol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9D1E1"/>
          </a:solidFill>
        </a:fill>
      </a:tcStyle>
    </a:wholeTbl>
    <a:band2H>
      <a:tcTxStyle b="def" i="def"/>
      <a:tcStyle>
        <a:tcBdr/>
        <a:fill>
          <a:solidFill>
            <a:srgbClr val="FCE9F0"/>
          </a:solidFill>
        </a:fill>
      </a:tcStyle>
    </a:band2H>
    <a:firstCol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PingFang SC Semibold"/>
          <a:ea typeface="PingFang SC Semibold"/>
          <a:cs typeface="PingFang SC Semibold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PingFang SC Semibold"/>
          <a:ea typeface="PingFang SC Semibold"/>
          <a:cs typeface="PingFang SC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PingFang SC Semibold"/>
          <a:ea typeface="PingFang SC Semibold"/>
          <a:cs typeface="PingFang SC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PingFang SC Semibold"/>
          <a:ea typeface="PingFang SC Semibold"/>
          <a:cs typeface="PingFang SC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8" name="Shape 6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.jpe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定位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50" y="1667"/>
            <a:ext cx="24386966" cy="13714334"/>
          </a:xfrm>
          <a:prstGeom prst="rect">
            <a:avLst/>
          </a:prstGeom>
          <a:ln w="12700">
            <a:miter lim="400000"/>
          </a:ln>
        </p:spPr>
      </p:pic>
      <p:pic>
        <p:nvPicPr>
          <p:cNvPr id="12" name="图片 3" descr="图片 3"/>
          <p:cNvPicPr>
            <a:picLocks noChangeAspect="1"/>
          </p:cNvPicPr>
          <p:nvPr/>
        </p:nvPicPr>
        <p:blipFill>
          <a:blip r:embed="rId3">
            <a:extLst/>
          </a:blip>
          <a:srcRect l="0" t="14057" r="0" b="0"/>
          <a:stretch>
            <a:fillRect/>
          </a:stretch>
        </p:blipFill>
        <p:spPr>
          <a:xfrm>
            <a:off x="49385" y="1901141"/>
            <a:ext cx="24334616" cy="11764059"/>
          </a:xfrm>
          <a:prstGeom prst="rect">
            <a:avLst/>
          </a:prstGeom>
          <a:ln w="12700">
            <a:miter lim="400000"/>
          </a:ln>
        </p:spPr>
      </p:pic>
      <p:pic>
        <p:nvPicPr>
          <p:cNvPr id="13" name="TGO 鲲鹏会（深色背景反白）.png" descr="TGO 鲲鹏会（深色背景反白）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9835499" y="638999"/>
            <a:ext cx="3731665" cy="1067108"/>
          </a:xfrm>
          <a:prstGeom prst="rect">
            <a:avLst/>
          </a:prstGeom>
          <a:ln w="12700">
            <a:miter lim="400000"/>
          </a:ln>
        </p:spPr>
      </p:pic>
      <p:sp>
        <p:nvSpPr>
          <p:cNvPr id="14" name="线条"/>
          <p:cNvSpPr/>
          <p:nvPr/>
        </p:nvSpPr>
        <p:spPr>
          <a:xfrm flipV="1">
            <a:off x="2199175" y="1506027"/>
            <a:ext cx="1" cy="9986913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" name="幻灯片编号"/>
          <p:cNvSpPr txBox="1"/>
          <p:nvPr>
            <p:ph type="sldNum" sz="quarter" idx="2"/>
          </p:nvPr>
        </p:nvSpPr>
        <p:spPr>
          <a:xfrm>
            <a:off x="17266259" y="12712700"/>
            <a:ext cx="417882" cy="5207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ctr" defTabSz="825500">
              <a:defRPr>
                <a:solidFill>
                  <a:srgbClr val="000000"/>
                </a:solidFill>
                <a:latin typeface="PingFang SC Light"/>
                <a:ea typeface="PingFang SC Light"/>
                <a:cs typeface="PingFang SC Light"/>
                <a:sym typeface="PingFang SC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播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50" y="1667"/>
            <a:ext cx="24386966" cy="13714334"/>
          </a:xfrm>
          <a:prstGeom prst="rect">
            <a:avLst/>
          </a:prstGeom>
          <a:ln w="12700">
            <a:miter lim="400000"/>
          </a:ln>
        </p:spPr>
      </p:pic>
      <p:pic>
        <p:nvPicPr>
          <p:cNvPr id="23" name="图片 3" descr="图片 3"/>
          <p:cNvPicPr>
            <a:picLocks noChangeAspect="1"/>
          </p:cNvPicPr>
          <p:nvPr/>
        </p:nvPicPr>
        <p:blipFill>
          <a:blip r:embed="rId3">
            <a:extLst/>
          </a:blip>
          <a:srcRect l="0" t="14057" r="0" b="0"/>
          <a:stretch>
            <a:fillRect/>
          </a:stretch>
        </p:blipFill>
        <p:spPr>
          <a:xfrm>
            <a:off x="49385" y="1901141"/>
            <a:ext cx="24334616" cy="11764059"/>
          </a:xfrm>
          <a:prstGeom prst="rect">
            <a:avLst/>
          </a:prstGeom>
          <a:ln w="12700">
            <a:miter lim="400000"/>
          </a:ln>
        </p:spPr>
      </p:pic>
      <p:pic>
        <p:nvPicPr>
          <p:cNvPr id="24" name="TGO 鲲鹏会（深色背景反白）.png" descr="TGO 鲲鹏会（深色背景反白）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9835499" y="638999"/>
            <a:ext cx="3731665" cy="1067108"/>
          </a:xfrm>
          <a:prstGeom prst="rect">
            <a:avLst/>
          </a:prstGeom>
          <a:ln w="12700">
            <a:miter lim="400000"/>
          </a:ln>
        </p:spPr>
      </p:pic>
      <p:sp>
        <p:nvSpPr>
          <p:cNvPr id="25" name="幻灯片编号"/>
          <p:cNvSpPr txBox="1"/>
          <p:nvPr>
            <p:ph type="sldNum" sz="quarter" idx="2"/>
          </p:nvPr>
        </p:nvSpPr>
        <p:spPr>
          <a:xfrm>
            <a:off x="17266259" y="12712700"/>
            <a:ext cx="417882" cy="5207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ctr" defTabSz="825500">
              <a:defRPr>
                <a:solidFill>
                  <a:srgbClr val="000000"/>
                </a:solidFill>
                <a:latin typeface="PingFang SC Light"/>
                <a:ea typeface="PingFang SC Light"/>
                <a:cs typeface="PingFang SC Light"/>
                <a:sym typeface="PingFang SC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50" y="1667"/>
            <a:ext cx="24386966" cy="13714334"/>
          </a:xfrm>
          <a:prstGeom prst="rect">
            <a:avLst/>
          </a:prstGeom>
          <a:ln w="12700">
            <a:miter lim="400000"/>
          </a:ln>
        </p:spPr>
      </p:pic>
      <p:pic>
        <p:nvPicPr>
          <p:cNvPr id="33" name="TGO 鲲鹏会（深色背景反白）.png" descr="TGO 鲲鹏会（深色背景反白）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835499" y="638999"/>
            <a:ext cx="3731665" cy="1067108"/>
          </a:xfrm>
          <a:prstGeom prst="rect">
            <a:avLst/>
          </a:prstGeom>
          <a:ln w="12700">
            <a:miter lim="400000"/>
          </a:ln>
        </p:spPr>
      </p:pic>
      <p:sp>
        <p:nvSpPr>
          <p:cNvPr id="34" name="幻灯片编号"/>
          <p:cNvSpPr txBox="1"/>
          <p:nvPr>
            <p:ph type="sldNum" sz="quarter" idx="2"/>
          </p:nvPr>
        </p:nvSpPr>
        <p:spPr>
          <a:xfrm>
            <a:off x="17266259" y="12712700"/>
            <a:ext cx="417882" cy="5207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ctr" defTabSz="825500">
              <a:defRPr>
                <a:solidFill>
                  <a:srgbClr val="000000"/>
                </a:solidFill>
                <a:latin typeface="PingFang SC Light"/>
                <a:ea typeface="PingFang SC Light"/>
                <a:cs typeface="PingFang SC Light"/>
                <a:sym typeface="PingFang SC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无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50" y="1667"/>
            <a:ext cx="24386966" cy="13714334"/>
          </a:xfrm>
          <a:prstGeom prst="rect">
            <a:avLst/>
          </a:prstGeom>
          <a:ln w="12700">
            <a:miter lim="400000"/>
          </a:ln>
        </p:spPr>
      </p:pic>
      <p:sp>
        <p:nvSpPr>
          <p:cNvPr id="42" name="幻灯片编号"/>
          <p:cNvSpPr txBox="1"/>
          <p:nvPr>
            <p:ph type="sldNum" sz="quarter" idx="2"/>
          </p:nvPr>
        </p:nvSpPr>
        <p:spPr>
          <a:xfrm>
            <a:off x="17266259" y="12712700"/>
            <a:ext cx="417882" cy="5207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ctr" defTabSz="825500">
              <a:defRPr>
                <a:solidFill>
                  <a:srgbClr val="000000"/>
                </a:solidFill>
                <a:latin typeface="PingFang SC Light"/>
                <a:ea typeface="PingFang SC Light"/>
                <a:cs typeface="PingFang SC Light"/>
                <a:sym typeface="PingFang SC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50" y="1667"/>
            <a:ext cx="24386966" cy="13714334"/>
          </a:xfrm>
          <a:prstGeom prst="rect">
            <a:avLst/>
          </a:prstGeom>
          <a:ln w="12700">
            <a:miter lim="400000"/>
          </a:ln>
        </p:spPr>
      </p:pic>
      <p:pic>
        <p:nvPicPr>
          <p:cNvPr id="50" name="QCon +-2.jpg" descr="QCon +-2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51" name="标题文本"/>
          <p:cNvSpPr txBox="1"/>
          <p:nvPr>
            <p:ph type="title" hasCustomPrompt="1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lIns="50800" tIns="50800" rIns="50800" bIns="50800" anchor="b"/>
          <a:lstStyle>
            <a:lvl1pPr algn="ctr" defTabSz="825500">
              <a:lnSpc>
                <a:spcPct val="100000"/>
              </a:lnSpc>
              <a:defRPr sz="11200">
                <a:solidFill>
                  <a:srgbClr val="FFFFFF"/>
                </a:solidFill>
                <a:latin typeface="PingFang SC Medium"/>
                <a:ea typeface="PingFang SC Medium"/>
                <a:cs typeface="PingFang SC Medium"/>
                <a:sym typeface="PingFang SC Medium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52" name="正文级别 1…"/>
          <p:cNvSpPr txBox="1"/>
          <p:nvPr>
            <p:ph type="body" sz="quarter" idx="1" hasCustomPrompt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lIns="50800" tIns="50800" rIns="50800" bIns="50800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54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  <a:lvl2pPr marL="0" indent="0" algn="ctr" defTabSz="8255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54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2pPr>
            <a:lvl3pPr marL="0" indent="0" algn="ctr" defTabSz="8255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54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3pPr>
            <a:lvl4pPr marL="0" indent="0" algn="ctr" defTabSz="8255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54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4pPr>
            <a:lvl5pPr marL="0" indent="0" algn="ctr" defTabSz="8255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54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pic>
        <p:nvPicPr>
          <p:cNvPr id="53" name="图片 6" descr="图片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50" y="1667"/>
            <a:ext cx="24386966" cy="13714334"/>
          </a:xfrm>
          <a:prstGeom prst="rect">
            <a:avLst/>
          </a:prstGeom>
          <a:ln w="12700">
            <a:miter lim="400000"/>
          </a:ln>
        </p:spPr>
      </p:pic>
      <p:sp>
        <p:nvSpPr>
          <p:cNvPr id="54" name="幻灯片编号"/>
          <p:cNvSpPr txBox="1"/>
          <p:nvPr>
            <p:ph type="sldNum" sz="quarter" idx="2"/>
          </p:nvPr>
        </p:nvSpPr>
        <p:spPr>
          <a:xfrm>
            <a:off x="11976710" y="13081000"/>
            <a:ext cx="417882" cy="5207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ctr" defTabSz="825500">
              <a:defRPr>
                <a:solidFill>
                  <a:srgbClr val="000000"/>
                </a:solidFill>
                <a:latin typeface="PingFang SC Light"/>
                <a:ea typeface="PingFang SC Light"/>
                <a:cs typeface="PingFang SC Light"/>
                <a:sym typeface="PingFang SC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1219200" y="184149"/>
            <a:ext cx="21945600" cy="3016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正文级别 1…"/>
          <p:cNvSpPr txBox="1"/>
          <p:nvPr>
            <p:ph type="body" idx="1"/>
          </p:nvPr>
        </p:nvSpPr>
        <p:spPr>
          <a:xfrm>
            <a:off x="1219200" y="3200400"/>
            <a:ext cx="21945600" cy="10515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22146200" y="12795909"/>
            <a:ext cx="561400" cy="563832"/>
          </a:xfrm>
          <a:prstGeom prst="rect">
            <a:avLst/>
          </a:prstGeom>
          <a:ln w="12700">
            <a:miter lim="400000"/>
          </a:ln>
        </p:spPr>
        <p:txBody>
          <a:bodyPr wrap="none" tIns="91439" bIns="91439" anchor="ctr">
            <a:spAutoFit/>
          </a:bodyPr>
          <a:lstStyle>
            <a:lvl1pPr algn="r" defTabSz="1828800">
              <a:defRPr sz="2400">
                <a:solidFill>
                  <a:srgbClr val="888888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transition xmlns:p14="http://schemas.microsoft.com/office/powerpoint/2010/main" spd="med" advClick="1"/>
  <p:txStyles>
    <p:titleStyle>
      <a:lvl1pPr marL="0" marR="0" indent="0" algn="l" defTabSz="18288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1pPr>
      <a:lvl2pPr marL="0" marR="0" indent="0" algn="l" defTabSz="18288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2pPr>
      <a:lvl3pPr marL="0" marR="0" indent="0" algn="l" defTabSz="18288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3pPr>
      <a:lvl4pPr marL="0" marR="0" indent="0" algn="l" defTabSz="18288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4pPr>
      <a:lvl5pPr marL="0" marR="0" indent="0" algn="l" defTabSz="18288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5pPr>
      <a:lvl6pPr marL="0" marR="0" indent="0" algn="l" defTabSz="18288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6pPr>
      <a:lvl7pPr marL="0" marR="0" indent="0" algn="l" defTabSz="18288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7pPr>
      <a:lvl8pPr marL="0" marR="0" indent="0" algn="l" defTabSz="18288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8pPr>
      <a:lvl9pPr marL="0" marR="0" indent="0" algn="l" defTabSz="18288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9pPr>
    </p:titleStyle>
    <p:bodyStyle>
      <a:lvl1pPr marL="457200" marR="0" indent="-457200" algn="l" defTabSz="182880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6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1pPr>
      <a:lvl2pPr marL="990600" marR="0" indent="-533400" algn="l" defTabSz="182880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6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2pPr>
      <a:lvl3pPr marL="1554479" marR="0" indent="-640079" algn="l" defTabSz="182880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6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3pPr>
      <a:lvl4pPr marL="2082800" marR="0" indent="-711200" algn="l" defTabSz="182880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6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4pPr>
      <a:lvl5pPr marL="2540000" marR="0" indent="-711200" algn="l" defTabSz="182880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6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5pPr>
      <a:lvl6pPr marL="2997200" marR="0" indent="-711200" algn="l" defTabSz="182880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6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6pPr>
      <a:lvl7pPr marL="3454400" marR="0" indent="-711200" algn="l" defTabSz="182880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6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7pPr>
      <a:lvl8pPr marL="3911600" marR="0" indent="-711200" algn="l" defTabSz="182880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6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8pPr>
      <a:lvl9pPr marL="4368800" marR="0" indent="-711200" algn="l" defTabSz="182880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6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9pPr>
    </p:bodyStyle>
    <p:otherStyle>
      <a:lvl1pPr marL="0" marR="0" indent="0" algn="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Monaco"/>
        </a:defRPr>
      </a:lvl1pPr>
      <a:lvl2pPr marL="0" marR="0" indent="457200" algn="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Monaco"/>
        </a:defRPr>
      </a:lvl2pPr>
      <a:lvl3pPr marL="0" marR="0" indent="914400" algn="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Monaco"/>
        </a:defRPr>
      </a:lvl3pPr>
      <a:lvl4pPr marL="0" marR="0" indent="1371600" algn="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Monaco"/>
        </a:defRPr>
      </a:lvl4pPr>
      <a:lvl5pPr marL="0" marR="0" indent="1828800" algn="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Monaco"/>
        </a:defRPr>
      </a:lvl5pPr>
      <a:lvl6pPr marL="0" marR="0" indent="2286000" algn="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Monaco"/>
        </a:defRPr>
      </a:lvl6pPr>
      <a:lvl7pPr marL="0" marR="0" indent="2743200" algn="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Monaco"/>
        </a:defRPr>
      </a:lvl7pPr>
      <a:lvl8pPr marL="0" marR="0" indent="3200400" algn="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Monaco"/>
        </a:defRPr>
      </a:lvl8pPr>
      <a:lvl9pPr marL="0" marR="0" indent="3657600" algn="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Monac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Relationship Id="rId3" Type="http://schemas.openxmlformats.org/officeDocument/2006/relationships/image" Target="../media/image4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填写课程标题"/>
          <p:cNvSpPr txBox="1"/>
          <p:nvPr>
            <p:ph type="title"/>
          </p:nvPr>
        </p:nvSpPr>
        <p:spPr>
          <a:xfrm>
            <a:off x="1778000" y="4291457"/>
            <a:ext cx="20828000" cy="2621154"/>
          </a:xfrm>
          <a:prstGeom prst="rect">
            <a:avLst/>
          </a:prstGeom>
        </p:spPr>
        <p:txBody>
          <a:bodyPr/>
          <a:lstStyle>
            <a:lvl1pPr>
              <a:defRPr sz="9600">
                <a:latin typeface="+mj-lt"/>
                <a:ea typeface="+mj-ea"/>
                <a:cs typeface="+mj-cs"/>
                <a:sym typeface="PingFang SC Regular"/>
              </a:defRPr>
            </a:lvl1pPr>
          </a:lstStyle>
          <a:p>
            <a:pPr/>
            <a:r>
              <a:t>25 |  在条件中使用其它类型（L、R）</a:t>
            </a:r>
          </a:p>
        </p:txBody>
      </p:sp>
      <p:sp>
        <p:nvSpPr>
          <p:cNvPr id="71" name="副标题 / 讲师"/>
          <p:cNvSpPr txBox="1"/>
          <p:nvPr>
            <p:ph type="body" sz="quarter" idx="1"/>
          </p:nvPr>
        </p:nvSpPr>
        <p:spPr>
          <a:xfrm>
            <a:off x="1778000" y="7376230"/>
            <a:ext cx="20828000" cy="1587503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  <a:sym typeface="PingFang SC Regular"/>
              </a:defRPr>
            </a:lvl1pPr>
          </a:lstStyle>
          <a:p>
            <a:pPr/>
            <a:r>
              <a:t>周爱民（Aimingoo）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矩形 23"/>
          <p:cNvSpPr txBox="1"/>
          <p:nvPr/>
        </p:nvSpPr>
        <p:spPr>
          <a:xfrm>
            <a:off x="5430539" y="3890033"/>
            <a:ext cx="11669767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在条件中使用其它类型</a:t>
            </a:r>
          </a:p>
        </p:txBody>
      </p:sp>
      <p:grpSp>
        <p:nvGrpSpPr>
          <p:cNvPr id="76" name="圆角矩形 27"/>
          <p:cNvGrpSpPr/>
          <p:nvPr/>
        </p:nvGrpSpPr>
        <p:grpSpPr>
          <a:xfrm>
            <a:off x="4028606" y="3806502"/>
            <a:ext cx="951682" cy="914583"/>
            <a:chOff x="0" y="0"/>
            <a:chExt cx="951681" cy="914582"/>
          </a:xfrm>
        </p:grpSpPr>
        <p:sp>
          <p:nvSpPr>
            <p:cNvPr id="74" name="圆角矩形"/>
            <p:cNvSpPr/>
            <p:nvPr/>
          </p:nvSpPr>
          <p:spPr>
            <a:xfrm>
              <a:off x="0" y="-1"/>
              <a:ext cx="951682" cy="914584"/>
            </a:xfrm>
            <a:prstGeom prst="roundRect">
              <a:avLst>
                <a:gd name="adj" fmla="val 16667"/>
              </a:avLst>
            </a:prstGeom>
            <a:solidFill>
              <a:srgbClr val="0079B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苹方-简"/>
                </a:defRPr>
              </a:pPr>
            </a:p>
          </p:txBody>
        </p:sp>
        <p:sp>
          <p:nvSpPr>
            <p:cNvPr id="75" name="1"/>
            <p:cNvSpPr txBox="1"/>
            <p:nvPr/>
          </p:nvSpPr>
          <p:spPr>
            <a:xfrm>
              <a:off x="44645" y="55969"/>
              <a:ext cx="862392" cy="8026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苹方-简"/>
                </a:defRPr>
              </a:lvl1pPr>
            </a:lstStyle>
            <a:p>
              <a:pPr/>
              <a:r>
                <a:t>1</a:t>
              </a:r>
            </a:p>
          </p:txBody>
        </p:sp>
      </p:grpSp>
      <p:sp>
        <p:nvSpPr>
          <p:cNvPr id="77" name="在此输入一级标题"/>
          <p:cNvSpPr txBox="1"/>
          <p:nvPr/>
        </p:nvSpPr>
        <p:spPr>
          <a:xfrm>
            <a:off x="1285952" y="1239528"/>
            <a:ext cx="5063607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目录</a:t>
            </a:r>
          </a:p>
        </p:txBody>
      </p:sp>
      <p:sp>
        <p:nvSpPr>
          <p:cNvPr id="78" name="矩形 23"/>
          <p:cNvSpPr txBox="1"/>
          <p:nvPr/>
        </p:nvSpPr>
        <p:spPr>
          <a:xfrm>
            <a:off x="5431509" y="5350040"/>
            <a:ext cx="1489916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条件类型中的“条件”（L，R）</a:t>
            </a:r>
          </a:p>
        </p:txBody>
      </p:sp>
      <p:grpSp>
        <p:nvGrpSpPr>
          <p:cNvPr id="81" name="圆角矩形 27"/>
          <p:cNvGrpSpPr/>
          <p:nvPr/>
        </p:nvGrpSpPr>
        <p:grpSpPr>
          <a:xfrm>
            <a:off x="4028606" y="5287215"/>
            <a:ext cx="951682" cy="914583"/>
            <a:chOff x="0" y="0"/>
            <a:chExt cx="951681" cy="914582"/>
          </a:xfrm>
        </p:grpSpPr>
        <p:sp>
          <p:nvSpPr>
            <p:cNvPr id="79" name="圆角矩形"/>
            <p:cNvSpPr/>
            <p:nvPr/>
          </p:nvSpPr>
          <p:spPr>
            <a:xfrm>
              <a:off x="0" y="-1"/>
              <a:ext cx="951682" cy="914584"/>
            </a:xfrm>
            <a:prstGeom prst="roundRect">
              <a:avLst>
                <a:gd name="adj" fmla="val 16667"/>
              </a:avLst>
            </a:prstGeom>
            <a:solidFill>
              <a:srgbClr val="0079B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苹方-简"/>
                </a:defRPr>
              </a:pPr>
            </a:p>
          </p:txBody>
        </p:sp>
        <p:sp>
          <p:nvSpPr>
            <p:cNvPr id="80" name="1"/>
            <p:cNvSpPr txBox="1"/>
            <p:nvPr/>
          </p:nvSpPr>
          <p:spPr>
            <a:xfrm>
              <a:off x="44645" y="55969"/>
              <a:ext cx="862392" cy="8026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苹方-简"/>
                </a:defRPr>
              </a:lvl1pPr>
            </a:lstStyle>
            <a:p>
              <a:pPr/>
              <a:r>
                <a:t>2</a:t>
              </a:r>
            </a:p>
          </p:txBody>
        </p:sp>
      </p:grpSp>
      <p:sp>
        <p:nvSpPr>
          <p:cNvPr id="82" name="矩形 23"/>
          <p:cNvSpPr txBox="1"/>
          <p:nvPr/>
        </p:nvSpPr>
        <p:spPr>
          <a:xfrm>
            <a:off x="5380709" y="8711847"/>
            <a:ext cx="143742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总结</a:t>
            </a:r>
          </a:p>
        </p:txBody>
      </p:sp>
      <p:grpSp>
        <p:nvGrpSpPr>
          <p:cNvPr id="85" name="圆角矩形 27"/>
          <p:cNvGrpSpPr/>
          <p:nvPr/>
        </p:nvGrpSpPr>
        <p:grpSpPr>
          <a:xfrm>
            <a:off x="4028606" y="8643845"/>
            <a:ext cx="951682" cy="914583"/>
            <a:chOff x="0" y="0"/>
            <a:chExt cx="951681" cy="914582"/>
          </a:xfrm>
        </p:grpSpPr>
        <p:sp>
          <p:nvSpPr>
            <p:cNvPr id="83" name="圆角矩形"/>
            <p:cNvSpPr/>
            <p:nvPr/>
          </p:nvSpPr>
          <p:spPr>
            <a:xfrm>
              <a:off x="0" y="-1"/>
              <a:ext cx="951682" cy="914584"/>
            </a:xfrm>
            <a:prstGeom prst="roundRect">
              <a:avLst>
                <a:gd name="adj" fmla="val 16667"/>
              </a:avLst>
            </a:prstGeom>
            <a:solidFill>
              <a:srgbClr val="0079B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苹方-简"/>
                </a:defRPr>
              </a:pPr>
            </a:p>
          </p:txBody>
        </p:sp>
        <p:sp>
          <p:nvSpPr>
            <p:cNvPr id="84" name="1"/>
            <p:cNvSpPr txBox="1"/>
            <p:nvPr/>
          </p:nvSpPr>
          <p:spPr>
            <a:xfrm>
              <a:off x="44645" y="55969"/>
              <a:ext cx="862392" cy="8026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苹方-简"/>
                </a:defRPr>
              </a:lvl1pPr>
            </a:lstStyle>
            <a:p>
              <a:pPr/>
              <a:r>
                <a:t>5</a:t>
              </a:r>
            </a:p>
          </p:txBody>
        </p:sp>
      </p:grpSp>
      <p:sp>
        <p:nvSpPr>
          <p:cNvPr id="86" name="矩形 23"/>
          <p:cNvSpPr txBox="1"/>
          <p:nvPr/>
        </p:nvSpPr>
        <p:spPr>
          <a:xfrm>
            <a:off x="6663069" y="6463533"/>
            <a:ext cx="14899166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惰性求值与延迟计算（Deferred）</a:t>
            </a:r>
          </a:p>
        </p:txBody>
      </p:sp>
      <p:grpSp>
        <p:nvGrpSpPr>
          <p:cNvPr id="89" name="圆角矩形 27"/>
          <p:cNvGrpSpPr/>
          <p:nvPr/>
        </p:nvGrpSpPr>
        <p:grpSpPr>
          <a:xfrm>
            <a:off x="5273206" y="6400708"/>
            <a:ext cx="673101" cy="646862"/>
            <a:chOff x="0" y="0"/>
            <a:chExt cx="673100" cy="646860"/>
          </a:xfrm>
        </p:grpSpPr>
        <p:sp>
          <p:nvSpPr>
            <p:cNvPr id="87" name="圆角矩形"/>
            <p:cNvSpPr/>
            <p:nvPr/>
          </p:nvSpPr>
          <p:spPr>
            <a:xfrm>
              <a:off x="0" y="-1"/>
              <a:ext cx="673101" cy="646862"/>
            </a:xfrm>
            <a:prstGeom prst="roundRect">
              <a:avLst>
                <a:gd name="adj" fmla="val 16667"/>
              </a:avLst>
            </a:prstGeom>
            <a:solidFill>
              <a:srgbClr val="0079B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苹方-简"/>
                </a:defRPr>
              </a:pPr>
            </a:p>
          </p:txBody>
        </p:sp>
        <p:sp>
          <p:nvSpPr>
            <p:cNvPr id="88" name="1"/>
            <p:cNvSpPr txBox="1"/>
            <p:nvPr/>
          </p:nvSpPr>
          <p:spPr>
            <a:xfrm>
              <a:off x="31576" y="39585"/>
              <a:ext cx="609948" cy="5676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noAutofit/>
            </a:bodyPr>
            <a:lstStyle>
              <a:lvl1pPr>
                <a:defRPr sz="25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苹方-简"/>
                </a:defRPr>
              </a:lvl1pPr>
            </a:lstStyle>
            <a:p>
              <a:pPr/>
              <a:r>
                <a:t>3</a:t>
              </a:r>
            </a:p>
          </p:txBody>
        </p:sp>
      </p:grpSp>
      <p:sp>
        <p:nvSpPr>
          <p:cNvPr id="90" name="矩形 23"/>
          <p:cNvSpPr txBox="1"/>
          <p:nvPr/>
        </p:nvSpPr>
        <p:spPr>
          <a:xfrm>
            <a:off x="6637669" y="7449862"/>
            <a:ext cx="14899166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条件类型带来的延迟计算</a:t>
            </a:r>
          </a:p>
        </p:txBody>
      </p:sp>
      <p:grpSp>
        <p:nvGrpSpPr>
          <p:cNvPr id="93" name="圆角矩形 27"/>
          <p:cNvGrpSpPr/>
          <p:nvPr/>
        </p:nvGrpSpPr>
        <p:grpSpPr>
          <a:xfrm>
            <a:off x="5247806" y="7387037"/>
            <a:ext cx="673101" cy="646861"/>
            <a:chOff x="0" y="0"/>
            <a:chExt cx="673100" cy="646860"/>
          </a:xfrm>
        </p:grpSpPr>
        <p:sp>
          <p:nvSpPr>
            <p:cNvPr id="91" name="圆角矩形"/>
            <p:cNvSpPr/>
            <p:nvPr/>
          </p:nvSpPr>
          <p:spPr>
            <a:xfrm>
              <a:off x="0" y="-1"/>
              <a:ext cx="673101" cy="646862"/>
            </a:xfrm>
            <a:prstGeom prst="roundRect">
              <a:avLst>
                <a:gd name="adj" fmla="val 16667"/>
              </a:avLst>
            </a:prstGeom>
            <a:solidFill>
              <a:srgbClr val="0079B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苹方-简"/>
                </a:defRPr>
              </a:pPr>
            </a:p>
          </p:txBody>
        </p:sp>
        <p:sp>
          <p:nvSpPr>
            <p:cNvPr id="92" name="1"/>
            <p:cNvSpPr txBox="1"/>
            <p:nvPr/>
          </p:nvSpPr>
          <p:spPr>
            <a:xfrm>
              <a:off x="31576" y="39585"/>
              <a:ext cx="609948" cy="5676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noAutofit/>
            </a:bodyPr>
            <a:lstStyle>
              <a:lvl1pPr>
                <a:defRPr sz="2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苹方-简"/>
                </a:defRPr>
              </a:lvl1pPr>
            </a:lstStyle>
            <a:p>
              <a:pPr/>
              <a:r>
                <a:t>4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在此输入一级标题"/>
          <p:cNvSpPr txBox="1"/>
          <p:nvPr/>
        </p:nvSpPr>
        <p:spPr>
          <a:xfrm>
            <a:off x="1285952" y="1239528"/>
            <a:ext cx="5063607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总结</a:t>
            </a:r>
          </a:p>
        </p:txBody>
      </p:sp>
      <p:sp>
        <p:nvSpPr>
          <p:cNvPr id="96" name="矩形 23"/>
          <p:cNvSpPr txBox="1"/>
          <p:nvPr/>
        </p:nvSpPr>
        <p:spPr>
          <a:xfrm>
            <a:off x="1696172" y="4341192"/>
            <a:ext cx="20991655" cy="381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508000" indent="-508000" algn="l">
              <a:buSzPct val="100000"/>
              <a:buAutoNum type="arabicPeriod" startAt="1"/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在条件中使用其它类型（例如 L、R ），本质上就是考察 L/R 的赋值兼容性</a:t>
            </a:r>
          </a:p>
          <a:p>
            <a:pPr lvl="1" marL="1270000" indent="-635000" algn="l">
              <a:buSzPct val="73000"/>
              <a:buBlip>
                <a:blip r:embed="rId2"/>
              </a:buBlip>
              <a:defRPr sz="24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当 L/R 是惰性求值时，上述表达式无法完成考察，因此整个条件表达式也将是惰性求值的</a:t>
            </a:r>
          </a:p>
          <a:p>
            <a:pPr lvl="1" marL="1270000" indent="-635000" algn="l">
              <a:buSzPct val="73000"/>
              <a:buBlip>
                <a:blip r:embed="rId2"/>
              </a:buBlip>
              <a:defRPr sz="24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某些情况下的“惰性求值”事实上是 TypeScript 中（友好的）显示类型的方式</a:t>
            </a:r>
            <a:endParaRPr>
              <a:solidFill>
                <a:srgbClr val="D783FF"/>
              </a:solidFill>
              <a:latin typeface="Monaco"/>
              <a:ea typeface="Monaco"/>
              <a:cs typeface="Monaco"/>
              <a:sym typeface="Monaco"/>
            </a:endParaRPr>
          </a:p>
          <a:p>
            <a:pPr algn="l"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</a:p>
          <a:p>
            <a:pPr marL="508000" indent="-508000" algn="l">
              <a:buSzPct val="100000"/>
              <a:buAutoNum type="arabicPeriod" startAt="2"/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官方文档提出的延迟求值（Deferred）</a:t>
            </a:r>
          </a:p>
          <a:p>
            <a:pPr lvl="1" marL="1270000" indent="-635000" algn="l">
              <a:buSzPct val="73000"/>
              <a:buBlip>
                <a:blip r:embed="rId2"/>
              </a:buBlip>
              <a:defRPr sz="24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延迟发生之前做的努力（后续内容）</a:t>
            </a:r>
          </a:p>
          <a:p>
            <a:pPr lvl="1" marL="1270000" indent="-635000" algn="l">
              <a:buSzPct val="73000"/>
              <a:buBlip>
                <a:blip r:embed="rId2"/>
              </a:buBlip>
              <a:defRPr sz="24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将“延迟的条件类型”用于 extends 等类型运算（后续内容）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在此输入一级标题"/>
          <p:cNvSpPr txBox="1"/>
          <p:nvPr/>
        </p:nvSpPr>
        <p:spPr>
          <a:xfrm>
            <a:off x="1285952" y="1239528"/>
            <a:ext cx="5063607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作业</a:t>
            </a:r>
          </a:p>
        </p:txBody>
      </p:sp>
      <p:sp>
        <p:nvSpPr>
          <p:cNvPr id="99" name="矩形 23"/>
          <p:cNvSpPr txBox="1"/>
          <p:nvPr/>
        </p:nvSpPr>
        <p:spPr>
          <a:xfrm>
            <a:off x="1721572" y="3722780"/>
            <a:ext cx="16973864" cy="3886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401052" indent="-401052" algn="l">
              <a:buSzPct val="60000"/>
              <a:buBlip>
                <a:blip r:embed="rId2"/>
              </a:buBlip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尝试写出至少三个惰性求值的类型，并使用 Trans&lt;&gt; 或 {...} 验证。</a:t>
            </a:r>
          </a:p>
          <a:p>
            <a:pPr indent="317500" algn="l">
              <a:defRPr sz="26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D783FF"/>
                </a:solidFill>
              </a:rPr>
              <a:t>type</a:t>
            </a:r>
            <a:r>
              <a:t> T = ...</a:t>
            </a:r>
          </a:p>
          <a:p>
            <a:pPr indent="317500" algn="l">
              <a:defRPr sz="26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D783FF"/>
                </a:solidFill>
              </a:rPr>
              <a:t>type</a:t>
            </a:r>
            <a:r>
              <a:t> T2 = Trans&lt;T&gt;;</a:t>
            </a:r>
          </a:p>
          <a:p>
            <a:pPr indent="317500" algn="l">
              <a:defRPr sz="26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marL="401052" indent="-401052" algn="l">
              <a:buSzPct val="60000"/>
              <a:buBlip>
                <a:blip r:embed="rId2"/>
              </a:buBlip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课外阅读：尝试从官方文档中（release-notes/typescript-2.8.html）了解条件类型惰性求值的细节。</a:t>
            </a:r>
          </a:p>
          <a:p>
            <a:pPr lvl="1" marL="1270000" indent="-635000" algn="l">
              <a:buSzPct val="73000"/>
              <a:buBlip>
                <a:blip r:embed="rId3"/>
              </a:buBlip>
              <a:defRPr sz="24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主要目的是了解问题的复杂度。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文本框 2"/>
          <p:cNvSpPr txBox="1"/>
          <p:nvPr/>
        </p:nvSpPr>
        <p:spPr>
          <a:xfrm>
            <a:off x="5726111" y="4584698"/>
            <a:ext cx="12931776" cy="454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THANKS</a:t>
            </a:r>
          </a:p>
        </p:txBody>
      </p:sp>
      <p:pic>
        <p:nvPicPr>
          <p:cNvPr id="102" name="TGO 鲲鹏会（深色背景反白）.png" descr="TGO 鲲鹏会（深色背景反白）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811116" y="632027"/>
            <a:ext cx="3780431" cy="10810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PingFang SC Regular"/>
        <a:ea typeface="PingFang SC Regular"/>
        <a:cs typeface="PingFang SC Regular"/>
      </a:majorFont>
      <a:minorFont>
        <a:latin typeface="苹方-简"/>
        <a:ea typeface="苹方-简"/>
        <a:cs typeface="苹方-简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PingFang SC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PingFang SC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PingFang SC Regular"/>
        <a:ea typeface="PingFang SC Regular"/>
        <a:cs typeface="PingFang SC Regular"/>
      </a:majorFont>
      <a:minorFont>
        <a:latin typeface="苹方-简"/>
        <a:ea typeface="苹方-简"/>
        <a:cs typeface="苹方-简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PingFang SC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PingFang SC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