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线条"/>
          <p:cNvSpPr/>
          <p:nvPr/>
        </p:nvSpPr>
        <p:spPr>
          <a:xfrm flipV="1">
            <a:off x="2199174" y="1506026"/>
            <a:ext cx="3" cy="9986914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3" name="正文级别 1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xfrm>
            <a:off x="22146202" y="12795910"/>
            <a:ext cx="561398" cy="563830"/>
          </a:xfrm>
          <a:prstGeom prst="rect">
            <a:avLst/>
          </a:prstGeom>
        </p:spPr>
        <p:txBody>
          <a:bodyPr lIns="91438" tIns="91438" rIns="91438" bIns="91438" anchor="ctr"/>
          <a:lstStyle>
            <a:lvl1pPr algn="r" defTabSz="1828800">
              <a:defRPr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6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5pPr>
      <a:lvl6pPr marL="29718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6pPr>
      <a:lvl7pPr marL="34290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7pPr>
      <a:lvl8pPr marL="38862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8pPr>
      <a:lvl9pPr marL="43434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5"/>
          </a:xfrm>
          <a:prstGeom prst="rect">
            <a:avLst/>
          </a:prstGeom>
        </p:spPr>
        <p:txBody>
          <a:bodyPr/>
          <a:lstStyle/>
          <a:p>
            <a:pPr defTabSz="808990">
              <a:defRPr sz="9408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50 | </a:t>
            </a:r>
            <a:r>
              <a:t>生成器与迭代器</a:t>
            </a:r>
            <a:br/>
            <a:r>
              <a:rPr sz="4704"/>
              <a:t>（以及集合类型的一般应用）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4"/>
          </a:xfrm>
          <a:prstGeom prst="rect">
            <a:avLst/>
          </a:prstGeom>
        </p:spPr>
        <p:txBody>
          <a:bodyPr/>
          <a:lstStyle>
            <a:lvl1pPr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3"/>
          <p:cNvSpPr txBox="1"/>
          <p:nvPr/>
        </p:nvSpPr>
        <p:spPr>
          <a:xfrm>
            <a:off x="5430538" y="3890033"/>
            <a:ext cx="1166976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生成器与迭代器</a:t>
            </a:r>
          </a:p>
        </p:txBody>
      </p:sp>
      <p:grpSp>
        <p:nvGrpSpPr>
          <p:cNvPr id="76" name="圆角矩形 27"/>
          <p:cNvGrpSpPr/>
          <p:nvPr/>
        </p:nvGrpSpPr>
        <p:grpSpPr>
          <a:xfrm>
            <a:off x="4053325" y="3806501"/>
            <a:ext cx="951685" cy="914586"/>
            <a:chOff x="0" y="-1"/>
            <a:chExt cx="951684" cy="914585"/>
          </a:xfrm>
        </p:grpSpPr>
        <p:sp>
          <p:nvSpPr>
            <p:cNvPr id="74" name="圆角矩形"/>
            <p:cNvSpPr/>
            <p:nvPr/>
          </p:nvSpPr>
          <p:spPr>
            <a:xfrm>
              <a:off x="-1" y="-2"/>
              <a:ext cx="951686" cy="914587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" name="1"/>
            <p:cNvSpPr txBox="1"/>
            <p:nvPr/>
          </p:nvSpPr>
          <p:spPr>
            <a:xfrm>
              <a:off x="44645" y="106770"/>
              <a:ext cx="862394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8" name="矩形 23"/>
          <p:cNvSpPr txBox="1"/>
          <p:nvPr/>
        </p:nvSpPr>
        <p:spPr>
          <a:xfrm>
            <a:off x="5431509" y="5350040"/>
            <a:ext cx="1489916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集合类型</a:t>
            </a:r>
          </a:p>
        </p:txBody>
      </p:sp>
      <p:grpSp>
        <p:nvGrpSpPr>
          <p:cNvPr id="81" name="圆角矩形 27"/>
          <p:cNvGrpSpPr/>
          <p:nvPr/>
        </p:nvGrpSpPr>
        <p:grpSpPr>
          <a:xfrm>
            <a:off x="4053325" y="5297543"/>
            <a:ext cx="951684" cy="914586"/>
            <a:chOff x="0" y="-1"/>
            <a:chExt cx="951683" cy="914585"/>
          </a:xfrm>
        </p:grpSpPr>
        <p:sp>
          <p:nvSpPr>
            <p:cNvPr id="79" name="圆角矩形"/>
            <p:cNvSpPr/>
            <p:nvPr/>
          </p:nvSpPr>
          <p:spPr>
            <a:xfrm>
              <a:off x="-1" y="-2"/>
              <a:ext cx="951685" cy="914587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" name="1"/>
            <p:cNvSpPr txBox="1"/>
            <p:nvPr/>
          </p:nvSpPr>
          <p:spPr>
            <a:xfrm>
              <a:off x="44645" y="106770"/>
              <a:ext cx="862394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2" name="矩形 23"/>
          <p:cNvSpPr txBox="1"/>
          <p:nvPr/>
        </p:nvSpPr>
        <p:spPr>
          <a:xfrm>
            <a:off x="5430539" y="6935554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85" name="圆角矩形 27"/>
          <p:cNvGrpSpPr/>
          <p:nvPr/>
        </p:nvGrpSpPr>
        <p:grpSpPr>
          <a:xfrm>
            <a:off x="4053325" y="6835823"/>
            <a:ext cx="951684" cy="914586"/>
            <a:chOff x="0" y="0"/>
            <a:chExt cx="951682" cy="914584"/>
          </a:xfrm>
        </p:grpSpPr>
        <p:sp>
          <p:nvSpPr>
            <p:cNvPr id="83" name="圆角矩形"/>
            <p:cNvSpPr/>
            <p:nvPr/>
          </p:nvSpPr>
          <p:spPr>
            <a:xfrm>
              <a:off x="0" y="0"/>
              <a:ext cx="951683" cy="914585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" name="1"/>
            <p:cNvSpPr txBox="1"/>
            <p:nvPr/>
          </p:nvSpPr>
          <p:spPr>
            <a:xfrm>
              <a:off x="44645" y="106771"/>
              <a:ext cx="862393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18"/>
          <p:cNvSpPr/>
          <p:nvPr/>
        </p:nvSpPr>
        <p:spPr>
          <a:xfrm>
            <a:off x="6794162" y="1675983"/>
            <a:ext cx="7019274" cy="2803978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lIns="0" tIns="0" rIns="0" bIns="0" anchor="ctr"/>
          <a:lstStyle/>
          <a:p>
            <a:pPr>
              <a:defRPr sz="6000"/>
            </a:pPr>
          </a:p>
        </p:txBody>
      </p:sp>
      <p:grpSp>
        <p:nvGrpSpPr>
          <p:cNvPr id="90" name="矩形 3"/>
          <p:cNvGrpSpPr/>
          <p:nvPr/>
        </p:nvGrpSpPr>
        <p:grpSpPr>
          <a:xfrm>
            <a:off x="10193094" y="8586682"/>
            <a:ext cx="2319021" cy="538481"/>
            <a:chOff x="0" y="0"/>
            <a:chExt cx="2319020" cy="538480"/>
          </a:xfrm>
        </p:grpSpPr>
        <p:sp>
          <p:nvSpPr>
            <p:cNvPr id="88" name="矩形"/>
            <p:cNvSpPr/>
            <p:nvPr/>
          </p:nvSpPr>
          <p:spPr>
            <a:xfrm>
              <a:off x="0" y="10160"/>
              <a:ext cx="2319021" cy="518161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defTabSz="1828800">
                <a:spcBef>
                  <a:spcPts val="2000"/>
                </a:spcBef>
                <a:defRPr sz="2400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defRPr>
              </a:pPr>
            </a:p>
          </p:txBody>
        </p:sp>
        <p:sp>
          <p:nvSpPr>
            <p:cNvPr id="89" name="Iterator"/>
            <p:cNvSpPr txBox="1"/>
            <p:nvPr/>
          </p:nvSpPr>
          <p:spPr>
            <a:xfrm>
              <a:off x="96202" y="-1"/>
              <a:ext cx="2126616" cy="538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>
              <a:lvl1pPr defTabSz="1828800">
                <a:spcBef>
                  <a:spcPts val="2000"/>
                </a:spcBef>
                <a:defRPr sz="2400">
                  <a:latin typeface="Cambria"/>
                  <a:ea typeface="Cambria"/>
                  <a:cs typeface="Cambria"/>
                  <a:sym typeface="Cambria"/>
                </a:defRPr>
              </a:lvl1pPr>
            </a:lstStyle>
            <a:p>
              <a:pPr/>
              <a:r>
                <a:t>Iterator</a:t>
              </a:r>
            </a:p>
          </p:txBody>
        </p:sp>
      </p:grpSp>
      <p:grpSp>
        <p:nvGrpSpPr>
          <p:cNvPr id="93" name="矩形 4"/>
          <p:cNvGrpSpPr/>
          <p:nvPr/>
        </p:nvGrpSpPr>
        <p:grpSpPr>
          <a:xfrm>
            <a:off x="10193094" y="10076951"/>
            <a:ext cx="2319021" cy="538481"/>
            <a:chOff x="0" y="0"/>
            <a:chExt cx="2319020" cy="538480"/>
          </a:xfrm>
        </p:grpSpPr>
        <p:sp>
          <p:nvSpPr>
            <p:cNvPr id="91" name="矩形"/>
            <p:cNvSpPr/>
            <p:nvPr/>
          </p:nvSpPr>
          <p:spPr>
            <a:xfrm>
              <a:off x="0" y="10160"/>
              <a:ext cx="2319021" cy="518161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defTabSz="1828800">
                <a:spcBef>
                  <a:spcPts val="2000"/>
                </a:spcBef>
                <a:defRPr sz="2400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defRPr>
              </a:pPr>
            </a:p>
          </p:txBody>
        </p:sp>
        <p:sp>
          <p:nvSpPr>
            <p:cNvPr id="92" name="Generator"/>
            <p:cNvSpPr txBox="1"/>
            <p:nvPr/>
          </p:nvSpPr>
          <p:spPr>
            <a:xfrm>
              <a:off x="96202" y="-1"/>
              <a:ext cx="2126616" cy="538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>
              <a:lvl1pPr defTabSz="1828800">
                <a:spcBef>
                  <a:spcPts val="2000"/>
                </a:spcBef>
                <a:defRPr sz="2400">
                  <a:latin typeface="Cambria"/>
                  <a:ea typeface="Cambria"/>
                  <a:cs typeface="Cambria"/>
                  <a:sym typeface="Cambria"/>
                </a:defRPr>
              </a:lvl1pPr>
            </a:lstStyle>
            <a:p>
              <a:pPr/>
              <a:r>
                <a:t>Generator</a:t>
              </a:r>
            </a:p>
          </p:txBody>
        </p:sp>
      </p:grpSp>
      <p:sp>
        <p:nvSpPr>
          <p:cNvPr id="147" name="直接箭头连接符 6"/>
          <p:cNvSpPr/>
          <p:nvPr/>
        </p:nvSpPr>
        <p:spPr>
          <a:xfrm>
            <a:off x="11352604" y="9125241"/>
            <a:ext cx="1" cy="9517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5400">
            <a:solidFill>
              <a:srgbClr val="4F81BD"/>
            </a:solidFill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95" name="文本框 7"/>
          <p:cNvSpPr txBox="1"/>
          <p:nvPr/>
        </p:nvSpPr>
        <p:spPr>
          <a:xfrm>
            <a:off x="12854361" y="8364806"/>
            <a:ext cx="113157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2000"/>
              </a:spcBef>
              <a:defRPr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tor = f()</a:t>
            </a:r>
          </a:p>
        </p:txBody>
      </p:sp>
      <p:sp>
        <p:nvSpPr>
          <p:cNvPr id="148" name="直接箭头连接符 10"/>
          <p:cNvSpPr/>
          <p:nvPr/>
        </p:nvSpPr>
        <p:spPr>
          <a:xfrm>
            <a:off x="12516798" y="8855921"/>
            <a:ext cx="1912066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4F81BD"/>
            </a:solidFill>
            <a:prstDash val="dash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grpSp>
        <p:nvGrpSpPr>
          <p:cNvPr id="99" name="矩形 14"/>
          <p:cNvGrpSpPr/>
          <p:nvPr/>
        </p:nvGrpSpPr>
        <p:grpSpPr>
          <a:xfrm>
            <a:off x="14433625" y="8586680"/>
            <a:ext cx="2880001" cy="538481"/>
            <a:chOff x="0" y="0"/>
            <a:chExt cx="2879999" cy="538480"/>
          </a:xfrm>
        </p:grpSpPr>
        <p:sp>
          <p:nvSpPr>
            <p:cNvPr id="97" name="矩形"/>
            <p:cNvSpPr/>
            <p:nvPr/>
          </p:nvSpPr>
          <p:spPr>
            <a:xfrm>
              <a:off x="0" y="10160"/>
              <a:ext cx="2880000" cy="518161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defTabSz="1828800">
                <a:spcBef>
                  <a:spcPts val="2000"/>
                </a:spcBef>
                <a:defRPr sz="2400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defRPr>
              </a:pPr>
            </a:p>
          </p:txBody>
        </p:sp>
        <p:sp>
          <p:nvSpPr>
            <p:cNvPr id="98" name="iterate object"/>
            <p:cNvSpPr txBox="1"/>
            <p:nvPr/>
          </p:nvSpPr>
          <p:spPr>
            <a:xfrm>
              <a:off x="96202" y="-1"/>
              <a:ext cx="2687596" cy="538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>
              <a:lvl1pPr defTabSz="1828800">
                <a:spcBef>
                  <a:spcPts val="2000"/>
                </a:spcBef>
                <a:defRPr sz="2400">
                  <a:latin typeface="Cambria"/>
                  <a:ea typeface="Cambria"/>
                  <a:cs typeface="Cambria"/>
                  <a:sym typeface="Cambria"/>
                </a:defRPr>
              </a:lvl1pPr>
            </a:lstStyle>
            <a:p>
              <a:pPr/>
              <a:r>
                <a:t>iterate object</a:t>
              </a:r>
            </a:p>
          </p:txBody>
        </p:sp>
      </p:grpSp>
      <p:sp>
        <p:nvSpPr>
          <p:cNvPr id="100" name="矩形 17"/>
          <p:cNvSpPr txBox="1"/>
          <p:nvPr/>
        </p:nvSpPr>
        <p:spPr>
          <a:xfrm>
            <a:off x="12058449" y="7836671"/>
            <a:ext cx="348219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 sz="6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01" name="矩形 19"/>
          <p:cNvSpPr txBox="1"/>
          <p:nvPr/>
        </p:nvSpPr>
        <p:spPr>
          <a:xfrm>
            <a:off x="14279469" y="7836671"/>
            <a:ext cx="1135148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 sz="6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tor</a:t>
            </a:r>
          </a:p>
        </p:txBody>
      </p:sp>
      <p:grpSp>
        <p:nvGrpSpPr>
          <p:cNvPr id="104" name="矩形 21"/>
          <p:cNvGrpSpPr/>
          <p:nvPr/>
        </p:nvGrpSpPr>
        <p:grpSpPr>
          <a:xfrm>
            <a:off x="13447190" y="4903435"/>
            <a:ext cx="2755267" cy="538481"/>
            <a:chOff x="0" y="0"/>
            <a:chExt cx="2755266" cy="538480"/>
          </a:xfrm>
        </p:grpSpPr>
        <p:sp>
          <p:nvSpPr>
            <p:cNvPr id="102" name="矩形"/>
            <p:cNvSpPr/>
            <p:nvPr/>
          </p:nvSpPr>
          <p:spPr>
            <a:xfrm>
              <a:off x="0" y="10160"/>
              <a:ext cx="2755267" cy="5181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5"/>
              </a:solidFill>
              <a:prstDash val="sysDash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1828800">
                <a:spcBef>
                  <a:spcPts val="2000"/>
                </a:spcBef>
                <a:defRPr sz="2400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defRPr>
              </a:pPr>
            </a:p>
          </p:txBody>
        </p:sp>
        <p:sp>
          <p:nvSpPr>
            <p:cNvPr id="103" name="Iterate interface"/>
            <p:cNvSpPr txBox="1"/>
            <p:nvPr/>
          </p:nvSpPr>
          <p:spPr>
            <a:xfrm>
              <a:off x="104139" y="-1"/>
              <a:ext cx="2546988" cy="538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>
              <a:lvl1pPr defTabSz="1828800">
                <a:spcBef>
                  <a:spcPts val="2000"/>
                </a:spcBef>
                <a:defRPr sz="2400">
                  <a:latin typeface="Cambria"/>
                  <a:ea typeface="Cambria"/>
                  <a:cs typeface="Cambria"/>
                  <a:sym typeface="Cambria"/>
                </a:defRPr>
              </a:lvl1pPr>
            </a:lstStyle>
            <a:p>
              <a:pPr/>
              <a:r>
                <a:t>Iterate interface</a:t>
              </a:r>
            </a:p>
          </p:txBody>
        </p:sp>
      </p:grpSp>
      <p:grpSp>
        <p:nvGrpSpPr>
          <p:cNvPr id="107" name="矩形 22"/>
          <p:cNvGrpSpPr/>
          <p:nvPr/>
        </p:nvGrpSpPr>
        <p:grpSpPr>
          <a:xfrm>
            <a:off x="15098140" y="5390217"/>
            <a:ext cx="1092201" cy="396241"/>
            <a:chOff x="0" y="0"/>
            <a:chExt cx="1092200" cy="396240"/>
          </a:xfrm>
        </p:grpSpPr>
        <p:sp>
          <p:nvSpPr>
            <p:cNvPr id="105" name="矩形"/>
            <p:cNvSpPr/>
            <p:nvPr/>
          </p:nvSpPr>
          <p:spPr>
            <a:xfrm>
              <a:off x="0" y="58419"/>
              <a:ext cx="1092200" cy="27940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accent3"/>
              </a:solidFill>
              <a:prstDash val="sysDash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/>
              </a:pPr>
            </a:p>
          </p:txBody>
        </p:sp>
        <p:sp>
          <p:nvSpPr>
            <p:cNvPr id="106" name=".next()"/>
            <p:cNvSpPr txBox="1"/>
            <p:nvPr/>
          </p:nvSpPr>
          <p:spPr>
            <a:xfrm>
              <a:off x="50482" y="-1"/>
              <a:ext cx="991236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.next()</a:t>
              </a:r>
            </a:p>
          </p:txBody>
        </p:sp>
      </p:grpSp>
      <p:sp>
        <p:nvSpPr>
          <p:cNvPr id="149" name="直接连接符 24"/>
          <p:cNvSpPr/>
          <p:nvPr/>
        </p:nvSpPr>
        <p:spPr>
          <a:xfrm>
            <a:off x="14902302" y="5444773"/>
            <a:ext cx="894658" cy="3141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>
            <a:solidFill>
              <a:srgbClr val="009EF9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11" name="矩形 27"/>
          <p:cNvGrpSpPr/>
          <p:nvPr/>
        </p:nvGrpSpPr>
        <p:grpSpPr>
          <a:xfrm>
            <a:off x="14433625" y="10076951"/>
            <a:ext cx="2880001" cy="538481"/>
            <a:chOff x="0" y="0"/>
            <a:chExt cx="2879999" cy="538480"/>
          </a:xfrm>
        </p:grpSpPr>
        <p:sp>
          <p:nvSpPr>
            <p:cNvPr id="109" name="矩形"/>
            <p:cNvSpPr/>
            <p:nvPr/>
          </p:nvSpPr>
          <p:spPr>
            <a:xfrm>
              <a:off x="0" y="10160"/>
              <a:ext cx="2880000" cy="518161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defTabSz="1828800">
                <a:spcBef>
                  <a:spcPts val="2000"/>
                </a:spcBef>
                <a:defRPr sz="2400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defRPr>
              </a:pPr>
            </a:p>
          </p:txBody>
        </p:sp>
        <p:sp>
          <p:nvSpPr>
            <p:cNvPr id="110" name="generator object"/>
            <p:cNvSpPr txBox="1"/>
            <p:nvPr/>
          </p:nvSpPr>
          <p:spPr>
            <a:xfrm>
              <a:off x="96202" y="-1"/>
              <a:ext cx="2687596" cy="538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>
              <a:lvl1pPr defTabSz="1828800">
                <a:spcBef>
                  <a:spcPts val="2000"/>
                </a:spcBef>
                <a:defRPr sz="2400">
                  <a:latin typeface="Cambria"/>
                  <a:ea typeface="Cambria"/>
                  <a:cs typeface="Cambria"/>
                  <a:sym typeface="Cambria"/>
                </a:defRPr>
              </a:lvl1pPr>
            </a:lstStyle>
            <a:p>
              <a:pPr/>
              <a:r>
                <a:t>generator object</a:t>
              </a:r>
            </a:p>
          </p:txBody>
        </p:sp>
      </p:grpSp>
      <p:sp>
        <p:nvSpPr>
          <p:cNvPr id="150" name="直接箭头连接符 29"/>
          <p:cNvSpPr/>
          <p:nvPr/>
        </p:nvSpPr>
        <p:spPr>
          <a:xfrm>
            <a:off x="15873625" y="9125239"/>
            <a:ext cx="1" cy="951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5400">
            <a:solidFill>
              <a:srgbClr val="4F81BD"/>
            </a:solidFill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grpSp>
        <p:nvGrpSpPr>
          <p:cNvPr id="115" name="矩形 33"/>
          <p:cNvGrpSpPr/>
          <p:nvPr/>
        </p:nvGrpSpPr>
        <p:grpSpPr>
          <a:xfrm>
            <a:off x="15873624" y="10546852"/>
            <a:ext cx="1440001" cy="396241"/>
            <a:chOff x="0" y="0"/>
            <a:chExt cx="1439999" cy="396240"/>
          </a:xfrm>
        </p:grpSpPr>
        <p:sp>
          <p:nvSpPr>
            <p:cNvPr id="113" name="矩形"/>
            <p:cNvSpPr/>
            <p:nvPr/>
          </p:nvSpPr>
          <p:spPr>
            <a:xfrm>
              <a:off x="0" y="58419"/>
              <a:ext cx="1440000" cy="27940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accent3"/>
              </a:solidFill>
              <a:prstDash val="sysDash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/>
              </a:pPr>
            </a:p>
          </p:txBody>
        </p:sp>
        <p:sp>
          <p:nvSpPr>
            <p:cNvPr id="114" name=".return()"/>
            <p:cNvSpPr txBox="1"/>
            <p:nvPr/>
          </p:nvSpPr>
          <p:spPr>
            <a:xfrm>
              <a:off x="50482" y="-1"/>
              <a:ext cx="1339036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.return()</a:t>
              </a:r>
            </a:p>
          </p:txBody>
        </p:sp>
      </p:grpSp>
      <p:grpSp>
        <p:nvGrpSpPr>
          <p:cNvPr id="118" name="矩形 34"/>
          <p:cNvGrpSpPr/>
          <p:nvPr/>
        </p:nvGrpSpPr>
        <p:grpSpPr>
          <a:xfrm>
            <a:off x="15873624" y="10831331"/>
            <a:ext cx="1440001" cy="396241"/>
            <a:chOff x="0" y="0"/>
            <a:chExt cx="1439999" cy="396240"/>
          </a:xfrm>
        </p:grpSpPr>
        <p:sp>
          <p:nvSpPr>
            <p:cNvPr id="116" name="矩形"/>
            <p:cNvSpPr/>
            <p:nvPr/>
          </p:nvSpPr>
          <p:spPr>
            <a:xfrm>
              <a:off x="0" y="58419"/>
              <a:ext cx="1440000" cy="27940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accent3"/>
              </a:solidFill>
              <a:prstDash val="sysDash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/>
              </a:pPr>
            </a:p>
          </p:txBody>
        </p:sp>
        <p:sp>
          <p:nvSpPr>
            <p:cNvPr id="117" name=".throw()"/>
            <p:cNvSpPr txBox="1"/>
            <p:nvPr/>
          </p:nvSpPr>
          <p:spPr>
            <a:xfrm>
              <a:off x="50482" y="-1"/>
              <a:ext cx="1339036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.throw()</a:t>
              </a:r>
            </a:p>
          </p:txBody>
        </p:sp>
      </p:grpSp>
      <p:grpSp>
        <p:nvGrpSpPr>
          <p:cNvPr id="121" name="矩形 39"/>
          <p:cNvGrpSpPr/>
          <p:nvPr/>
        </p:nvGrpSpPr>
        <p:grpSpPr>
          <a:xfrm>
            <a:off x="7315775" y="6271653"/>
            <a:ext cx="2880001" cy="538482"/>
            <a:chOff x="0" y="0"/>
            <a:chExt cx="2879999" cy="538480"/>
          </a:xfrm>
        </p:grpSpPr>
        <p:sp>
          <p:nvSpPr>
            <p:cNvPr id="119" name="矩形"/>
            <p:cNvSpPr/>
            <p:nvPr/>
          </p:nvSpPr>
          <p:spPr>
            <a:xfrm>
              <a:off x="0" y="10160"/>
              <a:ext cx="2880000" cy="518161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spcBef>
                  <a:spcPts val="2000"/>
                </a:spcBef>
                <a:defRPr sz="2400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defRPr>
              </a:pPr>
            </a:p>
          </p:txBody>
        </p:sp>
        <p:sp>
          <p:nvSpPr>
            <p:cNvPr id="120" name="Iterable object"/>
            <p:cNvSpPr txBox="1"/>
            <p:nvPr/>
          </p:nvSpPr>
          <p:spPr>
            <a:xfrm>
              <a:off x="96202" y="-1"/>
              <a:ext cx="2687596" cy="538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>
              <a:lvl1pPr>
                <a:spcBef>
                  <a:spcPts val="2000"/>
                </a:spcBef>
                <a:defRPr sz="2400">
                  <a:latin typeface="Cambria"/>
                  <a:ea typeface="Cambria"/>
                  <a:cs typeface="Cambria"/>
                  <a:sym typeface="Cambria"/>
                </a:defRPr>
              </a:lvl1pPr>
            </a:lstStyle>
            <a:p>
              <a:pPr/>
              <a:r>
                <a:t>Iterable object</a:t>
              </a:r>
            </a:p>
          </p:txBody>
        </p:sp>
      </p:grpSp>
      <p:grpSp>
        <p:nvGrpSpPr>
          <p:cNvPr id="124" name="矩形 40"/>
          <p:cNvGrpSpPr/>
          <p:nvPr/>
        </p:nvGrpSpPr>
        <p:grpSpPr>
          <a:xfrm>
            <a:off x="8159375" y="6782457"/>
            <a:ext cx="2025409" cy="370841"/>
            <a:chOff x="0" y="0"/>
            <a:chExt cx="2025407" cy="370840"/>
          </a:xfrm>
        </p:grpSpPr>
        <p:sp>
          <p:nvSpPr>
            <p:cNvPr id="122" name="矩形"/>
            <p:cNvSpPr/>
            <p:nvPr/>
          </p:nvSpPr>
          <p:spPr>
            <a:xfrm>
              <a:off x="0" y="21253"/>
              <a:ext cx="2025408" cy="32833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accent3"/>
              </a:solidFill>
              <a:prstDash val="sysDash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i="1" sz="1800"/>
              </a:pPr>
            </a:p>
          </p:txBody>
        </p:sp>
        <p:sp>
          <p:nvSpPr>
            <p:cNvPr id="123" name="[Symbol.Iterator]"/>
            <p:cNvSpPr txBox="1"/>
            <p:nvPr/>
          </p:nvSpPr>
          <p:spPr>
            <a:xfrm>
              <a:off x="50482" y="0"/>
              <a:ext cx="192444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i="1" sz="1800"/>
              </a:lvl1pPr>
            </a:lstStyle>
            <a:p>
              <a:pPr/>
              <a:r>
                <a:t>[Symbol.Iterator]</a:t>
              </a:r>
            </a:p>
          </p:txBody>
        </p:sp>
      </p:grpSp>
      <p:grpSp>
        <p:nvGrpSpPr>
          <p:cNvPr id="127" name="矩形 42"/>
          <p:cNvGrpSpPr/>
          <p:nvPr/>
        </p:nvGrpSpPr>
        <p:grpSpPr>
          <a:xfrm>
            <a:off x="10069779" y="4899967"/>
            <a:ext cx="2755268" cy="538481"/>
            <a:chOff x="0" y="0"/>
            <a:chExt cx="2755266" cy="538480"/>
          </a:xfrm>
        </p:grpSpPr>
        <p:sp>
          <p:nvSpPr>
            <p:cNvPr id="125" name="矩形"/>
            <p:cNvSpPr/>
            <p:nvPr/>
          </p:nvSpPr>
          <p:spPr>
            <a:xfrm>
              <a:off x="0" y="10160"/>
              <a:ext cx="2755267" cy="5181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5"/>
              </a:solidFill>
              <a:prstDash val="sysDash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1828800">
                <a:spcBef>
                  <a:spcPts val="2000"/>
                </a:spcBef>
                <a:defRPr sz="2400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defRPr>
              </a:pPr>
            </a:p>
          </p:txBody>
        </p:sp>
        <p:sp>
          <p:nvSpPr>
            <p:cNvPr id="126" name="Iterable interface"/>
            <p:cNvSpPr txBox="1"/>
            <p:nvPr/>
          </p:nvSpPr>
          <p:spPr>
            <a:xfrm>
              <a:off x="104139" y="-1"/>
              <a:ext cx="2546988" cy="538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>
              <a:lvl1pPr defTabSz="1828800">
                <a:spcBef>
                  <a:spcPts val="2000"/>
                </a:spcBef>
                <a:defRPr sz="2400">
                  <a:latin typeface="Cambria"/>
                  <a:ea typeface="Cambria"/>
                  <a:cs typeface="Cambria"/>
                  <a:sym typeface="Cambria"/>
                </a:defRPr>
              </a:lvl1pPr>
            </a:lstStyle>
            <a:p>
              <a:pPr/>
              <a:r>
                <a:t>Iterable interface</a:t>
              </a:r>
            </a:p>
          </p:txBody>
        </p:sp>
      </p:grpSp>
      <p:sp>
        <p:nvSpPr>
          <p:cNvPr id="151" name="直接连接符 43"/>
          <p:cNvSpPr/>
          <p:nvPr/>
        </p:nvSpPr>
        <p:spPr>
          <a:xfrm>
            <a:off x="9284100" y="5441305"/>
            <a:ext cx="1629381" cy="830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009EF9"/>
            </a:solidFill>
          </a:ln>
        </p:spPr>
        <p:txBody>
          <a:bodyPr/>
          <a:lstStyle/>
          <a:p>
            <a:pPr/>
          </a:p>
        </p:txBody>
      </p:sp>
      <p:sp>
        <p:nvSpPr>
          <p:cNvPr id="152" name="直接连接符 46"/>
          <p:cNvSpPr/>
          <p:nvPr/>
        </p:nvSpPr>
        <p:spPr>
          <a:xfrm>
            <a:off x="9171940" y="6527800"/>
            <a:ext cx="2180590" cy="20586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665"/>
                </a:lnTo>
              </a:path>
            </a:pathLst>
          </a:custGeom>
          <a:ln>
            <a:solidFill>
              <a:srgbClr val="009EF9"/>
            </a:solidFill>
            <a:prstDash val="dash"/>
          </a:ln>
        </p:spPr>
        <p:txBody>
          <a:bodyPr/>
          <a:lstStyle/>
          <a:p>
            <a:pPr/>
          </a:p>
        </p:txBody>
      </p:sp>
      <p:sp>
        <p:nvSpPr>
          <p:cNvPr id="130" name="矩形 55"/>
          <p:cNvSpPr txBox="1"/>
          <p:nvPr/>
        </p:nvSpPr>
        <p:spPr>
          <a:xfrm>
            <a:off x="10844302" y="5815267"/>
            <a:ext cx="561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实现</a:t>
            </a:r>
          </a:p>
        </p:txBody>
      </p:sp>
      <p:sp>
        <p:nvSpPr>
          <p:cNvPr id="131" name="矩形 56"/>
          <p:cNvSpPr txBox="1"/>
          <p:nvPr/>
        </p:nvSpPr>
        <p:spPr>
          <a:xfrm>
            <a:off x="15363570" y="6620612"/>
            <a:ext cx="561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实现</a:t>
            </a:r>
          </a:p>
        </p:txBody>
      </p:sp>
      <p:sp>
        <p:nvSpPr>
          <p:cNvPr id="132" name="矩形 58"/>
          <p:cNvSpPr txBox="1"/>
          <p:nvPr/>
        </p:nvSpPr>
        <p:spPr>
          <a:xfrm>
            <a:off x="4912526" y="6142323"/>
            <a:ext cx="188214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A1F6EC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可迭代对象</a:t>
            </a:r>
          </a:p>
        </p:txBody>
      </p:sp>
      <p:sp>
        <p:nvSpPr>
          <p:cNvPr id="133" name="矩形 59"/>
          <p:cNvSpPr txBox="1"/>
          <p:nvPr/>
        </p:nvSpPr>
        <p:spPr>
          <a:xfrm>
            <a:off x="17616201" y="8545166"/>
            <a:ext cx="152654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A1F6EC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迭代对象</a:t>
            </a:r>
          </a:p>
        </p:txBody>
      </p:sp>
      <p:sp>
        <p:nvSpPr>
          <p:cNvPr id="134" name="矩形 60"/>
          <p:cNvSpPr txBox="1"/>
          <p:nvPr/>
        </p:nvSpPr>
        <p:spPr>
          <a:xfrm>
            <a:off x="8080254" y="8385385"/>
            <a:ext cx="1882141" cy="110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>
                <a:solidFill>
                  <a:srgbClr val="A1F6EC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迭代器</a:t>
            </a:r>
            <a:r>
              <a:t>/</a:t>
            </a:r>
            <a:endParaRPr>
              <a:latin typeface="PingFang SC Regular"/>
              <a:ea typeface="PingFang SC Regular"/>
              <a:cs typeface="PingFang SC Regular"/>
              <a:sym typeface="PingFang SC Regular"/>
            </a:endParaRPr>
          </a:p>
          <a:p>
            <a:pPr>
              <a:defRPr sz="2800">
                <a:solidFill>
                  <a:srgbClr val="A1F6EC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迭代器函数</a:t>
            </a:r>
          </a:p>
        </p:txBody>
      </p:sp>
      <p:sp>
        <p:nvSpPr>
          <p:cNvPr id="135" name="矩形 61"/>
          <p:cNvSpPr txBox="1"/>
          <p:nvPr/>
        </p:nvSpPr>
        <p:spPr>
          <a:xfrm>
            <a:off x="8080254" y="9822972"/>
            <a:ext cx="1882141" cy="110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>
                <a:solidFill>
                  <a:srgbClr val="A1F6EC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生成器</a:t>
            </a:r>
            <a:r>
              <a:t>/</a:t>
            </a:r>
            <a:endParaRPr>
              <a:latin typeface="PingFang SC Regular"/>
              <a:ea typeface="PingFang SC Regular"/>
              <a:cs typeface="PingFang SC Regular"/>
              <a:sym typeface="PingFang SC Regular"/>
            </a:endParaRPr>
          </a:p>
          <a:p>
            <a:pPr>
              <a:defRPr sz="2800">
                <a:solidFill>
                  <a:srgbClr val="A1F6EC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生成器函数</a:t>
            </a:r>
          </a:p>
        </p:txBody>
      </p:sp>
      <p:sp>
        <p:nvSpPr>
          <p:cNvPr id="136" name="矩形 62"/>
          <p:cNvSpPr txBox="1"/>
          <p:nvPr/>
        </p:nvSpPr>
        <p:spPr>
          <a:xfrm>
            <a:off x="17589333" y="10087111"/>
            <a:ext cx="188214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A1F6EC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生成器对象</a:t>
            </a:r>
          </a:p>
        </p:txBody>
      </p:sp>
      <p:sp>
        <p:nvSpPr>
          <p:cNvPr id="137" name="矩形 65"/>
          <p:cNvSpPr txBox="1"/>
          <p:nvPr/>
        </p:nvSpPr>
        <p:spPr>
          <a:xfrm>
            <a:off x="7702400" y="5275930"/>
            <a:ext cx="1306577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0">
                <a:solidFill>
                  <a:srgbClr val="FF0000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iter</a:t>
            </a:r>
          </a:p>
        </p:txBody>
      </p:sp>
      <p:sp>
        <p:nvSpPr>
          <p:cNvPr id="138" name="矩形 2"/>
          <p:cNvSpPr txBox="1"/>
          <p:nvPr/>
        </p:nvSpPr>
        <p:spPr>
          <a:xfrm>
            <a:off x="11493405" y="1902417"/>
            <a:ext cx="1653541" cy="1640841"/>
          </a:xfrm>
          <a:prstGeom prst="rect">
            <a:avLst/>
          </a:prstGeom>
          <a:gradFill>
            <a:gsLst>
              <a:gs pos="0">
                <a:srgbClr val="FF4FA7"/>
              </a:gs>
              <a:gs pos="100000">
                <a:schemeClr val="accent6">
                  <a:hueOff val="339517"/>
                  <a:satOff val="18181"/>
                  <a:lumOff val="21292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0">
                <a:solidFill>
                  <a:srgbClr val="FFFFFF"/>
                </a:solidFill>
                <a:latin typeface="Webdings"/>
                <a:ea typeface="Webdings"/>
                <a:cs typeface="Webdings"/>
                <a:sym typeface="Webdings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苹方-简"/>
              </a:defRPr>
            </a:pPr>
            <a:r>
              <a:rPr>
                <a:latin typeface="Webdings"/>
                <a:ea typeface="Webdings"/>
                <a:cs typeface="Webdings"/>
                <a:sym typeface="Webdings"/>
              </a:rPr>
              <a:t></a:t>
            </a:r>
          </a:p>
        </p:txBody>
      </p:sp>
      <p:sp>
        <p:nvSpPr>
          <p:cNvPr id="139" name="矩形 5"/>
          <p:cNvSpPr txBox="1"/>
          <p:nvPr/>
        </p:nvSpPr>
        <p:spPr>
          <a:xfrm>
            <a:off x="11015377" y="3618773"/>
            <a:ext cx="2609597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The iterator protocol</a:t>
            </a:r>
          </a:p>
        </p:txBody>
      </p:sp>
      <p:sp>
        <p:nvSpPr>
          <p:cNvPr id="140" name="矩形 35"/>
          <p:cNvSpPr txBox="1"/>
          <p:nvPr/>
        </p:nvSpPr>
        <p:spPr>
          <a:xfrm>
            <a:off x="7528918" y="2065861"/>
            <a:ext cx="1653541" cy="1640841"/>
          </a:xfrm>
          <a:prstGeom prst="rect">
            <a:avLst/>
          </a:prstGeom>
          <a:gradFill>
            <a:gsLst>
              <a:gs pos="0">
                <a:srgbClr val="FF4FA7"/>
              </a:gs>
              <a:gs pos="100000">
                <a:schemeClr val="accent6">
                  <a:hueOff val="339517"/>
                  <a:satOff val="18181"/>
                  <a:lumOff val="21292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0">
                <a:solidFill>
                  <a:srgbClr val="FFFFFF"/>
                </a:solidFill>
                <a:latin typeface="Webdings"/>
                <a:ea typeface="Webdings"/>
                <a:cs typeface="Webdings"/>
                <a:sym typeface="Webdings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苹方-简"/>
              </a:defRPr>
            </a:pPr>
            <a:r>
              <a:rPr>
                <a:latin typeface="Webdings"/>
                <a:ea typeface="Webdings"/>
                <a:cs typeface="Webdings"/>
                <a:sym typeface="Webdings"/>
              </a:rPr>
              <a:t></a:t>
            </a:r>
          </a:p>
        </p:txBody>
      </p:sp>
      <p:sp>
        <p:nvSpPr>
          <p:cNvPr id="141" name="矩形 36"/>
          <p:cNvSpPr txBox="1"/>
          <p:nvPr/>
        </p:nvSpPr>
        <p:spPr>
          <a:xfrm>
            <a:off x="7039841" y="3866168"/>
            <a:ext cx="263169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4">
                    <a:lumOff val="20588"/>
                  </a:schemeClr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The iterable protocol</a:t>
            </a:r>
          </a:p>
        </p:txBody>
      </p:sp>
      <p:sp>
        <p:nvSpPr>
          <p:cNvPr id="153" name="直接箭头连接符 9"/>
          <p:cNvSpPr/>
          <p:nvPr/>
        </p:nvSpPr>
        <p:spPr>
          <a:xfrm>
            <a:off x="7952451" y="4313208"/>
            <a:ext cx="2385960" cy="584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175">
            <a:solidFill>
              <a:srgbClr val="3E3E3E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4" name="直接箭头连接符 9"/>
          <p:cNvSpPr/>
          <p:nvPr/>
        </p:nvSpPr>
        <p:spPr>
          <a:xfrm>
            <a:off x="11655409" y="4065813"/>
            <a:ext cx="2391648" cy="835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175">
            <a:solidFill>
              <a:srgbClr val="3E3E3E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4" name="矩形 26"/>
          <p:cNvSpPr txBox="1"/>
          <p:nvPr/>
        </p:nvSpPr>
        <p:spPr>
          <a:xfrm>
            <a:off x="6413634" y="584172"/>
            <a:ext cx="7780329" cy="113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6000">
                <a:solidFill>
                  <a:srgbClr val="DCDCDC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Iteration protocols</a:t>
            </a:r>
          </a:p>
        </p:txBody>
      </p:sp>
      <p:sp>
        <p:nvSpPr>
          <p:cNvPr id="145" name="矩形 28"/>
          <p:cNvSpPr txBox="1"/>
          <p:nvPr/>
        </p:nvSpPr>
        <p:spPr>
          <a:xfrm>
            <a:off x="6852834" y="11875272"/>
            <a:ext cx="1210056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solidFill>
                  <a:srgbClr val="A7A7A7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https://developer.mozilla.org/en-US/docs/Web/JavaScript/Reference/Iteration_protocols</a:t>
            </a:r>
          </a:p>
        </p:txBody>
      </p:sp>
      <p:sp>
        <p:nvSpPr>
          <p:cNvPr id="146" name="矩形 69"/>
          <p:cNvSpPr txBox="1"/>
          <p:nvPr/>
        </p:nvSpPr>
        <p:spPr>
          <a:xfrm>
            <a:off x="10301125" y="6932755"/>
            <a:ext cx="561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引用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在此输入一级标题"/>
          <p:cNvSpPr txBox="1"/>
          <p:nvPr/>
        </p:nvSpPr>
        <p:spPr>
          <a:xfrm>
            <a:off x="1285952" y="1239528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157" name="矩形 23"/>
          <p:cNvSpPr txBox="1"/>
          <p:nvPr/>
        </p:nvSpPr>
        <p:spPr>
          <a:xfrm>
            <a:off x="1696173" y="2965343"/>
            <a:ext cx="16921013" cy="422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</a:defRPr>
            </a:pPr>
            <a:r>
              <a:t>生成器、迭代器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</a:defRPr>
            </a:pPr>
            <a:r>
              <a:t>注意无限迭代和有限迭代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</a:defRPr>
            </a:pPr>
            <a:r>
              <a:t>可迭代协议、迭代协议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</a:defRPr>
            </a:pPr>
            <a:r>
              <a:t>注意 .next()、.throw() 和 .return() 方法的特殊性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</a:p>
          <a:p>
            <a:pPr marL="508000" indent="-508000" algn="l">
              <a:buSzPct val="100000"/>
              <a:buAutoNum type="arabicPeriod" startAt="3"/>
              <a:defRPr sz="4000">
                <a:solidFill>
                  <a:srgbClr val="FFFFFF"/>
                </a:solidFill>
              </a:defRPr>
            </a:pPr>
            <a:r>
              <a:t>理解：替代对象与可迭代对象的交叉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</a:defRPr>
            </a:pPr>
            <a:r>
              <a:t> - x &amp; { [Symbol.Iterator]() =&gt; ...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在此输入一级标题"/>
          <p:cNvSpPr txBox="1"/>
          <p:nvPr/>
        </p:nvSpPr>
        <p:spPr>
          <a:xfrm>
            <a:off x="1285952" y="1239528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作业</a:t>
            </a:r>
          </a:p>
        </p:txBody>
      </p:sp>
      <p:sp>
        <p:nvSpPr>
          <p:cNvPr id="160" name="矩形 23"/>
          <p:cNvSpPr txBox="1"/>
          <p:nvPr/>
        </p:nvSpPr>
        <p:spPr>
          <a:xfrm>
            <a:off x="1696173" y="2965343"/>
            <a:ext cx="16921013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1052" indent="-401052" algn="l">
              <a:buSzPct val="60000"/>
              <a:buBlip>
                <a:blip r:embed="rId2"/>
              </a:buBlip>
              <a:defRPr sz="4000">
                <a:solidFill>
                  <a:srgbClr val="FFFFFF"/>
                </a:solidFill>
              </a:defRPr>
            </a:pPr>
            <a:r>
              <a:t>进一步了解集合类型以及它们的一些新的提案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https://tc39.es/proposal-collection-methods/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https://github.com/tc39/proposal-collection-methods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https://tc39.es/ecma262/#sec-indexed-collections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https://tc39.es/ecma262/#sec-keyed-collections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 2"/>
          <p:cNvSpPr txBox="1"/>
          <p:nvPr/>
        </p:nvSpPr>
        <p:spPr>
          <a:xfrm>
            <a:off x="5695707" y="4902198"/>
            <a:ext cx="12992585" cy="391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16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2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