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21 |  模板字面量类型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模板字面量类型以及模板参数的基本语法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与其它类型的混合使用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与定界符（定界字面量）相关的处理规则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14434" y="8274789"/>
            <a:ext cx="14374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62330" y="8206787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成组"/>
          <p:cNvGrpSpPr/>
          <p:nvPr/>
        </p:nvGrpSpPr>
        <p:grpSpPr>
          <a:xfrm>
            <a:off x="13559423" y="-182466"/>
            <a:ext cx="10080986" cy="13675819"/>
            <a:chOff x="0" y="0"/>
            <a:chExt cx="10080985" cy="13675817"/>
          </a:xfrm>
        </p:grpSpPr>
        <p:sp>
          <p:nvSpPr>
            <p:cNvPr id="91" name="矩形"/>
            <p:cNvSpPr/>
            <p:nvPr/>
          </p:nvSpPr>
          <p:spPr>
            <a:xfrm>
              <a:off x="0" y="1135485"/>
              <a:ext cx="10080986" cy="11404768"/>
            </a:xfrm>
            <a:prstGeom prst="rect">
              <a:avLst/>
            </a:prstGeom>
            <a:solidFill>
              <a:srgbClr val="DDDDDD"/>
            </a:solidFill>
            <a:ln w="9525" cap="flat">
              <a:solidFill>
                <a:srgbClr val="FD5E4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2" name="未命名.pdf" descr="未命名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08485" y="0"/>
              <a:ext cx="9664030" cy="136758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4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</a:t>
            </a:r>
          </a:p>
        </p:txBody>
      </p:sp>
      <p:sp>
        <p:nvSpPr>
          <p:cNvPr id="95" name="1、作为表达式，自身要求值（表达式求值）"/>
          <p:cNvSpPr txBox="1"/>
          <p:nvPr/>
        </p:nvSpPr>
        <p:spPr>
          <a:xfrm>
            <a:off x="1556037" y="8434842"/>
            <a:ext cx="90548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1、作为表达式，自身要求值（表达式求值）</a:t>
            </a:r>
          </a:p>
        </p:txBody>
      </p:sp>
      <p:sp>
        <p:nvSpPr>
          <p:cNvPr id="96" name="2、作为表达式类型，要参与其它运算符的运算（操作数）"/>
          <p:cNvSpPr txBox="1"/>
          <p:nvPr/>
        </p:nvSpPr>
        <p:spPr>
          <a:xfrm>
            <a:off x="1556037" y="9660038"/>
            <a:ext cx="120383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2、作为表达式类型，要参与其它运算符的运算（操作数）</a:t>
            </a:r>
          </a:p>
        </p:txBody>
      </p:sp>
      <p:sp>
        <p:nvSpPr>
          <p:cNvPr id="97" name="矩形"/>
          <p:cNvSpPr/>
          <p:nvPr/>
        </p:nvSpPr>
        <p:spPr>
          <a:xfrm>
            <a:off x="15470387" y="2330363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✓"/>
          <p:cNvSpPr txBox="1"/>
          <p:nvPr/>
        </p:nvSpPr>
        <p:spPr>
          <a:xfrm>
            <a:off x="15420261" y="1698616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99" name="✓"/>
          <p:cNvSpPr txBox="1"/>
          <p:nvPr/>
        </p:nvSpPr>
        <p:spPr>
          <a:xfrm>
            <a:off x="15420261" y="5292189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0" name="✓"/>
          <p:cNvSpPr txBox="1"/>
          <p:nvPr/>
        </p:nvSpPr>
        <p:spPr>
          <a:xfrm>
            <a:off x="15420261" y="1111766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1" name="✓"/>
          <p:cNvSpPr txBox="1"/>
          <p:nvPr/>
        </p:nvSpPr>
        <p:spPr>
          <a:xfrm>
            <a:off x="15420261" y="25821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2" name="✓"/>
          <p:cNvSpPr txBox="1"/>
          <p:nvPr/>
        </p:nvSpPr>
        <p:spPr>
          <a:xfrm>
            <a:off x="15420261" y="3937191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3" name="✓"/>
          <p:cNvSpPr txBox="1"/>
          <p:nvPr/>
        </p:nvSpPr>
        <p:spPr>
          <a:xfrm>
            <a:off x="15420261" y="6299843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4" name="✓"/>
          <p:cNvSpPr txBox="1"/>
          <p:nvPr/>
        </p:nvSpPr>
        <p:spPr>
          <a:xfrm>
            <a:off x="15420261" y="800218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5" name="✓"/>
          <p:cNvSpPr txBox="1"/>
          <p:nvPr/>
        </p:nvSpPr>
        <p:spPr>
          <a:xfrm>
            <a:off x="15420261" y="86624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6" name="矩形"/>
          <p:cNvSpPr/>
          <p:nvPr/>
        </p:nvSpPr>
        <p:spPr>
          <a:xfrm>
            <a:off x="15470387" y="3612609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✓"/>
          <p:cNvSpPr txBox="1"/>
          <p:nvPr/>
        </p:nvSpPr>
        <p:spPr>
          <a:xfrm>
            <a:off x="15420261" y="7234487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8" name="✓"/>
          <p:cNvSpPr txBox="1"/>
          <p:nvPr/>
        </p:nvSpPr>
        <p:spPr>
          <a:xfrm>
            <a:off x="15420261" y="32077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9" name="✓"/>
          <p:cNvSpPr txBox="1"/>
          <p:nvPr/>
        </p:nvSpPr>
        <p:spPr>
          <a:xfrm>
            <a:off x="15420261" y="4466551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12" name="矩形 23"/>
          <p:cNvSpPr txBox="1"/>
          <p:nvPr/>
        </p:nvSpPr>
        <p:spPr>
          <a:xfrm>
            <a:off x="1696172" y="4373562"/>
            <a:ext cx="20991655" cy="590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模板字面量字符串的基本语法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有两种语法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`abcd`</a:t>
            </a:r>
            <a:r>
              <a:t> 和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`ab${string}cd`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模板参数支持的类型是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string | number | bigint | boolean | null | undefined | never</a:t>
            </a:r>
            <a:r>
              <a:t> 以及它们的子类型的联合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在与其它类型混用时，联合类型会处理成“各分量的模板类型”的联合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类似于正则表达式中的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`a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(U1|U2| .. |Ux)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b`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集合类型与定界字符串（定界符）相互作用时的处理逻辑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处理成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处理成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.*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处理成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.*?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15" name="矩形 23"/>
          <p:cNvSpPr txBox="1"/>
          <p:nvPr/>
        </p:nvSpPr>
        <p:spPr>
          <a:xfrm>
            <a:off x="1696172" y="3722780"/>
            <a:ext cx="16973864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使用模板字面量来声明一个email类型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@see https://en.wikipedia.org/wiki/Email_address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 Email = `...`;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let mail: Email = 'aaa.bbb@mail.com' ;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注意使用符合mail地址语法规范的测试用例</a:t>
            </a:r>
          </a:p>
        </p:txBody>
      </p:sp>
      <p:sp>
        <p:nvSpPr>
          <p:cNvPr id="116" name="矩形 23"/>
          <p:cNvSpPr txBox="1"/>
          <p:nvPr/>
        </p:nvSpPr>
        <p:spPr>
          <a:xfrm>
            <a:off x="1696172" y="6810502"/>
            <a:ext cx="16973864" cy="2042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使用模板字面量来声明一个完整的url类型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@see https://en.wikipedia.org/wiki/url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 Url = `...`;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let url: Url =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9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