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j-lt"/>
          <a:ea typeface="+mj-ea"/>
          <a:cs typeface="+mj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 defTabSz="792479">
              <a:defRPr sz="8256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42 | </a:t>
            </a:r>
            <a:r>
              <a:t>管理与组织 </a:t>
            </a:r>
            <a:r>
              <a:t>TypeScript </a:t>
            </a:r>
            <a:r>
              <a:t>文件与工具套件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项目空间与扩展管理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6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0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一般项目的结构与文件管理</a:t>
            </a:r>
          </a:p>
        </p:txBody>
      </p:sp>
      <p:grpSp>
        <p:nvGrpSpPr>
          <p:cNvPr id="83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81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目录配置以及多配置管理</a:t>
            </a:r>
          </a:p>
        </p:txBody>
      </p:sp>
      <p:grpSp>
        <p:nvGrpSpPr>
          <p:cNvPr id="87" name="圆角矩形 27"/>
          <p:cNvGrpSpPr/>
          <p:nvPr/>
        </p:nvGrpSpPr>
        <p:grpSpPr>
          <a:xfrm>
            <a:off x="4053325" y="6778675"/>
            <a:ext cx="951684" cy="914586"/>
            <a:chOff x="0" y="-1"/>
            <a:chExt cx="951683" cy="914585"/>
          </a:xfrm>
        </p:grpSpPr>
        <p:sp>
          <p:nvSpPr>
            <p:cNvPr id="85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8" name="矩形 35"/>
          <p:cNvSpPr txBox="1"/>
          <p:nvPr/>
        </p:nvSpPr>
        <p:spPr>
          <a:xfrm>
            <a:off x="5405428" y="9916379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1" name="圆角矩形 36"/>
          <p:cNvGrpSpPr/>
          <p:nvPr/>
        </p:nvGrpSpPr>
        <p:grpSpPr>
          <a:xfrm>
            <a:off x="4053325" y="9750846"/>
            <a:ext cx="951685" cy="914586"/>
            <a:chOff x="0" y="0"/>
            <a:chExt cx="951683" cy="914584"/>
          </a:xfrm>
        </p:grpSpPr>
        <p:sp>
          <p:nvSpPr>
            <p:cNvPr id="89" name="圆角矩形"/>
            <p:cNvSpPr/>
            <p:nvPr/>
          </p:nvSpPr>
          <p:spPr>
            <a:xfrm>
              <a:off x="0" y="0"/>
              <a:ext cx="951684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4"/>
            <p:cNvSpPr txBox="1"/>
            <p:nvPr/>
          </p:nvSpPr>
          <p:spPr>
            <a:xfrm>
              <a:off x="44645" y="106771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2" name="矩形 23"/>
          <p:cNvSpPr txBox="1"/>
          <p:nvPr/>
        </p:nvSpPr>
        <p:spPr>
          <a:xfrm>
            <a:off x="5431509" y="83761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插件管理</a:t>
            </a:r>
          </a:p>
        </p:txBody>
      </p:sp>
      <p:grpSp>
        <p:nvGrpSpPr>
          <p:cNvPr id="95" name="圆角矩形 27"/>
          <p:cNvGrpSpPr/>
          <p:nvPr/>
        </p:nvGrpSpPr>
        <p:grpSpPr>
          <a:xfrm>
            <a:off x="4053325" y="8264760"/>
            <a:ext cx="951684" cy="914586"/>
            <a:chOff x="0" y="0"/>
            <a:chExt cx="951682" cy="914584"/>
          </a:xfrm>
        </p:grpSpPr>
        <p:sp>
          <p:nvSpPr>
            <p:cNvPr id="9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8" name="矩形 23"/>
          <p:cNvSpPr txBox="1"/>
          <p:nvPr/>
        </p:nvSpPr>
        <p:spPr>
          <a:xfrm>
            <a:off x="1696172" y="2965343"/>
            <a:ext cx="20991656" cy="473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安装和激活的扩展是与工作空间相关的</a:t>
            </a:r>
          </a:p>
          <a:p>
            <a:pPr lvl="1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扩展的使用与项目</a:t>
            </a:r>
            <a:r>
              <a:t>/</a:t>
            </a:r>
            <a:r>
              <a:t>源码是无关的</a:t>
            </a:r>
          </a:p>
          <a:p>
            <a:pPr lvl="1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</a:p>
          <a:p>
            <a:pPr lvl="1"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TypeScript</a:t>
            </a:r>
            <a:r>
              <a:t>的“插件”有两种工作方式</a:t>
            </a:r>
          </a:p>
          <a:p>
            <a:pPr lvl="1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tsconfig.json </a:t>
            </a:r>
            <a:r>
              <a:t>中的 </a:t>
            </a:r>
            <a:r>
              <a:t>plugins </a:t>
            </a:r>
            <a:r>
              <a:t>配置</a:t>
            </a:r>
          </a:p>
          <a:p>
            <a:pPr lvl="1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通过VSCode加载扩展</a:t>
            </a:r>
          </a:p>
          <a:p>
            <a:pPr lvl="1" marL="977900" indent="-342900" algn="l">
              <a:buSzPct val="73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</a:p>
          <a:p>
            <a:pPr marL="571500" indent="-571500" algn="l">
              <a:buSzPct val="100000"/>
              <a:buFont typeface="Arial"/>
              <a:buChar char="•"/>
              <a:defRPr sz="4000">
                <a:solidFill>
                  <a:srgbClr val="FFFFFF"/>
                </a:solidFill>
              </a:defRPr>
            </a:pPr>
            <a:r>
              <a:t>在 </a:t>
            </a:r>
            <a:r>
              <a:t>tsconfig.json </a:t>
            </a:r>
            <a:r>
              <a:t>中使用 </a:t>
            </a:r>
            <a:r>
              <a:t>extends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1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苹方-简"/>
        <a:ea typeface="苹方-简"/>
        <a:cs typeface="苹方-简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