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苹方-简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苹方-简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上一次讲理论课，是第5讲，讲的是【TypeScript类型的全景】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定位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线条"/>
          <p:cNvSpPr/>
          <p:nvPr/>
        </p:nvSpPr>
        <p:spPr>
          <a:xfrm flipV="1">
            <a:off x="2199174" y="1506026"/>
            <a:ext cx="3" cy="9986914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播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rcRect l="0" t="14057" r="0" b="0"/>
          <a:stretch>
            <a:fillRect/>
          </a:stretch>
        </p:blipFill>
        <p:spPr>
          <a:xfrm>
            <a:off x="49385" y="1901141"/>
            <a:ext cx="24334616" cy="11764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499" y="638998"/>
            <a:ext cx="3731666" cy="106711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7266259" y="12712700"/>
            <a:ext cx="417882" cy="5207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幻灯片编号"/>
          <p:cNvSpPr txBox="1"/>
          <p:nvPr>
            <p:ph type="sldNum" sz="quarter" idx="2"/>
          </p:nvPr>
        </p:nvSpPr>
        <p:spPr>
          <a:xfrm>
            <a:off x="22146202" y="12795910"/>
            <a:ext cx="561398" cy="563830"/>
          </a:xfrm>
          <a:prstGeom prst="rect">
            <a:avLst/>
          </a:prstGeom>
        </p:spPr>
        <p:txBody>
          <a:bodyPr lIns="91438" tIns="91438" rIns="91438" bIns="91438" anchor="ctr"/>
          <a:lstStyle>
            <a:lvl1pPr algn="r" defTabSz="1828800">
              <a:defRPr>
                <a:solidFill>
                  <a:srgbClr val="888888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QCon +-2.jpg" descr="QCon +-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6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50" y="1667"/>
            <a:ext cx="24386966" cy="1371433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976710" y="13081000"/>
            <a:ext cx="417882" cy="520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PingFang SC Medium"/>
          <a:ea typeface="PingFang SC Medium"/>
          <a:cs typeface="PingFang SC Medium"/>
          <a:sym typeface="PingFang SC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5pPr>
      <a:lvl6pPr marL="29718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6pPr>
      <a:lvl7pPr marL="34290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7pPr>
      <a:lvl8pPr marL="38862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8pPr>
      <a:lvl9pPr marL="4343400" marR="0" indent="-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400" u="none">
          <a:solidFill>
            <a:srgbClr val="FFFFFF"/>
          </a:solidFill>
          <a:uFillTx/>
          <a:latin typeface="+mn-lt"/>
          <a:ea typeface="+mn-ea"/>
          <a:cs typeface="+mn-cs"/>
          <a:sym typeface="苹方-简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ingFang SC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填写课程标题"/>
          <p:cNvSpPr txBox="1"/>
          <p:nvPr>
            <p:ph type="title"/>
          </p:nvPr>
        </p:nvSpPr>
        <p:spPr>
          <a:xfrm>
            <a:off x="1778000" y="4291457"/>
            <a:ext cx="20828000" cy="2621155"/>
          </a:xfrm>
          <a:prstGeom prst="rect">
            <a:avLst/>
          </a:prstGeom>
        </p:spPr>
        <p:txBody>
          <a:bodyPr/>
          <a:lstStyle/>
          <a:p>
            <a:pPr>
              <a:defRPr sz="96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43 | </a:t>
            </a:r>
            <a:r>
              <a:t>装饰器的用法</a:t>
            </a:r>
          </a:p>
        </p:txBody>
      </p:sp>
      <p:sp>
        <p:nvSpPr>
          <p:cNvPr id="71" name="副标题 / 讲师"/>
          <p:cNvSpPr txBox="1"/>
          <p:nvPr>
            <p:ph type="body" sz="quarter" idx="1"/>
          </p:nvPr>
        </p:nvSpPr>
        <p:spPr>
          <a:xfrm>
            <a:off x="1778000" y="7376230"/>
            <a:ext cx="20828000" cy="1587504"/>
          </a:xfrm>
          <a:prstGeom prst="rect">
            <a:avLst/>
          </a:prstGeom>
        </p:spPr>
        <p:txBody>
          <a:bodyPr/>
          <a:lstStyle>
            <a:lvl1pPr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周爱民（Aimingoo）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23"/>
          <p:cNvSpPr txBox="1"/>
          <p:nvPr/>
        </p:nvSpPr>
        <p:spPr>
          <a:xfrm>
            <a:off x="5430538" y="3890033"/>
            <a:ext cx="116697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几种装饰器的作用</a:t>
            </a:r>
          </a:p>
        </p:txBody>
      </p:sp>
      <p:grpSp>
        <p:nvGrpSpPr>
          <p:cNvPr id="78" name="圆角矩形 27"/>
          <p:cNvGrpSpPr/>
          <p:nvPr/>
        </p:nvGrpSpPr>
        <p:grpSpPr>
          <a:xfrm>
            <a:off x="4053325" y="3806501"/>
            <a:ext cx="951685" cy="914586"/>
            <a:chOff x="0" y="-1"/>
            <a:chExt cx="951684" cy="914585"/>
          </a:xfrm>
        </p:grpSpPr>
        <p:sp>
          <p:nvSpPr>
            <p:cNvPr id="76" name="圆角矩形"/>
            <p:cNvSpPr/>
            <p:nvPr/>
          </p:nvSpPr>
          <p:spPr>
            <a:xfrm>
              <a:off x="-1" y="-2"/>
              <a:ext cx="951686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9" name="在此输入一级标题"/>
          <p:cNvSpPr txBox="1"/>
          <p:nvPr/>
        </p:nvSpPr>
        <p:spPr>
          <a:xfrm>
            <a:off x="1285952" y="1239528"/>
            <a:ext cx="50636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0" name="矩形 23"/>
          <p:cNvSpPr txBox="1"/>
          <p:nvPr/>
        </p:nvSpPr>
        <p:spPr>
          <a:xfrm>
            <a:off x="5431509" y="5350040"/>
            <a:ext cx="148991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装饰器的执行顺序</a:t>
            </a:r>
          </a:p>
        </p:txBody>
      </p:sp>
      <p:grpSp>
        <p:nvGrpSpPr>
          <p:cNvPr id="83" name="圆角矩形 27"/>
          <p:cNvGrpSpPr/>
          <p:nvPr/>
        </p:nvGrpSpPr>
        <p:grpSpPr>
          <a:xfrm>
            <a:off x="4053325" y="5292587"/>
            <a:ext cx="951684" cy="914587"/>
            <a:chOff x="0" y="-1"/>
            <a:chExt cx="951683" cy="914585"/>
          </a:xfrm>
        </p:grpSpPr>
        <p:sp>
          <p:nvSpPr>
            <p:cNvPr id="81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4" name="矩形 23"/>
          <p:cNvSpPr txBox="1"/>
          <p:nvPr/>
        </p:nvSpPr>
        <p:spPr>
          <a:xfrm>
            <a:off x="5431509" y="6835930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装饰器的元数据</a:t>
            </a:r>
          </a:p>
        </p:txBody>
      </p:sp>
      <p:grpSp>
        <p:nvGrpSpPr>
          <p:cNvPr id="87" name="圆角矩形 27"/>
          <p:cNvGrpSpPr/>
          <p:nvPr/>
        </p:nvGrpSpPr>
        <p:grpSpPr>
          <a:xfrm>
            <a:off x="4053325" y="6778675"/>
            <a:ext cx="951684" cy="914586"/>
            <a:chOff x="0" y="-1"/>
            <a:chExt cx="951683" cy="914585"/>
          </a:xfrm>
        </p:grpSpPr>
        <p:sp>
          <p:nvSpPr>
            <p:cNvPr id="85" name="圆角矩形"/>
            <p:cNvSpPr/>
            <p:nvPr/>
          </p:nvSpPr>
          <p:spPr>
            <a:xfrm>
              <a:off x="-1" y="-2"/>
              <a:ext cx="951685" cy="914587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1"/>
            <p:cNvSpPr txBox="1"/>
            <p:nvPr/>
          </p:nvSpPr>
          <p:spPr>
            <a:xfrm>
              <a:off x="44645" y="106770"/>
              <a:ext cx="86239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8" name="矩形 23"/>
          <p:cNvSpPr txBox="1"/>
          <p:nvPr/>
        </p:nvSpPr>
        <p:spPr>
          <a:xfrm>
            <a:off x="5431509" y="8376154"/>
            <a:ext cx="14374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grpSp>
        <p:nvGrpSpPr>
          <p:cNvPr id="91" name="圆角矩形 27"/>
          <p:cNvGrpSpPr/>
          <p:nvPr/>
        </p:nvGrpSpPr>
        <p:grpSpPr>
          <a:xfrm>
            <a:off x="4053325" y="8264760"/>
            <a:ext cx="951684" cy="914586"/>
            <a:chOff x="0" y="0"/>
            <a:chExt cx="951682" cy="914584"/>
          </a:xfrm>
        </p:grpSpPr>
        <p:sp>
          <p:nvSpPr>
            <p:cNvPr id="89" name="圆角矩形"/>
            <p:cNvSpPr/>
            <p:nvPr/>
          </p:nvSpPr>
          <p:spPr>
            <a:xfrm>
              <a:off x="0" y="0"/>
              <a:ext cx="951683" cy="914585"/>
            </a:xfrm>
            <a:prstGeom prst="roundRect">
              <a:avLst>
                <a:gd name="adj" fmla="val 16667"/>
              </a:avLst>
            </a:prstGeom>
            <a:solidFill>
              <a:srgbClr val="0079B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" name="1"/>
            <p:cNvSpPr txBox="1"/>
            <p:nvPr/>
          </p:nvSpPr>
          <p:spPr>
            <a:xfrm>
              <a:off x="44645" y="106771"/>
              <a:ext cx="862393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总结</a:t>
            </a:r>
          </a:p>
        </p:txBody>
      </p:sp>
      <p:sp>
        <p:nvSpPr>
          <p:cNvPr id="94" name="矩形 23"/>
          <p:cNvSpPr txBox="1"/>
          <p:nvPr/>
        </p:nvSpPr>
        <p:spPr>
          <a:xfrm>
            <a:off x="1696172" y="2965343"/>
            <a:ext cx="20991656" cy="588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TypeScript 有4种装饰器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TypeScript 的装饰器与 ECMAScript 并不一致</a:t>
            </a:r>
          </a:p>
          <a:p>
            <a:pPr lvl="1" marL="11938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https://github.com/tc39/proposal-decorator-metadata</a:t>
            </a:r>
          </a:p>
          <a:p>
            <a:pPr lvl="1" marL="1193800" indent="-558800" algn="l">
              <a:buSzPct val="100000"/>
              <a:buChar char="@see: "/>
              <a:defRPr i="1" sz="2600">
                <a:solidFill>
                  <a:srgbClr val="A7A7A7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https://github.com/tc39/proposal-decorators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2"/>
              <a:defRPr sz="4000">
                <a:solidFill>
                  <a:srgbClr val="FFFFFF"/>
                </a:solidFill>
              </a:defRPr>
            </a:pPr>
            <a:r>
              <a:t>执行顺序的简单记法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1、实例成员 -&gt; 类成员 -&gt; 类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2、从下至上（同一位置的多装饰器倒序执行）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marL="508000" indent="-508000" algn="l">
              <a:buSzPct val="100000"/>
              <a:buAutoNum type="arabicPeriod" startAt="3"/>
              <a:defRPr sz="4000">
                <a:solidFill>
                  <a:srgbClr val="FFFFFF"/>
                </a:solidFill>
              </a:defRPr>
            </a:pPr>
            <a:r>
              <a:t>元数据的信息中，没有办法反映TypeScript的类型信息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有三个已经标准化的元数据名</a:t>
            </a:r>
          </a:p>
          <a:p>
            <a:pPr lvl="1" marL="1270000" indent="-635000" algn="l">
              <a:buSzPct val="73000"/>
              <a:buBlip>
                <a:blip r:embed="rId2"/>
              </a:buBlip>
              <a:defRPr sz="2400">
                <a:solidFill>
                  <a:srgbClr val="FFFFFF"/>
                </a:solidFill>
              </a:defRPr>
            </a:pPr>
            <a:r>
              <a:t>可以定制元数据，它的存取与装饰器的执行顺序有关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在此输入一级标题"/>
          <p:cNvSpPr txBox="1"/>
          <p:nvPr/>
        </p:nvSpPr>
        <p:spPr>
          <a:xfrm>
            <a:off x="1285952" y="1239528"/>
            <a:ext cx="13583934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600">
                <a:solidFill>
                  <a:srgbClr val="FFFFFF"/>
                </a:solidFill>
              </a:defRPr>
            </a:lvl1pPr>
          </a:lstStyle>
          <a:p>
            <a:pPr/>
            <a:r>
              <a:t>作业</a:t>
            </a:r>
          </a:p>
        </p:txBody>
      </p:sp>
      <p:sp>
        <p:nvSpPr>
          <p:cNvPr id="97" name="矩形 23"/>
          <p:cNvSpPr txBox="1"/>
          <p:nvPr/>
        </p:nvSpPr>
        <p:spPr>
          <a:xfrm>
            <a:off x="1696172" y="2965343"/>
            <a:ext cx="22134281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08000" indent="-508000" algn="l">
              <a:buSzPct val="100000"/>
              <a:buAutoNum type="arabicPeriod" startAt="1"/>
              <a:defRPr sz="4000">
                <a:solidFill>
                  <a:srgbClr val="FFFFFF"/>
                </a:solidFill>
              </a:defRPr>
            </a:pPr>
            <a:r>
              <a:t>思考为什么属性装饰器的界面中没有descriptor，反而是方法装饰器中才有？</a:t>
            </a:r>
          </a:p>
          <a:p>
            <a:pPr lvl="1" indent="228600"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D783FF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F900"/>
                </a:solidFill>
              </a:rPr>
              <a:t>logProperty</a:t>
            </a:r>
            <a:r>
              <a:t>(target: any, key: string) </a:t>
            </a:r>
            <a:r>
              <a:rPr>
                <a:solidFill>
                  <a:srgbClr val="D783FF"/>
                </a:solidFill>
              </a:rPr>
              <a:t>{</a:t>
            </a:r>
            <a:r>
              <a:t> … </a:t>
            </a:r>
            <a:r>
              <a:rPr>
                <a:solidFill>
                  <a:srgbClr val="D783FF"/>
                </a:solidFill>
              </a:rPr>
              <a:t>}</a:t>
            </a:r>
          </a:p>
          <a:p>
            <a:pPr lvl="1" indent="228600"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D783FF"/>
                </a:solidFill>
              </a:rPr>
              <a:t>function</a:t>
            </a:r>
            <a:r>
              <a:t> </a:t>
            </a:r>
            <a:r>
              <a:rPr>
                <a:solidFill>
                  <a:srgbClr val="00F900"/>
                </a:solidFill>
              </a:rPr>
              <a:t>logMethod</a:t>
            </a:r>
            <a:r>
              <a:t>(target: any, key: string, descriptor: PropertyDescriptor) </a:t>
            </a:r>
            <a:r>
              <a:rPr>
                <a:solidFill>
                  <a:srgbClr val="D783FF"/>
                </a:solidFill>
              </a:rPr>
              <a:t>{</a:t>
            </a:r>
            <a:r>
              <a:t> … </a:t>
            </a:r>
            <a:r>
              <a:rPr>
                <a:solidFill>
                  <a:srgbClr val="D783FF"/>
                </a:solidFill>
              </a:rPr>
              <a:t>}</a:t>
            </a:r>
          </a:p>
          <a:p>
            <a:pPr lvl="1" indent="228600"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1" indent="228600"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NOTE1：ES6的类声明中没有属性声明。</a:t>
            </a:r>
            <a:endParaRPr sz="3000">
              <a:solidFill>
                <a:srgbClr val="A7A7A7"/>
              </a:solidFill>
              <a:latin typeface="PingFang SC Thin"/>
              <a:ea typeface="PingFang SC Thin"/>
              <a:cs typeface="PingFang SC Thin"/>
              <a:sym typeface="PingFang SC Thin"/>
            </a:endParaRPr>
          </a:p>
          <a:p>
            <a:pPr lvl="1" indent="228600" algn="l">
              <a:defRPr sz="3300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000">
                <a:solidFill>
                  <a:srgbClr val="A7A7A7"/>
                </a:solidFill>
                <a:latin typeface="PingFang SC Thin"/>
                <a:ea typeface="PingFang SC Thin"/>
                <a:cs typeface="PingFang SC Thin"/>
                <a:sym typeface="PingFang SC Thin"/>
              </a:rPr>
              <a:t>NOTE2：属性描述符分数据描述符与存取描述符两种。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 2"/>
          <p:cNvSpPr txBox="1"/>
          <p:nvPr/>
        </p:nvSpPr>
        <p:spPr>
          <a:xfrm>
            <a:off x="5695707" y="4902198"/>
            <a:ext cx="12992585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>
                <a:solidFill>
                  <a:srgbClr val="FFFFFF"/>
                </a:solidFill>
              </a:defRPr>
            </a:lvl1pPr>
          </a:lstStyle>
          <a:p>
            <a:pPr/>
            <a:r>
              <a:t>THANKS</a:t>
            </a:r>
          </a:p>
        </p:txBody>
      </p:sp>
      <p:pic>
        <p:nvPicPr>
          <p:cNvPr id="100" name="TGO 鲲鹏会（深色背景反白）.png" descr="TGO 鲲鹏会（深色背景反白）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1116" y="632027"/>
            <a:ext cx="3780432" cy="1081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苹方-简"/>
        <a:ea typeface="苹方-简"/>
        <a:cs typeface="苹方-简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苹方-简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