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上一次讲理论课，是第5讲，讲的是【TypeScript类型的全景】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6" name="正文级别 1…"/>
          <p:cNvSpPr txBox="1"/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/>
          <p:nvPr>
            <p:ph type="title"/>
          </p:nvPr>
        </p:nvSpPr>
        <p:spPr>
          <a:xfrm>
            <a:off x="1679575" y="730251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5" name="正文级别 1…"/>
          <p:cNvSpPr txBox="1"/>
          <p:nvPr>
            <p:ph type="body" sz="quarter" idx="1"/>
          </p:nvPr>
        </p:nvSpPr>
        <p:spPr>
          <a:xfrm>
            <a:off x="1679576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0" indent="914400">
              <a:buSzTx/>
              <a:buFontTx/>
              <a:buNone/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2pPr>
            <a:lvl3pPr marL="0" indent="1828800">
              <a:buSzTx/>
              <a:buFontTx/>
              <a:buNone/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3pPr>
            <a:lvl4pPr marL="0" indent="2743200">
              <a:buSzTx/>
              <a:buFontTx/>
              <a:buNone/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4pPr>
            <a:lvl5pPr marL="0" indent="3657600">
              <a:buSzTx/>
              <a:buFontTx/>
              <a:buNone/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文本占位符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文本"/>
          <p:cNvSpPr txBox="1"/>
          <p:nvPr>
            <p:ph type="title"/>
          </p:nvPr>
        </p:nvSpPr>
        <p:spPr>
          <a:xfrm>
            <a:off x="1679576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130" name="正文级别 1…"/>
          <p:cNvSpPr txBox="1"/>
          <p:nvPr>
            <p:ph type="body" sz="half" idx="1"/>
          </p:nvPr>
        </p:nvSpPr>
        <p:spPr>
          <a:xfrm>
            <a:off x="10366375" y="1974850"/>
            <a:ext cx="12344401" cy="974725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914" indent="-522514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文本占位符 3"/>
          <p:cNvSpPr/>
          <p:nvPr>
            <p:ph type="body" sz="quarter" idx="21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/>
          <p:nvPr>
            <p:ph type="title"/>
          </p:nvPr>
        </p:nvSpPr>
        <p:spPr>
          <a:xfrm>
            <a:off x="1679576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图片占位符 2"/>
          <p:cNvSpPr/>
          <p:nvPr>
            <p:ph type="pic" sz="half" idx="21"/>
          </p:nvPr>
        </p:nvSpPr>
        <p:spPr>
          <a:xfrm>
            <a:off x="10366375" y="1974850"/>
            <a:ext cx="12344401" cy="9747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1" name="正文级别 1…"/>
          <p:cNvSpPr txBox="1"/>
          <p:nvPr>
            <p:ph type="body" sz="quarter" idx="1"/>
          </p:nvPr>
        </p:nvSpPr>
        <p:spPr>
          <a:xfrm>
            <a:off x="1679576" y="4114800"/>
            <a:ext cx="7864476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/>
          <a:lstStyle>
            <a:lvl1pPr defTabSz="1828800"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标题文本</a:t>
            </a:r>
          </a:p>
        </p:txBody>
      </p:sp>
      <p:sp>
        <p:nvSpPr>
          <p:cNvPr id="69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914400" algn="ctr">
              <a:buSzTx/>
              <a:buFontTx/>
              <a:buNone/>
              <a:defRPr sz="4800"/>
            </a:lvl2pPr>
            <a:lvl3pPr marL="0" indent="1828800" algn="ctr">
              <a:buSzTx/>
              <a:buFontTx/>
              <a:buNone/>
              <a:defRPr sz="4800"/>
            </a:lvl3pPr>
            <a:lvl4pPr marL="0" indent="2743200" algn="ctr">
              <a:buSzTx/>
              <a:buFontTx/>
              <a:buNone/>
              <a:defRPr sz="4800"/>
            </a:lvl4pPr>
            <a:lvl5pPr marL="0" indent="3657600" algn="ctr">
              <a:buSzTx/>
              <a:buFontTx/>
              <a:buNone/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/>
          </p:nvPr>
        </p:nvSpPr>
        <p:spPr>
          <a:xfrm>
            <a:off x="1663700" y="3419476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pPr/>
            <a:r>
              <a:t>标题文本</a:t>
            </a:r>
          </a:p>
        </p:txBody>
      </p:sp>
      <p:sp>
        <p:nvSpPr>
          <p:cNvPr id="87" name="正文级别 1…"/>
          <p:cNvSpPr txBox="1"/>
          <p:nvPr>
            <p:ph type="body" sz="quarter" idx="1"/>
          </p:nvPr>
        </p:nvSpPr>
        <p:spPr>
          <a:xfrm>
            <a:off x="1663700" y="9178927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27432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36576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298355" y="12822554"/>
            <a:ext cx="409246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24688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 defTabSz="734694">
              <a:defRPr sz="8544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45 | </a:t>
            </a:r>
            <a:r>
              <a:t>配置基础概念：模块解析，目标和映射</a:t>
            </a:r>
          </a:p>
        </p:txBody>
      </p:sp>
      <p:sp>
        <p:nvSpPr>
          <p:cNvPr id="152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图片 76"/>
          <p:cNvGrpSpPr/>
          <p:nvPr/>
        </p:nvGrpSpPr>
        <p:grpSpPr>
          <a:xfrm>
            <a:off x="0" y="198504"/>
            <a:ext cx="24384000" cy="13318992"/>
            <a:chOff x="0" y="0"/>
            <a:chExt cx="24384000" cy="13318991"/>
          </a:xfrm>
        </p:grpSpPr>
        <p:sp>
          <p:nvSpPr>
            <p:cNvPr id="242" name="矩形"/>
            <p:cNvSpPr/>
            <p:nvPr/>
          </p:nvSpPr>
          <p:spPr>
            <a:xfrm>
              <a:off x="0" y="0"/>
              <a:ext cx="24384000" cy="13318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43" name="image9.png" descr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384000" cy="13318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işliḍê"/>
          <p:cNvSpPr txBox="1"/>
          <p:nvPr/>
        </p:nvSpPr>
        <p:spPr>
          <a:xfrm>
            <a:off x="1862162" y="6914037"/>
            <a:ext cx="13233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228600">
              <a:defRPr sz="1600"/>
            </a:pPr>
            <a:r>
              <a:rPr>
                <a:latin typeface="Source Han Sans SC"/>
                <a:ea typeface="Source Han Sans SC"/>
                <a:cs typeface="Source Han Sans SC"/>
                <a:sym typeface="Source Han Sans SC"/>
              </a:rPr>
              <a:t>仅编译和打包</a:t>
            </a:r>
          </a:p>
          <a:p>
            <a:pPr defTabSz="228600">
              <a:defRPr sz="1600"/>
            </a:pPr>
            <a:r>
              <a:rPr>
                <a:latin typeface="Source Han Sans SC"/>
                <a:ea typeface="Source Han Sans SC"/>
                <a:cs typeface="Source Han Sans SC"/>
                <a:sym typeface="Source Han Sans SC"/>
              </a:rPr>
              <a:t>非模块文件</a:t>
            </a:r>
          </a:p>
        </p:txBody>
      </p:sp>
      <p:sp>
        <p:nvSpPr>
          <p:cNvPr id="246" name="直接连接符 6"/>
          <p:cNvSpPr/>
          <p:nvPr/>
        </p:nvSpPr>
        <p:spPr>
          <a:xfrm flipH="1" rot="16200000">
            <a:off x="862332" y="8568532"/>
            <a:ext cx="2346526" cy="305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840" y="0"/>
                </a:lnTo>
                <a:lnTo>
                  <a:pt x="1884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47" name="文本框 7"/>
          <p:cNvSpPr txBox="1"/>
          <p:nvPr/>
        </p:nvSpPr>
        <p:spPr>
          <a:xfrm>
            <a:off x="2657177" y="11258160"/>
            <a:ext cx="1815685" cy="42265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--outFile</a:t>
            </a:r>
          </a:p>
        </p:txBody>
      </p:sp>
      <p:sp>
        <p:nvSpPr>
          <p:cNvPr id="248" name="直接连接符 6"/>
          <p:cNvSpPr/>
          <p:nvPr/>
        </p:nvSpPr>
        <p:spPr>
          <a:xfrm rot="5400000">
            <a:off x="4069577" y="9962906"/>
            <a:ext cx="790699" cy="1799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755" y="0"/>
                </a:lnTo>
                <a:lnTo>
                  <a:pt x="13755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在此输入一级标题"/>
          <p:cNvSpPr txBox="1"/>
          <p:nvPr/>
        </p:nvSpPr>
        <p:spPr>
          <a:xfrm>
            <a:off x="1289828" y="6480671"/>
            <a:ext cx="5230844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moduleResolution</a:t>
            </a:r>
            <a:r>
              <a:rPr>
                <a:solidFill>
                  <a:srgbClr val="FFFFFF"/>
                </a:solidFill>
              </a:rPr>
              <a:t> 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classic / node10/node / node16 / nodenext / bundler</a:t>
            </a:r>
            <a:endParaRPr sz="6600"/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【NOTE</a:t>
            </a:r>
            <a:r>
              <a:t>：</a:t>
            </a:r>
            <a:r>
              <a:t>node12</a:t>
            </a:r>
            <a:r>
              <a:t>消失了，因为在</a:t>
            </a:r>
            <a:r>
              <a:t>node v14+</a:t>
            </a:r>
            <a:r>
              <a:t>它与</a:t>
            </a:r>
            <a:r>
              <a:t>node</a:t>
            </a:r>
            <a:r>
              <a:t>行为一致</a:t>
            </a:r>
            <a:r>
              <a:t>】</a:t>
            </a:r>
          </a:p>
        </p:txBody>
      </p:sp>
      <p:sp>
        <p:nvSpPr>
          <p:cNvPr id="251" name="在此输入一级标题"/>
          <p:cNvSpPr txBox="1"/>
          <p:nvPr/>
        </p:nvSpPr>
        <p:spPr>
          <a:xfrm>
            <a:off x="1289828" y="3561127"/>
            <a:ext cx="523084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module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none / commonjs / amd / umd / system / es6/es2015 / es2020 / es2022 / esnext / node16 / nodenext / preserve </a:t>
            </a:r>
          </a:p>
        </p:txBody>
      </p:sp>
      <p:sp>
        <p:nvSpPr>
          <p:cNvPr id="252" name="在此输入一级标题"/>
          <p:cNvSpPr txBox="1"/>
          <p:nvPr/>
        </p:nvSpPr>
        <p:spPr>
          <a:xfrm>
            <a:off x="7503928" y="2695441"/>
            <a:ext cx="250654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66C7FF"/>
                </a:solidFill>
              </a:defRPr>
            </a:pPr>
            <a:r>
              <a:t>commonjs</a:t>
            </a:r>
          </a:p>
          <a:p>
            <a:pPr algn="l">
              <a:defRPr sz="1000">
                <a:solidFill>
                  <a:srgbClr val="FFFFFF"/>
                </a:solidFill>
              </a:defRPr>
            </a:pPr>
            <a:r>
              <a:t>Default when </a:t>
            </a:r>
            <a:r>
              <a:rPr b="1">
                <a:solidFill>
                  <a:srgbClr val="FFA295"/>
                </a:solidFill>
              </a:rPr>
              <a:t>target</a:t>
            </a:r>
            <a:r>
              <a:t> is es3 / es5</a:t>
            </a:r>
          </a:p>
        </p:txBody>
      </p:sp>
      <p:sp>
        <p:nvSpPr>
          <p:cNvPr id="253" name="在此输入一级标题"/>
          <p:cNvSpPr txBox="1"/>
          <p:nvPr/>
        </p:nvSpPr>
        <p:spPr>
          <a:xfrm>
            <a:off x="7503928" y="3568031"/>
            <a:ext cx="52308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</a:defRPr>
            </a:pPr>
            <a:r>
              <a:t>es6</a:t>
            </a:r>
            <a:r>
              <a:t> </a:t>
            </a:r>
            <a:r>
              <a:t>/</a:t>
            </a:r>
            <a:r>
              <a:t> </a:t>
            </a:r>
            <a:r>
              <a:t>es2015</a:t>
            </a:r>
            <a:endParaRPr sz="6600"/>
          </a:p>
          <a:p>
            <a:pPr algn="l">
              <a:defRPr sz="1000">
                <a:solidFill>
                  <a:srgbClr val="FFFFFF"/>
                </a:solidFill>
              </a:defRPr>
            </a:pPr>
            <a:r>
              <a:t>Default of otherwise</a:t>
            </a:r>
          </a:p>
        </p:txBody>
      </p:sp>
      <p:sp>
        <p:nvSpPr>
          <p:cNvPr id="254" name="在此输入一级标题"/>
          <p:cNvSpPr txBox="1"/>
          <p:nvPr/>
        </p:nvSpPr>
        <p:spPr>
          <a:xfrm>
            <a:off x="7503928" y="5312239"/>
            <a:ext cx="56789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Node16 / NodeNext / `ES*`</a:t>
            </a:r>
          </a:p>
        </p:txBody>
      </p:sp>
      <p:sp>
        <p:nvSpPr>
          <p:cNvPr id="255" name="在此输入一级标题"/>
          <p:cNvSpPr txBox="1"/>
          <p:nvPr/>
        </p:nvSpPr>
        <p:spPr>
          <a:xfrm>
            <a:off x="7503928" y="6435899"/>
            <a:ext cx="52308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66C7FF"/>
                </a:solidFill>
              </a:defRPr>
            </a:pPr>
            <a:r>
              <a:t>classic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000">
                <a:solidFill>
                  <a:srgbClr val="FFFFFF"/>
                </a:solidFill>
              </a:defRPr>
            </a:pPr>
            <a:r>
              <a:t>Default when  </a:t>
            </a:r>
            <a:r>
              <a:rPr b="1">
                <a:solidFill>
                  <a:srgbClr val="FFA295"/>
                </a:solidFill>
              </a:rPr>
              <a:t>module </a:t>
            </a:r>
            <a:r>
              <a:t>is AMD / UMD / System / ES6/ES2015 when ts &lt; 1.6</a:t>
            </a:r>
          </a:p>
        </p:txBody>
      </p:sp>
      <p:sp>
        <p:nvSpPr>
          <p:cNvPr id="256" name="在此输入一级标题"/>
          <p:cNvSpPr txBox="1"/>
          <p:nvPr/>
        </p:nvSpPr>
        <p:spPr>
          <a:xfrm>
            <a:off x="9005078" y="517151"/>
            <a:ext cx="523084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target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es3 / es5 / es6/es2015 / es2016 / es2017 / es2018 / es2019 / es2020 / es2021 / es2022 / esnext</a:t>
            </a:r>
            <a:r>
              <a:t> </a:t>
            </a:r>
          </a:p>
        </p:txBody>
      </p:sp>
      <p:cxnSp>
        <p:nvCxnSpPr>
          <p:cNvPr id="257" name="直接箭头连接符 12"/>
          <p:cNvCxnSpPr>
            <a:stCxn id="256" idx="0"/>
            <a:endCxn id="252" idx="0"/>
          </p:cNvCxnSpPr>
          <p:nvPr/>
        </p:nvCxnSpPr>
        <p:spPr>
          <a:xfrm flipH="1">
            <a:off x="8757197" y="1152151"/>
            <a:ext cx="2863304" cy="19433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</p:cxnSp>
      <p:cxnSp>
        <p:nvCxnSpPr>
          <p:cNvPr id="258" name="直接箭头连接符 14"/>
          <p:cNvCxnSpPr>
            <a:stCxn id="254" idx="0"/>
            <a:endCxn id="261" idx="0"/>
          </p:cNvCxnSpPr>
          <p:nvPr/>
        </p:nvCxnSpPr>
        <p:spPr>
          <a:xfrm>
            <a:off x="10343408" y="5636089"/>
            <a:ext cx="324311" cy="20807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</p:cxnSp>
      <p:sp>
        <p:nvSpPr>
          <p:cNvPr id="259" name="直接箭头连接符 18"/>
          <p:cNvSpPr/>
          <p:nvPr/>
        </p:nvSpPr>
        <p:spPr>
          <a:xfrm>
            <a:off x="13057203" y="1651818"/>
            <a:ext cx="5574684" cy="2192364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左大括号 23"/>
          <p:cNvSpPr/>
          <p:nvPr/>
        </p:nvSpPr>
        <p:spPr>
          <a:xfrm>
            <a:off x="6888675" y="2934518"/>
            <a:ext cx="463479" cy="2904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71"/>
                  <a:pt x="10800" y="21313"/>
                </a:cubicBezTo>
                <a:lnTo>
                  <a:pt x="10800" y="11087"/>
                </a:lnTo>
                <a:cubicBezTo>
                  <a:pt x="10800" y="10929"/>
                  <a:pt x="5965" y="10800"/>
                  <a:pt x="0" y="10800"/>
                </a:cubicBezTo>
                <a:cubicBezTo>
                  <a:pt x="5965" y="10800"/>
                  <a:pt x="10800" y="10671"/>
                  <a:pt x="10800" y="10513"/>
                </a:cubicBezTo>
                <a:lnTo>
                  <a:pt x="10800" y="287"/>
                </a:lnTo>
                <a:cubicBezTo>
                  <a:pt x="10800" y="129"/>
                  <a:pt x="15635" y="0"/>
                  <a:pt x="21600" y="0"/>
                </a:cubicBezTo>
              </a:path>
            </a:pathLst>
          </a:custGeom>
          <a:ln w="25400">
            <a:solidFill>
              <a:srgbClr val="928104"/>
            </a:solidFill>
          </a:ln>
        </p:spPr>
        <p:txBody>
          <a:bodyPr lIns="0" tIns="0" rIns="0" bIns="0"/>
          <a:lstStyle/>
          <a:p>
            <a:pPr algn="l" defTabSz="914400">
              <a:defRPr sz="1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261" name="在此输入一级标题"/>
          <p:cNvSpPr txBox="1"/>
          <p:nvPr/>
        </p:nvSpPr>
        <p:spPr>
          <a:xfrm>
            <a:off x="7503928" y="7316836"/>
            <a:ext cx="632758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66C7FF"/>
                </a:solidFill>
              </a:defRPr>
            </a:pPr>
            <a:r>
              <a:t>Node16 / NodeNext / Bundler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000">
                <a:solidFill>
                  <a:srgbClr val="FFFFFF"/>
                </a:solidFill>
              </a:defRPr>
            </a:pPr>
            <a:r>
              <a:t>Default and Matchs of </a:t>
            </a:r>
            <a:r>
              <a:rPr b="1">
                <a:solidFill>
                  <a:srgbClr val="FFA295"/>
                </a:solidFill>
              </a:rPr>
              <a:t>module</a:t>
            </a:r>
          </a:p>
        </p:txBody>
      </p:sp>
      <p:sp>
        <p:nvSpPr>
          <p:cNvPr id="262" name="在此输入一级标题"/>
          <p:cNvSpPr txBox="1"/>
          <p:nvPr/>
        </p:nvSpPr>
        <p:spPr>
          <a:xfrm>
            <a:off x="7503928" y="8197773"/>
            <a:ext cx="52308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</a:defRPr>
            </a:pPr>
            <a:r>
              <a:t>node</a:t>
            </a:r>
            <a:endParaRPr sz="6600"/>
          </a:p>
          <a:p>
            <a:pPr algn="l">
              <a:defRPr sz="1000">
                <a:solidFill>
                  <a:srgbClr val="FFFFFF"/>
                </a:solidFill>
              </a:defRPr>
            </a:pPr>
            <a:r>
              <a:t>Default of othe</a:t>
            </a:r>
            <a:r>
              <a:t>r</a:t>
            </a:r>
          </a:p>
        </p:txBody>
      </p:sp>
      <p:sp>
        <p:nvSpPr>
          <p:cNvPr id="263" name="在此输入一级标题"/>
          <p:cNvSpPr txBox="1"/>
          <p:nvPr/>
        </p:nvSpPr>
        <p:spPr>
          <a:xfrm>
            <a:off x="7503928" y="4516821"/>
            <a:ext cx="52308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AMD / UMD / System</a:t>
            </a:r>
          </a:p>
        </p:txBody>
      </p:sp>
      <p:sp>
        <p:nvSpPr>
          <p:cNvPr id="264" name="左大括号 42"/>
          <p:cNvSpPr/>
          <p:nvPr/>
        </p:nvSpPr>
        <p:spPr>
          <a:xfrm>
            <a:off x="7366228" y="3869580"/>
            <a:ext cx="137699" cy="1115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1"/>
                  <a:pt x="10800" y="21378"/>
                </a:cubicBezTo>
                <a:lnTo>
                  <a:pt x="10800" y="10802"/>
                </a:lnTo>
                <a:cubicBezTo>
                  <a:pt x="10800" y="10680"/>
                  <a:pt x="5965" y="10580"/>
                  <a:pt x="0" y="10580"/>
                </a:cubicBezTo>
                <a:cubicBezTo>
                  <a:pt x="5965" y="10580"/>
                  <a:pt x="10800" y="10481"/>
                  <a:pt x="10800" y="10358"/>
                </a:cubicBezTo>
                <a:lnTo>
                  <a:pt x="10800" y="222"/>
                </a:lnTo>
                <a:cubicBezTo>
                  <a:pt x="10800" y="99"/>
                  <a:pt x="15635" y="0"/>
                  <a:pt x="21600" y="0"/>
                </a:cubicBezTo>
              </a:path>
            </a:pathLst>
          </a:custGeom>
          <a:ln w="25400">
            <a:solidFill>
              <a:srgbClr val="928104"/>
            </a:solidFill>
          </a:ln>
        </p:spPr>
        <p:txBody>
          <a:bodyPr lIns="0" tIns="0" rIns="0" bIns="0"/>
          <a:lstStyle/>
          <a:p>
            <a:pPr algn="l" defTabSz="914400">
              <a:defRPr sz="1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cxnSp>
        <p:nvCxnSpPr>
          <p:cNvPr id="265" name="直接箭头连接符 14"/>
          <p:cNvCxnSpPr>
            <a:stCxn id="264" idx="0"/>
            <a:endCxn id="255" idx="0"/>
          </p:cNvCxnSpPr>
          <p:nvPr/>
        </p:nvCxnSpPr>
        <p:spPr>
          <a:xfrm>
            <a:off x="7435077" y="4427507"/>
            <a:ext cx="2684273" cy="24084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</p:cxnSp>
      <p:sp>
        <p:nvSpPr>
          <p:cNvPr id="266" name="直接箭头连接符 14"/>
          <p:cNvSpPr/>
          <p:nvPr/>
        </p:nvSpPr>
        <p:spPr>
          <a:xfrm flipV="1" rot="10800000">
            <a:off x="5949870" y="7716886"/>
            <a:ext cx="1554060" cy="167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278" name="组合 97"/>
          <p:cNvGrpSpPr/>
          <p:nvPr/>
        </p:nvGrpSpPr>
        <p:grpSpPr>
          <a:xfrm>
            <a:off x="1285716" y="9013228"/>
            <a:ext cx="8620431" cy="3507691"/>
            <a:chOff x="0" y="0"/>
            <a:chExt cx="8620429" cy="3507689"/>
          </a:xfrm>
        </p:grpSpPr>
        <p:sp>
          <p:nvSpPr>
            <p:cNvPr id="267" name="矩形 64"/>
            <p:cNvSpPr/>
            <p:nvPr/>
          </p:nvSpPr>
          <p:spPr>
            <a:xfrm>
              <a:off x="1139290" y="71431"/>
              <a:ext cx="7481140" cy="3436259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pPr>
            </a:p>
          </p:txBody>
        </p:sp>
        <p:sp>
          <p:nvSpPr>
            <p:cNvPr id="268" name="文本框 53"/>
            <p:cNvSpPr txBox="1"/>
            <p:nvPr/>
          </p:nvSpPr>
          <p:spPr>
            <a:xfrm>
              <a:off x="1145922" y="0"/>
              <a:ext cx="3161320" cy="11125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customConditions</a:t>
              </a:r>
            </a:p>
          </p:txBody>
        </p:sp>
        <p:sp>
          <p:nvSpPr>
            <p:cNvPr id="269" name="文本框 55"/>
            <p:cNvSpPr txBox="1"/>
            <p:nvPr/>
          </p:nvSpPr>
          <p:spPr>
            <a:xfrm>
              <a:off x="1145922" y="558003"/>
              <a:ext cx="4752140" cy="1112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resolvePackageJsonImports</a:t>
              </a:r>
            </a:p>
          </p:txBody>
        </p:sp>
        <p:sp>
          <p:nvSpPr>
            <p:cNvPr id="270" name="文本框 57"/>
            <p:cNvSpPr txBox="1"/>
            <p:nvPr/>
          </p:nvSpPr>
          <p:spPr>
            <a:xfrm>
              <a:off x="1145921" y="1116006"/>
              <a:ext cx="4698560" cy="1112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resolvePackageJsonExports</a:t>
              </a:r>
            </a:p>
          </p:txBody>
        </p:sp>
        <p:sp>
          <p:nvSpPr>
            <p:cNvPr id="271" name="文本框 59"/>
            <p:cNvSpPr txBox="1"/>
            <p:nvPr/>
          </p:nvSpPr>
          <p:spPr>
            <a:xfrm>
              <a:off x="1139291" y="1674010"/>
              <a:ext cx="4140570" cy="1112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esModuleInterop = true</a:t>
              </a:r>
            </a:p>
          </p:txBody>
        </p:sp>
        <p:sp>
          <p:nvSpPr>
            <p:cNvPr id="272" name="文本框 61"/>
            <p:cNvSpPr txBox="1"/>
            <p:nvPr/>
          </p:nvSpPr>
          <p:spPr>
            <a:xfrm>
              <a:off x="1866636" y="2232012"/>
              <a:ext cx="6247273" cy="1112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allowSyntheticDefaultImports = true</a:t>
              </a:r>
            </a:p>
          </p:txBody>
        </p:sp>
        <p:sp>
          <p:nvSpPr>
            <p:cNvPr id="273" name="直接箭头连接符 14"/>
            <p:cNvSpPr/>
            <p:nvPr/>
          </p:nvSpPr>
          <p:spPr>
            <a:xfrm>
              <a:off x="5279860" y="2230262"/>
              <a:ext cx="3097531" cy="5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20681" y="21600"/>
                    <a:pt x="19763" y="2160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4" name="左大括号 80"/>
            <p:cNvSpPr/>
            <p:nvPr/>
          </p:nvSpPr>
          <p:spPr>
            <a:xfrm>
              <a:off x="881892" y="539902"/>
              <a:ext cx="203818" cy="130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74"/>
                    <a:pt x="10800" y="21319"/>
                  </a:cubicBezTo>
                  <a:lnTo>
                    <a:pt x="10800" y="10862"/>
                  </a:lnTo>
                  <a:cubicBezTo>
                    <a:pt x="10800" y="10706"/>
                    <a:pt x="5965" y="10580"/>
                    <a:pt x="0" y="10580"/>
                  </a:cubicBezTo>
                  <a:cubicBezTo>
                    <a:pt x="5965" y="10580"/>
                    <a:pt x="10800" y="10454"/>
                    <a:pt x="10800" y="10299"/>
                  </a:cubicBezTo>
                  <a:lnTo>
                    <a:pt x="10800" y="281"/>
                  </a:lnTo>
                  <a:cubicBezTo>
                    <a:pt x="10800" y="126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92810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sz="1200"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pPr>
            </a:p>
          </p:txBody>
        </p:sp>
        <p:sp>
          <p:nvSpPr>
            <p:cNvPr id="275" name="文本框 82"/>
            <p:cNvSpPr txBox="1"/>
            <p:nvPr/>
          </p:nvSpPr>
          <p:spPr>
            <a:xfrm>
              <a:off x="20377" y="974588"/>
              <a:ext cx="834144" cy="42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EF9D6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enable</a:t>
              </a:r>
            </a:p>
          </p:txBody>
        </p:sp>
        <p:sp>
          <p:nvSpPr>
            <p:cNvPr id="276" name="左大括号 85"/>
            <p:cNvSpPr/>
            <p:nvPr/>
          </p:nvSpPr>
          <p:spPr>
            <a:xfrm>
              <a:off x="842259" y="2230261"/>
              <a:ext cx="270242" cy="78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24"/>
                    <a:pt x="10800" y="20983"/>
                  </a:cubicBezTo>
                  <a:lnTo>
                    <a:pt x="10800" y="11197"/>
                  </a:lnTo>
                  <a:cubicBezTo>
                    <a:pt x="10800" y="10856"/>
                    <a:pt x="5965" y="10580"/>
                    <a:pt x="0" y="10580"/>
                  </a:cubicBezTo>
                  <a:cubicBezTo>
                    <a:pt x="5965" y="10580"/>
                    <a:pt x="10800" y="10304"/>
                    <a:pt x="10800" y="9963"/>
                  </a:cubicBezTo>
                  <a:lnTo>
                    <a:pt x="10800" y="617"/>
                  </a:lnTo>
                  <a:cubicBezTo>
                    <a:pt x="10800" y="276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92810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sz="1200"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pPr>
            </a:p>
          </p:txBody>
        </p:sp>
        <p:sp>
          <p:nvSpPr>
            <p:cNvPr id="277" name="文本框 86"/>
            <p:cNvSpPr txBox="1"/>
            <p:nvPr/>
          </p:nvSpPr>
          <p:spPr>
            <a:xfrm>
              <a:off x="0" y="2426192"/>
              <a:ext cx="874896" cy="42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EF9D6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default</a:t>
              </a:r>
            </a:p>
          </p:txBody>
        </p:sp>
      </p:grpSp>
      <p:sp>
        <p:nvSpPr>
          <p:cNvPr id="279" name="文本框 92"/>
          <p:cNvSpPr txBox="1"/>
          <p:nvPr/>
        </p:nvSpPr>
        <p:spPr>
          <a:xfrm>
            <a:off x="18550436" y="9454726"/>
            <a:ext cx="482130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FFFFFF"/>
                </a:solidFill>
              </a:defRPr>
            </a:pPr>
            <a:r>
              <a:t>moduleDetection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legacy / auto / force  【NOTE</a:t>
            </a:r>
            <a:r>
              <a:t>：</a:t>
            </a:r>
            <a:r>
              <a:t> v4.7+】</a:t>
            </a:r>
          </a:p>
        </p:txBody>
      </p:sp>
      <p:sp>
        <p:nvSpPr>
          <p:cNvPr id="280" name="左大括号 102"/>
          <p:cNvSpPr/>
          <p:nvPr/>
        </p:nvSpPr>
        <p:spPr>
          <a:xfrm>
            <a:off x="6882834" y="6733371"/>
            <a:ext cx="463479" cy="2189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29"/>
                  <a:pt x="10800" y="21219"/>
                </a:cubicBezTo>
                <a:lnTo>
                  <a:pt x="10800" y="11181"/>
                </a:lnTo>
                <a:cubicBezTo>
                  <a:pt x="10800" y="10971"/>
                  <a:pt x="5965" y="10800"/>
                  <a:pt x="0" y="10800"/>
                </a:cubicBezTo>
                <a:cubicBezTo>
                  <a:pt x="5965" y="10800"/>
                  <a:pt x="10800" y="10629"/>
                  <a:pt x="10800" y="10419"/>
                </a:cubicBezTo>
                <a:lnTo>
                  <a:pt x="10800" y="381"/>
                </a:lnTo>
                <a:cubicBezTo>
                  <a:pt x="10800" y="171"/>
                  <a:pt x="15635" y="0"/>
                  <a:pt x="21600" y="0"/>
                </a:cubicBezTo>
              </a:path>
            </a:pathLst>
          </a:custGeom>
          <a:ln w="25400">
            <a:solidFill>
              <a:srgbClr val="928104"/>
            </a:solidFill>
          </a:ln>
        </p:spPr>
        <p:txBody>
          <a:bodyPr lIns="0" tIns="0" rIns="0" bIns="0"/>
          <a:lstStyle/>
          <a:p>
            <a:pPr algn="l" defTabSz="914400">
              <a:defRPr sz="1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281" name="在此输入一级标题"/>
          <p:cNvSpPr txBox="1"/>
          <p:nvPr/>
        </p:nvSpPr>
        <p:spPr>
          <a:xfrm>
            <a:off x="16418957" y="9042858"/>
            <a:ext cx="165100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600">
                <a:solidFill>
                  <a:srgbClr val="66C7FF"/>
                </a:solidFill>
              </a:defRPr>
            </a:pPr>
            <a:r>
              <a:t>Auto</a:t>
            </a:r>
            <a:endParaRPr sz="6600">
              <a:solidFill>
                <a:srgbClr val="FFFFFF"/>
              </a:solidFill>
            </a:endParaRPr>
          </a:p>
          <a:p>
            <a:pPr algn="r">
              <a:defRPr sz="1200">
                <a:solidFill>
                  <a:srgbClr val="FFFFFF"/>
                </a:solidFill>
              </a:defRPr>
            </a:pPr>
            <a:r>
              <a:t>Default in v4.7+</a:t>
            </a:r>
          </a:p>
        </p:txBody>
      </p:sp>
      <p:sp>
        <p:nvSpPr>
          <p:cNvPr id="282" name="文本框 107"/>
          <p:cNvSpPr txBox="1"/>
          <p:nvPr/>
        </p:nvSpPr>
        <p:spPr>
          <a:xfrm>
            <a:off x="18439820" y="3853538"/>
            <a:ext cx="114827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FFFFFF"/>
                </a:solidFill>
              </a:defRPr>
            </a:pPr>
            <a:r>
              <a:t>lib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ES* / …</a:t>
            </a:r>
          </a:p>
        </p:txBody>
      </p:sp>
      <p:sp>
        <p:nvSpPr>
          <p:cNvPr id="283" name="在此输入一级标题"/>
          <p:cNvSpPr txBox="1"/>
          <p:nvPr/>
        </p:nvSpPr>
        <p:spPr>
          <a:xfrm>
            <a:off x="16418957" y="9913249"/>
            <a:ext cx="16510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600">
                <a:solidFill>
                  <a:srgbClr val="FFFFFF"/>
                </a:solidFill>
              </a:defRPr>
            </a:pPr>
            <a:r>
              <a:t>legacy</a:t>
            </a:r>
            <a:endParaRPr sz="6600"/>
          </a:p>
          <a:p>
            <a:pPr algn="r">
              <a:defRPr sz="1000">
                <a:solidFill>
                  <a:srgbClr val="FFFFFF"/>
                </a:solidFill>
              </a:defRPr>
            </a:pPr>
            <a:r>
              <a:t>Default when ts &lt; v4.7</a:t>
            </a:r>
          </a:p>
        </p:txBody>
      </p:sp>
      <p:sp>
        <p:nvSpPr>
          <p:cNvPr id="284" name="在此输入一级标题"/>
          <p:cNvSpPr txBox="1"/>
          <p:nvPr/>
        </p:nvSpPr>
        <p:spPr>
          <a:xfrm>
            <a:off x="16418957" y="10754807"/>
            <a:ext cx="16510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force</a:t>
            </a:r>
          </a:p>
        </p:txBody>
      </p:sp>
      <p:sp>
        <p:nvSpPr>
          <p:cNvPr id="285" name="左大括号 125"/>
          <p:cNvSpPr/>
          <p:nvPr/>
        </p:nvSpPr>
        <p:spPr>
          <a:xfrm flipH="1">
            <a:off x="18138288" y="9432518"/>
            <a:ext cx="331119" cy="176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49"/>
                  <a:pt x="10800" y="21262"/>
                </a:cubicBezTo>
                <a:lnTo>
                  <a:pt x="10800" y="10918"/>
                </a:lnTo>
                <a:cubicBezTo>
                  <a:pt x="10800" y="10732"/>
                  <a:pt x="5965" y="10580"/>
                  <a:pt x="0" y="10580"/>
                </a:cubicBezTo>
                <a:cubicBezTo>
                  <a:pt x="5965" y="10580"/>
                  <a:pt x="10800" y="10429"/>
                  <a:pt x="10800" y="10242"/>
                </a:cubicBezTo>
                <a:lnTo>
                  <a:pt x="10800" y="338"/>
                </a:lnTo>
                <a:cubicBezTo>
                  <a:pt x="10800" y="151"/>
                  <a:pt x="15635" y="0"/>
                  <a:pt x="21600" y="0"/>
                </a:cubicBezTo>
              </a:path>
            </a:pathLst>
          </a:custGeom>
          <a:ln w="25400">
            <a:solidFill>
              <a:srgbClr val="928104"/>
            </a:solidFill>
          </a:ln>
        </p:spPr>
        <p:txBody>
          <a:bodyPr lIns="0" tIns="0" rIns="0" bIns="0"/>
          <a:lstStyle/>
          <a:p>
            <a:pPr algn="l" defTabSz="914400">
              <a:defRPr sz="1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cxnSp>
        <p:nvCxnSpPr>
          <p:cNvPr id="286" name="直接箭头连接符 14"/>
          <p:cNvCxnSpPr>
            <a:stCxn id="261" idx="0"/>
            <a:endCxn id="281" idx="0"/>
          </p:cNvCxnSpPr>
          <p:nvPr/>
        </p:nvCxnSpPr>
        <p:spPr>
          <a:xfrm>
            <a:off x="10667718" y="7716886"/>
            <a:ext cx="6576740" cy="17387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</p:cxnSp>
      <p:sp>
        <p:nvSpPr>
          <p:cNvPr id="287" name="文本框 136"/>
          <p:cNvSpPr txBox="1"/>
          <p:nvPr/>
        </p:nvSpPr>
        <p:spPr>
          <a:xfrm>
            <a:off x="17164671" y="2770371"/>
            <a:ext cx="112014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影响 </a:t>
            </a:r>
            <a:r>
              <a:t>lib</a:t>
            </a:r>
          </a:p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的默认取值</a:t>
            </a:r>
          </a:p>
        </p:txBody>
      </p:sp>
      <p:sp>
        <p:nvSpPr>
          <p:cNvPr id="288" name="文本框 142"/>
          <p:cNvSpPr txBox="1"/>
          <p:nvPr/>
        </p:nvSpPr>
        <p:spPr>
          <a:xfrm>
            <a:off x="16066680" y="8046005"/>
            <a:ext cx="147086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影响 </a:t>
            </a:r>
            <a:r>
              <a:t>auto </a:t>
            </a:r>
            <a:r>
              <a:t>模式</a:t>
            </a:r>
          </a:p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下的行为</a:t>
            </a:r>
          </a:p>
        </p:txBody>
      </p:sp>
      <p:sp>
        <p:nvSpPr>
          <p:cNvPr id="289" name="文本框 143"/>
          <p:cNvSpPr txBox="1"/>
          <p:nvPr/>
        </p:nvSpPr>
        <p:spPr>
          <a:xfrm>
            <a:off x="4519226" y="8547021"/>
            <a:ext cx="152654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影响如下配置的</a:t>
            </a:r>
          </a:p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开关或缺省行为</a:t>
            </a:r>
          </a:p>
        </p:txBody>
      </p:sp>
      <p:sp>
        <p:nvSpPr>
          <p:cNvPr id="290" name="直接箭头连接符 146"/>
          <p:cNvSpPr/>
          <p:nvPr/>
        </p:nvSpPr>
        <p:spPr>
          <a:xfrm>
            <a:off x="8827777" y="10696289"/>
            <a:ext cx="2458803" cy="992662"/>
          </a:xfrm>
          <a:prstGeom prst="line">
            <a:avLst/>
          </a:prstGeom>
          <a:ln w="38100">
            <a:solidFill>
              <a:srgbClr val="DCC205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直接箭头连接符 148"/>
          <p:cNvSpPr/>
          <p:nvPr/>
        </p:nvSpPr>
        <p:spPr>
          <a:xfrm flipH="1">
            <a:off x="13308300" y="9455607"/>
            <a:ext cx="3257375" cy="1894792"/>
          </a:xfrm>
          <a:prstGeom prst="line">
            <a:avLst/>
          </a:prstGeom>
          <a:ln w="38100">
            <a:solidFill>
              <a:srgbClr val="DCC205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文本框 151"/>
          <p:cNvSpPr txBox="1"/>
          <p:nvPr/>
        </p:nvSpPr>
        <p:spPr>
          <a:xfrm>
            <a:off x="11515473" y="11180777"/>
            <a:ext cx="37270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800">
                <a:solidFill>
                  <a:srgbClr val="DCC205"/>
                </a:solidFill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293" name="直接连接符 153"/>
          <p:cNvSpPr/>
          <p:nvPr/>
        </p:nvSpPr>
        <p:spPr>
          <a:xfrm>
            <a:off x="4151636" y="6289011"/>
            <a:ext cx="4019908" cy="1"/>
          </a:xfrm>
          <a:prstGeom prst="line">
            <a:avLst/>
          </a:prstGeom>
          <a:ln w="3175">
            <a:solidFill>
              <a:srgbClr val="72F2E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文本框 159"/>
          <p:cNvSpPr txBox="1"/>
          <p:nvPr/>
        </p:nvSpPr>
        <p:spPr>
          <a:xfrm>
            <a:off x="4209961" y="5704237"/>
            <a:ext cx="214507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上面只影响输出结果的</a:t>
            </a:r>
          </a:p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规格与环境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解析路径与映射（映射）</a:t>
            </a:r>
          </a:p>
        </p:txBody>
      </p:sp>
      <p:sp>
        <p:nvSpPr>
          <p:cNvPr id="297" name="在此输入一级标题"/>
          <p:cNvSpPr txBox="1"/>
          <p:nvPr/>
        </p:nvSpPr>
        <p:spPr>
          <a:xfrm>
            <a:off x="9415591" y="3240674"/>
            <a:ext cx="532687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rootDir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影响对</a:t>
            </a:r>
            <a:r>
              <a:t>files</a:t>
            </a:r>
            <a:r>
              <a:t>中的公共父目录（路径）的计算，</a:t>
            </a:r>
            <a:r>
              <a:t> </a:t>
            </a:r>
            <a:r>
              <a:t>表现为</a:t>
            </a:r>
            <a:r>
              <a:t>outDir</a:t>
            </a:r>
            <a:r>
              <a:t>中目录的结构变化。</a:t>
            </a:r>
          </a:p>
        </p:txBody>
      </p:sp>
      <p:sp>
        <p:nvSpPr>
          <p:cNvPr id="298" name="在此输入一级标题"/>
          <p:cNvSpPr txBox="1"/>
          <p:nvPr/>
        </p:nvSpPr>
        <p:spPr>
          <a:xfrm>
            <a:off x="9415591" y="4703064"/>
            <a:ext cx="532687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rootDirs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影响</a:t>
            </a:r>
            <a:r>
              <a:t>import/require</a:t>
            </a:r>
            <a:r>
              <a:t>等语句中对</a:t>
            </a:r>
            <a:r>
              <a:rPr>
                <a:solidFill>
                  <a:srgbClr val="72F2E3"/>
                </a:solidFill>
              </a:rPr>
              <a:t>“使用</a:t>
            </a:r>
            <a:r>
              <a:rPr>
                <a:solidFill>
                  <a:srgbClr val="DCC205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相对路径</a:t>
            </a:r>
            <a:r>
              <a:rPr>
                <a:solidFill>
                  <a:srgbClr val="72F2E3"/>
                </a:solidFill>
              </a:rPr>
              <a:t>的模块”</a:t>
            </a:r>
            <a:r>
              <a:t>的位置识别。</a:t>
            </a:r>
          </a:p>
        </p:txBody>
      </p:sp>
      <p:sp>
        <p:nvSpPr>
          <p:cNvPr id="299" name="在此输入一级标题"/>
          <p:cNvSpPr txBox="1"/>
          <p:nvPr/>
        </p:nvSpPr>
        <p:spPr>
          <a:xfrm>
            <a:off x="9415591" y="5997868"/>
            <a:ext cx="523084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baseUrl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定义所有使用“非相对路径（即模块名）”存放的路径，在扫描</a:t>
            </a:r>
            <a:r>
              <a:t>node_modules</a:t>
            </a:r>
            <a:r>
              <a:t>之前查找。</a:t>
            </a:r>
          </a:p>
        </p:txBody>
      </p:sp>
      <p:sp>
        <p:nvSpPr>
          <p:cNvPr id="300" name="在此输入一级标题"/>
          <p:cNvSpPr txBox="1"/>
          <p:nvPr/>
        </p:nvSpPr>
        <p:spPr>
          <a:xfrm>
            <a:off x="9415591" y="7508116"/>
            <a:ext cx="5230845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paths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定义一组</a:t>
            </a:r>
            <a:r>
              <a:t>【</a:t>
            </a:r>
            <a:r>
              <a:t>模块名与查找路径</a:t>
            </a:r>
            <a:r>
              <a:t>】</a:t>
            </a:r>
            <a:r>
              <a:t>的映射表，在扫描</a:t>
            </a:r>
            <a:r>
              <a:t>node_modules</a:t>
            </a:r>
            <a:r>
              <a:t>之前查找。如果定义了</a:t>
            </a:r>
            <a:r>
              <a:t>baseUrl</a:t>
            </a:r>
            <a:r>
              <a:t>，则以</a:t>
            </a:r>
            <a:r>
              <a:t>baseUrl</a:t>
            </a:r>
            <a:r>
              <a:t>为相对位置，否则以</a:t>
            </a:r>
            <a:r>
              <a:t>tsconfig.json</a:t>
            </a:r>
            <a:r>
              <a:t>文件所在位置为相对位置。</a:t>
            </a:r>
          </a:p>
        </p:txBody>
      </p:sp>
      <p:sp>
        <p:nvSpPr>
          <p:cNvPr id="301" name="在此输入一级标题"/>
          <p:cNvSpPr txBox="1"/>
          <p:nvPr/>
        </p:nvSpPr>
        <p:spPr>
          <a:xfrm>
            <a:off x="9415591" y="9291642"/>
            <a:ext cx="523084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types</a:t>
            </a:r>
            <a:endParaRPr sz="6600">
              <a:solidFill>
                <a:srgbClr val="FFFFFF"/>
              </a:solidFill>
            </a:endParaR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定义需要主动加载类型信息（</a:t>
            </a:r>
            <a:r>
              <a:t>.d.ts</a:t>
            </a:r>
            <a:r>
              <a:t>）的包名。</a:t>
            </a:r>
          </a:p>
        </p:txBody>
      </p:sp>
      <p:sp>
        <p:nvSpPr>
          <p:cNvPr id="302" name="在此输入一级标题"/>
          <p:cNvSpPr txBox="1"/>
          <p:nvPr/>
        </p:nvSpPr>
        <p:spPr>
          <a:xfrm>
            <a:off x="9415591" y="10605726"/>
            <a:ext cx="523084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45AA21"/>
                </a:solidFill>
              </a:defRPr>
            </a:pPr>
            <a:r>
              <a:t>typeRoots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定义主动加载时需要扫描的类型库根目录。</a:t>
            </a:r>
          </a:p>
        </p:txBody>
      </p:sp>
      <p:sp>
        <p:nvSpPr>
          <p:cNvPr id="303" name="左大括号 8"/>
          <p:cNvSpPr/>
          <p:nvPr/>
        </p:nvSpPr>
        <p:spPr>
          <a:xfrm>
            <a:off x="9077373" y="6261658"/>
            <a:ext cx="305321" cy="2761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1"/>
                  <a:pt x="10800" y="21401"/>
                </a:cubicBezTo>
                <a:lnTo>
                  <a:pt x="10800" y="11126"/>
                </a:lnTo>
                <a:cubicBezTo>
                  <a:pt x="10800" y="11016"/>
                  <a:pt x="5965" y="10927"/>
                  <a:pt x="0" y="10927"/>
                </a:cubicBezTo>
                <a:cubicBezTo>
                  <a:pt x="5965" y="10927"/>
                  <a:pt x="10800" y="10838"/>
                  <a:pt x="10800" y="10728"/>
                </a:cubicBezTo>
                <a:lnTo>
                  <a:pt x="10800" y="199"/>
                </a:lnTo>
                <a:cubicBezTo>
                  <a:pt x="10800" y="89"/>
                  <a:pt x="15635" y="0"/>
                  <a:pt x="21600" y="0"/>
                </a:cubicBezTo>
              </a:path>
            </a:pathLst>
          </a:custGeom>
          <a:ln>
            <a:solidFill>
              <a:srgbClr val="009EF9"/>
            </a:solidFill>
          </a:ln>
        </p:spPr>
        <p:txBody>
          <a:bodyPr lIns="0" tIns="0" rIns="0" bIns="0" anchor="ctr"/>
          <a:lstStyle/>
          <a:p>
            <a:pPr algn="l">
              <a:defRPr sz="6000">
                <a:solidFill>
                  <a:srgbClr val="FFFFFF"/>
                </a:solidFill>
              </a:defRPr>
            </a:pPr>
          </a:p>
        </p:txBody>
      </p:sp>
      <p:sp>
        <p:nvSpPr>
          <p:cNvPr id="304" name="左大括号 9"/>
          <p:cNvSpPr/>
          <p:nvPr/>
        </p:nvSpPr>
        <p:spPr>
          <a:xfrm>
            <a:off x="9077373" y="9520111"/>
            <a:ext cx="305321" cy="216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86"/>
                  <a:pt x="10800" y="21346"/>
                </a:cubicBezTo>
                <a:lnTo>
                  <a:pt x="10800" y="11181"/>
                </a:lnTo>
                <a:cubicBezTo>
                  <a:pt x="10800" y="11041"/>
                  <a:pt x="5965" y="10927"/>
                  <a:pt x="0" y="10927"/>
                </a:cubicBezTo>
                <a:cubicBezTo>
                  <a:pt x="5965" y="10927"/>
                  <a:pt x="10800" y="10813"/>
                  <a:pt x="10800" y="10673"/>
                </a:cubicBezTo>
                <a:lnTo>
                  <a:pt x="10800" y="254"/>
                </a:lnTo>
                <a:cubicBezTo>
                  <a:pt x="10800" y="114"/>
                  <a:pt x="15635" y="0"/>
                  <a:pt x="21600" y="0"/>
                </a:cubicBezTo>
              </a:path>
            </a:pathLst>
          </a:custGeom>
          <a:ln>
            <a:solidFill>
              <a:srgbClr val="009EF9"/>
            </a:solidFill>
          </a:ln>
        </p:spPr>
        <p:txBody>
          <a:bodyPr lIns="0" tIns="0" rIns="0" bIns="0" anchor="ctr"/>
          <a:lstStyle/>
          <a:p>
            <a:pPr algn="l">
              <a:defRPr sz="6000">
                <a:solidFill>
                  <a:srgbClr val="FFFFFF"/>
                </a:solidFill>
              </a:defRPr>
            </a:pPr>
          </a:p>
        </p:txBody>
      </p:sp>
      <p:sp>
        <p:nvSpPr>
          <p:cNvPr id="305" name="文本框 11"/>
          <p:cNvSpPr txBox="1"/>
          <p:nvPr/>
        </p:nvSpPr>
        <p:spPr>
          <a:xfrm>
            <a:off x="6214372" y="7349931"/>
            <a:ext cx="279865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用于查找</a:t>
            </a:r>
            <a:r>
              <a:t> js </a:t>
            </a:r>
            <a:r>
              <a:t>包</a:t>
            </a:r>
          </a:p>
        </p:txBody>
      </p:sp>
      <p:sp>
        <p:nvSpPr>
          <p:cNvPr id="306" name="文本框 12"/>
          <p:cNvSpPr txBox="1"/>
          <p:nvPr/>
        </p:nvSpPr>
        <p:spPr>
          <a:xfrm>
            <a:off x="6214372" y="10307755"/>
            <a:ext cx="279865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用于查找类型库</a:t>
            </a:r>
          </a:p>
        </p:txBody>
      </p:sp>
      <p:sp>
        <p:nvSpPr>
          <p:cNvPr id="307" name="直接连接符 18"/>
          <p:cNvSpPr/>
          <p:nvPr/>
        </p:nvSpPr>
        <p:spPr>
          <a:xfrm>
            <a:off x="6638600" y="4720814"/>
            <a:ext cx="4019907" cy="1"/>
          </a:xfrm>
          <a:prstGeom prst="line">
            <a:avLst/>
          </a:prstGeom>
          <a:ln w="3175">
            <a:solidFill>
              <a:srgbClr val="72F2E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文本框 19"/>
          <p:cNvSpPr txBox="1"/>
          <p:nvPr/>
        </p:nvSpPr>
        <p:spPr>
          <a:xfrm>
            <a:off x="6696923" y="4136039"/>
            <a:ext cx="214507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上面只对 </a:t>
            </a:r>
            <a:r>
              <a:t>outDir </a:t>
            </a:r>
            <a:r>
              <a:t>中的计算有意义</a:t>
            </a:r>
          </a:p>
        </p:txBody>
      </p:sp>
      <p:sp>
        <p:nvSpPr>
          <p:cNvPr id="309" name="左大括号 20"/>
          <p:cNvSpPr/>
          <p:nvPr/>
        </p:nvSpPr>
        <p:spPr>
          <a:xfrm flipH="1">
            <a:off x="14646433" y="6230880"/>
            <a:ext cx="446905" cy="5449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4"/>
                  <a:pt x="10800" y="21452"/>
                </a:cubicBezTo>
                <a:lnTo>
                  <a:pt x="10800" y="11075"/>
                </a:lnTo>
                <a:cubicBezTo>
                  <a:pt x="10800" y="10993"/>
                  <a:pt x="5965" y="10927"/>
                  <a:pt x="0" y="10927"/>
                </a:cubicBezTo>
                <a:cubicBezTo>
                  <a:pt x="5965" y="10927"/>
                  <a:pt x="10800" y="10861"/>
                  <a:pt x="10800" y="10779"/>
                </a:cubicBezTo>
                <a:lnTo>
                  <a:pt x="10800" y="148"/>
                </a:lnTo>
                <a:cubicBezTo>
                  <a:pt x="10800" y="66"/>
                  <a:pt x="15635" y="0"/>
                  <a:pt x="21600" y="0"/>
                </a:cubicBezTo>
              </a:path>
            </a:pathLst>
          </a:custGeom>
          <a:ln>
            <a:solidFill>
              <a:srgbClr val="009EF9"/>
            </a:solidFill>
          </a:ln>
        </p:spPr>
        <p:txBody>
          <a:bodyPr lIns="0" tIns="0" rIns="0" bIns="0" anchor="ctr"/>
          <a:lstStyle/>
          <a:p>
            <a:pPr algn="l">
              <a:defRPr sz="6000">
                <a:solidFill>
                  <a:srgbClr val="FFFFFF"/>
                </a:solidFill>
              </a:defRPr>
            </a:pPr>
          </a:p>
        </p:txBody>
      </p:sp>
      <p:sp>
        <p:nvSpPr>
          <p:cNvPr id="310" name="文本框 22"/>
          <p:cNvSpPr txBox="1"/>
          <p:nvPr/>
        </p:nvSpPr>
        <p:spPr>
          <a:xfrm>
            <a:off x="14915605" y="8663140"/>
            <a:ext cx="378601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72F2E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“使用</a:t>
            </a:r>
            <a:r>
              <a:rPr>
                <a:solidFill>
                  <a:srgbClr val="DCC205"/>
                </a:solidFill>
              </a:rPr>
              <a:t>包名</a:t>
            </a:r>
            <a:r>
              <a:t>的模块”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解析路径与映射（解析）</a:t>
            </a:r>
          </a:p>
        </p:txBody>
      </p:sp>
      <p:sp>
        <p:nvSpPr>
          <p:cNvPr id="313" name="文本框 14"/>
          <p:cNvSpPr txBox="1"/>
          <p:nvPr/>
        </p:nvSpPr>
        <p:spPr>
          <a:xfrm>
            <a:off x="12710976" y="9815703"/>
            <a:ext cx="47471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buSzPct val="100000"/>
              <a:buAutoNum type="circleNumDbPlain" startAt="1"/>
              <a:defRPr i="1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modName</a:t>
            </a:r>
            <a:r>
              <a:rPr i="0"/>
              <a:t>.ts</a:t>
            </a:r>
            <a:r>
              <a:rPr i="0">
                <a:latin typeface="PingFang SC Regular"/>
                <a:ea typeface="PingFang SC Regular"/>
                <a:cs typeface="PingFang SC Regular"/>
                <a:sym typeface="PingFang SC Regular"/>
              </a:rPr>
              <a:t>、</a:t>
            </a:r>
            <a:r>
              <a:rPr i="0"/>
              <a:t>.tsx</a:t>
            </a:r>
            <a:r>
              <a:rPr i="0">
                <a:latin typeface="PingFang SC Regular"/>
                <a:ea typeface="PingFang SC Regular"/>
                <a:cs typeface="PingFang SC Regular"/>
                <a:sym typeface="PingFang SC Regular"/>
              </a:rPr>
              <a:t>、</a:t>
            </a:r>
            <a:r>
              <a:rPr i="0"/>
              <a:t>.d.ts</a:t>
            </a:r>
            <a:r>
              <a:rPr i="0">
                <a:latin typeface="PingFang SC Regular"/>
                <a:ea typeface="PingFang SC Regular"/>
                <a:cs typeface="PingFang SC Regular"/>
                <a:sym typeface="PingFang SC Regular"/>
              </a:rPr>
              <a:t>；</a:t>
            </a:r>
          </a:p>
          <a:p>
            <a:pPr marL="342900" indent="-342900" algn="l">
              <a:buSzPct val="100000"/>
              <a:buAutoNum type="circleNumDbPlain" startAt="1"/>
              <a:defRPr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`types` fields in </a:t>
            </a:r>
            <a:r>
              <a:rPr i="1"/>
              <a:t>pkgName</a:t>
            </a:r>
            <a:r>
              <a:t>/package.json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；</a:t>
            </a:r>
          </a:p>
          <a:p>
            <a:pPr marL="342900" indent="-342900" algn="l">
              <a:buSzPct val="100000"/>
              <a:buAutoNum type="circleNumDbPlain" startAt="1"/>
              <a:defRPr i="1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pkgName</a:t>
            </a:r>
            <a:r>
              <a:rPr i="0"/>
              <a:t>/index.ts</a:t>
            </a:r>
            <a:r>
              <a:rPr i="0">
                <a:latin typeface="PingFang SC Regular"/>
                <a:ea typeface="PingFang SC Regular"/>
                <a:cs typeface="PingFang SC Regular"/>
                <a:sym typeface="PingFang SC Regular"/>
              </a:rPr>
              <a:t>、</a:t>
            </a:r>
            <a:r>
              <a:rPr i="0"/>
              <a:t>.tsx</a:t>
            </a:r>
            <a:r>
              <a:rPr i="0">
                <a:latin typeface="PingFang SC Regular"/>
                <a:ea typeface="PingFang SC Regular"/>
                <a:cs typeface="PingFang SC Regular"/>
                <a:sym typeface="PingFang SC Regular"/>
              </a:rPr>
              <a:t>、</a:t>
            </a:r>
            <a:r>
              <a:rPr i="0"/>
              <a:t>.d.ts</a:t>
            </a:r>
          </a:p>
        </p:txBody>
      </p:sp>
      <p:sp>
        <p:nvSpPr>
          <p:cNvPr id="314" name="文本框 16"/>
          <p:cNvSpPr txBox="1"/>
          <p:nvPr/>
        </p:nvSpPr>
        <p:spPr>
          <a:xfrm>
            <a:off x="12237719" y="8568256"/>
            <a:ext cx="91440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000">
                <a:solidFill>
                  <a:srgbClr val="A1F6E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查找类型库</a:t>
            </a:r>
            <a:r>
              <a:rPr>
                <a:solidFill>
                  <a:srgbClr val="FFFFFF"/>
                </a:solidFill>
              </a:rPr>
              <a:t>：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如果要加载的包名在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types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列表中，那么就以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tsconfig.json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所在目录为当前工作目录起始，遍历由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typesRoot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决定的目录，检查该名字。以每一个目录中的检查次序如下：</a:t>
            </a:r>
          </a:p>
        </p:txBody>
      </p:sp>
      <p:sp>
        <p:nvSpPr>
          <p:cNvPr id="315" name="文本框 17"/>
          <p:cNvSpPr txBox="1"/>
          <p:nvPr/>
        </p:nvSpPr>
        <p:spPr>
          <a:xfrm>
            <a:off x="12237719" y="7676409"/>
            <a:ext cx="91440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000">
                <a:solidFill>
                  <a:srgbClr val="A1F6E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查找</a:t>
            </a:r>
            <a:r>
              <a:t> js</a:t>
            </a:r>
            <a:r>
              <a:t> 包</a:t>
            </a:r>
            <a:r>
              <a:rPr>
                <a:solidFill>
                  <a:srgbClr val="FFFFFF"/>
                </a:solidFill>
              </a:rPr>
              <a:t>：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如果要加载的包名在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paths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列表中，那么就优先以 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paths 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苹方-简"/>
              </a:rPr>
              <a:t>所指示的位置列表查找该包。每个目录中的检查次序如后（见下例）。</a:t>
            </a:r>
          </a:p>
        </p:txBody>
      </p:sp>
      <p:pic>
        <p:nvPicPr>
          <p:cNvPr id="316" name="图形 26" descr="图形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0875" y="3404761"/>
            <a:ext cx="5977649" cy="846200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矩形 27"/>
          <p:cNvSpPr/>
          <p:nvPr/>
        </p:nvSpPr>
        <p:spPr>
          <a:xfrm>
            <a:off x="3932175" y="8974319"/>
            <a:ext cx="5495049" cy="923331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0" tIns="0" rIns="0" bIns="0" anchor="ctr"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318" name="文本框 29"/>
          <p:cNvSpPr txBox="1"/>
          <p:nvPr/>
        </p:nvSpPr>
        <p:spPr>
          <a:xfrm>
            <a:off x="3977895" y="9032740"/>
            <a:ext cx="185143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仅作用于模块解析置为 </a:t>
            </a:r>
            <a:r>
              <a:t>'classic</a:t>
            </a:r>
            <a:r>
              <a:rPr sz="1100"/>
              <a:t>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321" name="矩形 23"/>
          <p:cNvSpPr txBox="1"/>
          <p:nvPr/>
        </p:nvSpPr>
        <p:spPr>
          <a:xfrm>
            <a:off x="1696173" y="2965343"/>
            <a:ext cx="20377065" cy="893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34736" indent="-534736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包是一组模块的封装和界面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34736" indent="-534736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模块中最重要的配置项</a:t>
            </a:r>
          </a:p>
          <a:p>
            <a:pPr lvl="3" marL="1206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模块（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module</a:t>
            </a:r>
            <a:r>
              <a:t>）用于指定“当前项目”编译输出的模块格式</a:t>
            </a:r>
          </a:p>
          <a:p>
            <a:pPr lvl="3" marL="254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它实际上也是用于预设外部装载（当前项目）时如何理解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“什么是模块”</a:t>
            </a:r>
            <a:endParaRPr>
              <a:solidFill>
                <a:schemeClr val="accent3">
                  <a:lumOff val="11764"/>
                </a:schemeClr>
              </a:solidFill>
            </a:endParaRPr>
          </a:p>
          <a:p>
            <a:pPr lvl="3" marL="977900" indent="-342900" algn="l">
              <a:buSzPct val="73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</a:p>
          <a:p>
            <a:pPr lvl="3" marL="1206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模块解析策略（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moduleResolution</a:t>
            </a:r>
            <a:r>
              <a:t>）用于决定在哪些位置以及如何查找模块</a:t>
            </a:r>
          </a:p>
          <a:p>
            <a:pPr lvl="3" marL="254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@see https://sebacode.medium.com/how-to-docment-a-node-js-api-with-swagger-554101246a4d</a:t>
            </a:r>
            <a:endParaRPr sz="4000"/>
          </a:p>
          <a:p>
            <a:pPr lvl="3" marL="254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它会影响包括全局的tsc以及当前项目在内的许多行为，例如当前目录中没有安装tsc，那么classic模式不会向父目录查找文件，因此会导致tsc/deno等出现“import(”undici-types“)”时找不到模块。</a:t>
            </a:r>
          </a:p>
          <a:p>
            <a:pPr lvl="3" marL="1206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模块识别（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moduleDetection</a:t>
            </a:r>
            <a:r>
              <a:t>）用于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“当前项目”</a:t>
            </a:r>
            <a:r>
              <a:t>理解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“什么是模块”</a:t>
            </a:r>
          </a:p>
          <a:p>
            <a:pPr lvl="3"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</a:p>
          <a:p>
            <a:pPr marL="534736" indent="-534736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使用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baseUrl</a:t>
            </a:r>
            <a:r>
              <a:t> /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paths</a:t>
            </a:r>
            <a:r>
              <a:t> 映射包名与包的查找路径；使用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types</a:t>
            </a:r>
            <a:r>
              <a:t> /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typeRoots</a:t>
            </a:r>
            <a:r>
              <a:t> 映射类型库XXX（XXX.d.ts）的查找路径。</a:t>
            </a:r>
          </a:p>
          <a:p>
            <a:pPr lvl="2" marL="1905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在types中声明类型库名（包名，例如XXX），这同时适用于使用import type / import 从包XXX导入类型。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324" name="矩形 23"/>
          <p:cNvSpPr txBox="1"/>
          <p:nvPr/>
        </p:nvSpPr>
        <p:spPr>
          <a:xfrm>
            <a:off x="1696172" y="2965343"/>
            <a:ext cx="20991656" cy="164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1</a:t>
            </a:r>
            <a:r>
              <a:t>：全面阅读 </a:t>
            </a:r>
            <a:r>
              <a:t>tsconfig.json </a:t>
            </a:r>
            <a:r>
              <a:t>的参考手册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https://www.typescriptlang.org/zh/tsconfig/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https://juejin.cn/post/7293417195438178315        //  NOTE：（推荐）配置项解析，更新到ts@5.2</a:t>
            </a:r>
          </a:p>
        </p:txBody>
      </p:sp>
      <p:sp>
        <p:nvSpPr>
          <p:cNvPr id="325" name="矩形 23"/>
          <p:cNvSpPr txBox="1"/>
          <p:nvPr/>
        </p:nvSpPr>
        <p:spPr>
          <a:xfrm>
            <a:off x="1696172" y="5438738"/>
            <a:ext cx="209916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2</a:t>
            </a:r>
            <a:r>
              <a:t>：了解 </a:t>
            </a:r>
            <a:r>
              <a:t>TypeScript </a:t>
            </a:r>
            <a:r>
              <a:t>的模块解析策略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https://www.typescriptlang.org/docs/handbook/modules/theory.html#module-resolution</a:t>
            </a:r>
          </a:p>
        </p:txBody>
      </p:sp>
      <p:sp>
        <p:nvSpPr>
          <p:cNvPr id="326" name="矩形 23"/>
          <p:cNvSpPr txBox="1"/>
          <p:nvPr/>
        </p:nvSpPr>
        <p:spPr>
          <a:xfrm>
            <a:off x="1696172" y="7672891"/>
            <a:ext cx="209916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3</a:t>
            </a:r>
            <a:r>
              <a:t>：了解 </a:t>
            </a:r>
            <a:r>
              <a:t>Node.js </a:t>
            </a:r>
            <a:r>
              <a:t>的模块装载与解析策略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https://nodejs.org/api/esm.html#loaders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329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什么是模块</a:t>
            </a:r>
          </a:p>
        </p:txBody>
      </p:sp>
      <p:grpSp>
        <p:nvGrpSpPr>
          <p:cNvPr id="159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157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61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解析的方法</a:t>
            </a:r>
          </a:p>
        </p:txBody>
      </p:sp>
      <p:grpSp>
        <p:nvGrpSpPr>
          <p:cNvPr id="164" name="圆角矩形 27"/>
          <p:cNvGrpSpPr/>
          <p:nvPr/>
        </p:nvGrpSpPr>
        <p:grpSpPr>
          <a:xfrm>
            <a:off x="4053325" y="5292587"/>
            <a:ext cx="951684" cy="914587"/>
            <a:chOff x="0" y="-1"/>
            <a:chExt cx="951683" cy="914585"/>
          </a:xfrm>
        </p:grpSpPr>
        <p:sp>
          <p:nvSpPr>
            <p:cNvPr id="162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65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目标和映射</a:t>
            </a:r>
          </a:p>
        </p:txBody>
      </p:sp>
      <p:grpSp>
        <p:nvGrpSpPr>
          <p:cNvPr id="168" name="圆角矩形 27"/>
          <p:cNvGrpSpPr/>
          <p:nvPr/>
        </p:nvGrpSpPr>
        <p:grpSpPr>
          <a:xfrm>
            <a:off x="4053325" y="6778675"/>
            <a:ext cx="951684" cy="914586"/>
            <a:chOff x="0" y="-1"/>
            <a:chExt cx="951683" cy="914585"/>
          </a:xfrm>
        </p:grpSpPr>
        <p:sp>
          <p:nvSpPr>
            <p:cNvPr id="166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9" name="矩形 23"/>
          <p:cNvSpPr txBox="1"/>
          <p:nvPr/>
        </p:nvSpPr>
        <p:spPr>
          <a:xfrm>
            <a:off x="5431509" y="83761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172" name="圆角矩形 27"/>
          <p:cNvGrpSpPr/>
          <p:nvPr/>
        </p:nvGrpSpPr>
        <p:grpSpPr>
          <a:xfrm>
            <a:off x="4053325" y="8264760"/>
            <a:ext cx="951684" cy="914586"/>
            <a:chOff x="0" y="0"/>
            <a:chExt cx="951682" cy="914584"/>
          </a:xfrm>
        </p:grpSpPr>
        <p:sp>
          <p:nvSpPr>
            <p:cNvPr id="170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 2"/>
          <p:cNvSpPr txBox="1"/>
          <p:nvPr/>
        </p:nvSpPr>
        <p:spPr>
          <a:xfrm>
            <a:off x="7330654" y="450856"/>
            <a:ext cx="11575072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6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与类型系统无关的模块等“语句”</a:t>
            </a:r>
          </a:p>
        </p:txBody>
      </p:sp>
      <p:sp>
        <p:nvSpPr>
          <p:cNvPr id="175" name="文本框 5"/>
          <p:cNvSpPr txBox="1"/>
          <p:nvPr/>
        </p:nvSpPr>
        <p:spPr>
          <a:xfrm>
            <a:off x="1689926" y="2603405"/>
            <a:ext cx="673804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type name = ...</a:t>
            </a:r>
          </a:p>
        </p:txBody>
      </p:sp>
      <p:sp>
        <p:nvSpPr>
          <p:cNvPr id="176" name="文本框 6"/>
          <p:cNvSpPr txBox="1"/>
          <p:nvPr/>
        </p:nvSpPr>
        <p:spPr>
          <a:xfrm>
            <a:off x="1689927" y="3543665"/>
            <a:ext cx="539549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class name { ... }</a:t>
            </a:r>
          </a:p>
        </p:txBody>
      </p:sp>
      <p:sp>
        <p:nvSpPr>
          <p:cNvPr id="177" name="文本框 10"/>
          <p:cNvSpPr txBox="1"/>
          <p:nvPr/>
        </p:nvSpPr>
        <p:spPr>
          <a:xfrm>
            <a:off x="1689927" y="4483925"/>
            <a:ext cx="539549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enum name { ... }</a:t>
            </a:r>
          </a:p>
        </p:txBody>
      </p:sp>
      <p:sp>
        <p:nvSpPr>
          <p:cNvPr id="178" name="文本框 12"/>
          <p:cNvSpPr txBox="1"/>
          <p:nvPr/>
        </p:nvSpPr>
        <p:spPr>
          <a:xfrm>
            <a:off x="1689926" y="5424185"/>
            <a:ext cx="618340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interface name { ... }</a:t>
            </a:r>
          </a:p>
        </p:txBody>
      </p:sp>
      <p:sp>
        <p:nvSpPr>
          <p:cNvPr id="179" name="文本框 15"/>
          <p:cNvSpPr txBox="1"/>
          <p:nvPr/>
        </p:nvSpPr>
        <p:spPr>
          <a:xfrm>
            <a:off x="1689926" y="7304705"/>
            <a:ext cx="8943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pPr>
            <a:r>
              <a:t>namespace/module </a:t>
            </a:r>
            <a:r>
              <a:rPr>
                <a:solidFill>
                  <a:srgbClr val="FF0000"/>
                </a:solidFill>
              </a:rPr>
              <a:t>name</a:t>
            </a:r>
            <a:r>
              <a:t> { ... }</a:t>
            </a:r>
          </a:p>
        </p:txBody>
      </p:sp>
      <p:sp>
        <p:nvSpPr>
          <p:cNvPr id="180" name="文本框 19"/>
          <p:cNvSpPr txBox="1"/>
          <p:nvPr/>
        </p:nvSpPr>
        <p:spPr>
          <a:xfrm>
            <a:off x="1689926" y="8244964"/>
            <a:ext cx="8943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import / export [type] ...</a:t>
            </a:r>
          </a:p>
        </p:txBody>
      </p:sp>
      <p:sp>
        <p:nvSpPr>
          <p:cNvPr id="181" name="文本框 20"/>
          <p:cNvSpPr txBox="1"/>
          <p:nvPr/>
        </p:nvSpPr>
        <p:spPr>
          <a:xfrm>
            <a:off x="1689926" y="6364444"/>
            <a:ext cx="8943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function name(...): ...</a:t>
            </a:r>
          </a:p>
        </p:txBody>
      </p:sp>
      <p:sp>
        <p:nvSpPr>
          <p:cNvPr id="182" name="文本框 23"/>
          <p:cNvSpPr txBox="1"/>
          <p:nvPr/>
        </p:nvSpPr>
        <p:spPr>
          <a:xfrm>
            <a:off x="1689926" y="10125485"/>
            <a:ext cx="8943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declare ...</a:t>
            </a:r>
          </a:p>
        </p:txBody>
      </p:sp>
      <p:sp>
        <p:nvSpPr>
          <p:cNvPr id="183" name="文本框 26"/>
          <p:cNvSpPr txBox="1"/>
          <p:nvPr/>
        </p:nvSpPr>
        <p:spPr>
          <a:xfrm>
            <a:off x="1689926" y="9185224"/>
            <a:ext cx="1058287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/// &lt;reference path = "./lib/X.d.ts" /&gt;</a:t>
            </a:r>
          </a:p>
        </p:txBody>
      </p:sp>
      <p:sp>
        <p:nvSpPr>
          <p:cNvPr id="184" name="文本框 34"/>
          <p:cNvSpPr txBox="1"/>
          <p:nvPr/>
        </p:nvSpPr>
        <p:spPr>
          <a:xfrm>
            <a:off x="1689928" y="10975075"/>
            <a:ext cx="1058287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@xxx</a:t>
            </a:r>
          </a:p>
        </p:txBody>
      </p:sp>
      <p:sp>
        <p:nvSpPr>
          <p:cNvPr id="185" name="文本框 37"/>
          <p:cNvSpPr txBox="1"/>
          <p:nvPr/>
        </p:nvSpPr>
        <p:spPr>
          <a:xfrm>
            <a:off x="14725783" y="10864147"/>
            <a:ext cx="8652441" cy="23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1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：</a:t>
            </a:r>
            <a:r>
              <a:t>TypeScript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支持三种风格的包</a:t>
            </a:r>
            <a:r>
              <a:t>/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库。一种是全局包，使用引用指令（</a:t>
            </a:r>
            <a:r>
              <a:t>///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）装载；一种是</a:t>
            </a:r>
            <a:r>
              <a:t>js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包（</a:t>
            </a:r>
            <a:r>
              <a:t>NODE/NPM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），使用</a:t>
            </a:r>
            <a:r>
              <a:t>import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来装载；最后一种是</a:t>
            </a:r>
            <a:r>
              <a:t>UMD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包，它可以在网页中使用</a:t>
            </a:r>
            <a:r>
              <a:t>&lt;script&gt;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标签来装载。</a:t>
            </a:r>
          </a:p>
          <a:p>
            <a:pPr algn="l" defTabSz="1828800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2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：</a:t>
            </a:r>
            <a:r>
              <a:t>declare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实际与类型系统无关，它用来支持</a:t>
            </a:r>
            <a:r>
              <a:t>.d.ts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和环境。</a:t>
            </a:r>
          </a:p>
          <a:p>
            <a:pPr algn="l" defTabSz="1828800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3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：装饰器是</a:t>
            </a:r>
            <a:r>
              <a:t>ES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规范的特性，并不是</a:t>
            </a:r>
            <a:r>
              <a:t>TS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特有的。</a:t>
            </a:r>
          </a:p>
          <a:p>
            <a:pPr algn="l" defTabSz="1828800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4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：注意模块</a:t>
            </a:r>
            <a:r>
              <a:t>/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名字空间名不属于类型系统，它与类型名是有不同语义的。</a:t>
            </a:r>
            <a:r>
              <a:rPr>
                <a:solidFill>
                  <a:srgbClr val="C55A11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注意</a:t>
            </a:r>
            <a:r>
              <a:rPr>
                <a:solidFill>
                  <a:srgbClr val="C55A11"/>
                </a:solidFill>
              </a:rPr>
              <a:t>“</a:t>
            </a:r>
            <a:r>
              <a:rPr>
                <a:solidFill>
                  <a:srgbClr val="C55A11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关键概念</a:t>
            </a:r>
            <a:r>
              <a:rPr>
                <a:solidFill>
                  <a:srgbClr val="C55A11"/>
                </a:solidFill>
              </a:rPr>
              <a:t>”</a:t>
            </a:r>
            <a:r>
              <a:rPr>
                <a:solidFill>
                  <a:srgbClr val="C55A11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：</a:t>
            </a:r>
            <a:r>
              <a:rPr>
                <a:solidFill>
                  <a:srgbClr val="C55A11"/>
                </a:solidFill>
              </a:rPr>
              <a:t>import/export</a:t>
            </a:r>
            <a:r>
              <a:rPr>
                <a:solidFill>
                  <a:srgbClr val="C55A11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，用于在不同的模块之间交换名字。</a:t>
            </a:r>
          </a:p>
        </p:txBody>
      </p:sp>
      <p:sp>
        <p:nvSpPr>
          <p:cNvPr id="186" name="文本框 41"/>
          <p:cNvSpPr txBox="1"/>
          <p:nvPr/>
        </p:nvSpPr>
        <p:spPr>
          <a:xfrm>
            <a:off x="11661933" y="9149030"/>
            <a:ext cx="71711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22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1</a:t>
            </a:r>
          </a:p>
        </p:txBody>
      </p:sp>
      <p:sp>
        <p:nvSpPr>
          <p:cNvPr id="187" name="文本框 42"/>
          <p:cNvSpPr txBox="1"/>
          <p:nvPr/>
        </p:nvSpPr>
        <p:spPr>
          <a:xfrm>
            <a:off x="4878147" y="10133900"/>
            <a:ext cx="71711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22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2</a:t>
            </a:r>
          </a:p>
        </p:txBody>
      </p:sp>
      <p:sp>
        <p:nvSpPr>
          <p:cNvPr id="188" name="文本框 43"/>
          <p:cNvSpPr txBox="1"/>
          <p:nvPr/>
        </p:nvSpPr>
        <p:spPr>
          <a:xfrm>
            <a:off x="2987630" y="10993374"/>
            <a:ext cx="71711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22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3</a:t>
            </a:r>
          </a:p>
        </p:txBody>
      </p:sp>
      <p:sp>
        <p:nvSpPr>
          <p:cNvPr id="189" name="左大括号 44"/>
          <p:cNvSpPr/>
          <p:nvPr/>
        </p:nvSpPr>
        <p:spPr>
          <a:xfrm rot="10800000">
            <a:off x="8473695" y="2775193"/>
            <a:ext cx="606465" cy="4206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84"/>
                  <a:pt x="10800" y="21341"/>
                </a:cubicBezTo>
                <a:lnTo>
                  <a:pt x="10800" y="11059"/>
                </a:lnTo>
                <a:cubicBezTo>
                  <a:pt x="10800" y="10916"/>
                  <a:pt x="5965" y="10800"/>
                  <a:pt x="0" y="10800"/>
                </a:cubicBezTo>
                <a:cubicBezTo>
                  <a:pt x="5965" y="10800"/>
                  <a:pt x="10800" y="10684"/>
                  <a:pt x="10800" y="10541"/>
                </a:cubicBezTo>
                <a:lnTo>
                  <a:pt x="10800" y="259"/>
                </a:lnTo>
                <a:cubicBezTo>
                  <a:pt x="10800" y="116"/>
                  <a:pt x="15635" y="0"/>
                  <a:pt x="21600" y="0"/>
                </a:cubicBezTo>
              </a:path>
            </a:pathLst>
          </a:custGeom>
          <a:ln w="3175">
            <a:solidFill>
              <a:srgbClr val="4472C4"/>
            </a:solidFill>
            <a:miter/>
          </a:ln>
        </p:spPr>
        <p:txBody>
          <a:bodyPr lIns="0" tIns="0" rIns="0" bIns="0" anchor="ctr"/>
          <a:lstStyle/>
          <a:p>
            <a:pPr defTabSz="1828800">
              <a:defRPr sz="3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190" name="左大括号 45"/>
          <p:cNvSpPr/>
          <p:nvPr/>
        </p:nvSpPr>
        <p:spPr>
          <a:xfrm rot="10800000">
            <a:off x="12814958" y="7557792"/>
            <a:ext cx="606465" cy="3306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52"/>
                  <a:pt x="10800" y="21270"/>
                </a:cubicBezTo>
                <a:lnTo>
                  <a:pt x="10800" y="11130"/>
                </a:lnTo>
                <a:cubicBezTo>
                  <a:pt x="10800" y="10948"/>
                  <a:pt x="5965" y="10800"/>
                  <a:pt x="0" y="10800"/>
                </a:cubicBezTo>
                <a:cubicBezTo>
                  <a:pt x="5965" y="10800"/>
                  <a:pt x="10800" y="10652"/>
                  <a:pt x="10800" y="10470"/>
                </a:cubicBezTo>
                <a:lnTo>
                  <a:pt x="10800" y="330"/>
                </a:lnTo>
                <a:cubicBezTo>
                  <a:pt x="10800" y="148"/>
                  <a:pt x="15635" y="0"/>
                  <a:pt x="21600" y="0"/>
                </a:cubicBezTo>
              </a:path>
            </a:pathLst>
          </a:custGeom>
          <a:ln w="3175">
            <a:solidFill>
              <a:srgbClr val="4472C4"/>
            </a:solidFill>
            <a:miter/>
          </a:ln>
        </p:spPr>
        <p:txBody>
          <a:bodyPr lIns="0" tIns="0" rIns="0" bIns="0" anchor="ctr"/>
          <a:lstStyle/>
          <a:p>
            <a:pPr defTabSz="1828800">
              <a:defRPr sz="3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191" name="文本框 46"/>
          <p:cNvSpPr txBox="1"/>
          <p:nvPr/>
        </p:nvSpPr>
        <p:spPr>
          <a:xfrm>
            <a:off x="9260562" y="4514172"/>
            <a:ext cx="381190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类型系统（名字声明）</a:t>
            </a:r>
          </a:p>
        </p:txBody>
      </p:sp>
      <p:sp>
        <p:nvSpPr>
          <p:cNvPr id="192" name="文本框 47"/>
          <p:cNvSpPr txBox="1"/>
          <p:nvPr/>
        </p:nvSpPr>
        <p:spPr>
          <a:xfrm>
            <a:off x="13573393" y="8921950"/>
            <a:ext cx="269378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模块系统或扩展</a:t>
            </a:r>
          </a:p>
        </p:txBody>
      </p:sp>
      <p:sp>
        <p:nvSpPr>
          <p:cNvPr id="193" name="文本框 48"/>
          <p:cNvSpPr txBox="1"/>
          <p:nvPr/>
        </p:nvSpPr>
        <p:spPr>
          <a:xfrm>
            <a:off x="9125879" y="7200169"/>
            <a:ext cx="71711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2200"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注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rcRect l="0" t="31886" r="52657" b="0"/>
          <a:stretch>
            <a:fillRect/>
          </a:stretch>
        </p:blipFill>
        <p:spPr>
          <a:xfrm>
            <a:off x="3449763" y="4128321"/>
            <a:ext cx="6350001" cy="352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在此输入一级标题"/>
          <p:cNvSpPr txBox="1"/>
          <p:nvPr/>
        </p:nvSpPr>
        <p:spPr>
          <a:xfrm>
            <a:off x="1285952" y="883926"/>
            <a:ext cx="1358393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600">
                <a:solidFill>
                  <a:srgbClr val="FFFFFF"/>
                </a:solidFill>
              </a:defRPr>
            </a:pPr>
            <a:r>
              <a:t>模块（</a:t>
            </a:r>
            <a:r>
              <a:t>module</a:t>
            </a:r>
            <a:r>
              <a:t>） </a:t>
            </a:r>
            <a:r>
              <a:t>vs. </a:t>
            </a:r>
            <a:r>
              <a:t>包（</a:t>
            </a:r>
            <a:r>
              <a:t>package</a:t>
            </a:r>
            <a:r>
              <a:t>）</a:t>
            </a:r>
          </a:p>
          <a:p>
            <a:pPr algn="l">
              <a:defRPr sz="4000">
                <a:solidFill>
                  <a:srgbClr val="808080"/>
                </a:solidFill>
              </a:defRPr>
            </a:pPr>
            <a:r>
              <a:t>【</a:t>
            </a:r>
            <a:r>
              <a:t>内部模块 </a:t>
            </a:r>
            <a:r>
              <a:t>/ </a:t>
            </a:r>
            <a:r>
              <a:t>外部模块</a:t>
            </a:r>
            <a:r>
              <a:t>】</a:t>
            </a:r>
          </a:p>
        </p:txBody>
      </p:sp>
      <p:pic>
        <p:nvPicPr>
          <p:cNvPr id="197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rcRect l="0" t="31886" r="52657" b="0"/>
          <a:stretch>
            <a:fillRect/>
          </a:stretch>
        </p:blipFill>
        <p:spPr>
          <a:xfrm>
            <a:off x="14869886" y="4128321"/>
            <a:ext cx="6350001" cy="352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文本框 7"/>
          <p:cNvSpPr txBox="1"/>
          <p:nvPr/>
        </p:nvSpPr>
        <p:spPr>
          <a:xfrm>
            <a:off x="3495483" y="4217941"/>
            <a:ext cx="2821433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z="2400">
                <a:solidFill>
                  <a:srgbClr val="00B0F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import</a:t>
            </a:r>
            <a:r>
              <a:rPr>
                <a:solidFill>
                  <a:srgbClr val="FFFFFF"/>
                </a:solidFill>
              </a:rPr>
              <a:t> …</a:t>
            </a:r>
          </a:p>
          <a:p>
            <a:pPr algn="l">
              <a:defRPr sz="2400">
                <a:solidFill>
                  <a:srgbClr val="00B0F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export</a:t>
            </a:r>
            <a:r>
              <a:rPr>
                <a:solidFill>
                  <a:srgbClr val="FFFFFF"/>
                </a:solidFill>
              </a:rPr>
              <a:t> …</a:t>
            </a:r>
          </a:p>
          <a:p>
            <a:pPr algn="l">
              <a:defRPr sz="2400">
                <a:solidFill>
                  <a:srgbClr val="00B0F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module</a:t>
            </a:r>
            <a:r>
              <a:rPr>
                <a:solidFill>
                  <a:srgbClr val="FFFFFF"/>
                </a:solidFill>
              </a:rPr>
              <a:t> X { … }</a:t>
            </a:r>
          </a:p>
          <a:p>
            <a:pPr algn="l">
              <a:defRPr sz="2400">
                <a:solidFill>
                  <a:srgbClr val="00B0F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namespace</a:t>
            </a:r>
            <a:r>
              <a:rPr>
                <a:solidFill>
                  <a:srgbClr val="FFFFFF"/>
                </a:solidFill>
              </a:rPr>
              <a:t> X { … }</a:t>
            </a:r>
          </a:p>
          <a:p>
            <a:pPr algn="l">
              <a:defRPr sz="2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Foo.x = …</a:t>
            </a:r>
          </a:p>
        </p:txBody>
      </p:sp>
      <p:sp>
        <p:nvSpPr>
          <p:cNvPr id="199" name="文本框 8"/>
          <p:cNvSpPr txBox="1"/>
          <p:nvPr/>
        </p:nvSpPr>
        <p:spPr>
          <a:xfrm>
            <a:off x="3493747" y="3427640"/>
            <a:ext cx="86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模块</a:t>
            </a:r>
          </a:p>
        </p:txBody>
      </p:sp>
      <p:sp>
        <p:nvSpPr>
          <p:cNvPr id="200" name="文本框 13"/>
          <p:cNvSpPr txBox="1"/>
          <p:nvPr/>
        </p:nvSpPr>
        <p:spPr>
          <a:xfrm>
            <a:off x="14912010" y="3450795"/>
            <a:ext cx="485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包</a:t>
            </a:r>
          </a:p>
        </p:txBody>
      </p:sp>
      <p:sp>
        <p:nvSpPr>
          <p:cNvPr id="201" name="文本框 14"/>
          <p:cNvSpPr txBox="1"/>
          <p:nvPr/>
        </p:nvSpPr>
        <p:spPr>
          <a:xfrm>
            <a:off x="15104355" y="4217940"/>
            <a:ext cx="6096001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/// …</a:t>
            </a:r>
          </a:p>
          <a:p>
            <a:pPr algn="l">
              <a:defRPr sz="2400">
                <a:solidFill>
                  <a:srgbClr val="A0E88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&lt;script </a:t>
            </a:r>
            <a:r>
              <a:rPr>
                <a:solidFill>
                  <a:srgbClr val="FFFFFF"/>
                </a:solidFill>
              </a:rPr>
              <a:t>src=…</a:t>
            </a:r>
          </a:p>
          <a:p>
            <a:pPr algn="l">
              <a:defRPr sz="2400">
                <a:solidFill>
                  <a:srgbClr val="00B0F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import</a:t>
            </a:r>
            <a:r>
              <a:rPr>
                <a:solidFill>
                  <a:srgbClr val="FFFFFF"/>
                </a:solidFill>
              </a:rPr>
              <a:t> for Node.js/NPM package.json</a:t>
            </a:r>
            <a:endParaRPr>
              <a:solidFill>
                <a:srgbClr val="FFFFFF"/>
              </a:solidFill>
            </a:endParaRPr>
          </a:p>
          <a:p>
            <a:pPr algn="l">
              <a:defRPr sz="2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- devDependencies / dependencies</a:t>
            </a:r>
          </a:p>
          <a:p>
            <a:pPr algn="l">
              <a:defRPr sz="2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- type / typing</a:t>
            </a:r>
          </a:p>
          <a:p>
            <a:pPr algn="l">
              <a:defRPr sz="2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- imports / exports</a:t>
            </a:r>
          </a:p>
          <a:p>
            <a:pPr algn="l">
              <a:defRPr sz="2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- …</a:t>
            </a:r>
          </a:p>
        </p:txBody>
      </p:sp>
      <p:sp>
        <p:nvSpPr>
          <p:cNvPr id="202" name="文本框 15"/>
          <p:cNvSpPr txBox="1"/>
          <p:nvPr/>
        </p:nvSpPr>
        <p:spPr>
          <a:xfrm>
            <a:off x="5568927" y="9496387"/>
            <a:ext cx="12097513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TypeScript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支持三种风格的包</a:t>
            </a:r>
            <a:r>
              <a:t>/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库。一种是全局包，使用引用指令（</a:t>
            </a:r>
            <a:r>
              <a:t>///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）装载；一种是</a:t>
            </a:r>
            <a:r>
              <a:t>js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包（</a:t>
            </a:r>
            <a:r>
              <a:t>NODE/NPM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），使用</a:t>
            </a:r>
            <a:r>
              <a:t>import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来装载；最后一种是</a:t>
            </a:r>
            <a:r>
              <a:t>UMD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包，它可以在网页中使用</a:t>
            </a:r>
            <a:r>
              <a:t>&lt;script&gt;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标签来装载。</a:t>
            </a:r>
          </a:p>
        </p:txBody>
      </p:sp>
      <p:sp>
        <p:nvSpPr>
          <p:cNvPr id="203" name="文本框 16"/>
          <p:cNvSpPr txBox="1"/>
          <p:nvPr/>
        </p:nvSpPr>
        <p:spPr>
          <a:xfrm>
            <a:off x="14915605" y="7691618"/>
            <a:ext cx="647350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）包总是</a:t>
            </a:r>
            <a:r>
              <a:t>.js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的，因为它的含义是</a:t>
            </a:r>
            <a:r>
              <a:t>“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已交付的</a:t>
            </a:r>
            <a:r>
              <a:t>js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代码库</a:t>
            </a:r>
            <a:r>
              <a:t>”</a:t>
            </a:r>
          </a:p>
          <a:p>
            <a:pPr algn="l" defTabSz="1828800">
              <a:defRPr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2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）导入包时，会按默认规则查找对应的</a:t>
            </a:r>
            <a:r>
              <a:t>.d.ts</a:t>
            </a:r>
          </a:p>
          <a:p>
            <a:pPr algn="l" defTabSz="1828800">
              <a:defRPr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3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）包没有扩展名（</a:t>
            </a:r>
            <a:r>
              <a:t>TypeScript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中不允许指定导入包</a:t>
            </a:r>
            <a:r>
              <a:t>/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模块的扩展名）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rcRect l="0" t="31886" r="52657" b="0"/>
          <a:stretch>
            <a:fillRect/>
          </a:stretch>
        </p:blipFill>
        <p:spPr>
          <a:xfrm>
            <a:off x="743140" y="5716460"/>
            <a:ext cx="5255325" cy="291996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无数种模块</a:t>
            </a:r>
          </a:p>
        </p:txBody>
      </p:sp>
      <p:pic>
        <p:nvPicPr>
          <p:cNvPr id="20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0" t="31886" r="52657" b="0"/>
          <a:stretch>
            <a:fillRect/>
          </a:stretch>
        </p:blipFill>
        <p:spPr>
          <a:xfrm>
            <a:off x="6650163" y="5716460"/>
            <a:ext cx="5255326" cy="2919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rcRect l="0" t="31886" r="52657" b="0"/>
          <a:stretch>
            <a:fillRect/>
          </a:stretch>
        </p:blipFill>
        <p:spPr>
          <a:xfrm>
            <a:off x="12557187" y="5716460"/>
            <a:ext cx="5255325" cy="2919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rcRect l="0" t="31886" r="52657" b="0"/>
          <a:stretch>
            <a:fillRect/>
          </a:stretch>
        </p:blipFill>
        <p:spPr>
          <a:xfrm>
            <a:off x="18524886" y="5716460"/>
            <a:ext cx="5255325" cy="291996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文本框 7"/>
          <p:cNvSpPr txBox="1"/>
          <p:nvPr/>
        </p:nvSpPr>
        <p:spPr>
          <a:xfrm>
            <a:off x="917730" y="5806080"/>
            <a:ext cx="173825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export …</a:t>
            </a:r>
          </a:p>
        </p:txBody>
      </p:sp>
      <p:sp>
        <p:nvSpPr>
          <p:cNvPr id="211" name="文本框 8"/>
          <p:cNvSpPr txBox="1"/>
          <p:nvPr/>
        </p:nvSpPr>
        <p:spPr>
          <a:xfrm>
            <a:off x="734469" y="5015779"/>
            <a:ext cx="210477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TS</a:t>
            </a:r>
            <a:r>
              <a:t>中的模块</a:t>
            </a:r>
          </a:p>
        </p:txBody>
      </p:sp>
      <p:sp>
        <p:nvSpPr>
          <p:cNvPr id="212" name="文本框 9"/>
          <p:cNvSpPr txBox="1"/>
          <p:nvPr/>
        </p:nvSpPr>
        <p:spPr>
          <a:xfrm>
            <a:off x="6626856" y="5015779"/>
            <a:ext cx="295478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Node.js</a:t>
            </a:r>
            <a:r>
              <a:t>中的模块</a:t>
            </a:r>
          </a:p>
        </p:txBody>
      </p:sp>
      <p:sp>
        <p:nvSpPr>
          <p:cNvPr id="213" name="文本框 10"/>
          <p:cNvSpPr txBox="1"/>
          <p:nvPr/>
        </p:nvSpPr>
        <p:spPr>
          <a:xfrm>
            <a:off x="6695883" y="5806080"/>
            <a:ext cx="342232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module.exports = …</a:t>
            </a:r>
          </a:p>
        </p:txBody>
      </p:sp>
      <p:sp>
        <p:nvSpPr>
          <p:cNvPr id="214" name="文本框 11"/>
          <p:cNvSpPr txBox="1"/>
          <p:nvPr/>
        </p:nvSpPr>
        <p:spPr>
          <a:xfrm>
            <a:off x="12815756" y="5806080"/>
            <a:ext cx="342232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import …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export …</a:t>
            </a:r>
          </a:p>
        </p:txBody>
      </p:sp>
      <p:sp>
        <p:nvSpPr>
          <p:cNvPr id="215" name="文本框 12"/>
          <p:cNvSpPr txBox="1"/>
          <p:nvPr/>
        </p:nvSpPr>
        <p:spPr>
          <a:xfrm>
            <a:off x="12447238" y="5015779"/>
            <a:ext cx="377888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ECMAScript</a:t>
            </a:r>
            <a:r>
              <a:t>中的模块</a:t>
            </a:r>
          </a:p>
        </p:txBody>
      </p:sp>
      <p:sp>
        <p:nvSpPr>
          <p:cNvPr id="216" name="文本框 13"/>
          <p:cNvSpPr txBox="1"/>
          <p:nvPr/>
        </p:nvSpPr>
        <p:spPr>
          <a:xfrm>
            <a:off x="18599824" y="5038933"/>
            <a:ext cx="2771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浏览器中的模块</a:t>
            </a:r>
          </a:p>
        </p:txBody>
      </p:sp>
      <p:sp>
        <p:nvSpPr>
          <p:cNvPr id="217" name="文本框 14"/>
          <p:cNvSpPr txBox="1"/>
          <p:nvPr/>
        </p:nvSpPr>
        <p:spPr>
          <a:xfrm>
            <a:off x="18759357" y="5806080"/>
            <a:ext cx="34223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&lt;script src=…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Word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在此输入一级标题"/>
          <p:cNvSpPr txBox="1"/>
          <p:nvPr/>
        </p:nvSpPr>
        <p:spPr>
          <a:xfrm>
            <a:off x="3060723" y="5514667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无数种版本</a:t>
            </a:r>
          </a:p>
        </p:txBody>
      </p:sp>
      <p:sp>
        <p:nvSpPr>
          <p:cNvPr id="220" name="在此输入一级标题"/>
          <p:cNvSpPr txBox="1"/>
          <p:nvPr/>
        </p:nvSpPr>
        <p:spPr>
          <a:xfrm>
            <a:off x="3060723" y="6806003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无数种加载器</a:t>
            </a:r>
          </a:p>
        </p:txBody>
      </p:sp>
      <p:sp>
        <p:nvSpPr>
          <p:cNvPr id="221" name="在此输入一级标题"/>
          <p:cNvSpPr txBox="1"/>
          <p:nvPr/>
        </p:nvSpPr>
        <p:spPr>
          <a:xfrm>
            <a:off x="3060723" y="4223331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无数种模块</a:t>
            </a:r>
          </a:p>
        </p:txBody>
      </p:sp>
      <p:sp>
        <p:nvSpPr>
          <p:cNvPr id="222" name="在此输入一级标题"/>
          <p:cNvSpPr txBox="1"/>
          <p:nvPr/>
        </p:nvSpPr>
        <p:spPr>
          <a:xfrm>
            <a:off x="3060723" y="8179889"/>
            <a:ext cx="13583934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600">
                <a:solidFill>
                  <a:srgbClr val="FFFFFF"/>
                </a:solidFill>
              </a:defRPr>
            </a:pPr>
            <a:r>
              <a:t>……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Wor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3"/>
      <p:bldP build="whole" bldLvl="1" animBg="1" rev="0" advAuto="0" spid="219" grpId="1"/>
      <p:bldP build="whole" bldLvl="1" animBg="1" rev="0" advAuto="0" spid="22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问题的核心</a:t>
            </a:r>
          </a:p>
        </p:txBody>
      </p:sp>
      <p:pic>
        <p:nvPicPr>
          <p:cNvPr id="22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0" r="57168" b="80193"/>
          <a:stretch>
            <a:fillRect/>
          </a:stretch>
        </p:blipFill>
        <p:spPr>
          <a:xfrm>
            <a:off x="4025069" y="3079102"/>
            <a:ext cx="16030443" cy="469052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直线连接符 15"/>
          <p:cNvSpPr/>
          <p:nvPr/>
        </p:nvSpPr>
        <p:spPr>
          <a:xfrm>
            <a:off x="8679128" y="6263495"/>
            <a:ext cx="6333491" cy="1"/>
          </a:xfrm>
          <a:prstGeom prst="line">
            <a:avLst/>
          </a:prstGeom>
          <a:ln w="15875">
            <a:solidFill>
              <a:srgbClr val="1D80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直线连接符 15"/>
          <p:cNvSpPr/>
          <p:nvPr/>
        </p:nvSpPr>
        <p:spPr>
          <a:xfrm>
            <a:off x="15818246" y="6263495"/>
            <a:ext cx="2565624" cy="1"/>
          </a:xfrm>
          <a:prstGeom prst="line">
            <a:avLst/>
          </a:prstGeom>
          <a:ln w="15875">
            <a:solidFill>
              <a:srgbClr val="1D80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işliḍê"/>
          <p:cNvSpPr txBox="1"/>
          <p:nvPr/>
        </p:nvSpPr>
        <p:spPr>
          <a:xfrm>
            <a:off x="10388018" y="6967843"/>
            <a:ext cx="33045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2286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模块是什么？</a:t>
            </a:r>
          </a:p>
        </p:txBody>
      </p:sp>
      <p:sp>
        <p:nvSpPr>
          <p:cNvPr id="229" name="işliḍê"/>
          <p:cNvSpPr txBox="1"/>
          <p:nvPr/>
        </p:nvSpPr>
        <p:spPr>
          <a:xfrm>
            <a:off x="13887048" y="9209809"/>
            <a:ext cx="33045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2286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模块在哪儿？</a:t>
            </a:r>
          </a:p>
        </p:txBody>
      </p:sp>
      <p:sp>
        <p:nvSpPr>
          <p:cNvPr id="230" name="işliḍê"/>
          <p:cNvSpPr txBox="1"/>
          <p:nvPr/>
        </p:nvSpPr>
        <p:spPr>
          <a:xfrm>
            <a:off x="17856584" y="7769622"/>
            <a:ext cx="27711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2286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如何得到？</a:t>
            </a:r>
          </a:p>
        </p:txBody>
      </p:sp>
      <p:sp>
        <p:nvSpPr>
          <p:cNvPr id="231" name="直线连接符 15"/>
          <p:cNvSpPr/>
          <p:nvPr/>
        </p:nvSpPr>
        <p:spPr>
          <a:xfrm>
            <a:off x="12040286" y="6312213"/>
            <a:ext cx="2" cy="655632"/>
          </a:xfrm>
          <a:prstGeom prst="line">
            <a:avLst/>
          </a:prstGeom>
          <a:ln w="15875">
            <a:solidFill>
              <a:srgbClr val="1D80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直线连接符 15"/>
          <p:cNvSpPr/>
          <p:nvPr/>
        </p:nvSpPr>
        <p:spPr>
          <a:xfrm flipH="1">
            <a:off x="15539319" y="6312213"/>
            <a:ext cx="1375895" cy="2897598"/>
          </a:xfrm>
          <a:prstGeom prst="line">
            <a:avLst/>
          </a:prstGeom>
          <a:ln w="15875">
            <a:solidFill>
              <a:srgbClr val="1D80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直线连接符 15"/>
          <p:cNvSpPr/>
          <p:nvPr/>
        </p:nvSpPr>
        <p:spPr>
          <a:xfrm>
            <a:off x="16915212" y="6312213"/>
            <a:ext cx="2326943" cy="1457411"/>
          </a:xfrm>
          <a:prstGeom prst="line">
            <a:avLst/>
          </a:prstGeom>
          <a:ln w="15875">
            <a:solidFill>
              <a:srgbClr val="1D80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文本框 11"/>
          <p:cNvSpPr txBox="1"/>
          <p:nvPr/>
        </p:nvSpPr>
        <p:spPr>
          <a:xfrm>
            <a:off x="4087854" y="10608994"/>
            <a:ext cx="1551603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0">
                <a:solidFill>
                  <a:srgbClr val="FFFFFF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&lt;script type="module" </a:t>
            </a:r>
            <a:r>
              <a:rPr>
                <a:solidFill>
                  <a:srgbClr val="FFC000"/>
                </a:solidFill>
              </a:rPr>
              <a:t>defer async src</a:t>
            </a:r>
            <a:r>
              <a:t>=…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Cha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983" y="1328344"/>
            <a:ext cx="15346033" cy="11659869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在此输入一级标题"/>
          <p:cNvSpPr txBox="1"/>
          <p:nvPr/>
        </p:nvSpPr>
        <p:spPr>
          <a:xfrm>
            <a:off x="579793" y="1996459"/>
            <a:ext cx="3528644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600">
                <a:solidFill>
                  <a:srgbClr val="FFFFFF"/>
                </a:solidFill>
              </a:defRPr>
            </a:pPr>
            <a:r>
              <a:t>配  置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（概要）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配置（模块相关）</a:t>
            </a:r>
          </a:p>
        </p:txBody>
      </p:sp>
      <p:pic>
        <p:nvPicPr>
          <p:cNvPr id="240" name="图片 24" descr="图片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056" y="3263100"/>
            <a:ext cx="20844588" cy="8921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