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46 | </a:t>
            </a:r>
            <a:r>
              <a:t>配置选项详解 </a:t>
            </a:r>
            <a:r>
              <a:t>- Node.js</a:t>
            </a:r>
            <a:r>
              <a:t>集成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在 </a:t>
            </a:r>
            <a:r>
              <a:t>Node.js </a:t>
            </a:r>
            <a:r>
              <a:t>中的基本逻辑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6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0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在 </a:t>
            </a:r>
            <a:r>
              <a:t>VSCode </a:t>
            </a:r>
            <a:r>
              <a:t>中的一般配置</a:t>
            </a:r>
          </a:p>
        </p:txBody>
      </p:sp>
      <p:grpSp>
        <p:nvGrpSpPr>
          <p:cNvPr id="83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81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" name="矩形 23"/>
          <p:cNvSpPr txBox="1"/>
          <p:nvPr/>
        </p:nvSpPr>
        <p:spPr>
          <a:xfrm>
            <a:off x="5431509" y="6890069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7" name="圆角矩形 27"/>
          <p:cNvGrpSpPr/>
          <p:nvPr/>
        </p:nvGrpSpPr>
        <p:grpSpPr>
          <a:xfrm>
            <a:off x="4053325" y="6778675"/>
            <a:ext cx="951684" cy="914586"/>
            <a:chOff x="0" y="0"/>
            <a:chExt cx="951682" cy="914584"/>
          </a:xfrm>
        </p:grpSpPr>
        <p:sp>
          <p:nvSpPr>
            <p:cNvPr id="85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600">
                <a:solidFill>
                  <a:srgbClr val="FFFFFF"/>
                </a:solidFill>
              </a:defRPr>
            </a:pPr>
            <a:r>
              <a:t>包在</a:t>
            </a:r>
            <a:r>
              <a:t>NPM</a:t>
            </a:r>
            <a:r>
              <a:t>视角下的四种身份</a:t>
            </a:r>
          </a:p>
        </p:txBody>
      </p:sp>
      <p:sp>
        <p:nvSpPr>
          <p:cNvPr id="90" name="在此输入一级标题"/>
          <p:cNvSpPr txBox="1"/>
          <p:nvPr/>
        </p:nvSpPr>
        <p:spPr>
          <a:xfrm>
            <a:off x="2091638" y="7484160"/>
            <a:ext cx="38155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包是一个可运行服务</a:t>
            </a:r>
          </a:p>
        </p:txBody>
      </p:sp>
      <p:sp>
        <p:nvSpPr>
          <p:cNvPr id="91" name="文本框 22"/>
          <p:cNvSpPr txBox="1"/>
          <p:nvPr/>
        </p:nvSpPr>
        <p:spPr>
          <a:xfrm>
            <a:off x="14529173" y="10841994"/>
            <a:ext cx="783874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l">
              <a:buSzPct val="100000"/>
              <a:buAutoNum type="arabicParenR" startAt="1"/>
              <a:defRPr sz="2000">
                <a:solidFill>
                  <a:srgbClr val="BABABA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npx </a:t>
            </a:r>
            <a:r>
              <a:t>会优先从当前</a:t>
            </a:r>
            <a:r>
              <a:t>package.json</a:t>
            </a:r>
            <a:r>
              <a:t>的</a:t>
            </a:r>
            <a:r>
              <a:t>bin</a:t>
            </a:r>
            <a:r>
              <a:t>中执行，然后</a:t>
            </a:r>
            <a:r>
              <a:t>resolve</a:t>
            </a:r>
          </a:p>
        </p:txBody>
      </p:sp>
      <p:sp>
        <p:nvSpPr>
          <p:cNvPr id="92" name="文本框 23"/>
          <p:cNvSpPr txBox="1"/>
          <p:nvPr/>
        </p:nvSpPr>
        <p:spPr>
          <a:xfrm>
            <a:off x="3053141" y="7956105"/>
            <a:ext cx="628687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start      </a:t>
            </a:r>
            <a:r>
              <a:rPr>
                <a:solidFill>
                  <a:srgbClr val="BABABA"/>
                </a:solidFill>
              </a:rPr>
              <a:t># or stop, restart</a:t>
            </a:r>
          </a:p>
        </p:txBody>
      </p:sp>
      <p:sp>
        <p:nvSpPr>
          <p:cNvPr id="93" name="在此输入一级标题"/>
          <p:cNvSpPr txBox="1"/>
          <p:nvPr/>
        </p:nvSpPr>
        <p:spPr>
          <a:xfrm>
            <a:off x="2091638" y="3515187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包是一个有单个或多个入口的模块</a:t>
            </a:r>
          </a:p>
        </p:txBody>
      </p:sp>
      <p:sp>
        <p:nvSpPr>
          <p:cNvPr id="94" name="文本框 26"/>
          <p:cNvSpPr txBox="1"/>
          <p:nvPr/>
        </p:nvSpPr>
        <p:spPr>
          <a:xfrm>
            <a:off x="3053141" y="4073814"/>
            <a:ext cx="6286872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const xxx = require(…)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import xxx …</a:t>
            </a:r>
          </a:p>
        </p:txBody>
      </p:sp>
      <p:sp>
        <p:nvSpPr>
          <p:cNvPr id="95" name="在此输入一级标题"/>
          <p:cNvSpPr txBox="1"/>
          <p:nvPr/>
        </p:nvSpPr>
        <p:spPr>
          <a:xfrm>
            <a:off x="2091638" y="9426190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包是一个工具或可执行程序 </a:t>
            </a:r>
            <a:r>
              <a:rPr baseline="30000"/>
              <a:t>(1)</a:t>
            </a:r>
          </a:p>
        </p:txBody>
      </p:sp>
      <p:sp>
        <p:nvSpPr>
          <p:cNvPr id="96" name="文本框 47"/>
          <p:cNvSpPr txBox="1"/>
          <p:nvPr/>
        </p:nvSpPr>
        <p:spPr>
          <a:xfrm>
            <a:off x="3053141" y="9984817"/>
            <a:ext cx="628687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&gt; npx xxx</a:t>
            </a:r>
          </a:p>
        </p:txBody>
      </p:sp>
      <p:sp>
        <p:nvSpPr>
          <p:cNvPr id="97" name="文本框 2"/>
          <p:cNvSpPr txBox="1"/>
          <p:nvPr/>
        </p:nvSpPr>
        <p:spPr>
          <a:xfrm>
            <a:off x="14549826" y="11404945"/>
            <a:ext cx="952884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2000">
                <a:solidFill>
                  <a:srgbClr val="BABABA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https://docs.npmjs.com/cli/v9/using-npm/scripts#life-cycle-operation-order</a:t>
            </a:r>
          </a:p>
        </p:txBody>
      </p:sp>
      <p:sp>
        <p:nvSpPr>
          <p:cNvPr id="98" name="在此输入一级标题"/>
          <p:cNvSpPr txBox="1"/>
          <p:nvPr/>
        </p:nvSpPr>
        <p:spPr>
          <a:xfrm>
            <a:off x="2091638" y="5474205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包是一个类型库</a:t>
            </a:r>
          </a:p>
        </p:txBody>
      </p:sp>
      <p:sp>
        <p:nvSpPr>
          <p:cNvPr id="99" name="文本框 4"/>
          <p:cNvSpPr txBox="1"/>
          <p:nvPr/>
        </p:nvSpPr>
        <p:spPr>
          <a:xfrm>
            <a:off x="3053141" y="6108847"/>
            <a:ext cx="628687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"types":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600">
                <a:solidFill>
                  <a:srgbClr val="FFFFFF"/>
                </a:solidFill>
              </a:defRPr>
            </a:pPr>
            <a:r>
              <a:t>包在</a:t>
            </a:r>
            <a:r>
              <a:t>NPM</a:t>
            </a:r>
            <a:r>
              <a:t>视角下的第五种身份</a:t>
            </a:r>
          </a:p>
        </p:txBody>
      </p:sp>
      <p:sp>
        <p:nvSpPr>
          <p:cNvPr id="102" name="在此输入一级标题"/>
          <p:cNvSpPr txBox="1"/>
          <p:nvPr/>
        </p:nvSpPr>
        <p:spPr>
          <a:xfrm>
            <a:off x="1013741" y="5016616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包（</a:t>
            </a:r>
            <a:r>
              <a:t>XXX</a:t>
            </a:r>
            <a:r>
              <a:t>）是可交付、发布和安装的组件</a:t>
            </a:r>
          </a:p>
        </p:txBody>
      </p:sp>
      <p:sp>
        <p:nvSpPr>
          <p:cNvPr id="103" name="在此输入一级标题"/>
          <p:cNvSpPr txBox="1"/>
          <p:nvPr/>
        </p:nvSpPr>
        <p:spPr>
          <a:xfrm>
            <a:off x="17123796" y="6125250"/>
            <a:ext cx="38155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其它行为</a:t>
            </a:r>
          </a:p>
        </p:txBody>
      </p:sp>
      <p:sp>
        <p:nvSpPr>
          <p:cNvPr id="104" name="文本框 16"/>
          <p:cNvSpPr txBox="1"/>
          <p:nvPr/>
        </p:nvSpPr>
        <p:spPr>
          <a:xfrm>
            <a:off x="1975246" y="8549586"/>
            <a:ext cx="7868020" cy="15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install </a:t>
            </a:r>
            <a:r>
              <a:rPr>
                <a:solidFill>
                  <a:srgbClr val="BABABA"/>
                </a:solidFill>
              </a:rPr>
              <a:t># or</a:t>
            </a:r>
            <a:r>
              <a:rPr>
                <a:solidFill>
                  <a:srgbClr val="BABABA"/>
                </a:solidFill>
              </a:rPr>
              <a:t> </a:t>
            </a:r>
            <a:r>
              <a:rPr>
                <a:solidFill>
                  <a:srgbClr val="BABABA"/>
                </a:solidFill>
              </a:rPr>
              <a:t>uninstall, non-lifecycled</a:t>
            </a:r>
            <a:endParaRPr>
              <a:solidFill>
                <a:srgbClr val="BABABA"/>
              </a:solidFill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install XXX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rebuild</a:t>
            </a:r>
          </a:p>
        </p:txBody>
      </p:sp>
      <p:sp>
        <p:nvSpPr>
          <p:cNvPr id="105" name="文本框 17"/>
          <p:cNvSpPr txBox="1"/>
          <p:nvPr/>
        </p:nvSpPr>
        <p:spPr>
          <a:xfrm>
            <a:off x="1975246" y="5585040"/>
            <a:ext cx="8668121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publish  </a:t>
            </a:r>
            <a:r>
              <a:rPr>
                <a:solidFill>
                  <a:srgbClr val="BABABA"/>
                </a:solidFill>
              </a:rPr>
              <a:t># or unpublish,</a:t>
            </a:r>
            <a:r>
              <a:rPr>
                <a:solidFill>
                  <a:srgbClr val="BABABA"/>
                </a:solidFill>
              </a:rPr>
              <a:t> </a:t>
            </a:r>
            <a:r>
              <a:rPr>
                <a:solidFill>
                  <a:srgbClr val="BABABA"/>
                </a:solidFill>
              </a:rPr>
              <a:t>non-lifecycled</a:t>
            </a:r>
            <a:endParaRPr>
              <a:solidFill>
                <a:srgbClr val="BABABA"/>
              </a:solidFill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pack</a:t>
            </a:r>
          </a:p>
        </p:txBody>
      </p:sp>
      <p:sp>
        <p:nvSpPr>
          <p:cNvPr id="106" name="文本框 19"/>
          <p:cNvSpPr txBox="1"/>
          <p:nvPr/>
        </p:nvSpPr>
        <p:spPr>
          <a:xfrm>
            <a:off x="13951579" y="11939468"/>
            <a:ext cx="101600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2000">
                <a:solidFill>
                  <a:srgbClr val="BABABA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https://docs.npmjs.com/cli/v9/using-npm/scripts#life-cycle-operation-order</a:t>
            </a:r>
          </a:p>
        </p:txBody>
      </p:sp>
      <p:sp>
        <p:nvSpPr>
          <p:cNvPr id="107" name="Rectangle 1"/>
          <p:cNvSpPr/>
          <p:nvPr/>
        </p:nvSpPr>
        <p:spPr>
          <a:xfrm>
            <a:off x="10084193" y="4032440"/>
            <a:ext cx="2957276" cy="3368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prepublishOnly</a:t>
            </a:r>
            <a:endParaRPr sz="6000"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prepack</a:t>
            </a:r>
            <a:endParaRPr sz="6000"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prepare</a:t>
            </a:r>
            <a:r>
              <a:t> </a:t>
            </a:r>
            <a:r>
              <a:rPr baseline="30000"/>
              <a:t>(1)</a:t>
            </a:r>
            <a:endParaRPr baseline="30000" sz="6000"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postpack</a:t>
            </a:r>
            <a:endParaRPr sz="6000"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publish</a:t>
            </a:r>
            <a:endParaRPr sz="6000"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postpublish</a:t>
            </a:r>
          </a:p>
        </p:txBody>
      </p:sp>
      <p:sp>
        <p:nvSpPr>
          <p:cNvPr id="108" name="Rectangle 2"/>
          <p:cNvSpPr/>
          <p:nvPr/>
        </p:nvSpPr>
        <p:spPr>
          <a:xfrm>
            <a:off x="10105032" y="7554862"/>
            <a:ext cx="3062058" cy="3914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preinstall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install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postinstall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prepublish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preprepare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prepare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914400">
              <a:buSzPct val="100000"/>
              <a:buChar char="•"/>
              <a:defRPr sz="3200">
                <a:solidFill>
                  <a:srgbClr val="1F2328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postprepare</a:t>
            </a:r>
          </a:p>
        </p:txBody>
      </p:sp>
      <p:sp>
        <p:nvSpPr>
          <p:cNvPr id="109" name="文本框 22"/>
          <p:cNvSpPr txBox="1"/>
          <p:nvPr/>
        </p:nvSpPr>
        <p:spPr>
          <a:xfrm>
            <a:off x="17173826" y="9938484"/>
            <a:ext cx="710946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l">
              <a:buSzPct val="100000"/>
              <a:buAutoNum type="arabicParenR" startAt="1"/>
              <a:defRPr sz="2000">
                <a:solidFill>
                  <a:srgbClr val="BABABA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如果指定了</a:t>
            </a:r>
            <a:r>
              <a:t>--dry-run</a:t>
            </a:r>
            <a:r>
              <a:t>，则</a:t>
            </a:r>
            <a:r>
              <a:t> prepare </a:t>
            </a:r>
            <a:r>
              <a:t>不会执行</a:t>
            </a:r>
          </a:p>
          <a:p>
            <a:pPr marL="457200" indent="-457200" algn="l">
              <a:buSzPct val="100000"/>
              <a:buAutoNum type="arabicParenR" startAt="1"/>
              <a:defRPr sz="2000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与 </a:t>
            </a:r>
            <a:r>
              <a:t>install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过程相同，但先完成全部模块的集成</a:t>
            </a:r>
          </a:p>
          <a:p>
            <a:pPr marL="457200" indent="-457200" algn="l">
              <a:buSzPct val="100000"/>
              <a:buAutoNum type="arabicParenR" startAt="1"/>
              <a:defRPr sz="2000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仅当当前目录是符号链接执行 </a:t>
            </a:r>
            <a:r>
              <a:t>prepare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（例如 </a:t>
            </a:r>
            <a:r>
              <a:t>linked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包）</a:t>
            </a:r>
          </a:p>
          <a:p>
            <a:pPr marL="457200" indent="-457200" algn="l">
              <a:buSzPct val="100000"/>
              <a:buAutoNum type="arabicParenR" startAt="1"/>
              <a:defRPr sz="2000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仅执行 </a:t>
            </a:r>
            <a:r>
              <a:t>prepare</a:t>
            </a:r>
          </a:p>
        </p:txBody>
      </p:sp>
      <p:sp>
        <p:nvSpPr>
          <p:cNvPr id="110" name="文本框 24"/>
          <p:cNvSpPr txBox="1"/>
          <p:nvPr/>
        </p:nvSpPr>
        <p:spPr>
          <a:xfrm>
            <a:off x="17173826" y="6858000"/>
            <a:ext cx="4132376" cy="259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ci    </a:t>
            </a:r>
            <a:r>
              <a:rPr baseline="30000">
                <a:latin typeface="Arial Unicode MS"/>
                <a:ea typeface="Arial Unicode MS"/>
                <a:cs typeface="Arial Unicode MS"/>
                <a:sym typeface="Arial Unicode MS"/>
              </a:rPr>
              <a:t>(2)</a:t>
            </a:r>
            <a:r>
              <a:rPr>
                <a:solidFill>
                  <a:srgbClr val="BABABA"/>
                </a:solidFill>
              </a:rPr>
              <a:t> 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test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version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diff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&gt; npm cache add  </a:t>
            </a:r>
            <a:r>
              <a:rPr baseline="30000">
                <a:latin typeface="Arial Unicode MS"/>
                <a:ea typeface="Arial Unicode MS"/>
                <a:cs typeface="Arial Unicode MS"/>
                <a:sym typeface="Arial Unicode MS"/>
              </a:rPr>
              <a:t> (4)</a:t>
            </a:r>
          </a:p>
        </p:txBody>
      </p:sp>
      <p:sp>
        <p:nvSpPr>
          <p:cNvPr id="111" name="右大括号 27"/>
          <p:cNvSpPr/>
          <p:nvPr/>
        </p:nvSpPr>
        <p:spPr>
          <a:xfrm>
            <a:off x="12309839" y="5005394"/>
            <a:ext cx="1204389" cy="1118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465"/>
                  <a:pt x="10800" y="3272"/>
                </a:cubicBezTo>
                <a:lnTo>
                  <a:pt x="10800" y="7528"/>
                </a:lnTo>
                <a:cubicBezTo>
                  <a:pt x="10800" y="9335"/>
                  <a:pt x="15635" y="10800"/>
                  <a:pt x="21600" y="10800"/>
                </a:cubicBezTo>
                <a:cubicBezTo>
                  <a:pt x="15635" y="10800"/>
                  <a:pt x="10800" y="12265"/>
                  <a:pt x="10800" y="14072"/>
                </a:cubicBezTo>
                <a:lnTo>
                  <a:pt x="10800" y="18328"/>
                </a:lnTo>
                <a:cubicBezTo>
                  <a:pt x="10800" y="20135"/>
                  <a:pt x="5965" y="216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 algn="l" defTabSz="9144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112" name="文本框 29"/>
          <p:cNvSpPr txBox="1"/>
          <p:nvPr/>
        </p:nvSpPr>
        <p:spPr>
          <a:xfrm>
            <a:off x="13559945" y="5254531"/>
            <a:ext cx="97549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pack </a:t>
            </a:r>
          </a:p>
        </p:txBody>
      </p:sp>
      <p:sp>
        <p:nvSpPr>
          <p:cNvPr id="113" name="右大括号 30"/>
          <p:cNvSpPr/>
          <p:nvPr/>
        </p:nvSpPr>
        <p:spPr>
          <a:xfrm>
            <a:off x="12105250" y="7921652"/>
            <a:ext cx="1204389" cy="1279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378"/>
                  <a:pt x="10800" y="3079"/>
                </a:cubicBezTo>
                <a:lnTo>
                  <a:pt x="10800" y="7721"/>
                </a:lnTo>
                <a:cubicBezTo>
                  <a:pt x="10800" y="9422"/>
                  <a:pt x="15635" y="10800"/>
                  <a:pt x="21600" y="10800"/>
                </a:cubicBezTo>
                <a:cubicBezTo>
                  <a:pt x="15635" y="10800"/>
                  <a:pt x="10800" y="12178"/>
                  <a:pt x="10800" y="13879"/>
                </a:cubicBezTo>
                <a:lnTo>
                  <a:pt x="10800" y="18521"/>
                </a:lnTo>
                <a:cubicBezTo>
                  <a:pt x="10800" y="20222"/>
                  <a:pt x="5965" y="216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 algn="l" defTabSz="9144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114" name="文本框 31"/>
          <p:cNvSpPr txBox="1"/>
          <p:nvPr/>
        </p:nvSpPr>
        <p:spPr>
          <a:xfrm>
            <a:off x="13387421" y="8287977"/>
            <a:ext cx="143674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rebuild </a:t>
            </a:r>
          </a:p>
        </p:txBody>
      </p:sp>
      <p:sp>
        <p:nvSpPr>
          <p:cNvPr id="115" name="直接箭头连接符 35"/>
          <p:cNvSpPr/>
          <p:nvPr/>
        </p:nvSpPr>
        <p:spPr>
          <a:xfrm>
            <a:off x="12085363" y="9201595"/>
            <a:ext cx="590551" cy="1330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1032" y="21600"/>
                  <a:pt x="465" y="21600"/>
                </a:cubicBezTo>
              </a:path>
            </a:pathLst>
          </a:custGeom>
          <a:ln w="25400">
            <a:solidFill>
              <a:schemeClr val="accent1"/>
            </a:solidFill>
            <a:prstDash val="dash"/>
            <a:tailEnd type="triangle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6" name="文本框 42"/>
          <p:cNvSpPr txBox="1"/>
          <p:nvPr/>
        </p:nvSpPr>
        <p:spPr>
          <a:xfrm>
            <a:off x="12525103" y="9333769"/>
            <a:ext cx="5911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aseline="30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(3)</a:t>
            </a:r>
          </a:p>
        </p:txBody>
      </p:sp>
      <p:sp>
        <p:nvSpPr>
          <p:cNvPr id="117" name="文本框 45"/>
          <p:cNvSpPr txBox="1"/>
          <p:nvPr/>
        </p:nvSpPr>
        <p:spPr>
          <a:xfrm>
            <a:off x="13951579" y="12339577"/>
            <a:ext cx="101600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2000">
                <a:solidFill>
                  <a:srgbClr val="BABABA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https://docs.npmjs.com/cli/v9/commands/npm-publish#files-included-in-package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"/>
          <p:cNvSpPr/>
          <p:nvPr/>
        </p:nvSpPr>
        <p:spPr>
          <a:xfrm>
            <a:off x="12903297" y="6860085"/>
            <a:ext cx="10186417" cy="1118256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0" tIns="0" rIns="0" bIns="0" anchor="ctr"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sp>
        <p:nvSpPr>
          <p:cNvPr id="120" name="在此输入一级标题"/>
          <p:cNvSpPr txBox="1"/>
          <p:nvPr/>
        </p:nvSpPr>
        <p:spPr>
          <a:xfrm>
            <a:off x="1285952" y="1240225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两种映射</a:t>
            </a:r>
          </a:p>
        </p:txBody>
      </p:sp>
      <p:sp>
        <p:nvSpPr>
          <p:cNvPr id="121" name="在此输入一级标题"/>
          <p:cNvSpPr txBox="1"/>
          <p:nvPr/>
        </p:nvSpPr>
        <p:spPr>
          <a:xfrm>
            <a:off x="2268934" y="5481384"/>
            <a:ext cx="7713196" cy="454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"exports": {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".": {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"types": "./dist/index.d.ts",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"import": "./dist/index.js",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"require": "./dist/index.cjs"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"./aaa": {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"types": "./dist/index.d.ts",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…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…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22" name="文本框 16"/>
          <p:cNvSpPr txBox="1"/>
          <p:nvPr/>
        </p:nvSpPr>
        <p:spPr>
          <a:xfrm>
            <a:off x="13729113" y="5481384"/>
            <a:ext cx="7868021" cy="454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"paths": {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"aaa": [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…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],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“#bbb": [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…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],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"xxx/*": [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"./modules/xxx/*"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] </a:t>
            </a:r>
          </a:p>
          <a:p>
            <a:pPr algn="l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23" name="文本框 17"/>
          <p:cNvSpPr txBox="1"/>
          <p:nvPr/>
        </p:nvSpPr>
        <p:spPr>
          <a:xfrm>
            <a:off x="2242512" y="3078308"/>
            <a:ext cx="9714394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#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子路径（</a:t>
            </a:r>
            <a:r>
              <a:t>subpath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 </a:t>
            </a:r>
            <a:r>
              <a:t>in package.json 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#  -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将替换默认</a:t>
            </a:r>
            <a:r>
              <a:t>main/module/types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的行为</a:t>
            </a: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#  - exports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有三种不同的形式（并且也支持通配符）</a:t>
            </a:r>
          </a:p>
        </p:txBody>
      </p:sp>
      <p:sp>
        <p:nvSpPr>
          <p:cNvPr id="124" name="文本框 3"/>
          <p:cNvSpPr txBox="1"/>
          <p:nvPr/>
        </p:nvSpPr>
        <p:spPr>
          <a:xfrm>
            <a:off x="13681019" y="3828867"/>
            <a:ext cx="10602469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#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映射（</a:t>
            </a:r>
            <a:r>
              <a:t>module mapping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） </a:t>
            </a:r>
            <a:r>
              <a:t>in tsconfig.json</a:t>
            </a:r>
          </a:p>
          <a:p>
            <a:pPr algn="l" defTabSz="1828800">
              <a:defRPr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#  -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将映射本项目内的代码按</a:t>
            </a:r>
            <a:r>
              <a:t>“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包名</a:t>
            </a:r>
            <a:r>
              <a:t>”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导入时的路径</a:t>
            </a:r>
          </a:p>
        </p:txBody>
      </p:sp>
      <p:sp>
        <p:nvSpPr>
          <p:cNvPr id="125" name="文本框 2"/>
          <p:cNvSpPr txBox="1"/>
          <p:nvPr/>
        </p:nvSpPr>
        <p:spPr>
          <a:xfrm>
            <a:off x="2147290" y="10818579"/>
            <a:ext cx="795648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  <a:r>
              <a:t>定义包的多个导出 </a:t>
            </a:r>
            <a:r>
              <a:t>{".": …       </a:t>
            </a:r>
            <a:r>
              <a:rPr>
                <a:solidFill>
                  <a:srgbClr val="A6A6A6"/>
                </a:solidFill>
              </a:rPr>
              <a:t>// </a:t>
            </a:r>
            <a:r>
              <a:rPr>
                <a:solidFill>
                  <a:srgbClr val="A6A6A6"/>
                </a:solidFill>
              </a:rPr>
              <a:t>由</a:t>
            </a:r>
            <a:r>
              <a:rPr>
                <a:solidFill>
                  <a:srgbClr val="A6A6A6"/>
                </a:solidFill>
              </a:rPr>
              <a:t>type</a:t>
            </a:r>
            <a:r>
              <a:rPr>
                <a:solidFill>
                  <a:srgbClr val="A6A6A6"/>
                </a:solidFill>
              </a:rPr>
              <a:t>来决定模块类型</a:t>
            </a:r>
            <a:endParaRPr>
              <a:solidFill>
                <a:srgbClr val="A6A6A6"/>
              </a:solidFill>
            </a:endParaRPr>
          </a:p>
          <a:p>
            <a:pPr marL="457200" indent="-457200" algn="l"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  <a:r>
              <a:t>定义包在不同语法下的导出</a:t>
            </a:r>
            <a:r>
              <a:t>{"require":</a:t>
            </a:r>
            <a:r>
              <a:t> </a:t>
            </a:r>
            <a:r>
              <a:t>… }</a:t>
            </a:r>
            <a:endParaRPr sz="3200"/>
          </a:p>
          <a:p>
            <a:pPr marL="457200" indent="-457200" algn="l"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  <a:r>
              <a:t>定义包的多个导出，且指明它们在不同语法下的导出</a:t>
            </a:r>
            <a:r>
              <a:t>{".": {"require":</a:t>
            </a:r>
            <a:r>
              <a:t> </a:t>
            </a:r>
            <a:r>
              <a:t>… }</a:t>
            </a:r>
          </a:p>
        </p:txBody>
      </p:sp>
      <p:sp>
        <p:nvSpPr>
          <p:cNvPr id="126" name="文本框 5"/>
          <p:cNvSpPr txBox="1"/>
          <p:nvPr/>
        </p:nvSpPr>
        <p:spPr>
          <a:xfrm>
            <a:off x="15332130" y="12240040"/>
            <a:ext cx="84456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98989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https://webpro.nl/articles/using-subpath-imports-and-path-aliases</a:t>
            </a:r>
          </a:p>
        </p:txBody>
      </p:sp>
      <p:sp>
        <p:nvSpPr>
          <p:cNvPr id="127" name="文本框 7"/>
          <p:cNvSpPr txBox="1"/>
          <p:nvPr/>
        </p:nvSpPr>
        <p:spPr>
          <a:xfrm>
            <a:off x="15332130" y="11371457"/>
            <a:ext cx="84456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98989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https://nodejs.org/api/packages.html#subpath-exports</a:t>
            </a:r>
          </a:p>
        </p:txBody>
      </p:sp>
      <p:sp>
        <p:nvSpPr>
          <p:cNvPr id="128" name="文本框 9"/>
          <p:cNvSpPr txBox="1"/>
          <p:nvPr/>
        </p:nvSpPr>
        <p:spPr>
          <a:xfrm>
            <a:off x="15332130" y="11813399"/>
            <a:ext cx="84456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98989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https://nodejs.org/api/packages.html#subpath-imports</a:t>
            </a:r>
          </a:p>
        </p:txBody>
      </p:sp>
      <p:sp>
        <p:nvSpPr>
          <p:cNvPr id="129" name="文本框 10"/>
          <p:cNvSpPr txBox="1"/>
          <p:nvPr/>
        </p:nvSpPr>
        <p:spPr>
          <a:xfrm>
            <a:off x="15332130" y="10929517"/>
            <a:ext cx="84456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989898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@See:</a:t>
            </a:r>
          </a:p>
        </p:txBody>
      </p:sp>
      <p:sp>
        <p:nvSpPr>
          <p:cNvPr id="130" name="线条"/>
          <p:cNvSpPr/>
          <p:nvPr/>
        </p:nvSpPr>
        <p:spPr>
          <a:xfrm>
            <a:off x="13771826" y="5129879"/>
            <a:ext cx="286592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线条"/>
          <p:cNvSpPr/>
          <p:nvPr/>
        </p:nvSpPr>
        <p:spPr>
          <a:xfrm>
            <a:off x="2283962" y="4959216"/>
            <a:ext cx="286592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34" name="矩形 23"/>
          <p:cNvSpPr txBox="1"/>
          <p:nvPr/>
        </p:nvSpPr>
        <p:spPr>
          <a:xfrm>
            <a:off x="1696173" y="2965343"/>
            <a:ext cx="16921013" cy="689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NPM</a:t>
            </a:r>
            <a:r>
              <a:t>包在</a:t>
            </a:r>
            <a:r>
              <a:t>Node.js</a:t>
            </a:r>
            <a:r>
              <a:t>中的一般逻辑</a:t>
            </a:r>
          </a:p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在 </a:t>
            </a:r>
            <a:r>
              <a:t>Node.js / NPM </a:t>
            </a:r>
            <a:r>
              <a:t>环境中编译与发布</a:t>
            </a:r>
            <a:r>
              <a:t> TypeScript </a:t>
            </a:r>
            <a:r>
              <a:t>项目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我们面临的生产环境通常是没有 VSCode 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尽量脚本化（scripts 配置或 package-scripts.js）</a:t>
            </a:r>
            <a:endParaRPr sz="4000"/>
          </a:p>
          <a:p>
            <a:pPr lvl="5"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</a:p>
          <a:p>
            <a:pPr lvl="5"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映射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mapRoot的映射与使用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imports / exports 的使用</a:t>
            </a:r>
            <a:endParaRPr sz="4000"/>
          </a:p>
          <a:p>
            <a:pPr lvl="3" indent="635000" algn="l">
              <a:defRPr sz="2400">
                <a:solidFill>
                  <a:srgbClr val="FFFFFF"/>
                </a:solidFill>
              </a:defRPr>
            </a:pPr>
          </a:p>
          <a:p>
            <a:pPr lvl="3" indent="635000" algn="l">
              <a:defRPr sz="2400">
                <a:solidFill>
                  <a:srgbClr val="FFFFFF"/>
                </a:solidFill>
              </a:defRPr>
            </a:pPr>
          </a:p>
          <a:p>
            <a:pPr lvl="3"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在 </a:t>
            </a:r>
            <a:r>
              <a:t>VSCode </a:t>
            </a:r>
            <a:r>
              <a:t>环境中使用 </a:t>
            </a:r>
            <a:r>
              <a:t>Node.js </a:t>
            </a:r>
            <a:r>
              <a:t>运行和调试 </a:t>
            </a:r>
            <a:r>
              <a:t>TypeScript </a:t>
            </a:r>
            <a:r>
              <a:t>项目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@see https://code.visualstudio.com/docs/editor/variables-reference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37" name="矩形 23"/>
          <p:cNvSpPr txBox="1"/>
          <p:nvPr/>
        </p:nvSpPr>
        <p:spPr>
          <a:xfrm>
            <a:off x="1696172" y="2965343"/>
            <a:ext cx="20991656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1</a:t>
            </a:r>
            <a:r>
              <a:t>：重现一个在</a:t>
            </a:r>
            <a:r>
              <a:t>VSCode</a:t>
            </a:r>
            <a:r>
              <a:t>中开发</a:t>
            </a:r>
            <a:r>
              <a:t>Node.js</a:t>
            </a:r>
            <a:r>
              <a:t>项目的全部步骤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使用Node.js运行和调试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使用两种方法（缺省和exports）指定Node.js项目的导出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在tsc生成时正确的输出文件（与上述导出位置相关）</a:t>
            </a:r>
          </a:p>
        </p:txBody>
      </p:sp>
      <p:sp>
        <p:nvSpPr>
          <p:cNvPr id="138" name="矩形 23"/>
          <p:cNvSpPr txBox="1"/>
          <p:nvPr/>
        </p:nvSpPr>
        <p:spPr>
          <a:xfrm>
            <a:off x="1696172" y="5934669"/>
            <a:ext cx="20991656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2</a:t>
            </a:r>
            <a:r>
              <a:t>：简单了解声明文件和</a:t>
            </a:r>
            <a:r>
              <a:t>map</a:t>
            </a:r>
            <a:r>
              <a:t>文件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.d.ts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.js.map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.d.ts.map</a:t>
            </a:r>
          </a:p>
        </p:txBody>
      </p:sp>
      <p:sp>
        <p:nvSpPr>
          <p:cNvPr id="139" name="矩形 23"/>
          <p:cNvSpPr txBox="1"/>
          <p:nvPr/>
        </p:nvSpPr>
        <p:spPr>
          <a:xfrm>
            <a:off x="1696172" y="8798249"/>
            <a:ext cx="20991656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3</a:t>
            </a:r>
            <a:r>
              <a:t>：（可选）在</a:t>
            </a:r>
            <a:r>
              <a:t>package.json</a:t>
            </a:r>
            <a:r>
              <a:t>中声明</a:t>
            </a:r>
            <a:r>
              <a:t>exports</a:t>
            </a:r>
            <a:r>
              <a:t>，使</a:t>
            </a:r>
            <a:r>
              <a:t>46/index.ts</a:t>
            </a:r>
            <a:r>
              <a:t>中的代码可用。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是 my-typescript-project/package.json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在46目录中，my-typescript-project包是作为本地文件包来使用的（file: …）</a:t>
            </a:r>
          </a:p>
          <a:p>
            <a:pPr lvl="1" marL="9866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注意修改完 my-typescript-project 后，需要在46中npm install重新安装（你可以使用link来规避）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42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