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上一次讲理论课，是第5讲，讲的是【TypeScript类型的全景】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/>
          <a:p>
            <a:pPr>
              <a:defRPr sz="9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47 | </a:t>
            </a:r>
            <a:r>
              <a:t>配置选项详解 </a:t>
            </a:r>
            <a:r>
              <a:t>– </a:t>
            </a:r>
            <a:r>
              <a:t>浏览器输出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在浏览器中的基本逻辑</a:t>
            </a:r>
          </a:p>
        </p:txBody>
      </p:sp>
      <p:grpSp>
        <p:nvGrpSpPr>
          <p:cNvPr id="78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6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9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80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</a:defRPr>
            </a:pPr>
            <a:r>
              <a:t>TypeScript </a:t>
            </a:r>
            <a:r>
              <a:t>的集成与调试</a:t>
            </a:r>
          </a:p>
        </p:txBody>
      </p:sp>
      <p:grpSp>
        <p:nvGrpSpPr>
          <p:cNvPr id="83" name="圆角矩形 27"/>
          <p:cNvGrpSpPr/>
          <p:nvPr/>
        </p:nvGrpSpPr>
        <p:grpSpPr>
          <a:xfrm>
            <a:off x="4053325" y="5292587"/>
            <a:ext cx="951684" cy="914587"/>
            <a:chOff x="0" y="-1"/>
            <a:chExt cx="951683" cy="914585"/>
          </a:xfrm>
        </p:grpSpPr>
        <p:sp>
          <p:nvSpPr>
            <p:cNvPr id="81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4" name="矩形 23"/>
          <p:cNvSpPr txBox="1"/>
          <p:nvPr/>
        </p:nvSpPr>
        <p:spPr>
          <a:xfrm>
            <a:off x="5431509" y="6890069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7" name="圆角矩形 27"/>
          <p:cNvGrpSpPr/>
          <p:nvPr/>
        </p:nvGrpSpPr>
        <p:grpSpPr>
          <a:xfrm>
            <a:off x="4053325" y="6778675"/>
            <a:ext cx="951684" cy="914586"/>
            <a:chOff x="0" y="0"/>
            <a:chExt cx="951682" cy="914584"/>
          </a:xfrm>
        </p:grpSpPr>
        <p:sp>
          <p:nvSpPr>
            <p:cNvPr id="85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浏览器中一般逻辑</a:t>
            </a:r>
          </a:p>
        </p:txBody>
      </p:sp>
      <p:sp>
        <p:nvSpPr>
          <p:cNvPr id="90" name="在此输入一级标题"/>
          <p:cNvSpPr txBox="1"/>
          <p:nvPr/>
        </p:nvSpPr>
        <p:spPr>
          <a:xfrm>
            <a:off x="2091638" y="6031145"/>
            <a:ext cx="703407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FFFFFF"/>
                </a:solidFill>
              </a:defRPr>
            </a:pPr>
            <a:r>
              <a:t>3</a:t>
            </a:r>
            <a:r>
              <a:t>、将网页理解为应用（客户端渲染）</a:t>
            </a:r>
          </a:p>
        </p:txBody>
      </p:sp>
      <p:sp>
        <p:nvSpPr>
          <p:cNvPr id="91" name="在此输入一级标题"/>
          <p:cNvSpPr txBox="1"/>
          <p:nvPr/>
        </p:nvSpPr>
        <p:spPr>
          <a:xfrm>
            <a:off x="2091638" y="4008963"/>
            <a:ext cx="77131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FFFFFF"/>
                </a:solidFill>
              </a:defRPr>
            </a:pPr>
            <a:r>
              <a:t>1</a:t>
            </a:r>
            <a:r>
              <a:t>、事件触发（</a:t>
            </a:r>
            <a:r>
              <a:t>onclick</a:t>
            </a:r>
            <a:r>
              <a:t>）</a:t>
            </a:r>
          </a:p>
        </p:txBody>
      </p:sp>
      <p:sp>
        <p:nvSpPr>
          <p:cNvPr id="92" name="在此输入一级标题"/>
          <p:cNvSpPr txBox="1"/>
          <p:nvPr/>
        </p:nvSpPr>
        <p:spPr>
          <a:xfrm>
            <a:off x="2091638" y="5020054"/>
            <a:ext cx="77131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FFFFFF"/>
                </a:solidFill>
              </a:defRPr>
            </a:pPr>
            <a:r>
              <a:t>2</a:t>
            </a:r>
            <a:r>
              <a:t>、脚本与内容的简单分离（</a:t>
            </a:r>
            <a:r>
              <a:t>handle</a:t>
            </a:r>
            <a: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6600">
                <a:solidFill>
                  <a:srgbClr val="FFFFFF"/>
                </a:solidFill>
              </a:defRPr>
            </a:pPr>
            <a:r>
              <a:t>TypeScript </a:t>
            </a:r>
            <a:r>
              <a:t>的集成与调试</a:t>
            </a:r>
          </a:p>
        </p:txBody>
      </p:sp>
      <p:sp>
        <p:nvSpPr>
          <p:cNvPr id="95" name="在此输入一级标题"/>
          <p:cNvSpPr txBox="1"/>
          <p:nvPr/>
        </p:nvSpPr>
        <p:spPr>
          <a:xfrm>
            <a:off x="2091638" y="4008963"/>
            <a:ext cx="77131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FFFFFF"/>
                </a:solidFill>
              </a:defRPr>
            </a:pPr>
            <a:r>
              <a:t>1</a:t>
            </a:r>
            <a:r>
              <a:t>、</a:t>
            </a:r>
            <a:r>
              <a:t>sourceMap </a:t>
            </a:r>
            <a:r>
              <a:t>的进一步处理</a:t>
            </a:r>
          </a:p>
        </p:txBody>
      </p:sp>
      <p:sp>
        <p:nvSpPr>
          <p:cNvPr id="96" name="在此输入一级标题"/>
          <p:cNvSpPr txBox="1"/>
          <p:nvPr/>
        </p:nvSpPr>
        <p:spPr>
          <a:xfrm>
            <a:off x="2091638" y="5020054"/>
            <a:ext cx="77131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FFFFFF"/>
                </a:solidFill>
              </a:defRPr>
            </a:pPr>
            <a:r>
              <a:t>2</a:t>
            </a:r>
            <a:r>
              <a:t>、在浏览器中同步编辑（</a:t>
            </a:r>
            <a:r>
              <a:t>tsc watch</a:t>
            </a:r>
            <a:r>
              <a:t>）</a:t>
            </a:r>
          </a:p>
        </p:txBody>
      </p:sp>
      <p:sp>
        <p:nvSpPr>
          <p:cNvPr id="97" name="在此输入一级标题"/>
          <p:cNvSpPr txBox="1"/>
          <p:nvPr/>
        </p:nvSpPr>
        <p:spPr>
          <a:xfrm>
            <a:off x="2091637" y="6031145"/>
            <a:ext cx="1054537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FFFFFF"/>
                </a:solidFill>
              </a:defRPr>
            </a:pPr>
            <a:r>
              <a:t>3</a:t>
            </a:r>
            <a:r>
              <a:t>、与 </a:t>
            </a:r>
            <a:r>
              <a:t>react </a:t>
            </a:r>
            <a:r>
              <a:t>等浏览器框架相关的配置与交互（下一讲）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00" name="矩形 23"/>
          <p:cNvSpPr txBox="1"/>
          <p:nvPr/>
        </p:nvSpPr>
        <p:spPr>
          <a:xfrm>
            <a:off x="1696173" y="2965343"/>
            <a:ext cx="16921013" cy="425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Web App 开发中“总是”需要启动一个调试服务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npx serve 是一个 Web 服务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将 Chrome（浏览器）用作调试服务器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向 Chrome 提供 map 文件</a:t>
            </a:r>
            <a:endParaRPr sz="4000"/>
          </a:p>
          <a:p>
            <a:pPr lvl="3" indent="635000" algn="l">
              <a:defRPr sz="2400">
                <a:solidFill>
                  <a:srgbClr val="FFFFFF"/>
                </a:solidFill>
              </a:defRPr>
            </a:pPr>
          </a:p>
          <a:p>
            <a:pPr lvl="3" indent="635000" algn="l">
              <a:defRPr sz="24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tsc watch 用于响应文件变更并重新编译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重新编译会使“Web 服务”更新缓存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浏览器需要重新加载（应用框架可以主动“刷新”，例如react）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03" name="矩形 23"/>
          <p:cNvSpPr txBox="1"/>
          <p:nvPr/>
        </p:nvSpPr>
        <p:spPr>
          <a:xfrm>
            <a:off x="1696172" y="2965343"/>
            <a:ext cx="2099165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了解 watch 相关的配置</a:t>
            </a:r>
          </a:p>
        </p:txBody>
      </p:sp>
      <p:sp>
        <p:nvSpPr>
          <p:cNvPr id="104" name="矩形 23"/>
          <p:cNvSpPr txBox="1"/>
          <p:nvPr/>
        </p:nvSpPr>
        <p:spPr>
          <a:xfrm>
            <a:off x="1696172" y="4112583"/>
            <a:ext cx="20991656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pPr>
            <a:r>
              <a:t>资料阅读：浏览器中的包支持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</a:defRPr>
            </a:pP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@see: 浏览器原生支持ES6 export和import模块</a:t>
            </a:r>
            <a:b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</a:b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https://www.zhangxinxu.com/wordpress/2018/08/browser-native-es6-export-import-module/</a:t>
            </a:r>
            <a:endParaRPr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</a:defRPr>
            </a:pP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@see:《动态模块与浏览器环境下的异步》周爱民 @2022 稀土掘金大会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0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苹方-简"/>
        <a:ea typeface="苹方-简"/>
        <a:cs typeface="苹方-简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苹方-简"/>
        <a:ea typeface="苹方-简"/>
        <a:cs typeface="苹方-简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