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10 |  索引签名与列表（数组和元组）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在此输入一级标题"/>
          <p:cNvSpPr txBox="1"/>
          <p:nvPr/>
        </p:nvSpPr>
        <p:spPr>
          <a:xfrm>
            <a:off x="1285952" y="1322078"/>
            <a:ext cx="5063607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279" name="矩形 23"/>
          <p:cNvSpPr txBox="1"/>
          <p:nvPr/>
        </p:nvSpPr>
        <p:spPr>
          <a:xfrm>
            <a:off x="2186475" y="9343797"/>
            <a:ext cx="18787156" cy="1693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索引签名语法“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[key: keyType]: valueType]</a:t>
            </a:r>
            <a:r>
              <a:t>”中的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t> 是什么？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这个 key 只是一个占位符，不强制使用任何的名字，并且在多个签名中也可以重名。习惯中，可以使用 key、name、n、s 以及 index 等等。</a:t>
            </a:r>
          </a:p>
        </p:txBody>
      </p:sp>
      <p:sp>
        <p:nvSpPr>
          <p:cNvPr id="280" name="矩形 23"/>
          <p:cNvSpPr txBox="1"/>
          <p:nvPr/>
        </p:nvSpPr>
        <p:spPr>
          <a:xfrm>
            <a:off x="2186475" y="11163640"/>
            <a:ext cx="18787156" cy="1693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keyType </a:t>
            </a:r>
            <a:r>
              <a:t>中可以使用的“模板字符串模式”是什么？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 TypeScript 的手册中指出这里可以使用“模板字符串模式（template string patterns）”类型。这可以理解为带模式匹配的字符串类型，但是我们要到本课程的第二篇中才会讲到它的时候，才会再次讲到它中索引签名中的用法和影响。</a:t>
            </a:r>
          </a:p>
        </p:txBody>
      </p:sp>
      <p:sp>
        <p:nvSpPr>
          <p:cNvPr id="281" name="矩形 23"/>
          <p:cNvSpPr txBox="1"/>
          <p:nvPr/>
        </p:nvSpPr>
        <p:spPr>
          <a:xfrm>
            <a:off x="2186475" y="4437930"/>
            <a:ext cx="18787155" cy="1678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为什么我明明没有写索引签名，但能使用下标存取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对于一般对象，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obj[x]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 </a:t>
            </a:r>
            <a:r>
              <a:t>这个语法并不总是违例。如果一个计算属性的结果（例如字面值）落在已知的成员清单里，那么这个存取总是有效的；只有当计算属性的结果不能直接求值，或者求值结果可能不在成员清单里时，才需要索引签名支持。</a:t>
            </a:r>
          </a:p>
        </p:txBody>
      </p:sp>
      <p:sp>
        <p:nvSpPr>
          <p:cNvPr id="282" name="矩形 23"/>
          <p:cNvSpPr txBox="1"/>
          <p:nvPr/>
        </p:nvSpPr>
        <p:spPr>
          <a:xfrm>
            <a:off x="2186475" y="6434749"/>
            <a:ext cx="18787155" cy="2660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为什么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any</a:t>
            </a:r>
            <a:r>
              <a:t> 类型可以访问任何下标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因为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any</a:t>
            </a:r>
            <a:r>
              <a:t> 类型内置了下面的签名（完整签名），所以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any</a:t>
            </a:r>
            <a:r>
              <a:t> 类型可以作为对象使用，并访问任意类型的下标。</a:t>
            </a:r>
            <a:br/>
            <a:r>
              <a:t>{</a:t>
            </a:r>
            <a:br/>
            <a:r>
              <a:t>  [key: string | number | symbol] : any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285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属性列表与索引签名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可以“用作索引”的三种基本类型及其子集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列表（数组与元组）及其基本运算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79406" y="6767928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" name="矩形 35"/>
          <p:cNvSpPr txBox="1"/>
          <p:nvPr/>
        </p:nvSpPr>
        <p:spPr>
          <a:xfrm>
            <a:off x="5405429" y="8414174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9" name="圆角矩形 36"/>
          <p:cNvGrpSpPr/>
          <p:nvPr/>
        </p:nvGrpSpPr>
        <p:grpSpPr>
          <a:xfrm>
            <a:off x="4053325" y="8248642"/>
            <a:ext cx="951683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椭圆形"/>
          <p:cNvSpPr/>
          <p:nvPr/>
        </p:nvSpPr>
        <p:spPr>
          <a:xfrm>
            <a:off x="10140363" y="651674"/>
            <a:ext cx="5508454" cy="2660109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92" name="组合类型…"/>
          <p:cNvSpPr txBox="1"/>
          <p:nvPr/>
        </p:nvSpPr>
        <p:spPr>
          <a:xfrm>
            <a:off x="11208302" y="1180771"/>
            <a:ext cx="2449348" cy="98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组合类型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（Combination types）</a:t>
            </a:r>
          </a:p>
        </p:txBody>
      </p:sp>
      <p:sp>
        <p:nvSpPr>
          <p:cNvPr id="93" name="矩形 52"/>
          <p:cNvSpPr txBox="1"/>
          <p:nvPr/>
        </p:nvSpPr>
        <p:spPr>
          <a:xfrm>
            <a:off x="17391420" y="4869017"/>
            <a:ext cx="1079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列表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List</a:t>
            </a:r>
          </a:p>
        </p:txBody>
      </p:sp>
      <p:sp>
        <p:nvSpPr>
          <p:cNvPr id="94" name="椭圆形"/>
          <p:cNvSpPr/>
          <p:nvPr/>
        </p:nvSpPr>
        <p:spPr>
          <a:xfrm>
            <a:off x="13913400" y="2172886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95" name="关系组合"/>
          <p:cNvSpPr txBox="1"/>
          <p:nvPr/>
        </p:nvSpPr>
        <p:spPr>
          <a:xfrm>
            <a:off x="14143958" y="2232210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关系组合</a:t>
            </a:r>
          </a:p>
        </p:txBody>
      </p:sp>
      <p:sp>
        <p:nvSpPr>
          <p:cNvPr id="96" name="矩形 53"/>
          <p:cNvSpPr/>
          <p:nvPr/>
        </p:nvSpPr>
        <p:spPr>
          <a:xfrm>
            <a:off x="19449881" y="2199522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联合：</a:t>
            </a:r>
            <a:r>
              <a:t>X | Y</a:t>
            </a:r>
          </a:p>
        </p:txBody>
      </p:sp>
      <p:sp>
        <p:nvSpPr>
          <p:cNvPr id="97" name="矩形 55"/>
          <p:cNvSpPr/>
          <p:nvPr/>
        </p:nvSpPr>
        <p:spPr>
          <a:xfrm>
            <a:off x="19449881" y="2945707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交叉：</a:t>
            </a:r>
            <a:r>
              <a:t>X &amp; Y</a:t>
            </a:r>
          </a:p>
        </p:txBody>
      </p:sp>
      <p:sp>
        <p:nvSpPr>
          <p:cNvPr id="227" name="连接符: 曲线 67"/>
          <p:cNvSpPr/>
          <p:nvPr/>
        </p:nvSpPr>
        <p:spPr>
          <a:xfrm>
            <a:off x="14707023" y="2565743"/>
            <a:ext cx="2702677" cy="2303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85" y="5541"/>
                  <a:pt x="9485" y="12741"/>
                  <a:pt x="21600" y="21600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9" name="矩形 104"/>
          <p:cNvSpPr txBox="1"/>
          <p:nvPr/>
        </p:nvSpPr>
        <p:spPr>
          <a:xfrm>
            <a:off x="15599266" y="11424505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100" name="椭圆 111"/>
          <p:cNvSpPr txBox="1"/>
          <p:nvPr/>
        </p:nvSpPr>
        <p:spPr>
          <a:xfrm>
            <a:off x="11801426" y="7136176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101" name="矩形 113"/>
          <p:cNvSpPr/>
          <p:nvPr/>
        </p:nvSpPr>
        <p:spPr>
          <a:xfrm>
            <a:off x="14802311" y="6833052"/>
            <a:ext cx="1793697" cy="3385847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cxnSp>
        <p:nvCxnSpPr>
          <p:cNvPr id="102" name="连接符: 肘形 135"/>
          <p:cNvCxnSpPr>
            <a:stCxn id="100" idx="0"/>
            <a:endCxn id="134" idx="0"/>
          </p:cNvCxnSpPr>
          <p:nvPr/>
        </p:nvCxnSpPr>
        <p:spPr>
          <a:xfrm>
            <a:off x="12845367" y="7691166"/>
            <a:ext cx="2841443" cy="14114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105" name="成组"/>
          <p:cNvGrpSpPr/>
          <p:nvPr/>
        </p:nvGrpSpPr>
        <p:grpSpPr>
          <a:xfrm>
            <a:off x="16458860" y="5557087"/>
            <a:ext cx="1176182" cy="1603159"/>
            <a:chOff x="0" y="0"/>
            <a:chExt cx="1176180" cy="1603158"/>
          </a:xfrm>
        </p:grpSpPr>
        <p:sp>
          <p:nvSpPr>
            <p:cNvPr id="103" name="连接符: 肘形 135"/>
            <p:cNvSpPr/>
            <p:nvPr/>
          </p:nvSpPr>
          <p:spPr>
            <a:xfrm flipH="1">
              <a:off x="0" y="0"/>
              <a:ext cx="1039828" cy="160315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/>
              </a:pPr>
            </a:p>
          </p:txBody>
        </p:sp>
        <p:sp>
          <p:nvSpPr>
            <p:cNvPr id="104" name="文本框 145"/>
            <p:cNvSpPr/>
            <p:nvPr/>
          </p:nvSpPr>
          <p:spPr>
            <a:xfrm>
              <a:off x="246840" y="419263"/>
              <a:ext cx="9293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数字键值索引</a:t>
              </a:r>
            </a:p>
          </p:txBody>
        </p:sp>
      </p:grpSp>
      <p:sp>
        <p:nvSpPr>
          <p:cNvPr id="228" name="连接符: 曲线 239"/>
          <p:cNvSpPr/>
          <p:nvPr/>
        </p:nvSpPr>
        <p:spPr>
          <a:xfrm>
            <a:off x="21984295" y="9305425"/>
            <a:ext cx="485476" cy="129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4" h="21193" fill="norm" stroke="1" extrusionOk="0">
                <a:moveTo>
                  <a:pt x="1874" y="21193"/>
                </a:moveTo>
                <a:cubicBezTo>
                  <a:pt x="21600" y="6651"/>
                  <a:pt x="20975" y="-407"/>
                  <a:pt x="0" y="18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7" name="矩形 162"/>
          <p:cNvSpPr/>
          <p:nvPr/>
        </p:nvSpPr>
        <p:spPr>
          <a:xfrm>
            <a:off x="19449881" y="858530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类：</a:t>
            </a:r>
            <a:r>
              <a:t>class ...</a:t>
            </a:r>
          </a:p>
        </p:txBody>
      </p:sp>
      <p:sp>
        <p:nvSpPr>
          <p:cNvPr id="108" name="矩形 163"/>
          <p:cNvSpPr/>
          <p:nvPr/>
        </p:nvSpPr>
        <p:spPr>
          <a:xfrm>
            <a:off x="19442749" y="1039848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一般函数</a:t>
            </a:r>
            <a:r>
              <a:t>: function x() …</a:t>
            </a:r>
          </a:p>
        </p:txBody>
      </p:sp>
      <p:sp>
        <p:nvSpPr>
          <p:cNvPr id="109" name="矩形 164"/>
          <p:cNvSpPr/>
          <p:nvPr/>
        </p:nvSpPr>
        <p:spPr>
          <a:xfrm>
            <a:off x="19442749" y="1078684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箭头函数</a:t>
            </a:r>
            <a:r>
              <a:t>: x = ()=&gt;...</a:t>
            </a:r>
          </a:p>
        </p:txBody>
      </p:sp>
      <p:sp>
        <p:nvSpPr>
          <p:cNvPr id="110" name="矩形 238"/>
          <p:cNvSpPr/>
          <p:nvPr/>
        </p:nvSpPr>
        <p:spPr>
          <a:xfrm>
            <a:off x="19449881" y="9058966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构造器</a:t>
            </a:r>
          </a:p>
        </p:txBody>
      </p:sp>
      <p:sp>
        <p:nvSpPr>
          <p:cNvPr id="111" name="矩形 242"/>
          <p:cNvSpPr/>
          <p:nvPr/>
        </p:nvSpPr>
        <p:spPr>
          <a:xfrm>
            <a:off x="19442749" y="1000252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生成器函数</a:t>
            </a:r>
            <a:r>
              <a:t>: function*()...</a:t>
            </a:r>
          </a:p>
        </p:txBody>
      </p:sp>
      <p:sp>
        <p:nvSpPr>
          <p:cNvPr id="112" name="左大括号 247"/>
          <p:cNvSpPr/>
          <p:nvPr/>
        </p:nvSpPr>
        <p:spPr>
          <a:xfrm>
            <a:off x="19247384" y="8588524"/>
            <a:ext cx="168113" cy="8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229" name="连接符: 肘形 135"/>
          <p:cNvSpPr/>
          <p:nvPr/>
        </p:nvSpPr>
        <p:spPr>
          <a:xfrm>
            <a:off x="16479561" y="8657283"/>
            <a:ext cx="907700" cy="81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30" name="连接符: 肘形 135"/>
          <p:cNvSpPr/>
          <p:nvPr/>
        </p:nvSpPr>
        <p:spPr>
          <a:xfrm>
            <a:off x="7310363" y="790755"/>
            <a:ext cx="3056954" cy="651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1" name="连接符: 肘形 135"/>
          <p:cNvSpPr/>
          <p:nvPr/>
        </p:nvSpPr>
        <p:spPr>
          <a:xfrm>
            <a:off x="9538339" y="3276112"/>
            <a:ext cx="2666775" cy="500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16" name="直接连接符 535"/>
          <p:cNvSpPr/>
          <p:nvPr/>
        </p:nvSpPr>
        <p:spPr>
          <a:xfrm flipH="1">
            <a:off x="9893962" y="843085"/>
            <a:ext cx="1" cy="8584489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117" name="文本框 10"/>
          <p:cNvSpPr txBox="1"/>
          <p:nvPr/>
        </p:nvSpPr>
        <p:spPr>
          <a:xfrm rot="2820000">
            <a:off x="15107707" y="3155338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（顺序的）</a:t>
            </a:r>
          </a:p>
        </p:txBody>
      </p:sp>
      <p:cxnSp>
        <p:nvCxnSpPr>
          <p:cNvPr id="118" name="连接符: 曲线 65"/>
          <p:cNvCxnSpPr>
            <a:stCxn id="94" idx="0"/>
            <a:endCxn id="120" idx="0"/>
          </p:cNvCxnSpPr>
          <p:nvPr/>
        </p:nvCxnSpPr>
        <p:spPr>
          <a:xfrm flipV="1">
            <a:off x="14583626" y="2350365"/>
            <a:ext cx="4082339" cy="17278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cxnSp>
        <p:nvCxnSpPr>
          <p:cNvPr id="119" name="连接符: 曲线 66"/>
          <p:cNvCxnSpPr>
            <a:stCxn id="94" idx="0"/>
            <a:endCxn id="121" idx="0"/>
          </p:cNvCxnSpPr>
          <p:nvPr/>
        </p:nvCxnSpPr>
        <p:spPr>
          <a:xfrm>
            <a:off x="14583626" y="2367642"/>
            <a:ext cx="4093935" cy="68532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120" name="文本框 63"/>
          <p:cNvSpPr txBox="1"/>
          <p:nvPr/>
        </p:nvSpPr>
        <p:spPr>
          <a:xfrm>
            <a:off x="18460780" y="22424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并集</a:t>
            </a:r>
          </a:p>
        </p:txBody>
      </p:sp>
      <p:sp>
        <p:nvSpPr>
          <p:cNvPr id="121" name="文本框 75"/>
          <p:cNvSpPr txBox="1"/>
          <p:nvPr/>
        </p:nvSpPr>
        <p:spPr>
          <a:xfrm>
            <a:off x="18472376" y="29450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交集</a:t>
            </a:r>
          </a:p>
        </p:txBody>
      </p:sp>
      <p:sp>
        <p:nvSpPr>
          <p:cNvPr id="122" name="矩形 6"/>
          <p:cNvSpPr/>
          <p:nvPr/>
        </p:nvSpPr>
        <p:spPr>
          <a:xfrm>
            <a:off x="18635988" y="8861418"/>
            <a:ext cx="576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子类化</a:t>
            </a:r>
          </a:p>
        </p:txBody>
      </p:sp>
      <p:sp>
        <p:nvSpPr>
          <p:cNvPr id="123" name="矩形 57"/>
          <p:cNvSpPr/>
          <p:nvPr/>
        </p:nvSpPr>
        <p:spPr>
          <a:xfrm>
            <a:off x="19449881" y="4580270"/>
            <a:ext cx="2540001" cy="372142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数组：</a:t>
            </a:r>
            <a:r>
              <a:t>X[] = [X, X, …]</a:t>
            </a:r>
          </a:p>
        </p:txBody>
      </p:sp>
      <p:sp>
        <p:nvSpPr>
          <p:cNvPr id="124" name="矩形 59"/>
          <p:cNvSpPr/>
          <p:nvPr/>
        </p:nvSpPr>
        <p:spPr>
          <a:xfrm>
            <a:off x="19449881" y="5568008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元组：</a:t>
            </a:r>
            <a:r>
              <a:t>[X, Y]</a:t>
            </a:r>
          </a:p>
        </p:txBody>
      </p:sp>
      <p:sp>
        <p:nvSpPr>
          <p:cNvPr id="125" name="文本框 2"/>
          <p:cNvSpPr txBox="1"/>
          <p:nvPr/>
        </p:nvSpPr>
        <p:spPr>
          <a:xfrm rot="21419793">
            <a:off x="15930401" y="2147907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（离散的）</a:t>
            </a:r>
          </a:p>
        </p:txBody>
      </p:sp>
      <p:cxnSp>
        <p:nvCxnSpPr>
          <p:cNvPr id="126" name="连接符: 曲线 11"/>
          <p:cNvCxnSpPr>
            <a:stCxn id="127" idx="0"/>
            <a:endCxn id="100" idx="0"/>
          </p:cNvCxnSpPr>
          <p:nvPr/>
        </p:nvCxnSpPr>
        <p:spPr>
          <a:xfrm>
            <a:off x="12432976" y="2787754"/>
            <a:ext cx="412392" cy="490341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127" name="椭圆形"/>
          <p:cNvSpPr/>
          <p:nvPr/>
        </p:nvSpPr>
        <p:spPr>
          <a:xfrm>
            <a:off x="11762750" y="2592998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128" name="结构组合"/>
          <p:cNvSpPr txBox="1"/>
          <p:nvPr/>
        </p:nvSpPr>
        <p:spPr>
          <a:xfrm>
            <a:off x="11969425" y="2653215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结构组合</a:t>
            </a:r>
          </a:p>
        </p:txBody>
      </p:sp>
      <p:sp>
        <p:nvSpPr>
          <p:cNvPr id="129" name="文本框 18"/>
          <p:cNvSpPr txBox="1"/>
          <p:nvPr/>
        </p:nvSpPr>
        <p:spPr>
          <a:xfrm>
            <a:off x="11763562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非顺序存储</a:t>
            </a:r>
          </a:p>
        </p:txBody>
      </p:sp>
      <p:sp>
        <p:nvSpPr>
          <p:cNvPr id="130" name="文本框 42"/>
          <p:cNvSpPr txBox="1"/>
          <p:nvPr/>
        </p:nvSpPr>
        <p:spPr>
          <a:xfrm>
            <a:off x="12936186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顺序存储</a:t>
            </a:r>
          </a:p>
        </p:txBody>
      </p:sp>
      <p:sp>
        <p:nvSpPr>
          <p:cNvPr id="131" name="矩形 118"/>
          <p:cNvSpPr txBox="1"/>
          <p:nvPr/>
        </p:nvSpPr>
        <p:spPr>
          <a:xfrm>
            <a:off x="14988309" y="8323413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构造签名</a:t>
            </a:r>
          </a:p>
        </p:txBody>
      </p:sp>
      <p:sp>
        <p:nvSpPr>
          <p:cNvPr id="132" name="矩形 447"/>
          <p:cNvSpPr txBox="1"/>
          <p:nvPr/>
        </p:nvSpPr>
        <p:spPr>
          <a:xfrm>
            <a:off x="14988309" y="9017717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调用签名</a:t>
            </a:r>
          </a:p>
        </p:txBody>
      </p:sp>
      <p:sp>
        <p:nvSpPr>
          <p:cNvPr id="133" name="矩形 448"/>
          <p:cNvSpPr txBox="1"/>
          <p:nvPr/>
        </p:nvSpPr>
        <p:spPr>
          <a:xfrm>
            <a:off x="14988309" y="9712026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sp>
        <p:nvSpPr>
          <p:cNvPr id="134" name="矩形 449"/>
          <p:cNvSpPr txBox="1"/>
          <p:nvPr/>
        </p:nvSpPr>
        <p:spPr>
          <a:xfrm>
            <a:off x="14988309" y="7629108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迭代签名</a:t>
            </a:r>
          </a:p>
        </p:txBody>
      </p:sp>
      <p:sp>
        <p:nvSpPr>
          <p:cNvPr id="135" name="矩形 450"/>
          <p:cNvSpPr txBox="1"/>
          <p:nvPr/>
        </p:nvSpPr>
        <p:spPr>
          <a:xfrm>
            <a:off x="14988309" y="6934804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索引签名</a:t>
            </a:r>
          </a:p>
        </p:txBody>
      </p:sp>
      <p:sp>
        <p:nvSpPr>
          <p:cNvPr id="232" name="连接符: 肘形 135"/>
          <p:cNvSpPr/>
          <p:nvPr/>
        </p:nvSpPr>
        <p:spPr>
          <a:xfrm>
            <a:off x="13889308" y="8087783"/>
            <a:ext cx="1090495" cy="41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37" name="连接符: 肘形 135"/>
          <p:cNvCxnSpPr>
            <a:stCxn id="100" idx="0"/>
            <a:endCxn id="135" idx="0"/>
          </p:cNvCxnSpPr>
          <p:nvPr/>
        </p:nvCxnSpPr>
        <p:spPr>
          <a:xfrm flipV="1">
            <a:off x="12845367" y="7138004"/>
            <a:ext cx="2841443" cy="55316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233" name="连接符: 肘形 135"/>
          <p:cNvSpPr/>
          <p:nvPr/>
        </p:nvSpPr>
        <p:spPr>
          <a:xfrm>
            <a:off x="13601561" y="8246156"/>
            <a:ext cx="1384516" cy="101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39" name="连接符: 肘形 135"/>
          <p:cNvCxnSpPr>
            <a:stCxn id="100" idx="0"/>
            <a:endCxn id="133" idx="0"/>
          </p:cNvCxnSpPr>
          <p:nvPr/>
        </p:nvCxnSpPr>
        <p:spPr>
          <a:xfrm flipH="1" rot="16200000">
            <a:off x="13150850" y="7385050"/>
            <a:ext cx="2222500" cy="2844800"/>
          </a:xfrm>
          <a:prstGeom prst="bentConnector2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179" name="成组"/>
          <p:cNvGrpSpPr/>
          <p:nvPr/>
        </p:nvGrpSpPr>
        <p:grpSpPr>
          <a:xfrm>
            <a:off x="1533247" y="892981"/>
            <a:ext cx="8296553" cy="5520520"/>
            <a:chOff x="0" y="0"/>
            <a:chExt cx="8296552" cy="5520518"/>
          </a:xfrm>
        </p:grpSpPr>
        <p:sp>
          <p:nvSpPr>
            <p:cNvPr id="140" name="矩形 17"/>
            <p:cNvSpPr/>
            <p:nvPr/>
          </p:nvSpPr>
          <p:spPr>
            <a:xfrm>
              <a:off x="3338808" y="367482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141" name="矩形 20"/>
            <p:cNvSpPr/>
            <p:nvPr/>
          </p:nvSpPr>
          <p:spPr>
            <a:xfrm>
              <a:off x="3338808" y="339308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142" name="矩形 21"/>
            <p:cNvSpPr/>
            <p:nvPr/>
          </p:nvSpPr>
          <p:spPr>
            <a:xfrm>
              <a:off x="3338808" y="395655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143" name="矩形 22"/>
            <p:cNvSpPr/>
            <p:nvPr/>
          </p:nvSpPr>
          <p:spPr>
            <a:xfrm>
              <a:off x="3338808" y="282959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44" name="矩形 23"/>
            <p:cNvSpPr/>
            <p:nvPr/>
          </p:nvSpPr>
          <p:spPr>
            <a:xfrm>
              <a:off x="3338808" y="311133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45" name="矩形 24"/>
            <p:cNvSpPr/>
            <p:nvPr/>
          </p:nvSpPr>
          <p:spPr>
            <a:xfrm>
              <a:off x="3338808" y="170262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146" name="矩形 25"/>
            <p:cNvSpPr/>
            <p:nvPr/>
          </p:nvSpPr>
          <p:spPr>
            <a:xfrm>
              <a:off x="3338808" y="198437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147" name="矩形 26"/>
            <p:cNvSpPr/>
            <p:nvPr/>
          </p:nvSpPr>
          <p:spPr>
            <a:xfrm>
              <a:off x="3338808" y="226611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148" name="矩形 27"/>
            <p:cNvSpPr/>
            <p:nvPr/>
          </p:nvSpPr>
          <p:spPr>
            <a:xfrm>
              <a:off x="3338808" y="254785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149" name="文本框 31"/>
            <p:cNvSpPr/>
            <p:nvPr/>
          </p:nvSpPr>
          <p:spPr>
            <a:xfrm>
              <a:off x="41098" y="3254230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  <p:sp>
          <p:nvSpPr>
            <p:cNvPr id="150" name="左大括号 32"/>
            <p:cNvSpPr/>
            <p:nvPr/>
          </p:nvSpPr>
          <p:spPr>
            <a:xfrm rot="10800000">
              <a:off x="4692473" y="2727432"/>
              <a:ext cx="168113" cy="50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30"/>
                    <a:pt x="10800" y="20996"/>
                  </a:cubicBezTo>
                  <a:lnTo>
                    <a:pt x="10800" y="11404"/>
                  </a:lnTo>
                  <a:cubicBezTo>
                    <a:pt x="10800" y="11070"/>
                    <a:pt x="5965" y="10800"/>
                    <a:pt x="0" y="10800"/>
                  </a:cubicBezTo>
                  <a:cubicBezTo>
                    <a:pt x="5965" y="10800"/>
                    <a:pt x="10800" y="10530"/>
                    <a:pt x="10800" y="10196"/>
                  </a:cubicBezTo>
                  <a:lnTo>
                    <a:pt x="10800" y="604"/>
                  </a:lnTo>
                  <a:cubicBezTo>
                    <a:pt x="10800" y="27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51" name="文本框 33"/>
            <p:cNvSpPr/>
            <p:nvPr/>
          </p:nvSpPr>
          <p:spPr>
            <a:xfrm>
              <a:off x="6286717" y="2127777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空值类型</a:t>
              </a:r>
            </a:p>
          </p:txBody>
        </p:sp>
        <p:sp>
          <p:nvSpPr>
            <p:cNvPr id="152" name="左大括号 35"/>
            <p:cNvSpPr/>
            <p:nvPr/>
          </p:nvSpPr>
          <p:spPr>
            <a:xfrm rot="10800000">
              <a:off x="4692475" y="3269966"/>
              <a:ext cx="168109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53" name="矩形 36"/>
            <p:cNvSpPr/>
            <p:nvPr/>
          </p:nvSpPr>
          <p:spPr>
            <a:xfrm>
              <a:off x="6046023" y="3721197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154" name="矩形 37"/>
            <p:cNvSpPr/>
            <p:nvPr/>
          </p:nvSpPr>
          <p:spPr>
            <a:xfrm>
              <a:off x="6046023" y="3329461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155" name="矩形 38"/>
            <p:cNvSpPr/>
            <p:nvPr/>
          </p:nvSpPr>
          <p:spPr>
            <a:xfrm>
              <a:off x="6046023" y="4112933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156" name="文本框 47"/>
            <p:cNvSpPr/>
            <p:nvPr/>
          </p:nvSpPr>
          <p:spPr>
            <a:xfrm>
              <a:off x="4943752" y="5520518"/>
              <a:ext cx="3352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（Primitive types）</a:t>
              </a:r>
            </a:p>
          </p:txBody>
        </p:sp>
        <p:sp>
          <p:nvSpPr>
            <p:cNvPr id="157" name="矩形 48"/>
            <p:cNvSpPr/>
            <p:nvPr/>
          </p:nvSpPr>
          <p:spPr>
            <a:xfrm>
              <a:off x="3269268" y="1130128"/>
              <a:ext cx="1358282" cy="372478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158" name="左大括号 251"/>
            <p:cNvSpPr/>
            <p:nvPr/>
          </p:nvSpPr>
          <p:spPr>
            <a:xfrm>
              <a:off x="2728445" y="1290314"/>
              <a:ext cx="561205" cy="139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6"/>
                    <a:pt x="10800" y="20875"/>
                  </a:cubicBezTo>
                  <a:lnTo>
                    <a:pt x="10800" y="11525"/>
                  </a:lnTo>
                  <a:cubicBezTo>
                    <a:pt x="10800" y="11124"/>
                    <a:pt x="5965" y="10800"/>
                    <a:pt x="0" y="10800"/>
                  </a:cubicBezTo>
                  <a:cubicBezTo>
                    <a:pt x="5965" y="10800"/>
                    <a:pt x="10800" y="10476"/>
                    <a:pt x="10800" y="10075"/>
                  </a:cubicBezTo>
                  <a:lnTo>
                    <a:pt x="10800" y="725"/>
                  </a:lnTo>
                  <a:cubicBezTo>
                    <a:pt x="10800" y="32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59" name="文本框 253"/>
            <p:cNvSpPr/>
            <p:nvPr/>
          </p:nvSpPr>
          <p:spPr>
            <a:xfrm>
              <a:off x="0" y="1375546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Special types</a:t>
              </a:r>
              <a:r>
                <a:t>）</a:t>
              </a:r>
            </a:p>
          </p:txBody>
        </p:sp>
        <p:sp>
          <p:nvSpPr>
            <p:cNvPr id="160" name="矩形 257"/>
            <p:cNvSpPr/>
            <p:nvPr/>
          </p:nvSpPr>
          <p:spPr>
            <a:xfrm>
              <a:off x="6046023" y="254598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61" name="矩形 258"/>
            <p:cNvSpPr/>
            <p:nvPr/>
          </p:nvSpPr>
          <p:spPr>
            <a:xfrm>
              <a:off x="6046023" y="2937725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62" name="矩形 259"/>
            <p:cNvSpPr/>
            <p:nvPr/>
          </p:nvSpPr>
          <p:spPr>
            <a:xfrm>
              <a:off x="6046023" y="450466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163" name="矩形 260"/>
            <p:cNvSpPr/>
            <p:nvPr/>
          </p:nvSpPr>
          <p:spPr>
            <a:xfrm>
              <a:off x="6046023" y="489640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164" name="矩形 261"/>
            <p:cNvSpPr/>
            <p:nvPr/>
          </p:nvSpPr>
          <p:spPr>
            <a:xfrm>
              <a:off x="5948166" y="2061610"/>
              <a:ext cx="1320428" cy="3083229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165" name="左大括号 311"/>
            <p:cNvSpPr/>
            <p:nvPr/>
          </p:nvSpPr>
          <p:spPr>
            <a:xfrm>
              <a:off x="5684536" y="2384816"/>
              <a:ext cx="304801" cy="71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68"/>
                    <a:pt x="10800" y="21083"/>
                  </a:cubicBezTo>
                  <a:lnTo>
                    <a:pt x="10800" y="11317"/>
                  </a:lnTo>
                  <a:cubicBezTo>
                    <a:pt x="10800" y="11032"/>
                    <a:pt x="5965" y="10800"/>
                    <a:pt x="0" y="10800"/>
                  </a:cubicBezTo>
                  <a:cubicBezTo>
                    <a:pt x="5965" y="10800"/>
                    <a:pt x="10800" y="10568"/>
                    <a:pt x="10800" y="10283"/>
                  </a:cubicBezTo>
                  <a:lnTo>
                    <a:pt x="10800" y="517"/>
                  </a:lnTo>
                  <a:cubicBezTo>
                    <a:pt x="10800" y="232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166" name="直接连接符 313"/>
            <p:cNvCxnSpPr>
              <a:stCxn id="150" idx="0"/>
              <a:endCxn id="165" idx="0"/>
            </p:cNvCxnSpPr>
            <p:nvPr/>
          </p:nvCxnSpPr>
          <p:spPr>
            <a:xfrm flipV="1">
              <a:off x="4776529" y="2741887"/>
              <a:ext cx="1060408" cy="2361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67" name="左大括号 314"/>
            <p:cNvSpPr/>
            <p:nvPr/>
          </p:nvSpPr>
          <p:spPr>
            <a:xfrm>
              <a:off x="5684536" y="3167139"/>
              <a:ext cx="304801" cy="18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6"/>
                    <a:pt x="10800" y="21413"/>
                  </a:cubicBezTo>
                  <a:lnTo>
                    <a:pt x="10800" y="10987"/>
                  </a:lnTo>
                  <a:cubicBezTo>
                    <a:pt x="10800" y="10884"/>
                    <a:pt x="5965" y="10800"/>
                    <a:pt x="0" y="10800"/>
                  </a:cubicBezTo>
                  <a:cubicBezTo>
                    <a:pt x="5965" y="10800"/>
                    <a:pt x="10800" y="10716"/>
                    <a:pt x="10800" y="10613"/>
                  </a:cubicBezTo>
                  <a:lnTo>
                    <a:pt x="10800" y="187"/>
                  </a:lnTo>
                  <a:cubicBezTo>
                    <a:pt x="10800" y="84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168" name="直接连接符 315"/>
            <p:cNvCxnSpPr>
              <a:stCxn id="152" idx="0"/>
              <a:endCxn id="167" idx="0"/>
            </p:cNvCxnSpPr>
            <p:nvPr/>
          </p:nvCxnSpPr>
          <p:spPr>
            <a:xfrm>
              <a:off x="4776529" y="3974213"/>
              <a:ext cx="1060408" cy="13876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69" name="文本框 318"/>
            <p:cNvSpPr/>
            <p:nvPr/>
          </p:nvSpPr>
          <p:spPr>
            <a:xfrm>
              <a:off x="5092125" y="4067127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泛化</a:t>
              </a:r>
            </a:p>
          </p:txBody>
        </p:sp>
        <p:sp>
          <p:nvSpPr>
            <p:cNvPr id="170" name="文本框 319"/>
            <p:cNvSpPr/>
            <p:nvPr/>
          </p:nvSpPr>
          <p:spPr>
            <a:xfrm>
              <a:off x="5092125" y="2645256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等同</a:t>
              </a:r>
            </a:p>
          </p:txBody>
        </p:sp>
        <p:sp>
          <p:nvSpPr>
            <p:cNvPr id="171" name="左大括号 189"/>
            <p:cNvSpPr/>
            <p:nvPr/>
          </p:nvSpPr>
          <p:spPr>
            <a:xfrm rot="10800000">
              <a:off x="7228135" y="3158625"/>
              <a:ext cx="307777" cy="18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72" name="文本框 195"/>
            <p:cNvSpPr/>
            <p:nvPr/>
          </p:nvSpPr>
          <p:spPr>
            <a:xfrm>
              <a:off x="7546612" y="4004983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包装类</a:t>
              </a:r>
            </a:p>
          </p:txBody>
        </p:sp>
        <p:sp>
          <p:nvSpPr>
            <p:cNvPr id="173" name="矩形 196"/>
            <p:cNvSpPr/>
            <p:nvPr/>
          </p:nvSpPr>
          <p:spPr>
            <a:xfrm>
              <a:off x="3338821" y="4242348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174" name="矩形 1"/>
            <p:cNvSpPr/>
            <p:nvPr/>
          </p:nvSpPr>
          <p:spPr>
            <a:xfrm>
              <a:off x="3338808" y="141342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175" name="文本框 19"/>
            <p:cNvSpPr/>
            <p:nvPr/>
          </p:nvSpPr>
          <p:spPr>
            <a:xfrm>
              <a:off x="2202421" y="0"/>
              <a:ext cx="335280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700">
                  <a:solidFill>
                    <a:srgbClr val="FFFFFF"/>
                  </a:solidFill>
                </a:defRPr>
              </a:pPr>
              <a:r>
                <a:t>字面风格的</a:t>
              </a:r>
            </a:p>
            <a:p>
              <a:pPr defTabSz="1828800">
                <a:defRPr i="1" sz="13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（</a:t>
              </a:r>
              <a:r>
                <a:t>Literal style / literal expression</a:t>
              </a:r>
              <a:r>
                <a:t>）</a:t>
              </a:r>
            </a:p>
          </p:txBody>
        </p:sp>
        <p:sp>
          <p:nvSpPr>
            <p:cNvPr id="176" name="左大括号 28"/>
            <p:cNvSpPr/>
            <p:nvPr/>
          </p:nvSpPr>
          <p:spPr>
            <a:xfrm>
              <a:off x="2728445" y="3269968"/>
              <a:ext cx="561205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9"/>
                    <a:pt x="10800" y="20883"/>
                  </a:cubicBezTo>
                  <a:lnTo>
                    <a:pt x="10800" y="11517"/>
                  </a:lnTo>
                  <a:cubicBezTo>
                    <a:pt x="10800" y="11121"/>
                    <a:pt x="5965" y="10800"/>
                    <a:pt x="0" y="10800"/>
                  </a:cubicBezTo>
                  <a:cubicBezTo>
                    <a:pt x="5965" y="10800"/>
                    <a:pt x="10800" y="10479"/>
                    <a:pt x="10800" y="10083"/>
                  </a:cubicBezTo>
                  <a:lnTo>
                    <a:pt x="10800" y="717"/>
                  </a:lnTo>
                  <a:cubicBezTo>
                    <a:pt x="10800" y="321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77" name="矩形 39"/>
            <p:cNvSpPr/>
            <p:nvPr/>
          </p:nvSpPr>
          <p:spPr>
            <a:xfrm>
              <a:off x="3338808" y="4556062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unique symbol</a:t>
              </a:r>
            </a:p>
          </p:txBody>
        </p:sp>
        <p:sp>
          <p:nvSpPr>
            <p:cNvPr id="178" name="矩形 40"/>
            <p:cNvSpPr/>
            <p:nvPr/>
          </p:nvSpPr>
          <p:spPr>
            <a:xfrm>
              <a:off x="3410821" y="4993849"/>
              <a:ext cx="93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More …</a:t>
              </a:r>
            </a:p>
          </p:txBody>
        </p:sp>
      </p:grpSp>
      <p:grpSp>
        <p:nvGrpSpPr>
          <p:cNvPr id="183" name="成组"/>
          <p:cNvGrpSpPr/>
          <p:nvPr/>
        </p:nvGrpSpPr>
        <p:grpSpPr>
          <a:xfrm>
            <a:off x="16477746" y="7044983"/>
            <a:ext cx="1990060" cy="1314260"/>
            <a:chOff x="0" y="0"/>
            <a:chExt cx="1990059" cy="1314259"/>
          </a:xfrm>
        </p:grpSpPr>
        <p:sp>
          <p:nvSpPr>
            <p:cNvPr id="234" name="连接符: 肘形 135"/>
            <p:cNvSpPr/>
            <p:nvPr/>
          </p:nvSpPr>
          <p:spPr>
            <a:xfrm>
              <a:off x="0" y="744532"/>
              <a:ext cx="913675" cy="569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1" name="矩形 60"/>
            <p:cNvSpPr/>
            <p:nvPr/>
          </p:nvSpPr>
          <p:spPr>
            <a:xfrm>
              <a:off x="913674" y="0"/>
              <a:ext cx="1076386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对象</a:t>
              </a:r>
            </a:p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Object</a:t>
              </a:r>
            </a:p>
          </p:txBody>
        </p:sp>
        <p:sp>
          <p:nvSpPr>
            <p:cNvPr id="182" name="矩形 95"/>
            <p:cNvSpPr/>
            <p:nvPr/>
          </p:nvSpPr>
          <p:spPr>
            <a:xfrm>
              <a:off x="241575" y="873736"/>
              <a:ext cx="5761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实例化</a:t>
              </a:r>
            </a:p>
          </p:txBody>
        </p:sp>
      </p:grpSp>
      <p:cxnSp>
        <p:nvCxnSpPr>
          <p:cNvPr id="184" name="连接符: 曲线 11"/>
          <p:cNvCxnSpPr>
            <a:stCxn id="127" idx="0"/>
            <a:endCxn id="93" idx="0"/>
          </p:cNvCxnSpPr>
          <p:nvPr/>
        </p:nvCxnSpPr>
        <p:spPr>
          <a:xfrm>
            <a:off x="12432976" y="2787754"/>
            <a:ext cx="5498195" cy="239876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185" name="连接符: 曲线 65"/>
          <p:cNvCxnSpPr>
            <a:stCxn id="120" idx="0"/>
            <a:endCxn id="96" idx="0"/>
          </p:cNvCxnSpPr>
          <p:nvPr/>
        </p:nvCxnSpPr>
        <p:spPr>
          <a:xfrm>
            <a:off x="18665964" y="2350365"/>
            <a:ext cx="2053918" cy="30187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186" name="连接符: 曲线 65"/>
          <p:cNvCxnSpPr>
            <a:stCxn id="121" idx="0"/>
            <a:endCxn id="97" idx="0"/>
          </p:cNvCxnSpPr>
          <p:nvPr/>
        </p:nvCxnSpPr>
        <p:spPr>
          <a:xfrm>
            <a:off x="18677560" y="3052965"/>
            <a:ext cx="2042322" cy="7377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235" name="连接符: 肘形 135"/>
          <p:cNvSpPr/>
          <p:nvPr/>
        </p:nvSpPr>
        <p:spPr>
          <a:xfrm>
            <a:off x="18925790" y="4436791"/>
            <a:ext cx="595874" cy="356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8" name="文本框 78"/>
          <p:cNvSpPr txBox="1"/>
          <p:nvPr/>
        </p:nvSpPr>
        <p:spPr>
          <a:xfrm>
            <a:off x="18469584" y="4323095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同构</a:t>
            </a:r>
          </a:p>
        </p:txBody>
      </p:sp>
      <p:sp>
        <p:nvSpPr>
          <p:cNvPr id="189" name="文本框 9"/>
          <p:cNvSpPr txBox="1"/>
          <p:nvPr/>
        </p:nvSpPr>
        <p:spPr>
          <a:xfrm>
            <a:off x="18469584" y="4637657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有限</a:t>
            </a:r>
          </a:p>
        </p:txBody>
      </p:sp>
      <p:sp>
        <p:nvSpPr>
          <p:cNvPr id="190" name="文本框 9"/>
          <p:cNvSpPr txBox="1"/>
          <p:nvPr/>
        </p:nvSpPr>
        <p:spPr>
          <a:xfrm>
            <a:off x="18469584" y="496756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固定</a:t>
            </a:r>
          </a:p>
        </p:txBody>
      </p:sp>
      <p:sp>
        <p:nvSpPr>
          <p:cNvPr id="191" name="文本框 78"/>
          <p:cNvSpPr txBox="1"/>
          <p:nvPr/>
        </p:nvSpPr>
        <p:spPr>
          <a:xfrm>
            <a:off x="18469584" y="529747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异构</a:t>
            </a:r>
          </a:p>
        </p:txBody>
      </p:sp>
      <p:sp>
        <p:nvSpPr>
          <p:cNvPr id="192" name="文本框 9"/>
          <p:cNvSpPr txBox="1"/>
          <p:nvPr/>
        </p:nvSpPr>
        <p:spPr>
          <a:xfrm>
            <a:off x="18469584" y="5627389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无限</a:t>
            </a:r>
          </a:p>
        </p:txBody>
      </p:sp>
      <p:sp>
        <p:nvSpPr>
          <p:cNvPr id="193" name="文本框 9"/>
          <p:cNvSpPr txBox="1"/>
          <p:nvPr/>
        </p:nvSpPr>
        <p:spPr>
          <a:xfrm>
            <a:off x="18469584" y="5957300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不固定</a:t>
            </a:r>
          </a:p>
        </p:txBody>
      </p:sp>
      <p:sp>
        <p:nvSpPr>
          <p:cNvPr id="194" name="左大括号 247"/>
          <p:cNvSpPr/>
          <p:nvPr/>
        </p:nvSpPr>
        <p:spPr>
          <a:xfrm>
            <a:off x="18310128" y="4316862"/>
            <a:ext cx="266573" cy="188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236" name="连接符: 肘形 135"/>
          <p:cNvSpPr/>
          <p:nvPr/>
        </p:nvSpPr>
        <p:spPr>
          <a:xfrm>
            <a:off x="18921989" y="4718864"/>
            <a:ext cx="1469224" cy="84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7" name="连接符: 肘形 135"/>
          <p:cNvSpPr/>
          <p:nvPr/>
        </p:nvSpPr>
        <p:spPr>
          <a:xfrm>
            <a:off x="18935406" y="5079313"/>
            <a:ext cx="1284000" cy="485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8" name="连接符: 肘形 135"/>
          <p:cNvSpPr/>
          <p:nvPr/>
        </p:nvSpPr>
        <p:spPr>
          <a:xfrm>
            <a:off x="18931478" y="5396603"/>
            <a:ext cx="841633" cy="16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9" name="连接符: 肘形 135"/>
          <p:cNvSpPr/>
          <p:nvPr/>
        </p:nvSpPr>
        <p:spPr>
          <a:xfrm>
            <a:off x="18910608" y="4958798"/>
            <a:ext cx="643132" cy="78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0" name="连接符: 肘形 135"/>
          <p:cNvSpPr/>
          <p:nvPr/>
        </p:nvSpPr>
        <p:spPr>
          <a:xfrm>
            <a:off x="18960163" y="4952663"/>
            <a:ext cx="640243" cy="1091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0" name="左大括号 247"/>
          <p:cNvSpPr/>
          <p:nvPr/>
        </p:nvSpPr>
        <p:spPr>
          <a:xfrm>
            <a:off x="18310128" y="8589629"/>
            <a:ext cx="266573" cy="260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201" name="X, Y"/>
          <p:cNvSpPr txBox="1"/>
          <p:nvPr/>
        </p:nvSpPr>
        <p:spPr>
          <a:xfrm>
            <a:off x="16513969" y="3494644"/>
            <a:ext cx="54772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X, Y</a:t>
            </a:r>
          </a:p>
        </p:txBody>
      </p:sp>
      <p:sp>
        <p:nvSpPr>
          <p:cNvPr id="202" name="矩形 60"/>
          <p:cNvSpPr txBox="1"/>
          <p:nvPr/>
        </p:nvSpPr>
        <p:spPr>
          <a:xfrm>
            <a:off x="17214006" y="9475532"/>
            <a:ext cx="125379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函数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Function</a:t>
            </a:r>
          </a:p>
        </p:txBody>
      </p:sp>
      <p:grpSp>
        <p:nvGrpSpPr>
          <p:cNvPr id="217" name="成组"/>
          <p:cNvGrpSpPr/>
          <p:nvPr/>
        </p:nvGrpSpPr>
        <p:grpSpPr>
          <a:xfrm>
            <a:off x="18310128" y="6368796"/>
            <a:ext cx="3679754" cy="1919838"/>
            <a:chOff x="0" y="0"/>
            <a:chExt cx="3679752" cy="1919837"/>
          </a:xfrm>
        </p:grpSpPr>
        <p:sp>
          <p:nvSpPr>
            <p:cNvPr id="203" name="矩形 50"/>
            <p:cNvSpPr/>
            <p:nvPr/>
          </p:nvSpPr>
          <p:spPr>
            <a:xfrm>
              <a:off x="1139752" y="570672"/>
              <a:ext cx="2540001" cy="372142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x: object</a:t>
              </a:r>
            </a:p>
          </p:txBody>
        </p:sp>
        <p:sp>
          <p:nvSpPr>
            <p:cNvPr id="204" name="矩形 460"/>
            <p:cNvSpPr/>
            <p:nvPr/>
          </p:nvSpPr>
          <p:spPr>
            <a:xfrm>
              <a:off x="1139752" y="102489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{a: ..., b: ...}</a:t>
              </a:r>
            </a:p>
          </p:txBody>
        </p:sp>
        <p:sp>
          <p:nvSpPr>
            <p:cNvPr id="205" name="矩形 460"/>
            <p:cNvSpPr/>
            <p:nvPr/>
          </p:nvSpPr>
          <p:spPr>
            <a:xfrm>
              <a:off x="1139752" y="1039048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记录</a:t>
              </a:r>
              <a:r>
                <a:t>：</a:t>
              </a:r>
              <a:r>
                <a:t>Record&lt;&gt;</a:t>
              </a:r>
            </a:p>
          </p:txBody>
        </p:sp>
        <p:sp>
          <p:nvSpPr>
            <p:cNvPr id="206" name="文本框 78"/>
            <p:cNvSpPr txBox="1"/>
            <p:nvPr/>
          </p:nvSpPr>
          <p:spPr>
            <a:xfrm>
              <a:off x="177458" y="0"/>
              <a:ext cx="508001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同构</a:t>
              </a:r>
            </a:p>
          </p:txBody>
        </p:sp>
        <p:sp>
          <p:nvSpPr>
            <p:cNvPr id="207" name="文本框 9"/>
            <p:cNvSpPr txBox="1"/>
            <p:nvPr/>
          </p:nvSpPr>
          <p:spPr>
            <a:xfrm>
              <a:off x="177458" y="329910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有限</a:t>
              </a:r>
            </a:p>
          </p:txBody>
        </p:sp>
        <p:sp>
          <p:nvSpPr>
            <p:cNvPr id="208" name="文本框 9"/>
            <p:cNvSpPr txBox="1"/>
            <p:nvPr/>
          </p:nvSpPr>
          <p:spPr>
            <a:xfrm>
              <a:off x="177458" y="659821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固定</a:t>
              </a:r>
            </a:p>
          </p:txBody>
        </p:sp>
        <p:sp>
          <p:nvSpPr>
            <p:cNvPr id="209" name="文本框 78"/>
            <p:cNvSpPr txBox="1"/>
            <p:nvPr/>
          </p:nvSpPr>
          <p:spPr>
            <a:xfrm>
              <a:off x="177458" y="98973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异构</a:t>
              </a:r>
            </a:p>
          </p:txBody>
        </p:sp>
        <p:sp>
          <p:nvSpPr>
            <p:cNvPr id="210" name="文本框 9"/>
            <p:cNvSpPr txBox="1"/>
            <p:nvPr/>
          </p:nvSpPr>
          <p:spPr>
            <a:xfrm>
              <a:off x="177458" y="131964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无限</a:t>
              </a:r>
            </a:p>
          </p:txBody>
        </p:sp>
        <p:sp>
          <p:nvSpPr>
            <p:cNvPr id="211" name="文本框 9"/>
            <p:cNvSpPr txBox="1"/>
            <p:nvPr/>
          </p:nvSpPr>
          <p:spPr>
            <a:xfrm>
              <a:off x="177458" y="1649554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不固定</a:t>
              </a:r>
            </a:p>
          </p:txBody>
        </p:sp>
        <p:sp>
          <p:nvSpPr>
            <p:cNvPr id="212" name="矩形 50"/>
            <p:cNvSpPr/>
            <p:nvPr/>
          </p:nvSpPr>
          <p:spPr>
            <a:xfrm>
              <a:off x="1139752" y="1507231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indent="127000" algn="l" defTabSz="1828800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枚举：enum ...</a:t>
              </a:r>
            </a:p>
          </p:txBody>
        </p:sp>
        <p:sp>
          <p:nvSpPr>
            <p:cNvPr id="241" name="连接符: 肘形 135"/>
            <p:cNvSpPr/>
            <p:nvPr/>
          </p:nvSpPr>
          <p:spPr>
            <a:xfrm>
              <a:off x="623227" y="364904"/>
              <a:ext cx="477717" cy="650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2" name="连接符: 肘形 135"/>
            <p:cNvSpPr/>
            <p:nvPr/>
          </p:nvSpPr>
          <p:spPr>
            <a:xfrm>
              <a:off x="685458" y="364904"/>
              <a:ext cx="415485" cy="5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3" name="连接符: 肘形 135"/>
            <p:cNvSpPr/>
            <p:nvPr/>
          </p:nvSpPr>
          <p:spPr>
            <a:xfrm>
              <a:off x="676840" y="364904"/>
              <a:ext cx="424103" cy="129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6" name="左大括号 247"/>
            <p:cNvSpPr/>
            <p:nvPr/>
          </p:nvSpPr>
          <p:spPr>
            <a:xfrm>
              <a:off x="0" y="34515"/>
              <a:ext cx="266572" cy="188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96"/>
                    <a:pt x="10800" y="20474"/>
                  </a:cubicBezTo>
                  <a:lnTo>
                    <a:pt x="10800" y="11926"/>
                  </a:lnTo>
                  <a:cubicBezTo>
                    <a:pt x="10800" y="11304"/>
                    <a:pt x="5965" y="10800"/>
                    <a:pt x="0" y="10800"/>
                  </a:cubicBezTo>
                  <a:cubicBezTo>
                    <a:pt x="5965" y="10800"/>
                    <a:pt x="10800" y="10296"/>
                    <a:pt x="10800" y="9674"/>
                  </a:cubicBezTo>
                  <a:lnTo>
                    <a:pt x="10800" y="1126"/>
                  </a:lnTo>
                  <a:cubicBezTo>
                    <a:pt x="10800" y="50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</p:grpSp>
      <p:sp>
        <p:nvSpPr>
          <p:cNvPr id="218" name="..."/>
          <p:cNvSpPr txBox="1"/>
          <p:nvPr/>
        </p:nvSpPr>
        <p:spPr>
          <a:xfrm>
            <a:off x="19293327" y="9610637"/>
            <a:ext cx="4022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244" name="连接符: 肘形 135"/>
          <p:cNvSpPr/>
          <p:nvPr/>
        </p:nvSpPr>
        <p:spPr>
          <a:xfrm>
            <a:off x="16476070" y="9249160"/>
            <a:ext cx="737937" cy="3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20" name="文本框 136"/>
          <p:cNvSpPr txBox="1"/>
          <p:nvPr/>
        </p:nvSpPr>
        <p:spPr>
          <a:xfrm rot="2255021">
            <a:off x="13799835" y="829865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可调用</a:t>
            </a:r>
          </a:p>
        </p:txBody>
      </p:sp>
      <p:sp>
        <p:nvSpPr>
          <p:cNvPr id="221" name="文本框 457"/>
          <p:cNvSpPr txBox="1"/>
          <p:nvPr/>
        </p:nvSpPr>
        <p:spPr>
          <a:xfrm rot="20968705">
            <a:off x="14082390" y="719569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可索引</a:t>
            </a:r>
          </a:p>
        </p:txBody>
      </p:sp>
      <p:sp>
        <p:nvSpPr>
          <p:cNvPr id="222" name="文本框 462"/>
          <p:cNvSpPr txBox="1"/>
          <p:nvPr/>
        </p:nvSpPr>
        <p:spPr>
          <a:xfrm rot="214402">
            <a:off x="14082391" y="7550362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可迭代</a:t>
            </a:r>
          </a:p>
        </p:txBody>
      </p:sp>
      <p:sp>
        <p:nvSpPr>
          <p:cNvPr id="223" name="文本框 465"/>
          <p:cNvSpPr txBox="1"/>
          <p:nvPr/>
        </p:nvSpPr>
        <p:spPr>
          <a:xfrm rot="1098054">
            <a:off x="13983103" y="7985965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可创建</a:t>
            </a:r>
          </a:p>
        </p:txBody>
      </p:sp>
      <p:sp>
        <p:nvSpPr>
          <p:cNvPr id="224" name="文本框 469"/>
          <p:cNvSpPr txBox="1"/>
          <p:nvPr/>
        </p:nvSpPr>
        <p:spPr>
          <a:xfrm>
            <a:off x="12855421" y="8662460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  <p:sp>
        <p:nvSpPr>
          <p:cNvPr id="225" name="05 | TypeScript 类型系统全景"/>
          <p:cNvSpPr txBox="1"/>
          <p:nvPr/>
        </p:nvSpPr>
        <p:spPr>
          <a:xfrm>
            <a:off x="764038" y="11664967"/>
            <a:ext cx="7247653" cy="6604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05 | TypeScript 类型系统全景</a:t>
            </a:r>
          </a:p>
        </p:txBody>
      </p:sp>
      <p:sp>
        <p:nvSpPr>
          <p:cNvPr id="226" name="矩形 489"/>
          <p:cNvSpPr/>
          <p:nvPr/>
        </p:nvSpPr>
        <p:spPr>
          <a:xfrm>
            <a:off x="10748759" y="4165028"/>
            <a:ext cx="12419195" cy="7199364"/>
          </a:xfrm>
          <a:prstGeom prst="rect">
            <a:avLst/>
          </a:prstGeom>
          <a:gradFill>
            <a:gsLst>
              <a:gs pos="0">
                <a:srgbClr val="B0CBE9">
                  <a:alpha val="28000"/>
                </a:srgbClr>
              </a:gs>
              <a:gs pos="50000">
                <a:srgbClr val="A1C1E5">
                  <a:alpha val="26000"/>
                </a:srgbClr>
              </a:gs>
              <a:gs pos="100000">
                <a:srgbClr val="91B9E4">
                  <a:alpha val="17000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'abcd'"/>
          <p:cNvSpPr txBox="1"/>
          <p:nvPr/>
        </p:nvSpPr>
        <p:spPr>
          <a:xfrm>
            <a:off x="12202107" y="3891557"/>
            <a:ext cx="2949402" cy="1089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200">
                <a:solidFill>
                  <a:srgbClr val="A7A7A7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'abcd'</a:t>
            </a:r>
          </a:p>
        </p:txBody>
      </p:sp>
      <p:sp>
        <p:nvSpPr>
          <p:cNvPr id="247" name="1"/>
          <p:cNvSpPr txBox="1"/>
          <p:nvPr/>
        </p:nvSpPr>
        <p:spPr>
          <a:xfrm>
            <a:off x="12283454" y="5025448"/>
            <a:ext cx="586818" cy="1089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200">
                <a:solidFill>
                  <a:srgbClr val="A7A7A7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8" name="1 | 'abcd'"/>
          <p:cNvSpPr txBox="1"/>
          <p:nvPr/>
        </p:nvSpPr>
        <p:spPr>
          <a:xfrm>
            <a:off x="12202107" y="6162686"/>
            <a:ext cx="4839470" cy="1089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200">
                <a:solidFill>
                  <a:srgbClr val="A7A7A7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1 | 'abcd'</a:t>
            </a:r>
          </a:p>
        </p:txBody>
      </p:sp>
      <p:sp>
        <p:nvSpPr>
          <p:cNvPr id="249" name="`${A &amp; B}`"/>
          <p:cNvSpPr txBox="1"/>
          <p:nvPr/>
        </p:nvSpPr>
        <p:spPr>
          <a:xfrm>
            <a:off x="12202107" y="7590639"/>
            <a:ext cx="4839470" cy="1089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200">
                <a:solidFill>
                  <a:srgbClr val="A7A7A7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`${A &amp; B}`</a:t>
            </a:r>
          </a:p>
        </p:txBody>
      </p:sp>
      <p:sp>
        <p:nvSpPr>
          <p:cNvPr id="250" name="..."/>
          <p:cNvSpPr txBox="1"/>
          <p:nvPr/>
        </p:nvSpPr>
        <p:spPr>
          <a:xfrm>
            <a:off x="12202107" y="10155831"/>
            <a:ext cx="1531851" cy="1089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251" name="在此输入一级标题"/>
          <p:cNvSpPr txBox="1"/>
          <p:nvPr/>
        </p:nvSpPr>
        <p:spPr>
          <a:xfrm>
            <a:off x="1285952" y="1239528"/>
            <a:ext cx="921806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索引签名的写法</a:t>
            </a:r>
          </a:p>
        </p:txBody>
      </p:sp>
      <p:sp>
        <p:nvSpPr>
          <p:cNvPr id="252" name="// 签名与多重签名…"/>
          <p:cNvSpPr txBox="1"/>
          <p:nvPr/>
        </p:nvSpPr>
        <p:spPr>
          <a:xfrm>
            <a:off x="1591199" y="3258573"/>
            <a:ext cx="8848236" cy="7198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签名与多重签名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interface</a:t>
            </a:r>
            <a:r>
              <a:t> X {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[key: ...]: string;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[key: ...]: number;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...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(同上)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X = {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...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53" name="string"/>
          <p:cNvSpPr txBox="1"/>
          <p:nvPr/>
        </p:nvSpPr>
        <p:spPr>
          <a:xfrm>
            <a:off x="12202107" y="2460256"/>
            <a:ext cx="2949402" cy="1089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254" name="type T = 'abcd' | number"/>
          <p:cNvSpPr txBox="1"/>
          <p:nvPr/>
        </p:nvSpPr>
        <p:spPr>
          <a:xfrm>
            <a:off x="12202107" y="8873235"/>
            <a:ext cx="11454706" cy="1089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6200">
                <a:solidFill>
                  <a:srgbClr val="A7A7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type</a:t>
            </a:r>
            <a:r>
              <a:t> T = 'abcd' | number</a:t>
            </a:r>
          </a:p>
        </p:txBody>
      </p:sp>
      <p:sp>
        <p:nvSpPr>
          <p:cNvPr id="255" name="直接连接符 535"/>
          <p:cNvSpPr/>
          <p:nvPr/>
        </p:nvSpPr>
        <p:spPr>
          <a:xfrm flipH="1" flipV="1">
            <a:off x="11166753" y="4168784"/>
            <a:ext cx="7658948" cy="5378432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256" name="直接连接符 535"/>
          <p:cNvSpPr/>
          <p:nvPr/>
        </p:nvSpPr>
        <p:spPr>
          <a:xfrm flipH="1">
            <a:off x="12046908" y="7156006"/>
            <a:ext cx="7586373" cy="676626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80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在此输入一级标题"/>
          <p:cNvSpPr txBox="1"/>
          <p:nvPr/>
        </p:nvSpPr>
        <p:spPr>
          <a:xfrm>
            <a:off x="1285952" y="1239528"/>
            <a:ext cx="921806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一般签名用法</a:t>
            </a:r>
          </a:p>
        </p:txBody>
      </p:sp>
      <p:sp>
        <p:nvSpPr>
          <p:cNvPr id="259" name="支持使用 obj[x] 语法：…"/>
          <p:cNvSpPr txBox="1"/>
          <p:nvPr/>
        </p:nvSpPr>
        <p:spPr>
          <a:xfrm>
            <a:off x="2050979" y="5851900"/>
            <a:ext cx="10768954" cy="3210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17999"/>
              </a:lnSpc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支持使用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obj[x]</a:t>
            </a:r>
            <a:r>
              <a:t> 语法：</a:t>
            </a:r>
          </a:p>
          <a:p>
            <a:pPr lvl="1" marL="1346200" indent="-762000" algn="just" defTabSz="457200">
              <a:lnSpc>
                <a:spcPct val="117999"/>
              </a:lnSpc>
              <a:buSzPct val="100000"/>
              <a:buChar char="➡"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在声明中添加签名</a:t>
            </a:r>
          </a:p>
          <a:p>
            <a:pPr lvl="1" marL="1346200" indent="-762000" algn="just" defTabSz="457200">
              <a:lnSpc>
                <a:spcPct val="117999"/>
              </a:lnSpc>
              <a:buSzPct val="100000"/>
              <a:buChar char="➡"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临时限制（使用as）</a:t>
            </a:r>
          </a:p>
          <a:p>
            <a:pPr lvl="1" marL="1346200" indent="-762000" algn="just" defTabSz="457200">
              <a:lnSpc>
                <a:spcPct val="117999"/>
              </a:lnSpc>
              <a:buSzPct val="100000"/>
              <a:buChar char="➡"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中间类型（使用&amp;）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在此输入一级标题"/>
          <p:cNvSpPr txBox="1"/>
          <p:nvPr/>
        </p:nvSpPr>
        <p:spPr>
          <a:xfrm>
            <a:off x="1285952" y="1239528"/>
            <a:ext cx="921806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将签名用作限制</a:t>
            </a:r>
          </a:p>
        </p:txBody>
      </p:sp>
      <p:sp>
        <p:nvSpPr>
          <p:cNvPr id="262" name="在类声明时，implements 一个签名的意义在于成员规格的限制。而具体使用时，仍然可以使用类名来正常访问成员。"/>
          <p:cNvSpPr txBox="1"/>
          <p:nvPr/>
        </p:nvSpPr>
        <p:spPr>
          <a:xfrm>
            <a:off x="1695174" y="4996473"/>
            <a:ext cx="7936170" cy="3723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17999"/>
              </a:lnSpc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在类声明时，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implements</a:t>
            </a:r>
            <a:r>
              <a:t> 一个签名的意义在于成员规格的限制。而具体使用时，仍然可以使用类名来正常访问成员。</a:t>
            </a:r>
          </a:p>
        </p:txBody>
      </p:sp>
      <p:sp>
        <p:nvSpPr>
          <p:cNvPr id="263" name="interface X {…"/>
          <p:cNvSpPr txBox="1"/>
          <p:nvPr/>
        </p:nvSpPr>
        <p:spPr>
          <a:xfrm>
            <a:off x="11204623" y="2151626"/>
            <a:ext cx="11774799" cy="941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interface</a:t>
            </a:r>
            <a:r>
              <a:t> X {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[key: string | '1' | '2' | '3']: string;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class</a:t>
            </a:r>
            <a:r>
              <a:t> MyClass </a:t>
            </a:r>
            <a:r>
              <a:rPr>
                <a:solidFill>
                  <a:srgbClr val="D783FF"/>
                </a:solidFill>
              </a:rPr>
              <a:t>implements</a:t>
            </a:r>
            <a:r>
              <a:t> X {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[x: string|number|symbol]: any; </a:t>
            </a:r>
            <a:r>
              <a:rPr>
                <a:solidFill>
                  <a:srgbClr val="A7A7A7"/>
                </a:solidFill>
              </a:rPr>
              <a:t>// override</a:t>
            </a:r>
            <a:endParaRPr>
              <a:solidFill>
                <a:srgbClr val="A7A7A7"/>
              </a:solidFill>
            </a:endParaRP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a: string = 'hi';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foo() {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return 1;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let</a:t>
            </a:r>
            <a:r>
              <a:t> x: X = </a:t>
            </a:r>
            <a:r>
              <a:rPr>
                <a:solidFill>
                  <a:schemeClr val="accent3">
                    <a:lumOff val="23529"/>
                  </a:schemeClr>
                </a:solidFill>
              </a:rPr>
              <a:t>new</a:t>
            </a:r>
            <a:r>
              <a:t> MyClass;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x[1] = 100;  </a:t>
            </a:r>
            <a:r>
              <a:rPr>
                <a:solidFill>
                  <a:srgbClr val="A7A7A7"/>
                </a:solidFill>
              </a:rPr>
              <a:t>// fail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let</a:t>
            </a:r>
            <a:r>
              <a:t> obj = </a:t>
            </a:r>
            <a:r>
              <a:rPr>
                <a:solidFill>
                  <a:schemeClr val="accent3">
                    <a:lumOff val="23529"/>
                  </a:schemeClr>
                </a:solidFill>
              </a:rPr>
              <a:t>new</a:t>
            </a:r>
            <a:r>
              <a:t> MyClass;</a:t>
            </a:r>
          </a:p>
          <a:p>
            <a:pPr algn="l">
              <a:defRPr sz="3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obj[1] = 100; </a:t>
            </a:r>
            <a:r>
              <a:rPr>
                <a:solidFill>
                  <a:srgbClr val="A7A7A7"/>
                </a:solidFill>
              </a:rPr>
              <a:t>// pass</a:t>
            </a:r>
          </a:p>
        </p:txBody>
      </p:sp>
      <p:sp>
        <p:nvSpPr>
          <p:cNvPr id="264" name="直接连接符 535"/>
          <p:cNvSpPr/>
          <p:nvPr/>
        </p:nvSpPr>
        <p:spPr>
          <a:xfrm flipV="1">
            <a:off x="10417983" y="3868113"/>
            <a:ext cx="1" cy="5979774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265" name="直接连接符 535"/>
          <p:cNvSpPr/>
          <p:nvPr/>
        </p:nvSpPr>
        <p:spPr>
          <a:xfrm flipH="1" flipV="1">
            <a:off x="15222481" y="3059614"/>
            <a:ext cx="4694831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268" name="矩形 23"/>
          <p:cNvSpPr txBox="1"/>
          <p:nvPr/>
        </p:nvSpPr>
        <p:spPr>
          <a:xfrm>
            <a:off x="1696172" y="4373562"/>
            <a:ext cx="20991655" cy="648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索引签名只有一种写法，可以用于对象、接口和类类型，并且只对三种基本类型有意义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不可重复声明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number 必须与 string 兼容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签名的作用：</a:t>
            </a:r>
            <a:r>
              <a:rPr>
                <a:solidFill>
                  <a:srgbClr val="FF7E79"/>
                </a:solidFill>
              </a:rPr>
              <a:t>限制</a:t>
            </a:r>
            <a:r>
              <a:t>成员类型 + </a:t>
            </a:r>
            <a:r>
              <a:rPr>
                <a:solidFill>
                  <a:srgbClr val="FF7E79"/>
                </a:solidFill>
              </a:rPr>
              <a:t>支持</a:t>
            </a:r>
            <a:r>
              <a:t>计算属性存取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数组和元组都是在对象的索引签名上做文章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数组成员的类型可以是混合的（例如 any 类型，或者联合类型）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在索引签名上，数组与元组的区别主要在于 length 属性，并且元组显式地指定了确定下标的类型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数组可以用两种方法来声明，并且兼容/支持 JavaScript 中的全部创建与初始化方式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元组的需求来自于函数参数列表，并且也因此有了标签化元组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只读数组和类数组（课后）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271" name="矩形 23"/>
          <p:cNvSpPr txBox="1"/>
          <p:nvPr/>
        </p:nvSpPr>
        <p:spPr>
          <a:xfrm>
            <a:off x="1696172" y="3722780"/>
            <a:ext cx="20633888" cy="79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 分析如下代码，解释 </a:t>
            </a:r>
            <a:r>
              <a:rPr sz="3400">
                <a:latin typeface="Monaco"/>
                <a:ea typeface="Monaco"/>
                <a:cs typeface="Monaco"/>
                <a:sym typeface="Monaco"/>
              </a:rPr>
              <a:t>interface MyClass</a:t>
            </a:r>
            <a:r>
              <a:t> 声明的意义和 </a:t>
            </a:r>
            <a:r>
              <a:rPr sz="3400">
                <a:latin typeface="Monaco"/>
                <a:ea typeface="Monaco"/>
                <a:cs typeface="Monaco"/>
                <a:sym typeface="Monaco"/>
              </a:rPr>
              <a:t>foo() </a:t>
            </a:r>
            <a:r>
              <a:t>为什么声明失败：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interface</a:t>
            </a:r>
            <a:r>
              <a:t> MyClass {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[key: string | '1' | '2' | '3']: string;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}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class</a:t>
            </a:r>
            <a:r>
              <a:t> MyClass {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a: string = 'hi';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foo() { </a:t>
            </a:r>
            <a:r>
              <a:rPr sz="3400">
                <a:solidFill>
                  <a:srgbClr val="A7A7A7"/>
                </a:solidFill>
              </a:rPr>
              <a:t>// fail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return 1;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let</a:t>
            </a:r>
            <a:r>
              <a:t> obj = </a:t>
            </a:r>
            <a:r>
              <a:rPr sz="3400">
                <a:solidFill>
                  <a:schemeClr val="accent3">
                    <a:lumOff val="23529"/>
                  </a:schemeClr>
                </a:solidFill>
              </a:rPr>
              <a:t>new</a:t>
            </a:r>
            <a:r>
              <a:t> MyClass;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obj[1] = 100; </a:t>
            </a:r>
            <a:r>
              <a:rPr sz="3400">
                <a:solidFill>
                  <a:srgbClr val="A7A7A7"/>
                </a:solidFill>
              </a:rPr>
              <a:t>// fail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名词/概念</a:t>
            </a:r>
          </a:p>
        </p:txBody>
      </p:sp>
      <p:sp>
        <p:nvSpPr>
          <p:cNvPr id="274" name="矩形 23"/>
          <p:cNvSpPr txBox="1"/>
          <p:nvPr/>
        </p:nvSpPr>
        <p:spPr>
          <a:xfrm>
            <a:off x="2192029" y="2948508"/>
            <a:ext cx="6438021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名词、术语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索引签名、索引集：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数组、只读数组、类数组：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元组、只读元组、标签化元组成员：</a:t>
            </a:r>
          </a:p>
        </p:txBody>
      </p:sp>
      <p:sp>
        <p:nvSpPr>
          <p:cNvPr id="275" name="矩形 23"/>
          <p:cNvSpPr txBox="1"/>
          <p:nvPr/>
        </p:nvSpPr>
        <p:spPr>
          <a:xfrm>
            <a:off x="1171701" y="5234097"/>
            <a:ext cx="22537306" cy="820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chemeClr val="accent1">
                    <a:lumOff val="12500"/>
                  </a:schemeClr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数组</a:t>
            </a:r>
            <a:r>
              <a:rPr>
                <a:solidFill>
                  <a:srgbClr val="FFFFFF"/>
                </a:solidFill>
              </a:rPr>
              <a:t>（</a:t>
            </a:r>
            <a:r>
              <a:rPr>
                <a:solidFill>
                  <a:srgbClr val="FFFFFF"/>
                </a:solidFill>
              </a:rPr>
              <a:t>Array</a:t>
            </a:r>
            <a:r>
              <a:rPr>
                <a:solidFill>
                  <a:srgbClr val="FFFFFF"/>
                </a:solidFill>
              </a:rPr>
              <a:t>）是由相同类型的元素的集合组成的数据结构</a:t>
            </a:r>
            <a:r>
              <a:rPr i="1">
                <a:solidFill>
                  <a:srgbClr val="FFFFFF"/>
                </a:solidFill>
              </a:rPr>
              <a:t>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 consisting of a collection of elements (values or variables), of same memory size </a:t>
            </a:r>
            <a:r>
              <a:rPr>
                <a:solidFill>
                  <a:srgbClr val="FFFFFF"/>
                </a:solidFill>
              </a:rPr>
              <a:t>）。在</a:t>
            </a:r>
            <a:r>
              <a:rPr>
                <a:solidFill>
                  <a:srgbClr val="FFFFFF"/>
                </a:solidFill>
              </a:rPr>
              <a:t>JavaScript</a:t>
            </a:r>
            <a:r>
              <a:rPr>
                <a:solidFill>
                  <a:srgbClr val="FFFFFF"/>
                </a:solidFill>
              </a:rPr>
              <a:t>中的“数组”可以是</a:t>
            </a:r>
            <a:r>
              <a:t>异构的</a:t>
            </a:r>
            <a:r>
              <a:rPr>
                <a:solidFill>
                  <a:srgbClr val="FFFFFF"/>
                </a:solidFill>
              </a:rPr>
              <a:t>（由不相同类型的元素构成），但</a:t>
            </a:r>
            <a:r>
              <a:rPr>
                <a:solidFill>
                  <a:srgbClr val="FFFFFF"/>
                </a:solidFill>
              </a:rPr>
              <a:t>TypeScript</a:t>
            </a:r>
            <a:r>
              <a:rPr>
                <a:solidFill>
                  <a:srgbClr val="FFFFFF"/>
                </a:solidFill>
              </a:rPr>
              <a:t>中强制要求所有的</a:t>
            </a:r>
            <a:r>
              <a:rPr>
                <a:solidFill>
                  <a:srgbClr val="FFFFFF"/>
                </a:solidFill>
              </a:rPr>
              <a:t>Array</a:t>
            </a:r>
            <a:r>
              <a:rPr>
                <a:solidFill>
                  <a:srgbClr val="FFFFFF"/>
                </a:solidFill>
              </a:rPr>
              <a:t>类型必须是</a:t>
            </a:r>
            <a:r>
              <a:t>同构的</a:t>
            </a:r>
            <a:r>
              <a:rPr>
                <a:solidFill>
                  <a:srgbClr val="FFFFFF"/>
                </a:solidFill>
              </a:rPr>
              <a:t>。使用联合类型作为</a:t>
            </a:r>
            <a:r>
              <a:t>元素类型</a:t>
            </a:r>
            <a:r>
              <a:rPr>
                <a:solidFill>
                  <a:srgbClr val="FFFFFF"/>
                </a:solidFill>
              </a:rPr>
              <a:t>（基类型）可以在某种程度上实现异构的效果，但是也会在代码中引用更复杂的处理逻辑。</a:t>
            </a:r>
            <a:endParaRPr>
              <a:solidFill>
                <a:srgbClr val="FFFFFF"/>
              </a:solidFill>
            </a:endParaRP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https://developer.mozilla.org/en-US/docs/Web/JavaScript/Data_structures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https://www.typescriptlang.org/docs/handbook/2/objects.html#the-array-type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使用</a:t>
            </a:r>
            <a:r>
              <a:t>ReadonlyArray&lt;&gt;</a:t>
            </a:r>
            <a:r>
              <a:t>泛型工具可以将数组声明为只读的，但也可以使用语法</a:t>
            </a:r>
            <a:r>
              <a:t>`readonly X[]`</a:t>
            </a:r>
            <a:r>
              <a:t>来实现完全相同的声明。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https://www.typescriptlang.org/docs/handbook/2/objects.html#the-readonlyarray-type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chemeClr val="accent1">
                    <a:lumOff val="12500"/>
                  </a:schemeClr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元组类型</a:t>
            </a:r>
            <a:r>
              <a:rPr>
                <a:solidFill>
                  <a:srgbClr val="FFFFFF"/>
                </a:solidFill>
              </a:rPr>
              <a:t>（</a:t>
            </a:r>
            <a:r>
              <a:rPr>
                <a:solidFill>
                  <a:srgbClr val="FFFFFF"/>
                </a:solidFill>
              </a:rPr>
              <a:t>Tuple</a:t>
            </a:r>
            <a:r>
              <a:rPr>
                <a:solidFill>
                  <a:srgbClr val="FFFFFF"/>
                </a:solidFill>
              </a:rPr>
              <a:t>）也是一种数组类型，但它确切地知道它包含多少个元素，以及它在特定位置包含哪些类型（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knows exactly how many elements it contains</a:t>
            </a:r>
            <a:r>
              <a:rPr i="1">
                <a:solidFill>
                  <a:srgbClr val="FFFFFF"/>
                </a:solidFill>
              </a:rPr>
              <a:t>，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and  … at specific positions</a:t>
            </a:r>
            <a:r>
              <a:rPr>
                <a:solidFill>
                  <a:srgbClr val="FFFFFF"/>
                </a:solidFill>
              </a:rPr>
              <a:t>）。它可以使用修饰字来说明它是只读的，例如</a:t>
            </a:r>
            <a:r>
              <a:rPr>
                <a:solidFill>
                  <a:srgbClr val="FFFFFF"/>
                </a:solidFill>
              </a:rPr>
              <a:t>`readonly [string, number]`</a:t>
            </a:r>
            <a:r>
              <a:rPr>
                <a:solidFill>
                  <a:srgbClr val="FFFFFF"/>
                </a:solidFill>
              </a:rPr>
              <a:t>。</a:t>
            </a:r>
            <a:endParaRPr>
              <a:solidFill>
                <a:srgbClr val="FFFFFF"/>
              </a:solidFill>
            </a:endParaRP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https://www.typescriptlang.org/docs/handbook/2/objects.html#tuple-types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</a:t>
            </a:r>
            <a:r>
              <a:t>JavaScript</a:t>
            </a:r>
            <a:r>
              <a:t>中，数组和类型数组被称为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索引集</a:t>
            </a:r>
            <a:r>
              <a:t>（可索引集合类型，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Indexed Collections</a:t>
            </a:r>
            <a:r>
              <a:t>），与之对应的是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有键集</a:t>
            </a:r>
            <a:r>
              <a:t>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Keyed Collections</a:t>
            </a:r>
            <a:r>
              <a:t>）。后者包括</a:t>
            </a:r>
            <a:r>
              <a:t>Map</a:t>
            </a:r>
            <a:r>
              <a:t>、</a:t>
            </a:r>
            <a:r>
              <a:t>Set</a:t>
            </a:r>
            <a:r>
              <a:t>等（事实上一般的</a:t>
            </a:r>
            <a:r>
              <a:t>Object</a:t>
            </a:r>
            <a:r>
              <a:t>对象也包括在这个集合中）。之所以这里称“有键”而不是“键值”，是因为</a:t>
            </a:r>
            <a:r>
              <a:t>Set</a:t>
            </a:r>
            <a:r>
              <a:t>类型是有键无值的。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https://tc39.es/ecma262/#sec-indexed-collections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chemeClr val="accent1">
                    <a:lumOff val="12500"/>
                  </a:schemeClr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索引签名</a:t>
            </a:r>
            <a:r>
              <a:rPr>
                <a:solidFill>
                  <a:srgbClr val="FFFFFF"/>
                </a:solidFill>
              </a:rPr>
              <a:t>用于描述类型的“可能值的类型（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types of possible values</a:t>
            </a:r>
            <a:r>
              <a:rPr>
                <a:solidFill>
                  <a:srgbClr val="FFFFFF"/>
                </a:solidFill>
              </a:rPr>
              <a:t>）”</a:t>
            </a:r>
            <a:r>
              <a:rPr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 </a:t>
            </a:r>
            <a:r>
              <a:rPr>
                <a:solidFill>
                  <a:srgbClr val="FFFFFF"/>
                </a:solidFill>
              </a:rPr>
              <a:t>。索引签名的类型（这里指的是</a:t>
            </a:r>
            <a:r>
              <a:rPr>
                <a:solidFill>
                  <a:srgbClr val="FFFFFF"/>
                </a:solidFill>
              </a:rPr>
              <a:t>`[key: keyType]: valueType`</a:t>
            </a:r>
            <a:r>
              <a:rPr>
                <a:solidFill>
                  <a:srgbClr val="FFFFFF"/>
                </a:solidFill>
              </a:rPr>
              <a:t>中的</a:t>
            </a:r>
            <a:r>
              <a:rPr>
                <a:solidFill>
                  <a:srgbClr val="FFFFFF"/>
                </a:solidFill>
              </a:rPr>
              <a:t>keyType</a:t>
            </a:r>
            <a:r>
              <a:rPr>
                <a:solidFill>
                  <a:srgbClr val="FFFFFF"/>
                </a:solidFill>
              </a:rPr>
              <a:t>）可以是字符串、数值、符号、模板字符串模式，以及它们的联合（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string, number, symbol, template string patterns,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 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and union types consisting only of these</a:t>
            </a:r>
            <a:r>
              <a:rPr>
                <a:solidFill>
                  <a:srgbClr val="FFFFFF"/>
                </a:solidFill>
              </a:rPr>
              <a:t>）。</a:t>
            </a:r>
            <a:endParaRPr>
              <a:solidFill>
                <a:srgbClr val="FFFFFF"/>
              </a:solidFill>
            </a:endParaRP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https://www.typescriptlang.org/docs/handbook/2/objects.html#index-signatures</a:t>
            </a:r>
          </a:p>
        </p:txBody>
      </p:sp>
      <p:sp>
        <p:nvSpPr>
          <p:cNvPr id="276" name="矩形 23"/>
          <p:cNvSpPr txBox="1"/>
          <p:nvPr/>
        </p:nvSpPr>
        <p:spPr>
          <a:xfrm>
            <a:off x="8452165" y="3189808"/>
            <a:ext cx="10955773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Index Signatures, Indexed Collections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Array type, ReadonlyArray type, ArrayLike type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Tuple type, readonly Tuple type, Labeled tuple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