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12 |  枚举类型简要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枚举类型：枚举成员和枚举值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枚举类型的计算成员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异构、映射和常量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declaration merging 2.png" descr="declaration merging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93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97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98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99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00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3" name="矩形 23"/>
          <p:cNvSpPr txBox="1"/>
          <p:nvPr/>
        </p:nvSpPr>
        <p:spPr>
          <a:xfrm>
            <a:off x="1696172" y="4373562"/>
            <a:ext cx="20991655" cy="499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枚举可以是异构的，但其值只允许两种类型，分别是数字和字符串。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常量枚举与一般枚举的差别和限制。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枚举类型的实质是联合，而其在JavaScript中实现为对象。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任何枚举成员N，是该枚举类型T的子类型，即 </a:t>
            </a:r>
            <a14:m>
              <m:oMath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⊂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任何枚举类型都是联合类型 </a:t>
            </a:r>
            <a:r>
              <a: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`string | number` </a:t>
            </a:r>
            <a:r>
              <a:t>的子类型，即 </a:t>
            </a:r>
            <a14:m>
              <m:oMath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⊂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26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在概念上，布尔类型可以类比为有 </a:t>
            </a:r>
            <a:r>
              <a: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t> / </a:t>
            </a:r>
            <a:r>
              <a: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t> 两个成员的枚举类型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2186475" y="4437930"/>
            <a:ext cx="18886350" cy="4021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typeof X </a:t>
            </a:r>
            <a:r>
              <a:t>可以分别在 TS 类型系统和 JS 运行环境中作用于 X。对于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enum X </a:t>
            </a:r>
            <a:r>
              <a:t>和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class X </a:t>
            </a:r>
            <a:r>
              <a:t>来说，请问在 TS/JS 中，它们计算结果分别是什么。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——</a:t>
            </a:r>
          </a:p>
          <a:p>
            <a:pPr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enum X { };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or, class X { }</a:t>
            </a:r>
            <a:endParaRPr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type</a:t>
            </a:r>
            <a:r>
              <a:t> T = </a:t>
            </a:r>
            <a:r>
              <a:rPr>
                <a:solidFill>
                  <a:srgbClr val="D783FF"/>
                </a:solidFill>
              </a:rPr>
              <a:t>typeof</a:t>
            </a:r>
            <a:r>
              <a:t> X;</a:t>
            </a:r>
          </a:p>
          <a:p>
            <a:pPr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console.log(</a:t>
            </a:r>
            <a:r>
              <a:rPr>
                <a:solidFill>
                  <a:srgbClr val="D783FF"/>
                </a:solidFill>
              </a:rPr>
              <a:t>typeof</a:t>
            </a:r>
            <a:r>
              <a:t> X);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2192029" y="2948508"/>
            <a:ext cx="643802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枚举类型、枚举成员、枚举值：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枚举成员名、枚举成员值：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数字枚举、字符串枚举、异构枚举：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常量枚举、环境枚举：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反向映射：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计算成员、常值成员、常值枚举表达式：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1325192" y="6447435"/>
            <a:ext cx="21733616" cy="721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枚举类型</a:t>
            </a:r>
            <a:r>
              <a:rPr>
                <a:solidFill>
                  <a:srgbClr val="FFFFFF"/>
                </a:solidFill>
              </a:rPr>
              <a:t>由一组命名的值构成（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consisting of a set of named values</a:t>
            </a:r>
            <a:r>
              <a:rPr>
                <a:solidFill>
                  <a:srgbClr val="FFFFFF"/>
                </a:solidFill>
              </a:rPr>
              <a:t>），在</a:t>
            </a:r>
            <a:r>
              <a:rPr>
                <a:solidFill>
                  <a:srgbClr val="FFFFFF"/>
                </a:solidFill>
              </a:rPr>
              <a:t>TypeScript</a:t>
            </a:r>
            <a:r>
              <a:rPr>
                <a:solidFill>
                  <a:srgbClr val="FFFFFF"/>
                </a:solidFill>
              </a:rPr>
              <a:t>中通常用于定义一组命名的常量值（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to define a set of named constants</a:t>
            </a:r>
            <a:r>
              <a:rPr>
                <a:solidFill>
                  <a:srgbClr val="FFFFFF"/>
                </a:solidFill>
              </a:rPr>
              <a:t>）。这些分量称通常称为枚举的</a:t>
            </a:r>
            <a:r>
              <a:t>成员</a:t>
            </a:r>
            <a:r>
              <a:rPr>
                <a:solidFill>
                  <a:srgbClr val="FFFFFF"/>
                </a:solidFill>
              </a:rPr>
              <a:t>、元素、枚举项（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elements, members, enumeral</a:t>
            </a:r>
            <a:r>
              <a:rPr>
                <a:solidFill>
                  <a:srgbClr val="FFFFFF"/>
                </a:solidFill>
              </a:rPr>
              <a:t>），或者该枚举类型的枚举器（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enumerators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https://en.wikipedia.org/wiki/Enumerated_type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枚举成员名</a:t>
            </a:r>
            <a:r>
              <a:rPr>
                <a:solidFill>
                  <a:srgbClr val="FFFFFF"/>
                </a:solidFill>
              </a:rPr>
              <a:t>不能是数字的（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An enum member cannot have a numeric name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TS2452</a:t>
            </a:r>
            <a:r>
              <a:rPr>
                <a:solidFill>
                  <a:srgbClr val="FFFFFF"/>
                </a:solidFill>
              </a:rPr>
              <a:t>），且不能是计算属性名（</a:t>
            </a:r>
            <a:r>
              <a:rPr>
                <a:solidFill>
                  <a:srgbClr val="FFFFFF"/>
                </a:solidFill>
              </a:rPr>
              <a:t>Computed property names are not allowed,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TS1164</a:t>
            </a:r>
            <a:r>
              <a:rPr>
                <a:solidFill>
                  <a:srgbClr val="FFFFFF"/>
                </a:solidFill>
              </a:rPr>
              <a:t>）；枚举值的类型必须是数字或字符串类型的（</a:t>
            </a:r>
            <a:r>
              <a:rPr>
                <a:solidFill>
                  <a:srgbClr val="FFFFFF"/>
                </a:solidFill>
              </a:rPr>
              <a:t>both numeric and string-based enums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字符串枚举没有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自增长</a:t>
            </a:r>
            <a:r>
              <a:t>的行为（</a:t>
            </a:r>
            <a:r>
              <a:t>don’t have auto-incrementing behavior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https://www.typescriptlang.org/docs/handbook/enums.html#string-enums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常量枚举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Const enums</a:t>
            </a:r>
            <a:r>
              <a:rPr>
                <a:solidFill>
                  <a:srgbClr val="FFFFFF"/>
                </a:solidFill>
              </a:rPr>
              <a:t>）的成员要么是数值自增长的，要么是用</a:t>
            </a:r>
            <a:r>
              <a:t>常值枚举表达式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Constant enum expression</a:t>
            </a:r>
            <a:r>
              <a:rPr>
                <a:solidFill>
                  <a:srgbClr val="FFFFFF"/>
                </a:solidFill>
              </a:rPr>
              <a:t>）初始化的。注意，这里的常值枚举表达式包括那些用作表达式操作数的常值，例如数字字面量、字符串字面量、以及其它既有的</a:t>
            </a:r>
            <a:r>
              <a:t>字面枚举成员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>
                <a:solidFill>
                  <a:srgbClr val="FFFFFF"/>
                </a:solidFill>
              </a:rPr>
              <a:t> literal enum members</a:t>
            </a:r>
            <a:r>
              <a:rPr>
                <a:solidFill>
                  <a:srgbClr val="FFFFFF"/>
                </a:solidFill>
              </a:rPr>
              <a:t>）。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https://www.typescriptlang.org/docs/handbook/enums.html#computed-and-constant-members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枚举类型是那些字面枚举成员的联合（</a:t>
            </a:r>
            <a:r>
              <a:t>themselves effectively become a union of each enum member</a:t>
            </a:r>
            <a:r>
              <a:t>）。注意，虽然手册上没有明确说明，但是在概念上，这个“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枚举类型的实质是联合</a:t>
            </a:r>
            <a:r>
              <a:t>”也包括那些非字面枚举成员。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https://www.typescriptlang.org/docs/handbook/enums.html#union-enums-and-enum-member-types</a:t>
            </a:r>
          </a:p>
        </p:txBody>
      </p:sp>
      <p:sp>
        <p:nvSpPr>
          <p:cNvPr id="111" name="矩形 23"/>
          <p:cNvSpPr txBox="1"/>
          <p:nvPr/>
        </p:nvSpPr>
        <p:spPr>
          <a:xfrm>
            <a:off x="8422154" y="3189809"/>
            <a:ext cx="10955773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Enumerated types / Enums, Enum member, Enum value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Enum member  / Enum member name, Enum member values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Numeric enums, String enums, Heterogeneous enums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Const enums, Ambient enums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Reverse mappings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Computed members, Constant members, Constant enum expression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14" name="矩形 23"/>
          <p:cNvSpPr txBox="1"/>
          <p:nvPr/>
        </p:nvSpPr>
        <p:spPr>
          <a:xfrm>
            <a:off x="1325192" y="4205628"/>
            <a:ext cx="21733616" cy="238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lnSpc>
                <a:spcPct val="90000"/>
              </a:lnSpc>
              <a:buSzPct val="100000"/>
              <a:buChar char="‣"/>
              <a:defRPr sz="2600">
                <a:solidFill>
                  <a:schemeClr val="accent1">
                    <a:lumOff val="12500"/>
                  </a:schemeClr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枚举值</a:t>
            </a:r>
            <a:r>
              <a:rPr>
                <a:solidFill>
                  <a:srgbClr val="FFFFFF"/>
                </a:solidFill>
              </a:rPr>
              <a:t>可以是</a:t>
            </a:r>
            <a:r>
              <a:t>常量值</a:t>
            </a:r>
            <a:r>
              <a:rPr>
                <a:solidFill>
                  <a:srgbClr val="FFFFFF"/>
                </a:solidFill>
              </a:rPr>
              <a:t>或</a:t>
            </a:r>
            <a:r>
              <a:t>计算值</a:t>
            </a:r>
            <a:r>
              <a:rPr>
                <a:solidFill>
                  <a:srgbClr val="FFFFFF"/>
                </a:solidFill>
              </a:rPr>
              <a:t>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value associated ... be either constant or computed</a:t>
            </a:r>
            <a:r>
              <a:rPr>
                <a:solidFill>
                  <a:srgbClr val="FFFFFF"/>
                </a:solidFill>
              </a:rPr>
              <a:t>）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to define a set of named constants</a:t>
            </a:r>
            <a:r>
              <a:rPr>
                <a:solidFill>
                  <a:srgbClr val="FFFFFF"/>
                </a:solidFill>
              </a:rPr>
              <a:t>），其中常量值也可以是被“常量枚举表达式”初始化的。所谓</a:t>
            </a:r>
            <a:r>
              <a:t>常量枚举表达式</a:t>
            </a:r>
            <a:r>
              <a:rPr>
                <a:solidFill>
                  <a:srgbClr val="FFFFFF"/>
                </a:solidFill>
              </a:rPr>
              <a:t>，是一个能在编译期被完全求值的TypeScript表达式子集（</a:t>
            </a:r>
            <a:r>
              <a:rPr i="1">
                <a:solidFill>
                  <a:srgbClr val="FFFFFF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subset of TypeScript expressions that can be fully evaluated at compile time</a:t>
            </a:r>
            <a:r>
              <a:rPr>
                <a:solidFill>
                  <a:srgbClr val="FFFFFF"/>
                </a:solidFill>
              </a:rPr>
              <a:t>）。</a:t>
            </a:r>
            <a:endParaRPr>
              <a:solidFill>
                <a:srgbClr val="FFFFFF"/>
              </a:solidFill>
            </a:endParaRP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https://www.typescriptlang.org/docs/handbook/enums.html#computed-and-constant-members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17" name="矩形 23"/>
          <p:cNvSpPr txBox="1"/>
          <p:nvPr/>
        </p:nvSpPr>
        <p:spPr>
          <a:xfrm>
            <a:off x="2186475" y="4437929"/>
            <a:ext cx="18787156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在枚举的初始值中如何引用既有的枚举值？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有三种方法：1、在当前枚举的上下文中，直接使用既有的枚举名，例如A；2、引用既有的外部枚举（例如Y）的成员，例如Y.A；3、使用括号语法引用既有的外部枚举的成员 ，例如Y["A"]。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2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