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29 |  泛型的基本概念和泛型工具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259" name="矩形 23"/>
          <p:cNvSpPr txBox="1"/>
          <p:nvPr/>
        </p:nvSpPr>
        <p:spPr>
          <a:xfrm>
            <a:off x="1721572" y="3549039"/>
            <a:ext cx="16973864" cy="2995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1、回忆一些在我们之前的课程中提出的泛型（类型），并尝试将它们分类。或者也可以尝试自己来为思维导图中的每个类别手写一些。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——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Trans&lt;T&gt; = T;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</p:txBody>
      </p:sp>
      <p:sp>
        <p:nvSpPr>
          <p:cNvPr id="260" name="矩形 23"/>
          <p:cNvSpPr txBox="1"/>
          <p:nvPr/>
        </p:nvSpPr>
        <p:spPr>
          <a:xfrm>
            <a:off x="1721572" y="7583580"/>
            <a:ext cx="16973864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2、查看TypeScript手册，了解每一个泛型工具的参数与用法。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参考阅读：《玩转TypeScript工具类型（上、中、下）》</a:t>
            </a:r>
            <a:br/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@see https://xie.infoq.cn/article/61395075db832acd5d264de01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263" name="矩形 23"/>
          <p:cNvSpPr txBox="1"/>
          <p:nvPr/>
        </p:nvSpPr>
        <p:spPr>
          <a:xfrm>
            <a:off x="3325083" y="2558124"/>
            <a:ext cx="676467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泛型、单型：</a:t>
            </a:r>
          </a:p>
        </p:txBody>
      </p:sp>
      <p:sp>
        <p:nvSpPr>
          <p:cNvPr id="264" name="矩形 23"/>
          <p:cNvSpPr txBox="1"/>
          <p:nvPr/>
        </p:nvSpPr>
        <p:spPr>
          <a:xfrm>
            <a:off x="1179131" y="5537447"/>
            <a:ext cx="22025739" cy="7773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在TypeScript中，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泛型</a:t>
            </a:r>
            <a:r>
              <a:t>（</a:t>
            </a:r>
            <a:r>
              <a:t>Generics</a:t>
            </a:r>
            <a:r>
              <a:t>）是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一种通过类型泛化来构建类型系统的技术</a:t>
            </a:r>
            <a:r>
              <a:t>。“某个泛型（A </a:t>
            </a:r>
            <a:r>
              <a:t>generic type）</a:t>
            </a:r>
            <a:r>
              <a:t>”指的是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一种未实例化的类型</a:t>
            </a:r>
            <a:r>
              <a:t>，它实例化的结果一定是某种具体类型。在 TypeScript 中，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泛型声明</a:t>
            </a:r>
            <a:r>
              <a:t>的实例化是基于替换的，而泛型表达式（即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泛型工具</a:t>
            </a:r>
            <a:r>
              <a:t>）的实例化是基于求值计算的。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一个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泛型声明</a:t>
            </a:r>
            <a:r>
              <a:t>（</a:t>
            </a:r>
            <a:r>
              <a:t>A generic declare, or normal generic type）要么是基于语句声明的，要么是基于表达式声明的（</a:t>
            </a:r>
            <a:r>
              <a:rPr>
                <a:latin typeface="Avenir Next Regular"/>
                <a:ea typeface="Avenir Next Regular"/>
                <a:cs typeface="Avenir Next Regular"/>
                <a:sym typeface="Avenir Next Regular"/>
              </a:rPr>
              <a:t>is declared either based on a statement or based on an expression</a:t>
            </a:r>
            <a:r>
              <a:t>），而一个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泛型工具</a:t>
            </a:r>
            <a:r>
              <a:t>（A general utility）总是基于表达式求值的（</a:t>
            </a:r>
            <a:r>
              <a:rPr>
                <a:latin typeface="Avenir Next Regular"/>
                <a:ea typeface="Avenir Next Regular"/>
                <a:cs typeface="Avenir Next Regular"/>
                <a:sym typeface="Avenir Next Regular"/>
              </a:rPr>
              <a:t>is evaluated based on expressions</a:t>
            </a:r>
            <a:r>
              <a:t>）。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chemeClr val="accent1">
                    <a:lumOff val="12500"/>
                  </a:schemeClr>
                </a:solidFill>
              </a:rPr>
              <a:t>泛化</a:t>
            </a:r>
            <a:r>
              <a:t>（</a:t>
            </a:r>
            <a:r>
              <a:t>Generalize</a:t>
            </a:r>
            <a:r>
              <a:t>）在一定程度上指的是概括、归纳，以及使之“普遍化”之意。从类型概念的角度上来说，就是使得某些类型含义“更抽象”。对象化通常是从根类型（Root）向下思考并设计的，而泛化则反之从下向上寻求共性抽象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abstracted from across concrete examples of algorithms and data structures and formalized as concepts</a:t>
            </a:r>
            <a:r>
              <a:t>）。所以泛型更适宜表达共性（而不是继承性）系统，例如类型系统。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https://en.wikipedia.org/wiki/Generic_programming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泛型声明通常以“T”为类型名前缀，这是因为C++等语言也将泛型称为“模板 / Templates”（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called templates in other languages like C++</a:t>
            </a:r>
            <a:r>
              <a:t>），这其实也是“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泛型声明的实例化是基于替换的</a:t>
            </a:r>
            <a:r>
              <a:t>”这一论断的来由。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https://basarat.gitbook.io/typescript/type-system/generics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泛型的意义不仅在于类型间静态的共性抽象，也在于类型可以通过动态地计算求值来产生，这意味着“抽象”是一个函数化的过程。这在TypeScript中被称为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从类型创建类型</a:t>
            </a:r>
            <a:r>
              <a:t>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Creating Types from Types</a:t>
            </a:r>
            <a:r>
              <a:t>），这表明泛型也可以看着表达式类型的一种求值操作，或者反过来，表达式类型也是泛型的一种特例。这其实是将函数式编程的观念引入了类型编程环境中。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https://www.typescriptlang.org/docs/handbook/2/types-from-types.html</a:t>
            </a:r>
          </a:p>
        </p:txBody>
      </p:sp>
      <p:sp>
        <p:nvSpPr>
          <p:cNvPr id="265" name="矩形 23"/>
          <p:cNvSpPr txBox="1"/>
          <p:nvPr/>
        </p:nvSpPr>
        <p:spPr>
          <a:xfrm>
            <a:off x="9881861" y="2799424"/>
            <a:ext cx="1188340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Generics / Generic types, </a:t>
            </a:r>
            <a:r>
              <a:t>Standalone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268" name="矩形 23"/>
          <p:cNvSpPr txBox="1"/>
          <p:nvPr/>
        </p:nvSpPr>
        <p:spPr>
          <a:xfrm>
            <a:off x="2186475" y="4437930"/>
            <a:ext cx="18787155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为什么“泛型声明/泛型类型”跟“泛型工具”不同。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以R&lt;T&gt;为例，如果设计为泛型工具，那么R&lt;&gt;将转换T为其它的某种东西，这个转换过程决定了类型T不可能逆向推断（infer）。如果是设计为泛型声明或泛型类型，那么在R&lt;&gt;中就应该只是引用T，而不会转换T。</a:t>
            </a:r>
            <a:br/>
            <a:r>
              <a:t>所谓“引用”和“转换”，也决定了两种“生成新类型”的不同策略。前者是基于模式替换的，亦即是将R&lt;&gt;当成一个样式，而T是其中的替换组件；后者则将R&lt;&gt;当成一个运算过程，运算（求值）的目的是创建新的类型。</a:t>
            </a:r>
          </a:p>
        </p:txBody>
      </p:sp>
      <p:sp>
        <p:nvSpPr>
          <p:cNvPr id="269" name="矩形 23"/>
          <p:cNvSpPr txBox="1"/>
          <p:nvPr/>
        </p:nvSpPr>
        <p:spPr>
          <a:xfrm>
            <a:off x="2186475" y="7511330"/>
            <a:ext cx="18787155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什么是“泛型（Generics）”。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参考上一页PPT中的概念，泛型有两个层面的定义。包括：</a:t>
            </a:r>
            <a:br/>
            <a:r>
              <a:t>1、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泛型是一种类型系统的构建技术（Generics）</a:t>
            </a:r>
            <a:r>
              <a:t>。在TypeScript中，它包括泛型声明（Declare）和泛型工具（Utility）两种具体的实现技术。其中，泛型声明是以“基于表达式和语句的声明（Declare）”为核心的方法，包括：</a:t>
            </a:r>
            <a:br/>
            <a:r>
              <a:t>  * 一种类型声明的方法，其结果是“泛型/泛型XX（Generic Types / Generics XX Types）”；</a:t>
            </a:r>
            <a:br/>
            <a:r>
              <a:t>  * 可以将函数声明或类声明“模板化”的方法，从而使JS支持了“泛型函数或类（Generic Functions/Classes）”。</a:t>
            </a:r>
            <a:br/>
            <a:r>
              <a:t>2、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泛型是一种未实例化的类型（Generic Types）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272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两种泛型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286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67498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常见的泛型工具（工具类型）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286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355309" y="6835931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03206" y="6767929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椭圆形"/>
          <p:cNvSpPr/>
          <p:nvPr/>
        </p:nvSpPr>
        <p:spPr>
          <a:xfrm>
            <a:off x="10140363" y="651674"/>
            <a:ext cx="5508454" cy="2660109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88" name="组合类型…"/>
          <p:cNvSpPr txBox="1"/>
          <p:nvPr/>
        </p:nvSpPr>
        <p:spPr>
          <a:xfrm>
            <a:off x="11208302" y="1180771"/>
            <a:ext cx="2449348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89" name="矩形 52"/>
          <p:cNvSpPr txBox="1"/>
          <p:nvPr/>
        </p:nvSpPr>
        <p:spPr>
          <a:xfrm>
            <a:off x="17391420" y="4869017"/>
            <a:ext cx="1079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列表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List</a:t>
            </a:r>
          </a:p>
        </p:txBody>
      </p:sp>
      <p:sp>
        <p:nvSpPr>
          <p:cNvPr id="90" name="椭圆形"/>
          <p:cNvSpPr/>
          <p:nvPr/>
        </p:nvSpPr>
        <p:spPr>
          <a:xfrm>
            <a:off x="13913400" y="2172886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91" name="关系组合"/>
          <p:cNvSpPr txBox="1"/>
          <p:nvPr/>
        </p:nvSpPr>
        <p:spPr>
          <a:xfrm>
            <a:off x="14143958" y="2232210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关系组合</a:t>
            </a:r>
          </a:p>
        </p:txBody>
      </p:sp>
      <p:sp>
        <p:nvSpPr>
          <p:cNvPr id="92" name="矩形 53"/>
          <p:cNvSpPr/>
          <p:nvPr/>
        </p:nvSpPr>
        <p:spPr>
          <a:xfrm>
            <a:off x="19449881" y="2199522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联合：</a:t>
            </a:r>
            <a:r>
              <a:t>X | Y</a:t>
            </a:r>
          </a:p>
        </p:txBody>
      </p:sp>
      <p:sp>
        <p:nvSpPr>
          <p:cNvPr id="93" name="矩形 55"/>
          <p:cNvSpPr/>
          <p:nvPr/>
        </p:nvSpPr>
        <p:spPr>
          <a:xfrm>
            <a:off x="19449881" y="2945707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交叉：</a:t>
            </a:r>
            <a:r>
              <a:t>X &amp; Y</a:t>
            </a:r>
          </a:p>
        </p:txBody>
      </p:sp>
      <p:sp>
        <p:nvSpPr>
          <p:cNvPr id="223" name="连接符: 曲线 67"/>
          <p:cNvSpPr/>
          <p:nvPr/>
        </p:nvSpPr>
        <p:spPr>
          <a:xfrm>
            <a:off x="14707023" y="2565743"/>
            <a:ext cx="2702677" cy="230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85" y="5541"/>
                  <a:pt x="9485" y="12741"/>
                  <a:pt x="21600" y="21600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" name="矩形 104"/>
          <p:cNvSpPr txBox="1"/>
          <p:nvPr/>
        </p:nvSpPr>
        <p:spPr>
          <a:xfrm>
            <a:off x="15599266" y="1142450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96" name="椭圆 111"/>
          <p:cNvSpPr txBox="1"/>
          <p:nvPr/>
        </p:nvSpPr>
        <p:spPr>
          <a:xfrm>
            <a:off x="11801426" y="7136176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97" name="矩形 113"/>
          <p:cNvSpPr/>
          <p:nvPr/>
        </p:nvSpPr>
        <p:spPr>
          <a:xfrm>
            <a:off x="14802311" y="6833052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98" name="连接符: 肘形 135"/>
          <p:cNvCxnSpPr>
            <a:stCxn id="96" idx="0"/>
            <a:endCxn id="130" idx="0"/>
          </p:cNvCxnSpPr>
          <p:nvPr/>
        </p:nvCxnSpPr>
        <p:spPr>
          <a:xfrm>
            <a:off x="12845367" y="7691166"/>
            <a:ext cx="2841443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101" name="成组"/>
          <p:cNvGrpSpPr/>
          <p:nvPr/>
        </p:nvGrpSpPr>
        <p:grpSpPr>
          <a:xfrm>
            <a:off x="16458860" y="5557087"/>
            <a:ext cx="1176182" cy="1603159"/>
            <a:chOff x="0" y="0"/>
            <a:chExt cx="1176180" cy="1603158"/>
          </a:xfrm>
        </p:grpSpPr>
        <p:sp>
          <p:nvSpPr>
            <p:cNvPr id="99" name="连接符: 肘形 135"/>
            <p:cNvSpPr/>
            <p:nvPr/>
          </p:nvSpPr>
          <p:spPr>
            <a:xfrm flipH="1">
              <a:off x="0" y="0"/>
              <a:ext cx="1039828" cy="160315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/>
              </a:pPr>
            </a:p>
          </p:txBody>
        </p:sp>
        <p:sp>
          <p:nvSpPr>
            <p:cNvPr id="100" name="文本框 145"/>
            <p:cNvSpPr/>
            <p:nvPr/>
          </p:nvSpPr>
          <p:spPr>
            <a:xfrm>
              <a:off x="246840" y="419263"/>
              <a:ext cx="9293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数字键值索引</a:t>
              </a:r>
            </a:p>
          </p:txBody>
        </p:sp>
      </p:grpSp>
      <p:sp>
        <p:nvSpPr>
          <p:cNvPr id="224" name="连接符: 曲线 239"/>
          <p:cNvSpPr/>
          <p:nvPr/>
        </p:nvSpPr>
        <p:spPr>
          <a:xfrm>
            <a:off x="21984295" y="9305425"/>
            <a:ext cx="485476" cy="129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4" h="21193" fill="norm" stroke="1" extrusionOk="0">
                <a:moveTo>
                  <a:pt x="1874" y="21193"/>
                </a:moveTo>
                <a:cubicBezTo>
                  <a:pt x="21600" y="6651"/>
                  <a:pt x="20975" y="-407"/>
                  <a:pt x="0" y="18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3" name="矩形 162"/>
          <p:cNvSpPr/>
          <p:nvPr/>
        </p:nvSpPr>
        <p:spPr>
          <a:xfrm>
            <a:off x="19449881" y="858530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104" name="矩形 163"/>
          <p:cNvSpPr/>
          <p:nvPr/>
        </p:nvSpPr>
        <p:spPr>
          <a:xfrm>
            <a:off x="19442749" y="1039848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105" name="矩形 164"/>
          <p:cNvSpPr/>
          <p:nvPr/>
        </p:nvSpPr>
        <p:spPr>
          <a:xfrm>
            <a:off x="19442749" y="1078684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106" name="矩形 238"/>
          <p:cNvSpPr/>
          <p:nvPr/>
        </p:nvSpPr>
        <p:spPr>
          <a:xfrm>
            <a:off x="19449881" y="9058966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107" name="矩形 242"/>
          <p:cNvSpPr/>
          <p:nvPr/>
        </p:nvSpPr>
        <p:spPr>
          <a:xfrm>
            <a:off x="19442749" y="1000252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108" name="左大括号 247"/>
          <p:cNvSpPr/>
          <p:nvPr/>
        </p:nvSpPr>
        <p:spPr>
          <a:xfrm>
            <a:off x="19247384" y="8588524"/>
            <a:ext cx="168113" cy="8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25" name="连接符: 肘形 135"/>
          <p:cNvSpPr/>
          <p:nvPr/>
        </p:nvSpPr>
        <p:spPr>
          <a:xfrm>
            <a:off x="16479561" y="8657283"/>
            <a:ext cx="907700" cy="81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26" name="连接符: 肘形 135"/>
          <p:cNvSpPr/>
          <p:nvPr/>
        </p:nvSpPr>
        <p:spPr>
          <a:xfrm>
            <a:off x="7310363" y="790755"/>
            <a:ext cx="3056954" cy="65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7" name="连接符: 肘形 135"/>
          <p:cNvSpPr/>
          <p:nvPr/>
        </p:nvSpPr>
        <p:spPr>
          <a:xfrm>
            <a:off x="9538339" y="3276112"/>
            <a:ext cx="2666775" cy="50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12" name="直接连接符 535"/>
          <p:cNvSpPr/>
          <p:nvPr/>
        </p:nvSpPr>
        <p:spPr>
          <a:xfrm flipH="1">
            <a:off x="9893962" y="843085"/>
            <a:ext cx="1" cy="8584489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113" name="文本框 10"/>
          <p:cNvSpPr txBox="1"/>
          <p:nvPr/>
        </p:nvSpPr>
        <p:spPr>
          <a:xfrm rot="2820000">
            <a:off x="15107707" y="3155338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（顺序的）</a:t>
            </a:r>
          </a:p>
        </p:txBody>
      </p:sp>
      <p:cxnSp>
        <p:nvCxnSpPr>
          <p:cNvPr id="114" name="连接符: 曲线 65"/>
          <p:cNvCxnSpPr>
            <a:stCxn id="90" idx="0"/>
            <a:endCxn id="116" idx="0"/>
          </p:cNvCxnSpPr>
          <p:nvPr/>
        </p:nvCxnSpPr>
        <p:spPr>
          <a:xfrm flipV="1">
            <a:off x="14583626" y="2350365"/>
            <a:ext cx="4082339" cy="17278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cxnSp>
        <p:nvCxnSpPr>
          <p:cNvPr id="115" name="连接符: 曲线 66"/>
          <p:cNvCxnSpPr>
            <a:stCxn id="90" idx="0"/>
            <a:endCxn id="117" idx="0"/>
          </p:cNvCxnSpPr>
          <p:nvPr/>
        </p:nvCxnSpPr>
        <p:spPr>
          <a:xfrm>
            <a:off x="14583626" y="2367642"/>
            <a:ext cx="4093935" cy="68532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116" name="文本框 63"/>
          <p:cNvSpPr txBox="1"/>
          <p:nvPr/>
        </p:nvSpPr>
        <p:spPr>
          <a:xfrm>
            <a:off x="18460780" y="22424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并集</a:t>
            </a:r>
          </a:p>
        </p:txBody>
      </p:sp>
      <p:sp>
        <p:nvSpPr>
          <p:cNvPr id="117" name="文本框 75"/>
          <p:cNvSpPr txBox="1"/>
          <p:nvPr/>
        </p:nvSpPr>
        <p:spPr>
          <a:xfrm>
            <a:off x="18472376" y="29450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交集</a:t>
            </a:r>
          </a:p>
        </p:txBody>
      </p:sp>
      <p:sp>
        <p:nvSpPr>
          <p:cNvPr id="118" name="矩形 6"/>
          <p:cNvSpPr/>
          <p:nvPr/>
        </p:nvSpPr>
        <p:spPr>
          <a:xfrm>
            <a:off x="18635988" y="8861418"/>
            <a:ext cx="576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子类化</a:t>
            </a:r>
          </a:p>
        </p:txBody>
      </p:sp>
      <p:sp>
        <p:nvSpPr>
          <p:cNvPr id="119" name="矩形 57"/>
          <p:cNvSpPr/>
          <p:nvPr/>
        </p:nvSpPr>
        <p:spPr>
          <a:xfrm>
            <a:off x="19449881" y="4580270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数组：</a:t>
            </a:r>
            <a:r>
              <a:t>X[] = [X, X, …]</a:t>
            </a:r>
          </a:p>
        </p:txBody>
      </p:sp>
      <p:sp>
        <p:nvSpPr>
          <p:cNvPr id="120" name="矩形 59"/>
          <p:cNvSpPr/>
          <p:nvPr/>
        </p:nvSpPr>
        <p:spPr>
          <a:xfrm>
            <a:off x="19449881" y="5568008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元组：</a:t>
            </a:r>
            <a:r>
              <a:t>[X, Y]</a:t>
            </a:r>
          </a:p>
        </p:txBody>
      </p:sp>
      <p:sp>
        <p:nvSpPr>
          <p:cNvPr id="121" name="文本框 2"/>
          <p:cNvSpPr txBox="1"/>
          <p:nvPr/>
        </p:nvSpPr>
        <p:spPr>
          <a:xfrm rot="21419793">
            <a:off x="15930401" y="2147907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（离散的）</a:t>
            </a:r>
          </a:p>
        </p:txBody>
      </p:sp>
      <p:cxnSp>
        <p:nvCxnSpPr>
          <p:cNvPr id="122" name="连接符: 曲线 11"/>
          <p:cNvCxnSpPr>
            <a:stCxn id="123" idx="0"/>
            <a:endCxn id="96" idx="0"/>
          </p:cNvCxnSpPr>
          <p:nvPr/>
        </p:nvCxnSpPr>
        <p:spPr>
          <a:xfrm>
            <a:off x="12432976" y="2787754"/>
            <a:ext cx="412392" cy="490341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123" name="椭圆形"/>
          <p:cNvSpPr/>
          <p:nvPr/>
        </p:nvSpPr>
        <p:spPr>
          <a:xfrm>
            <a:off x="11762750" y="2592998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124" name="结构组合"/>
          <p:cNvSpPr txBox="1"/>
          <p:nvPr/>
        </p:nvSpPr>
        <p:spPr>
          <a:xfrm>
            <a:off x="11969425" y="2653215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125" name="文本框 18"/>
          <p:cNvSpPr txBox="1"/>
          <p:nvPr/>
        </p:nvSpPr>
        <p:spPr>
          <a:xfrm>
            <a:off x="11763562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非顺序存储</a:t>
            </a:r>
          </a:p>
        </p:txBody>
      </p:sp>
      <p:sp>
        <p:nvSpPr>
          <p:cNvPr id="126" name="文本框 42"/>
          <p:cNvSpPr txBox="1"/>
          <p:nvPr/>
        </p:nvSpPr>
        <p:spPr>
          <a:xfrm>
            <a:off x="12936186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顺序存储</a:t>
            </a:r>
          </a:p>
        </p:txBody>
      </p:sp>
      <p:sp>
        <p:nvSpPr>
          <p:cNvPr id="127" name="矩形 118"/>
          <p:cNvSpPr txBox="1"/>
          <p:nvPr/>
        </p:nvSpPr>
        <p:spPr>
          <a:xfrm>
            <a:off x="14988309" y="8323413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128" name="矩形 447"/>
          <p:cNvSpPr txBox="1"/>
          <p:nvPr/>
        </p:nvSpPr>
        <p:spPr>
          <a:xfrm>
            <a:off x="14988309" y="9017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129" name="矩形 448"/>
          <p:cNvSpPr txBox="1"/>
          <p:nvPr/>
        </p:nvSpPr>
        <p:spPr>
          <a:xfrm>
            <a:off x="14988309" y="9712026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130" name="矩形 449"/>
          <p:cNvSpPr txBox="1"/>
          <p:nvPr/>
        </p:nvSpPr>
        <p:spPr>
          <a:xfrm>
            <a:off x="14988309" y="76291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131" name="矩形 450"/>
          <p:cNvSpPr txBox="1"/>
          <p:nvPr/>
        </p:nvSpPr>
        <p:spPr>
          <a:xfrm>
            <a:off x="14988309" y="69348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228" name="连接符: 肘形 135"/>
          <p:cNvSpPr/>
          <p:nvPr/>
        </p:nvSpPr>
        <p:spPr>
          <a:xfrm>
            <a:off x="13889308" y="808778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33" name="连接符: 肘形 135"/>
          <p:cNvCxnSpPr>
            <a:stCxn id="96" idx="0"/>
            <a:endCxn id="131" idx="0"/>
          </p:cNvCxnSpPr>
          <p:nvPr/>
        </p:nvCxnSpPr>
        <p:spPr>
          <a:xfrm flipV="1">
            <a:off x="12845367" y="7138004"/>
            <a:ext cx="2841443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29" name="连接符: 肘形 135"/>
          <p:cNvSpPr/>
          <p:nvPr/>
        </p:nvSpPr>
        <p:spPr>
          <a:xfrm>
            <a:off x="13601561" y="8246156"/>
            <a:ext cx="1384516" cy="10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35" name="连接符: 肘形 135"/>
          <p:cNvCxnSpPr>
            <a:stCxn id="96" idx="0"/>
            <a:endCxn id="129" idx="0"/>
          </p:cNvCxnSpPr>
          <p:nvPr/>
        </p:nvCxnSpPr>
        <p:spPr>
          <a:xfrm flipH="1" rot="16200000">
            <a:off x="13150850" y="73850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175" name="成组"/>
          <p:cNvGrpSpPr/>
          <p:nvPr/>
        </p:nvGrpSpPr>
        <p:grpSpPr>
          <a:xfrm>
            <a:off x="1533247" y="892981"/>
            <a:ext cx="8296553" cy="5520520"/>
            <a:chOff x="0" y="0"/>
            <a:chExt cx="8296552" cy="5520518"/>
          </a:xfrm>
        </p:grpSpPr>
        <p:sp>
          <p:nvSpPr>
            <p:cNvPr id="136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137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138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139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40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41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42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143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44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145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146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47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148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49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150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51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152" name="文本框 47"/>
            <p:cNvSpPr/>
            <p:nvPr/>
          </p:nvSpPr>
          <p:spPr>
            <a:xfrm>
              <a:off x="4943752" y="5520518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153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54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55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156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57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58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159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160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61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62" name="直接连接符 313"/>
            <p:cNvCxnSpPr>
              <a:stCxn id="146" idx="0"/>
              <a:endCxn id="161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63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64" name="直接连接符 315"/>
            <p:cNvCxnSpPr>
              <a:stCxn id="148" idx="0"/>
              <a:endCxn id="163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65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166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167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68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169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170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171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172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73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174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grpSp>
        <p:nvGrpSpPr>
          <p:cNvPr id="179" name="成组"/>
          <p:cNvGrpSpPr/>
          <p:nvPr/>
        </p:nvGrpSpPr>
        <p:grpSpPr>
          <a:xfrm>
            <a:off x="16477746" y="7044983"/>
            <a:ext cx="1990060" cy="1314260"/>
            <a:chOff x="0" y="0"/>
            <a:chExt cx="1990059" cy="1314259"/>
          </a:xfrm>
        </p:grpSpPr>
        <p:sp>
          <p:nvSpPr>
            <p:cNvPr id="230" name="连接符: 肘形 135"/>
            <p:cNvSpPr/>
            <p:nvPr/>
          </p:nvSpPr>
          <p:spPr>
            <a:xfrm>
              <a:off x="0" y="744532"/>
              <a:ext cx="913675" cy="56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7" name="矩形 60"/>
            <p:cNvSpPr/>
            <p:nvPr/>
          </p:nvSpPr>
          <p:spPr>
            <a:xfrm>
              <a:off x="913674" y="0"/>
              <a:ext cx="107638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对象</a:t>
              </a:r>
            </a:p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Object</a:t>
              </a:r>
            </a:p>
          </p:txBody>
        </p:sp>
        <p:sp>
          <p:nvSpPr>
            <p:cNvPr id="178" name="矩形 95"/>
            <p:cNvSpPr/>
            <p:nvPr/>
          </p:nvSpPr>
          <p:spPr>
            <a:xfrm>
              <a:off x="241575" y="873736"/>
              <a:ext cx="5761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实例化</a:t>
              </a:r>
            </a:p>
          </p:txBody>
        </p:sp>
      </p:grpSp>
      <p:cxnSp>
        <p:nvCxnSpPr>
          <p:cNvPr id="180" name="连接符: 曲线 11"/>
          <p:cNvCxnSpPr>
            <a:stCxn id="123" idx="0"/>
            <a:endCxn id="89" idx="0"/>
          </p:cNvCxnSpPr>
          <p:nvPr/>
        </p:nvCxnSpPr>
        <p:spPr>
          <a:xfrm>
            <a:off x="12432976" y="2787754"/>
            <a:ext cx="5498195" cy="239876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81" name="连接符: 曲线 65"/>
          <p:cNvCxnSpPr>
            <a:stCxn id="116" idx="0"/>
            <a:endCxn id="92" idx="0"/>
          </p:cNvCxnSpPr>
          <p:nvPr/>
        </p:nvCxnSpPr>
        <p:spPr>
          <a:xfrm>
            <a:off x="18665964" y="2350365"/>
            <a:ext cx="2053918" cy="30187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82" name="连接符: 曲线 65"/>
          <p:cNvCxnSpPr>
            <a:stCxn id="117" idx="0"/>
            <a:endCxn id="93" idx="0"/>
          </p:cNvCxnSpPr>
          <p:nvPr/>
        </p:nvCxnSpPr>
        <p:spPr>
          <a:xfrm>
            <a:off x="18677560" y="3052965"/>
            <a:ext cx="2042322" cy="7377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231" name="连接符: 肘形 135"/>
          <p:cNvSpPr/>
          <p:nvPr/>
        </p:nvSpPr>
        <p:spPr>
          <a:xfrm>
            <a:off x="18925790" y="4436791"/>
            <a:ext cx="595874" cy="35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4" name="文本框 78"/>
          <p:cNvSpPr txBox="1"/>
          <p:nvPr/>
        </p:nvSpPr>
        <p:spPr>
          <a:xfrm>
            <a:off x="18469584" y="4323095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同构</a:t>
            </a:r>
          </a:p>
        </p:txBody>
      </p:sp>
      <p:sp>
        <p:nvSpPr>
          <p:cNvPr id="185" name="文本框 9"/>
          <p:cNvSpPr txBox="1"/>
          <p:nvPr/>
        </p:nvSpPr>
        <p:spPr>
          <a:xfrm>
            <a:off x="18469584" y="4637657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有限</a:t>
            </a:r>
          </a:p>
        </p:txBody>
      </p:sp>
      <p:sp>
        <p:nvSpPr>
          <p:cNvPr id="186" name="文本框 9"/>
          <p:cNvSpPr txBox="1"/>
          <p:nvPr/>
        </p:nvSpPr>
        <p:spPr>
          <a:xfrm>
            <a:off x="18469584" y="496756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固定</a:t>
            </a:r>
          </a:p>
        </p:txBody>
      </p:sp>
      <p:sp>
        <p:nvSpPr>
          <p:cNvPr id="187" name="文本框 78"/>
          <p:cNvSpPr txBox="1"/>
          <p:nvPr/>
        </p:nvSpPr>
        <p:spPr>
          <a:xfrm>
            <a:off x="18469584" y="529747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异构</a:t>
            </a:r>
          </a:p>
        </p:txBody>
      </p:sp>
      <p:sp>
        <p:nvSpPr>
          <p:cNvPr id="188" name="文本框 9"/>
          <p:cNvSpPr txBox="1"/>
          <p:nvPr/>
        </p:nvSpPr>
        <p:spPr>
          <a:xfrm>
            <a:off x="18469584" y="5627389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无限</a:t>
            </a:r>
          </a:p>
        </p:txBody>
      </p:sp>
      <p:sp>
        <p:nvSpPr>
          <p:cNvPr id="189" name="文本框 9"/>
          <p:cNvSpPr txBox="1"/>
          <p:nvPr/>
        </p:nvSpPr>
        <p:spPr>
          <a:xfrm>
            <a:off x="18469584" y="5957300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不固定</a:t>
            </a:r>
          </a:p>
        </p:txBody>
      </p:sp>
      <p:sp>
        <p:nvSpPr>
          <p:cNvPr id="190" name="左大括号 247"/>
          <p:cNvSpPr/>
          <p:nvPr/>
        </p:nvSpPr>
        <p:spPr>
          <a:xfrm>
            <a:off x="18310128" y="4316862"/>
            <a:ext cx="266573" cy="188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32" name="连接符: 肘形 135"/>
          <p:cNvSpPr/>
          <p:nvPr/>
        </p:nvSpPr>
        <p:spPr>
          <a:xfrm>
            <a:off x="18921989" y="4718864"/>
            <a:ext cx="1469224" cy="84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3" name="连接符: 肘形 135"/>
          <p:cNvSpPr/>
          <p:nvPr/>
        </p:nvSpPr>
        <p:spPr>
          <a:xfrm>
            <a:off x="18935406" y="5079313"/>
            <a:ext cx="1284000" cy="48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4" name="连接符: 肘形 135"/>
          <p:cNvSpPr/>
          <p:nvPr/>
        </p:nvSpPr>
        <p:spPr>
          <a:xfrm>
            <a:off x="18931478" y="5396603"/>
            <a:ext cx="841633" cy="16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5" name="连接符: 肘形 135"/>
          <p:cNvSpPr/>
          <p:nvPr/>
        </p:nvSpPr>
        <p:spPr>
          <a:xfrm>
            <a:off x="18910608" y="4958798"/>
            <a:ext cx="643132" cy="78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6" name="连接符: 肘形 135"/>
          <p:cNvSpPr/>
          <p:nvPr/>
        </p:nvSpPr>
        <p:spPr>
          <a:xfrm>
            <a:off x="18960163" y="4952663"/>
            <a:ext cx="640243" cy="109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6" name="左大括号 247"/>
          <p:cNvSpPr/>
          <p:nvPr/>
        </p:nvSpPr>
        <p:spPr>
          <a:xfrm>
            <a:off x="18310128" y="8589629"/>
            <a:ext cx="266573" cy="260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197" name="X, Y"/>
          <p:cNvSpPr txBox="1"/>
          <p:nvPr/>
        </p:nvSpPr>
        <p:spPr>
          <a:xfrm>
            <a:off x="16513969" y="3494644"/>
            <a:ext cx="547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X, Y</a:t>
            </a:r>
          </a:p>
        </p:txBody>
      </p:sp>
      <p:sp>
        <p:nvSpPr>
          <p:cNvPr id="198" name="矩形 60"/>
          <p:cNvSpPr txBox="1"/>
          <p:nvPr/>
        </p:nvSpPr>
        <p:spPr>
          <a:xfrm>
            <a:off x="17214006" y="947553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grpSp>
        <p:nvGrpSpPr>
          <p:cNvPr id="213" name="成组"/>
          <p:cNvGrpSpPr/>
          <p:nvPr/>
        </p:nvGrpSpPr>
        <p:grpSpPr>
          <a:xfrm>
            <a:off x="18310128" y="6368796"/>
            <a:ext cx="3679754" cy="1919838"/>
            <a:chOff x="0" y="0"/>
            <a:chExt cx="3679752" cy="1919837"/>
          </a:xfrm>
        </p:grpSpPr>
        <p:sp>
          <p:nvSpPr>
            <p:cNvPr id="199" name="矩形 50"/>
            <p:cNvSpPr/>
            <p:nvPr/>
          </p:nvSpPr>
          <p:spPr>
            <a:xfrm>
              <a:off x="1139752" y="570672"/>
              <a:ext cx="2540001" cy="372142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x: object</a:t>
              </a:r>
            </a:p>
          </p:txBody>
        </p:sp>
        <p:sp>
          <p:nvSpPr>
            <p:cNvPr id="200" name="矩形 460"/>
            <p:cNvSpPr/>
            <p:nvPr/>
          </p:nvSpPr>
          <p:spPr>
            <a:xfrm>
              <a:off x="1139752" y="102489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{a: ..., b: ...}</a:t>
              </a:r>
            </a:p>
          </p:txBody>
        </p:sp>
        <p:sp>
          <p:nvSpPr>
            <p:cNvPr id="201" name="矩形 460"/>
            <p:cNvSpPr/>
            <p:nvPr/>
          </p:nvSpPr>
          <p:spPr>
            <a:xfrm>
              <a:off x="1139752" y="1039048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记录</a:t>
              </a:r>
              <a:r>
                <a:t>：</a:t>
              </a:r>
              <a:r>
                <a:t>Record&lt;&gt;</a:t>
              </a:r>
            </a:p>
          </p:txBody>
        </p:sp>
        <p:sp>
          <p:nvSpPr>
            <p:cNvPr id="202" name="文本框 78"/>
            <p:cNvSpPr txBox="1"/>
            <p:nvPr/>
          </p:nvSpPr>
          <p:spPr>
            <a:xfrm>
              <a:off x="177458" y="0"/>
              <a:ext cx="5080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同构</a:t>
              </a:r>
            </a:p>
          </p:txBody>
        </p:sp>
        <p:sp>
          <p:nvSpPr>
            <p:cNvPr id="203" name="文本框 9"/>
            <p:cNvSpPr txBox="1"/>
            <p:nvPr/>
          </p:nvSpPr>
          <p:spPr>
            <a:xfrm>
              <a:off x="177458" y="329910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有限</a:t>
              </a:r>
            </a:p>
          </p:txBody>
        </p:sp>
        <p:sp>
          <p:nvSpPr>
            <p:cNvPr id="204" name="文本框 9"/>
            <p:cNvSpPr txBox="1"/>
            <p:nvPr/>
          </p:nvSpPr>
          <p:spPr>
            <a:xfrm>
              <a:off x="177458" y="659821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固定</a:t>
              </a:r>
            </a:p>
          </p:txBody>
        </p:sp>
        <p:sp>
          <p:nvSpPr>
            <p:cNvPr id="205" name="文本框 78"/>
            <p:cNvSpPr txBox="1"/>
            <p:nvPr/>
          </p:nvSpPr>
          <p:spPr>
            <a:xfrm>
              <a:off x="177458" y="98973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异构</a:t>
              </a:r>
            </a:p>
          </p:txBody>
        </p:sp>
        <p:sp>
          <p:nvSpPr>
            <p:cNvPr id="206" name="文本框 9"/>
            <p:cNvSpPr txBox="1"/>
            <p:nvPr/>
          </p:nvSpPr>
          <p:spPr>
            <a:xfrm>
              <a:off x="177458" y="131964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</a:t>
              </a:r>
            </a:p>
          </p:txBody>
        </p:sp>
        <p:sp>
          <p:nvSpPr>
            <p:cNvPr id="207" name="文本框 9"/>
            <p:cNvSpPr txBox="1"/>
            <p:nvPr/>
          </p:nvSpPr>
          <p:spPr>
            <a:xfrm>
              <a:off x="177458" y="1649554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不固定</a:t>
              </a:r>
            </a:p>
          </p:txBody>
        </p:sp>
        <p:sp>
          <p:nvSpPr>
            <p:cNvPr id="208" name="矩形 50"/>
            <p:cNvSpPr/>
            <p:nvPr/>
          </p:nvSpPr>
          <p:spPr>
            <a:xfrm>
              <a:off x="1139752" y="1507231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indent="127000" algn="l" defTabSz="1828800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枚举：enum ...</a:t>
              </a:r>
            </a:p>
          </p:txBody>
        </p:sp>
        <p:sp>
          <p:nvSpPr>
            <p:cNvPr id="237" name="连接符: 肘形 135"/>
            <p:cNvSpPr/>
            <p:nvPr/>
          </p:nvSpPr>
          <p:spPr>
            <a:xfrm>
              <a:off x="623227" y="364904"/>
              <a:ext cx="477717" cy="650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8" name="连接符: 肘形 135"/>
            <p:cNvSpPr/>
            <p:nvPr/>
          </p:nvSpPr>
          <p:spPr>
            <a:xfrm>
              <a:off x="685458" y="364904"/>
              <a:ext cx="415485" cy="5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9" name="连接符: 肘形 135"/>
            <p:cNvSpPr/>
            <p:nvPr/>
          </p:nvSpPr>
          <p:spPr>
            <a:xfrm>
              <a:off x="676840" y="364904"/>
              <a:ext cx="424103" cy="129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2" name="左大括号 247"/>
            <p:cNvSpPr/>
            <p:nvPr/>
          </p:nvSpPr>
          <p:spPr>
            <a:xfrm>
              <a:off x="0" y="34515"/>
              <a:ext cx="266572" cy="188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</p:grpSp>
      <p:sp>
        <p:nvSpPr>
          <p:cNvPr id="214" name="..."/>
          <p:cNvSpPr txBox="1"/>
          <p:nvPr/>
        </p:nvSpPr>
        <p:spPr>
          <a:xfrm>
            <a:off x="19293327" y="9610637"/>
            <a:ext cx="4022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40" name="连接符: 肘形 135"/>
          <p:cNvSpPr/>
          <p:nvPr/>
        </p:nvSpPr>
        <p:spPr>
          <a:xfrm>
            <a:off x="16476070" y="9249160"/>
            <a:ext cx="737937" cy="3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16" name="文本框 136"/>
          <p:cNvSpPr txBox="1"/>
          <p:nvPr/>
        </p:nvSpPr>
        <p:spPr>
          <a:xfrm rot="2255021">
            <a:off x="13799835" y="829865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217" name="文本框 457"/>
          <p:cNvSpPr txBox="1"/>
          <p:nvPr/>
        </p:nvSpPr>
        <p:spPr>
          <a:xfrm rot="20968705">
            <a:off x="14082390" y="719569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218" name="文本框 462"/>
          <p:cNvSpPr txBox="1"/>
          <p:nvPr/>
        </p:nvSpPr>
        <p:spPr>
          <a:xfrm rot="214402">
            <a:off x="14082391" y="7550362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219" name="文本框 465"/>
          <p:cNvSpPr txBox="1"/>
          <p:nvPr/>
        </p:nvSpPr>
        <p:spPr>
          <a:xfrm rot="1098054">
            <a:off x="13983103" y="798596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220" name="文本框 469"/>
          <p:cNvSpPr txBox="1"/>
          <p:nvPr/>
        </p:nvSpPr>
        <p:spPr>
          <a:xfrm>
            <a:off x="12855421" y="866246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sp>
        <p:nvSpPr>
          <p:cNvPr id="221" name="矩形 489"/>
          <p:cNvSpPr/>
          <p:nvPr/>
        </p:nvSpPr>
        <p:spPr>
          <a:xfrm>
            <a:off x="10748759" y="4165028"/>
            <a:ext cx="12419195" cy="7199364"/>
          </a:xfrm>
          <a:prstGeom prst="rect">
            <a:avLst/>
          </a:prstGeom>
          <a:gradFill>
            <a:gsLst>
              <a:gs pos="0">
                <a:srgbClr val="B0CBE9">
                  <a:alpha val="28000"/>
                </a:srgbClr>
              </a:gs>
              <a:gs pos="50000">
                <a:srgbClr val="A1C1E5">
                  <a:alpha val="26000"/>
                </a:srgbClr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sp>
        <p:nvSpPr>
          <p:cNvPr id="222" name="05 理论课：TypeScript类型系统全景"/>
          <p:cNvSpPr txBox="1"/>
          <p:nvPr/>
        </p:nvSpPr>
        <p:spPr>
          <a:xfrm>
            <a:off x="8421559" y="11480800"/>
            <a:ext cx="6437631" cy="6604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05 理论课：TypeScript类型系统全景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2024-03-11 03-43-15.mkv - 05.58.333.png" descr="2024-03-11 03-43-15.mkv - 05.58.3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9167" y="1435491"/>
            <a:ext cx="17325666" cy="9745687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15 理论课：在TypeScript中的“语句”与“名字”"/>
          <p:cNvSpPr txBox="1"/>
          <p:nvPr/>
        </p:nvSpPr>
        <p:spPr>
          <a:xfrm>
            <a:off x="7669274" y="11480800"/>
            <a:ext cx="7942200" cy="6604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 理论课：在TypeScript中的“语句”与“名字”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2024-03-11 03-43-15.mkv - 12.15.267.png" descr="2024-03-11 03-43-15.mkv - 12.15.267.png"/>
          <p:cNvPicPr>
            <a:picLocks noChangeAspect="1"/>
          </p:cNvPicPr>
          <p:nvPr/>
        </p:nvPicPr>
        <p:blipFill>
          <a:blip r:embed="rId2">
            <a:extLst/>
          </a:blip>
          <a:srcRect l="0" t="5000" r="0" b="5000"/>
          <a:stretch>
            <a:fillRect/>
          </a:stretch>
        </p:blipFill>
        <p:spPr>
          <a:xfrm>
            <a:off x="2309967" y="1664091"/>
            <a:ext cx="18467233" cy="10387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2024-03-11 03-43-15.mkv - 13.23.233.png" descr="2024-03-11 03-43-15.mkv - 13.23.233.png"/>
          <p:cNvPicPr>
            <a:picLocks noChangeAspect="1"/>
          </p:cNvPicPr>
          <p:nvPr/>
        </p:nvPicPr>
        <p:blipFill>
          <a:blip r:embed="rId2">
            <a:extLst/>
          </a:blip>
          <a:srcRect l="0" t="1886" r="23147" b="34277"/>
          <a:stretch>
            <a:fillRect/>
          </a:stretch>
        </p:blipFill>
        <p:spPr>
          <a:xfrm>
            <a:off x="4558506" y="3542307"/>
            <a:ext cx="14192492" cy="663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泛型</a:t>
            </a:r>
          </a:p>
        </p:txBody>
      </p:sp>
      <p:pic>
        <p:nvPicPr>
          <p:cNvPr id="250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028"/>
          <a:stretch>
            <a:fillRect/>
          </a:stretch>
        </p:blipFill>
        <p:spPr>
          <a:xfrm>
            <a:off x="3263900" y="1917700"/>
            <a:ext cx="17379279" cy="10427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Exclude&lt;&gt;…"/>
          <p:cNvSpPr txBox="1"/>
          <p:nvPr/>
        </p:nvSpPr>
        <p:spPr>
          <a:xfrm>
            <a:off x="4259453" y="3986652"/>
            <a:ext cx="12944054" cy="619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Exclude&lt;&gt;</a:t>
            </a:r>
          </a:p>
          <a:p>
            <a:pPr algn="l">
              <a:defRPr sz="4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Extract&lt;&gt;</a:t>
            </a:r>
          </a:p>
          <a:p>
            <a:pPr algn="l">
              <a:defRPr sz="4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Omit&lt;&gt;</a:t>
            </a:r>
          </a:p>
          <a:p>
            <a:pPr algn="l">
              <a:defRPr sz="4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Pick&lt;&gt;</a:t>
            </a:r>
          </a:p>
          <a:p>
            <a:pPr algn="l">
              <a:defRPr sz="4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4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Lowercase&lt;&gt;				21讲，模板字面量字符串</a:t>
            </a:r>
          </a:p>
          <a:p>
            <a:pPr algn="l">
              <a:defRPr sz="4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Promise&lt;&gt;					22讲，非裸类型</a:t>
            </a:r>
          </a:p>
          <a:p>
            <a:pPr algn="l">
              <a:defRPr sz="4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Record&lt;&gt;, Array&lt;&gt;		25讲，“未实例化的类型”</a:t>
            </a:r>
          </a:p>
        </p:txBody>
      </p:sp>
      <p:sp>
        <p:nvSpPr>
          <p:cNvPr id="253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泛型工具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256" name="矩形 23"/>
          <p:cNvSpPr txBox="1"/>
          <p:nvPr/>
        </p:nvSpPr>
        <p:spPr>
          <a:xfrm>
            <a:off x="1696172" y="4341192"/>
            <a:ext cx="16267652" cy="47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两个概念、两种泛型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泛型工具：基于表达式求值的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声明：工具类型，和（一般）泛型声明</a:t>
            </a:r>
          </a:p>
          <a:p>
            <a:pPr lvl="3" marL="1403684" indent="-260684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基于表达式声明的，称为工具类型，一般来说也是指“未实例化的类型”</a:t>
            </a:r>
          </a:p>
          <a:p>
            <a:pPr lvl="3" marL="1403684" indent="-260684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基于语句声明的，称为泛型声明（这里特指用class/function/interface关键字/语句声明的）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常见的泛型工具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在TypeScript中，泛型工具与工具类型是没有明确区分的。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Array、Record、Promise是典型的工具类型。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