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30 |  一般类型的泛型声明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一般声明语法举例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286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67498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泛型：利用“类型泛化”技术来构建类型系统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286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355309" y="6835931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6767929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578770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一般泛型声明</a:t>
            </a:r>
          </a:p>
        </p:txBody>
      </p:sp>
      <p:pic>
        <p:nvPicPr>
          <p:cNvPr id="88" name="已粘贴的影片.png" descr="已粘贴的影片.png"/>
          <p:cNvPicPr>
            <a:picLocks noChangeAspect="1"/>
          </p:cNvPicPr>
          <p:nvPr/>
        </p:nvPicPr>
        <p:blipFill>
          <a:blip r:embed="rId2">
            <a:alphaModFix amt="36099"/>
            <a:extLst/>
          </a:blip>
          <a:stretch>
            <a:fillRect/>
          </a:stretch>
        </p:blipFill>
        <p:spPr>
          <a:xfrm>
            <a:off x="4314181" y="2577689"/>
            <a:ext cx="15132360" cy="9940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32676" t="1698" r="20241" b="21985"/>
          <a:stretch>
            <a:fillRect/>
          </a:stretch>
        </p:blipFill>
        <p:spPr>
          <a:xfrm>
            <a:off x="9258946" y="2746559"/>
            <a:ext cx="7124613" cy="7586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在此输入一级标题"/>
          <p:cNvSpPr txBox="1"/>
          <p:nvPr/>
        </p:nvSpPr>
        <p:spPr>
          <a:xfrm>
            <a:off x="1285952" y="1239528"/>
            <a:ext cx="856235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基于泛型的子类型兼容</a:t>
            </a:r>
          </a:p>
        </p:txBody>
      </p:sp>
      <p:sp>
        <p:nvSpPr>
          <p:cNvPr id="92" name="文本框 33"/>
          <p:cNvSpPr txBox="1"/>
          <p:nvPr/>
        </p:nvSpPr>
        <p:spPr>
          <a:xfrm>
            <a:off x="6322972" y="4276047"/>
            <a:ext cx="8855583" cy="137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sz="5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</a:t>
            </a:r>
            <a:r>
              <a:rPr>
                <a:solidFill>
                  <a:srgbClr val="00F900"/>
                </a:solidFill>
              </a:rPr>
              <a:t>T</a:t>
            </a:r>
            <a:r>
              <a:t>&lt;X&gt; = { a: X }</a:t>
            </a:r>
          </a:p>
        </p:txBody>
      </p:sp>
      <p:sp>
        <p:nvSpPr>
          <p:cNvPr id="93" name="文本框 33"/>
          <p:cNvSpPr txBox="1"/>
          <p:nvPr/>
        </p:nvSpPr>
        <p:spPr>
          <a:xfrm>
            <a:off x="310449" y="6943046"/>
            <a:ext cx="4268602" cy="116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F900"/>
                </a:solidFill>
              </a:rPr>
              <a:t>T</a:t>
            </a:r>
            <a:r>
              <a:t>&lt;never&gt;</a:t>
            </a:r>
          </a:p>
        </p:txBody>
      </p:sp>
      <p:sp>
        <p:nvSpPr>
          <p:cNvPr id="94" name="文本框 33"/>
          <p:cNvSpPr txBox="1"/>
          <p:nvPr/>
        </p:nvSpPr>
        <p:spPr>
          <a:xfrm>
            <a:off x="5359446" y="6943046"/>
            <a:ext cx="4268602" cy="116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F900"/>
                </a:solidFill>
              </a:rPr>
              <a:t>T</a:t>
            </a:r>
            <a:r>
              <a:t>&lt;'abc'&gt;</a:t>
            </a:r>
          </a:p>
        </p:txBody>
      </p:sp>
      <p:sp>
        <p:nvSpPr>
          <p:cNvPr id="95" name="文本框 33"/>
          <p:cNvSpPr txBox="1"/>
          <p:nvPr/>
        </p:nvSpPr>
        <p:spPr>
          <a:xfrm>
            <a:off x="9931446" y="6943046"/>
            <a:ext cx="4268602" cy="116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F900"/>
                </a:solidFill>
              </a:rPr>
              <a:t>T</a:t>
            </a:r>
            <a:r>
              <a:t>&lt;string&gt;</a:t>
            </a:r>
          </a:p>
        </p:txBody>
      </p:sp>
      <p:sp>
        <p:nvSpPr>
          <p:cNvPr id="96" name="文本框 33"/>
          <p:cNvSpPr txBox="1"/>
          <p:nvPr/>
        </p:nvSpPr>
        <p:spPr>
          <a:xfrm>
            <a:off x="17424446" y="6943046"/>
            <a:ext cx="4268602" cy="116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defTabSz="18288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F900"/>
                </a:solidFill>
              </a:rPr>
              <a:t>T</a:t>
            </a:r>
            <a:r>
              <a:t>&lt;any&gt;</a:t>
            </a:r>
          </a:p>
        </p:txBody>
      </p:sp>
      <p:sp>
        <p:nvSpPr>
          <p:cNvPr id="97" name="..."/>
          <p:cNvSpPr txBox="1"/>
          <p:nvPr/>
        </p:nvSpPr>
        <p:spPr>
          <a:xfrm>
            <a:off x="15072152" y="6943046"/>
            <a:ext cx="1074578" cy="78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42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8" name="左大括号 47"/>
          <p:cNvSpPr/>
          <p:nvPr/>
        </p:nvSpPr>
        <p:spPr>
          <a:xfrm flipH="1" rot="5400000">
            <a:off x="10360282" y="-2349571"/>
            <a:ext cx="780963" cy="17297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965" y="21600"/>
                  <a:pt x="10800" y="21495"/>
                  <a:pt x="10800" y="21366"/>
                </a:cubicBezTo>
                <a:lnTo>
                  <a:pt x="10800" y="11001"/>
                </a:lnTo>
                <a:cubicBezTo>
                  <a:pt x="10800" y="10872"/>
                  <a:pt x="15635" y="10768"/>
                  <a:pt x="21600" y="10768"/>
                </a:cubicBezTo>
                <a:cubicBezTo>
                  <a:pt x="15635" y="10768"/>
                  <a:pt x="10800" y="10663"/>
                  <a:pt x="10800" y="10534"/>
                </a:cubicBezTo>
                <a:lnTo>
                  <a:pt x="10800" y="234"/>
                </a:lnTo>
                <a:cubicBezTo>
                  <a:pt x="10800" y="105"/>
                  <a:pt x="5965" y="0"/>
                  <a:pt x="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99" name="具体"/>
          <p:cNvSpPr txBox="1"/>
          <p:nvPr/>
        </p:nvSpPr>
        <p:spPr>
          <a:xfrm>
            <a:off x="2082800" y="53784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具体</a:t>
            </a:r>
          </a:p>
        </p:txBody>
      </p:sp>
      <p:sp>
        <p:nvSpPr>
          <p:cNvPr id="100" name="抽象"/>
          <p:cNvSpPr txBox="1"/>
          <p:nvPr/>
        </p:nvSpPr>
        <p:spPr>
          <a:xfrm>
            <a:off x="18694826" y="53784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24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抽象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03" name="矩形 23"/>
          <p:cNvSpPr txBox="1"/>
          <p:nvPr/>
        </p:nvSpPr>
        <p:spPr>
          <a:xfrm>
            <a:off x="1696172" y="4188792"/>
            <a:ext cx="17054357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“泛型声明”的 基本逻辑是创建“类型的模板”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类型模板：用泛型实例作为父类或基类型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子类化：为泛型派生（extends）子一级的泛型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四种一般语法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用`${T}`等方式在成员属性中引用泛型；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使用type T&lt;T&gt; = ... 的模式声明一般泛型；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使用interface T&lt;T&gt; ... 的模式声明泛型接口（包括子一级的泛型）；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使用interface ... extends T&lt;T&gt; { ... }，用“实例化的泛型”作为父级接口。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构建基于泛型的（类型泛化的）类型系统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所谓TypeScript的.d.ts文件，就是“一个类型系统”的定义文件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类型系统描述一组类型，以及它们之间的关系（所谓“系统性”，就指它们“何以”放在一起）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06" name="矩形 23"/>
          <p:cNvSpPr txBox="1"/>
          <p:nvPr/>
        </p:nvSpPr>
        <p:spPr>
          <a:xfrm>
            <a:off x="1721572" y="3549039"/>
            <a:ext cx="1697386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1、尝试为 t2-1.ts 中的类添加 run() 方法。</a:t>
            </a:r>
          </a:p>
        </p:txBody>
      </p:sp>
      <p:sp>
        <p:nvSpPr>
          <p:cNvPr id="107" name="矩形 23"/>
          <p:cNvSpPr txBox="1"/>
          <p:nvPr/>
        </p:nvSpPr>
        <p:spPr>
          <a:xfrm>
            <a:off x="1721572" y="5299751"/>
            <a:ext cx="16973864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2、尝试用 t2-1.ts 中的类，作为 t2-2 中 Transporter 类型的实现，并完成有关函数start()的示例。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10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