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3362571"/>
            <a:ext cx="20828000" cy="3550040"/>
          </a:xfrm>
          <a:prstGeom prst="rect">
            <a:avLst/>
          </a:prstGeom>
        </p:spPr>
        <p:txBody>
          <a:bodyPr/>
          <a:lstStyle>
            <a:lvl1pPr>
              <a:defRPr sz="89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40 |  让 AI 参与 VSCode 与 TypeScript 的开发全程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回顾一般性的开发过程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03206" y="3806502"/>
            <a:ext cx="951682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355309" y="8141704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03206" y="8073702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0539" y="5307256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Github Copilot 快速入手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03206" y="5228902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6" name="矩形 23"/>
          <p:cNvSpPr txBox="1"/>
          <p:nvPr/>
        </p:nvSpPr>
        <p:spPr>
          <a:xfrm>
            <a:off x="5430539" y="6724480"/>
            <a:ext cx="1352292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Github Copilot 在VSCode + TypeScript 开发全程中的应用</a:t>
            </a:r>
          </a:p>
        </p:txBody>
      </p:sp>
      <p:grpSp>
        <p:nvGrpSpPr>
          <p:cNvPr id="89" name="圆角矩形 27"/>
          <p:cNvGrpSpPr/>
          <p:nvPr/>
        </p:nvGrpSpPr>
        <p:grpSpPr>
          <a:xfrm>
            <a:off x="4003206" y="6651302"/>
            <a:ext cx="951682" cy="914583"/>
            <a:chOff x="0" y="0"/>
            <a:chExt cx="951681" cy="914582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47"/>
          <p:cNvSpPr/>
          <p:nvPr/>
        </p:nvSpPr>
        <p:spPr>
          <a:xfrm>
            <a:off x="3604807" y="4257380"/>
            <a:ext cx="15801530" cy="6772675"/>
          </a:xfrm>
          <a:prstGeom prst="rect">
            <a:avLst/>
          </a:prstGeom>
          <a:ln w="12700">
            <a:solidFill>
              <a:schemeClr val="accent5">
                <a:lumOff val="17352"/>
              </a:schemeClr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92" name="矩形 19"/>
          <p:cNvSpPr/>
          <p:nvPr/>
        </p:nvSpPr>
        <p:spPr>
          <a:xfrm>
            <a:off x="14718596" y="6163702"/>
            <a:ext cx="7579201" cy="1702899"/>
          </a:xfrm>
          <a:prstGeom prst="rect">
            <a:avLst/>
          </a:prstGeom>
          <a:solidFill>
            <a:srgbClr val="00905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</p:txBody>
      </p:sp>
      <p:grpSp>
        <p:nvGrpSpPr>
          <p:cNvPr id="95" name="矩形 13"/>
          <p:cNvGrpSpPr/>
          <p:nvPr/>
        </p:nvGrpSpPr>
        <p:grpSpPr>
          <a:xfrm>
            <a:off x="8797682" y="7065537"/>
            <a:ext cx="5146465" cy="817881"/>
            <a:chOff x="0" y="0"/>
            <a:chExt cx="5146464" cy="817880"/>
          </a:xfrm>
        </p:grpSpPr>
        <p:sp>
          <p:nvSpPr>
            <p:cNvPr id="93" name="矩形"/>
            <p:cNvSpPr/>
            <p:nvPr/>
          </p:nvSpPr>
          <p:spPr>
            <a:xfrm>
              <a:off x="0" y="2011"/>
              <a:ext cx="5146465" cy="813858"/>
            </a:xfrm>
            <a:prstGeom prst="rect">
              <a:avLst/>
            </a:prstGeom>
            <a:solidFill>
              <a:srgbClr val="00905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94" name="第三方工具"/>
            <p:cNvSpPr txBox="1"/>
            <p:nvPr/>
          </p:nvSpPr>
          <p:spPr>
            <a:xfrm>
              <a:off x="104139" y="0"/>
              <a:ext cx="4938186" cy="817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defRPr sz="36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第三方工具</a:t>
              </a:r>
            </a:p>
          </p:txBody>
        </p:sp>
      </p:grpSp>
      <p:sp>
        <p:nvSpPr>
          <p:cNvPr id="96" name="矩形 9"/>
          <p:cNvSpPr/>
          <p:nvPr/>
        </p:nvSpPr>
        <p:spPr>
          <a:xfrm>
            <a:off x="4727266" y="6163702"/>
            <a:ext cx="3312445" cy="1702899"/>
          </a:xfrm>
          <a:prstGeom prst="rect">
            <a:avLst/>
          </a:prstGeom>
          <a:solidFill>
            <a:srgbClr val="4F81BD"/>
          </a:solidFill>
          <a:ln w="25400">
            <a:solidFill>
              <a:srgbClr val="21365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grpSp>
        <p:nvGrpSpPr>
          <p:cNvPr id="100" name="组合 14"/>
          <p:cNvGrpSpPr/>
          <p:nvPr/>
        </p:nvGrpSpPr>
        <p:grpSpPr>
          <a:xfrm>
            <a:off x="8797682" y="6163702"/>
            <a:ext cx="5146465" cy="813855"/>
            <a:chOff x="0" y="0"/>
            <a:chExt cx="5146464" cy="813854"/>
          </a:xfrm>
        </p:grpSpPr>
        <p:sp>
          <p:nvSpPr>
            <p:cNvPr id="97" name="矩形 10"/>
            <p:cNvSpPr/>
            <p:nvPr/>
          </p:nvSpPr>
          <p:spPr>
            <a:xfrm>
              <a:off x="0" y="-1"/>
              <a:ext cx="1531190" cy="813856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13650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98" name="矩形 11"/>
            <p:cNvSpPr/>
            <p:nvPr/>
          </p:nvSpPr>
          <p:spPr>
            <a:xfrm>
              <a:off x="1807636" y="-1"/>
              <a:ext cx="1531191" cy="813856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13650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99" name="矩形 12"/>
            <p:cNvSpPr/>
            <p:nvPr/>
          </p:nvSpPr>
          <p:spPr>
            <a:xfrm>
              <a:off x="3615274" y="-1"/>
              <a:ext cx="1531191" cy="813856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13650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sp>
        <p:nvSpPr>
          <p:cNvPr id="101" name="文本框 5"/>
          <p:cNvSpPr txBox="1"/>
          <p:nvPr/>
        </p:nvSpPr>
        <p:spPr>
          <a:xfrm>
            <a:off x="9008384" y="6196606"/>
            <a:ext cx="1109783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编译</a:t>
            </a:r>
          </a:p>
        </p:txBody>
      </p:sp>
      <p:sp>
        <p:nvSpPr>
          <p:cNvPr id="102" name="文本框 6"/>
          <p:cNvSpPr txBox="1"/>
          <p:nvPr/>
        </p:nvSpPr>
        <p:spPr>
          <a:xfrm>
            <a:off x="4802226" y="6698218"/>
            <a:ext cx="3129565" cy="829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编辑</a:t>
            </a:r>
            <a:r>
              <a:t>/</a:t>
            </a:r>
            <a:r>
              <a:t>源码管理</a:t>
            </a:r>
          </a:p>
        </p:txBody>
      </p:sp>
      <p:sp>
        <p:nvSpPr>
          <p:cNvPr id="103" name="文本框 7"/>
          <p:cNvSpPr txBox="1"/>
          <p:nvPr/>
        </p:nvSpPr>
        <p:spPr>
          <a:xfrm>
            <a:off x="10816020" y="6196606"/>
            <a:ext cx="1109783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构建</a:t>
            </a:r>
          </a:p>
        </p:txBody>
      </p:sp>
      <p:sp>
        <p:nvSpPr>
          <p:cNvPr id="104" name="文本框 8"/>
          <p:cNvSpPr txBox="1"/>
          <p:nvPr/>
        </p:nvSpPr>
        <p:spPr>
          <a:xfrm>
            <a:off x="12623658" y="6163703"/>
            <a:ext cx="1109783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打包</a:t>
            </a:r>
          </a:p>
        </p:txBody>
      </p:sp>
      <p:sp>
        <p:nvSpPr>
          <p:cNvPr id="105" name="文本框 15"/>
          <p:cNvSpPr txBox="1"/>
          <p:nvPr/>
        </p:nvSpPr>
        <p:spPr>
          <a:xfrm>
            <a:off x="15158690" y="6683413"/>
            <a:ext cx="1109783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运行</a:t>
            </a:r>
          </a:p>
        </p:txBody>
      </p:sp>
      <p:sp>
        <p:nvSpPr>
          <p:cNvPr id="106" name="文本框 16"/>
          <p:cNvSpPr txBox="1"/>
          <p:nvPr/>
        </p:nvSpPr>
        <p:spPr>
          <a:xfrm>
            <a:off x="18051414" y="6683413"/>
            <a:ext cx="1109783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调试</a:t>
            </a:r>
          </a:p>
        </p:txBody>
      </p:sp>
      <p:sp>
        <p:nvSpPr>
          <p:cNvPr id="107" name="文本框 17"/>
          <p:cNvSpPr txBox="1"/>
          <p:nvPr/>
        </p:nvSpPr>
        <p:spPr>
          <a:xfrm>
            <a:off x="19497775" y="6683413"/>
            <a:ext cx="1109783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发布</a:t>
            </a:r>
          </a:p>
        </p:txBody>
      </p:sp>
      <p:sp>
        <p:nvSpPr>
          <p:cNvPr id="108" name="文本框 18"/>
          <p:cNvSpPr txBox="1"/>
          <p:nvPr/>
        </p:nvSpPr>
        <p:spPr>
          <a:xfrm>
            <a:off x="20944140" y="6683413"/>
            <a:ext cx="1109783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部署</a:t>
            </a:r>
          </a:p>
        </p:txBody>
      </p:sp>
      <p:sp>
        <p:nvSpPr>
          <p:cNvPr id="109" name="文本框 21"/>
          <p:cNvSpPr txBox="1"/>
          <p:nvPr/>
        </p:nvSpPr>
        <p:spPr>
          <a:xfrm>
            <a:off x="5194448" y="7940617"/>
            <a:ext cx="2542649" cy="86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VSCode</a:t>
            </a:r>
          </a:p>
          <a:p>
            <a:pPr defTabSz="1828800">
              <a:defRPr sz="1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(</a:t>
            </a:r>
            <a:r>
              <a:t>组织、管理项目与源码文件</a:t>
            </a:r>
            <a:r>
              <a:t>)</a:t>
            </a:r>
          </a:p>
        </p:txBody>
      </p:sp>
      <p:sp>
        <p:nvSpPr>
          <p:cNvPr id="110" name="文本框 22"/>
          <p:cNvSpPr txBox="1"/>
          <p:nvPr/>
        </p:nvSpPr>
        <p:spPr>
          <a:xfrm>
            <a:off x="9029140" y="5617427"/>
            <a:ext cx="962307" cy="601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tsc -p</a:t>
            </a:r>
          </a:p>
        </p:txBody>
      </p:sp>
      <p:sp>
        <p:nvSpPr>
          <p:cNvPr id="111" name="文本框 23"/>
          <p:cNvSpPr txBox="1"/>
          <p:nvPr/>
        </p:nvSpPr>
        <p:spPr>
          <a:xfrm>
            <a:off x="10671809" y="5617427"/>
            <a:ext cx="962307" cy="601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tsc -b</a:t>
            </a:r>
          </a:p>
        </p:txBody>
      </p:sp>
      <p:sp>
        <p:nvSpPr>
          <p:cNvPr id="112" name="文本框 24"/>
          <p:cNvSpPr txBox="1"/>
          <p:nvPr/>
        </p:nvSpPr>
        <p:spPr>
          <a:xfrm>
            <a:off x="12288718" y="5617427"/>
            <a:ext cx="2569721" cy="601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tsc ... --outFile ...</a:t>
            </a:r>
          </a:p>
        </p:txBody>
      </p:sp>
      <p:sp>
        <p:nvSpPr>
          <p:cNvPr id="113" name="文本框 25"/>
          <p:cNvSpPr txBox="1"/>
          <p:nvPr/>
        </p:nvSpPr>
        <p:spPr>
          <a:xfrm>
            <a:off x="15005618" y="7879064"/>
            <a:ext cx="1415923" cy="1859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Ts-node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Deno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Tsx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Bun</a:t>
            </a:r>
          </a:p>
        </p:txBody>
      </p:sp>
      <p:sp>
        <p:nvSpPr>
          <p:cNvPr id="114" name="文本框 26"/>
          <p:cNvSpPr txBox="1"/>
          <p:nvPr/>
        </p:nvSpPr>
        <p:spPr>
          <a:xfrm>
            <a:off x="18130594" y="7879064"/>
            <a:ext cx="1415923" cy="1021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Ts-node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Deno</a:t>
            </a:r>
          </a:p>
        </p:txBody>
      </p:sp>
      <p:sp>
        <p:nvSpPr>
          <p:cNvPr id="115" name="文本框 27"/>
          <p:cNvSpPr txBox="1"/>
          <p:nvPr/>
        </p:nvSpPr>
        <p:spPr>
          <a:xfrm>
            <a:off x="19656770" y="7879064"/>
            <a:ext cx="1415923" cy="1440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Npm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Git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…</a:t>
            </a:r>
          </a:p>
        </p:txBody>
      </p:sp>
      <p:sp>
        <p:nvSpPr>
          <p:cNvPr id="116" name="文本框 28"/>
          <p:cNvSpPr txBox="1"/>
          <p:nvPr/>
        </p:nvSpPr>
        <p:spPr>
          <a:xfrm>
            <a:off x="21255570" y="7879064"/>
            <a:ext cx="1415923" cy="601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117" name="文本框 30"/>
          <p:cNvSpPr txBox="1"/>
          <p:nvPr/>
        </p:nvSpPr>
        <p:spPr>
          <a:xfrm>
            <a:off x="8940382" y="7879064"/>
            <a:ext cx="2985419" cy="3116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Esbuild / tsup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Vite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Bun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Rollup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Parcel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Webpack/ts-loader</a:t>
            </a:r>
          </a:p>
          <a:p>
            <a:pPr algn="l" defTabSz="1828800">
              <a:defRPr sz="2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Deno/swc, Rome</a:t>
            </a:r>
          </a:p>
        </p:txBody>
      </p:sp>
      <p:sp>
        <p:nvSpPr>
          <p:cNvPr id="118" name="文本框 32"/>
          <p:cNvSpPr txBox="1"/>
          <p:nvPr/>
        </p:nvSpPr>
        <p:spPr>
          <a:xfrm>
            <a:off x="16605051" y="6683413"/>
            <a:ext cx="1109783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测试</a:t>
            </a:r>
          </a:p>
        </p:txBody>
      </p:sp>
      <p:sp>
        <p:nvSpPr>
          <p:cNvPr id="119" name="文本框 42"/>
          <p:cNvSpPr txBox="1"/>
          <p:nvPr/>
        </p:nvSpPr>
        <p:spPr>
          <a:xfrm>
            <a:off x="17285205" y="8802393"/>
            <a:ext cx="2813547" cy="500381"/>
          </a:xfrm>
          <a:prstGeom prst="rect">
            <a:avLst/>
          </a:prstGeom>
          <a:solidFill>
            <a:srgbClr val="B9CDE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VSCode/browser based</a:t>
            </a:r>
          </a:p>
        </p:txBody>
      </p:sp>
      <p:sp>
        <p:nvSpPr>
          <p:cNvPr id="120" name="文本框 1"/>
          <p:cNvSpPr txBox="1"/>
          <p:nvPr/>
        </p:nvSpPr>
        <p:spPr>
          <a:xfrm>
            <a:off x="5741720" y="5443543"/>
            <a:ext cx="719283" cy="563101"/>
          </a:xfrm>
          <a:prstGeom prst="rect">
            <a:avLst/>
          </a:prstGeom>
          <a:solidFill>
            <a:srgbClr val="B7DEE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0" tIns="72000" rIns="72000" bIns="72000">
            <a:spAutoFit/>
          </a:bodyPr>
          <a:lstStyle>
            <a:lvl1pPr defTabSz="1828800">
              <a:defRPr sz="24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doc</a:t>
            </a:r>
          </a:p>
        </p:txBody>
      </p:sp>
      <p:sp>
        <p:nvSpPr>
          <p:cNvPr id="121" name="文本框 2"/>
          <p:cNvSpPr txBox="1"/>
          <p:nvPr/>
        </p:nvSpPr>
        <p:spPr>
          <a:xfrm>
            <a:off x="4727266" y="5443543"/>
            <a:ext cx="824096" cy="626601"/>
          </a:xfrm>
          <a:prstGeom prst="rect">
            <a:avLst/>
          </a:prstGeom>
          <a:solidFill>
            <a:srgbClr val="B7DEE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0" tIns="72000" rIns="72000" bIns="72000">
            <a:spAutoFit/>
          </a:bodyPr>
          <a:lstStyle>
            <a:lvl1pPr defTabSz="1828800"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lint</a:t>
            </a:r>
          </a:p>
        </p:txBody>
      </p:sp>
      <p:sp>
        <p:nvSpPr>
          <p:cNvPr id="122" name="文本框 4"/>
          <p:cNvSpPr txBox="1"/>
          <p:nvPr/>
        </p:nvSpPr>
        <p:spPr>
          <a:xfrm>
            <a:off x="6651361" y="5443543"/>
            <a:ext cx="1388351" cy="626601"/>
          </a:xfrm>
          <a:prstGeom prst="rect">
            <a:avLst/>
          </a:prstGeom>
          <a:solidFill>
            <a:srgbClr val="B7DEE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0" tIns="72000" rIns="72000" bIns="72000">
            <a:spAutoFit/>
          </a:bodyPr>
          <a:lstStyle>
            <a:lvl1pPr defTabSz="1828800"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beatify</a:t>
            </a:r>
          </a:p>
        </p:txBody>
      </p:sp>
      <p:sp>
        <p:nvSpPr>
          <p:cNvPr id="123" name="文本框 20"/>
          <p:cNvSpPr txBox="1"/>
          <p:nvPr/>
        </p:nvSpPr>
        <p:spPr>
          <a:xfrm>
            <a:off x="4727266" y="4723386"/>
            <a:ext cx="3312445" cy="626601"/>
          </a:xfrm>
          <a:prstGeom prst="rect">
            <a:avLst/>
          </a:prstGeom>
          <a:solidFill>
            <a:srgbClr val="B7DEE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0" tIns="72000" rIns="72000" bIns="72000">
            <a:spAutoFit/>
          </a:bodyPr>
          <a:lstStyle>
            <a:lvl1pPr defTabSz="1828800"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babel</a:t>
            </a:r>
          </a:p>
        </p:txBody>
      </p:sp>
      <p:sp>
        <p:nvSpPr>
          <p:cNvPr id="124" name="箭头: 燕尾形 29"/>
          <p:cNvSpPr/>
          <p:nvPr/>
        </p:nvSpPr>
        <p:spPr>
          <a:xfrm rot="3649016">
            <a:off x="4972579" y="4758263"/>
            <a:ext cx="1025663" cy="57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5532" y="5400"/>
                </a:lnTo>
                <a:lnTo>
                  <a:pt x="15532" y="0"/>
                </a:lnTo>
                <a:lnTo>
                  <a:pt x="21600" y="10800"/>
                </a:lnTo>
                <a:lnTo>
                  <a:pt x="15532" y="21600"/>
                </a:lnTo>
                <a:lnTo>
                  <a:pt x="15532" y="16200"/>
                </a:lnTo>
                <a:lnTo>
                  <a:pt x="0" y="16200"/>
                </a:lnTo>
                <a:lnTo>
                  <a:pt x="3034" y="1080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>
                  <a:lumOff val="8627"/>
                </a:schemeClr>
              </a:gs>
            </a:gsLst>
            <a:lin ang="16200000"/>
          </a:gradFill>
          <a:ln>
            <a:solidFill>
              <a:schemeClr val="accent5">
                <a:satOff val="-41871"/>
                <a:lumOff val="-13058"/>
              </a:schemeClr>
            </a:solidFill>
          </a:ln>
        </p:spPr>
        <p:txBody>
          <a:bodyPr tIns="91439" bIns="9143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箭头: 燕尾形 39"/>
          <p:cNvSpPr/>
          <p:nvPr/>
        </p:nvSpPr>
        <p:spPr>
          <a:xfrm rot="19800000">
            <a:off x="4152170" y="7645664"/>
            <a:ext cx="1025663" cy="57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5532" y="5400"/>
                </a:lnTo>
                <a:lnTo>
                  <a:pt x="15532" y="0"/>
                </a:lnTo>
                <a:lnTo>
                  <a:pt x="21600" y="10800"/>
                </a:lnTo>
                <a:lnTo>
                  <a:pt x="15532" y="21600"/>
                </a:lnTo>
                <a:lnTo>
                  <a:pt x="15532" y="16200"/>
                </a:lnTo>
                <a:lnTo>
                  <a:pt x="0" y="16200"/>
                </a:lnTo>
                <a:lnTo>
                  <a:pt x="3034" y="1080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>
                  <a:lumOff val="8627"/>
                </a:schemeClr>
              </a:gs>
            </a:gsLst>
            <a:lin ang="16200000"/>
          </a:gradFill>
          <a:ln>
            <a:solidFill>
              <a:schemeClr val="accent5">
                <a:satOff val="-41871"/>
                <a:lumOff val="-13058"/>
              </a:schemeClr>
            </a:solidFill>
          </a:ln>
        </p:spPr>
        <p:txBody>
          <a:bodyPr tIns="91439" bIns="9143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在此输入一级标题"/>
          <p:cNvSpPr txBox="1"/>
          <p:nvPr/>
        </p:nvSpPr>
        <p:spPr>
          <a:xfrm>
            <a:off x="1285952" y="1239528"/>
            <a:ext cx="7375601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开发过程概要</a:t>
            </a:r>
          </a:p>
        </p:txBody>
      </p:sp>
      <p:sp>
        <p:nvSpPr>
          <p:cNvPr id="127" name="箭头: 燕尾形 29"/>
          <p:cNvSpPr/>
          <p:nvPr/>
        </p:nvSpPr>
        <p:spPr>
          <a:xfrm rot="6802984">
            <a:off x="17005527" y="5850759"/>
            <a:ext cx="1025663" cy="57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5532" y="5400"/>
                </a:lnTo>
                <a:lnTo>
                  <a:pt x="15532" y="0"/>
                </a:lnTo>
                <a:lnTo>
                  <a:pt x="21600" y="10800"/>
                </a:lnTo>
                <a:lnTo>
                  <a:pt x="15532" y="21600"/>
                </a:lnTo>
                <a:lnTo>
                  <a:pt x="15532" y="16200"/>
                </a:lnTo>
                <a:lnTo>
                  <a:pt x="0" y="16200"/>
                </a:lnTo>
                <a:lnTo>
                  <a:pt x="3034" y="10800"/>
                </a:lnTo>
                <a:close/>
              </a:path>
            </a:pathLst>
          </a:custGeom>
          <a:solidFill>
            <a:schemeClr val="accent4">
              <a:lumOff val="20588"/>
            </a:schemeClr>
          </a:solidFill>
          <a:ln>
            <a:solidFill>
              <a:srgbClr val="F9E12C"/>
            </a:solidFill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28" name="箭头: 燕尾形 29"/>
          <p:cNvSpPr/>
          <p:nvPr/>
        </p:nvSpPr>
        <p:spPr>
          <a:xfrm rot="6802984">
            <a:off x="15358626" y="5850759"/>
            <a:ext cx="1025663" cy="57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5532" y="5400"/>
                </a:lnTo>
                <a:lnTo>
                  <a:pt x="15532" y="0"/>
                </a:lnTo>
                <a:lnTo>
                  <a:pt x="21600" y="10800"/>
                </a:lnTo>
                <a:lnTo>
                  <a:pt x="15532" y="21600"/>
                </a:lnTo>
                <a:lnTo>
                  <a:pt x="15532" y="16200"/>
                </a:lnTo>
                <a:lnTo>
                  <a:pt x="0" y="16200"/>
                </a:lnTo>
                <a:lnTo>
                  <a:pt x="3034" y="10800"/>
                </a:lnTo>
                <a:close/>
              </a:path>
            </a:pathLst>
          </a:custGeom>
          <a:solidFill>
            <a:schemeClr val="accent4">
              <a:lumOff val="20588"/>
            </a:schemeClr>
          </a:solidFill>
          <a:ln>
            <a:solidFill>
              <a:srgbClr val="F9E12C"/>
            </a:solidFill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29" name="箭头: 燕尾形 29"/>
          <p:cNvSpPr/>
          <p:nvPr/>
        </p:nvSpPr>
        <p:spPr>
          <a:xfrm rot="13162821">
            <a:off x="13015042" y="7830778"/>
            <a:ext cx="1025663" cy="57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5532" y="5400"/>
                </a:lnTo>
                <a:lnTo>
                  <a:pt x="15532" y="0"/>
                </a:lnTo>
                <a:lnTo>
                  <a:pt x="21600" y="10800"/>
                </a:lnTo>
                <a:lnTo>
                  <a:pt x="15532" y="21600"/>
                </a:lnTo>
                <a:lnTo>
                  <a:pt x="15532" y="16200"/>
                </a:lnTo>
                <a:lnTo>
                  <a:pt x="0" y="16200"/>
                </a:lnTo>
                <a:lnTo>
                  <a:pt x="3034" y="10800"/>
                </a:lnTo>
                <a:close/>
              </a:path>
            </a:pathLst>
          </a:custGeom>
          <a:solidFill>
            <a:schemeClr val="accent4">
              <a:lumOff val="20588"/>
            </a:schemeClr>
          </a:solidFill>
          <a:ln>
            <a:solidFill>
              <a:srgbClr val="F9E12C"/>
            </a:solidFill>
          </a:ln>
        </p:spPr>
        <p:txBody>
          <a:bodyPr tIns="91439" bIns="91439" anchor="ctr"/>
          <a:lstStyle/>
          <a:p>
            <a:pPr/>
          </a:p>
        </p:txBody>
      </p:sp>
      <p:sp>
        <p:nvSpPr>
          <p:cNvPr id="130" name="箭头: 燕尾形 29"/>
          <p:cNvSpPr/>
          <p:nvPr/>
        </p:nvSpPr>
        <p:spPr>
          <a:xfrm rot="6802984">
            <a:off x="18270894" y="5850759"/>
            <a:ext cx="1025663" cy="57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5532" y="5400"/>
                </a:lnTo>
                <a:lnTo>
                  <a:pt x="15532" y="0"/>
                </a:lnTo>
                <a:lnTo>
                  <a:pt x="21600" y="10800"/>
                </a:lnTo>
                <a:lnTo>
                  <a:pt x="15532" y="21600"/>
                </a:lnTo>
                <a:lnTo>
                  <a:pt x="15532" y="16200"/>
                </a:lnTo>
                <a:lnTo>
                  <a:pt x="0" y="16200"/>
                </a:lnTo>
                <a:lnTo>
                  <a:pt x="3034" y="10800"/>
                </a:lnTo>
                <a:close/>
              </a:path>
            </a:pathLst>
          </a:custGeom>
          <a:solidFill>
            <a:schemeClr val="accent4">
              <a:lumOff val="20588"/>
            </a:schemeClr>
          </a:solidFill>
          <a:ln>
            <a:solidFill>
              <a:srgbClr val="F9E12C"/>
            </a:solidFill>
          </a:ln>
        </p:spPr>
        <p:txBody>
          <a:bodyPr tIns="91439" bIns="9143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输入一级标题"/>
          <p:cNvSpPr txBox="1"/>
          <p:nvPr/>
        </p:nvSpPr>
        <p:spPr>
          <a:xfrm>
            <a:off x="1285952" y="1239528"/>
            <a:ext cx="7375601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33" name="矩形 23"/>
          <p:cNvSpPr txBox="1"/>
          <p:nvPr/>
        </p:nvSpPr>
        <p:spPr>
          <a:xfrm>
            <a:off x="1696172" y="3579192"/>
            <a:ext cx="19098263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主要特性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补全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建议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生成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查错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测试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其它特性：进行安全评估、在特定领域中的增强（例如机器学习、数据库等）、</a:t>
            </a:r>
          </a:p>
        </p:txBody>
      </p:sp>
      <p:sp>
        <p:nvSpPr>
          <p:cNvPr id="134" name="矩形 23"/>
          <p:cNvSpPr txBox="1"/>
          <p:nvPr/>
        </p:nvSpPr>
        <p:spPr>
          <a:xfrm>
            <a:off x="1696172" y="7389260"/>
            <a:ext cx="19098263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主要快捷命令/按键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三个专用符号：/、 @、 #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补全：tab、esc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热建：ctrl + i、ctrl + alt + i、ctrl + enter  </a:t>
            </a:r>
            <a:r>
              <a:rPr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# 在不同的操作系统下可能会有差异</a:t>
            </a:r>
          </a:p>
        </p:txBody>
      </p:sp>
      <p:sp>
        <p:nvSpPr>
          <p:cNvPr id="135" name="矩形 23"/>
          <p:cNvSpPr txBox="1"/>
          <p:nvPr/>
        </p:nvSpPr>
        <p:spPr>
          <a:xfrm>
            <a:off x="1696172" y="9942028"/>
            <a:ext cx="15534086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Copilot关注某些特定信息，例如打开的文件、工作区（或项目），以及光标位置与选中内容等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138" name="矩形 23"/>
          <p:cNvSpPr txBox="1"/>
          <p:nvPr/>
        </p:nvSpPr>
        <p:spPr>
          <a:xfrm>
            <a:off x="1696172" y="3579192"/>
            <a:ext cx="1909826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试用 Copilot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尝试完成一个完整的开发过程（从编辑、运行、调试到构建）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41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