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苹方-简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苹方-简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苹方-简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苹方-简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苹方-简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苹方-简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苹方-简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苹方-简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苹方-简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8" name="Shape 6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定位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rcRect l="0" t="14057" r="0" b="0"/>
          <a:stretch>
            <a:fillRect/>
          </a:stretch>
        </p:blipFill>
        <p:spPr>
          <a:xfrm>
            <a:off x="49385" y="1901141"/>
            <a:ext cx="24334616" cy="11764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835499" y="638998"/>
            <a:ext cx="3731666" cy="106711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线条"/>
          <p:cNvSpPr/>
          <p:nvPr/>
        </p:nvSpPr>
        <p:spPr>
          <a:xfrm flipV="1">
            <a:off x="2199174" y="1506026"/>
            <a:ext cx="3" cy="9986914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播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6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rcRect l="0" t="14057" r="0" b="0"/>
          <a:stretch>
            <a:fillRect/>
          </a:stretch>
        </p:blipFill>
        <p:spPr>
          <a:xfrm>
            <a:off x="49385" y="1901141"/>
            <a:ext cx="24334616" cy="11764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7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835499" y="638998"/>
            <a:ext cx="3731666" cy="1067110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835499" y="638998"/>
            <a:ext cx="3731666" cy="1067110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空白无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3" name="正文级别 1…"/>
          <p:cNvSpPr txBox="1"/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幻灯片编号"/>
          <p:cNvSpPr txBox="1"/>
          <p:nvPr>
            <p:ph type="sldNum" sz="quarter" idx="2"/>
          </p:nvPr>
        </p:nvSpPr>
        <p:spPr>
          <a:xfrm>
            <a:off x="22146202" y="12795910"/>
            <a:ext cx="561398" cy="563830"/>
          </a:xfrm>
          <a:prstGeom prst="rect">
            <a:avLst/>
          </a:prstGeom>
        </p:spPr>
        <p:txBody>
          <a:bodyPr lIns="91438" tIns="91438" rIns="91438" bIns="91438" anchor="ctr"/>
          <a:lstStyle>
            <a:lvl1pPr algn="r" defTabSz="1828800">
              <a:defRPr>
                <a:solidFill>
                  <a:srgbClr val="888888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QCon +-2.jpg" descr="QCon +-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标题文本"/>
          <p:cNvSpPr txBox="1"/>
          <p:nvPr>
            <p:ph type="title" hasCustomPrompt="1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5" name="正文级别 1…"/>
          <p:cNvSpPr txBox="1"/>
          <p:nvPr>
            <p:ph type="body" idx="1" hasCustomPrompt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6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幻灯片编号"/>
          <p:cNvSpPr txBox="1"/>
          <p:nvPr>
            <p:ph type="sldNum" sz="quarter" idx="2"/>
          </p:nvPr>
        </p:nvSpPr>
        <p:spPr>
          <a:xfrm>
            <a:off x="11976710" y="13081000"/>
            <a:ext cx="417882" cy="5207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9pPr>
    </p:titleStyle>
    <p:body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5pPr>
      <a:lvl6pPr marL="2971800" marR="0" indent="-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6pPr>
      <a:lvl7pPr marL="3429000" marR="0" indent="-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7pPr>
      <a:lvl8pPr marL="3886200" marR="0" indent="-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8pPr>
      <a:lvl9pPr marL="4343400" marR="0" indent="-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填写课程标题"/>
          <p:cNvSpPr txBox="1"/>
          <p:nvPr>
            <p:ph type="title"/>
          </p:nvPr>
        </p:nvSpPr>
        <p:spPr>
          <a:xfrm>
            <a:off x="1778000" y="4291457"/>
            <a:ext cx="20828000" cy="2621155"/>
          </a:xfrm>
          <a:prstGeom prst="rect">
            <a:avLst/>
          </a:prstGeom>
        </p:spPr>
        <p:txBody>
          <a:bodyPr/>
          <a:lstStyle>
            <a:lvl1pPr>
              <a:defRPr sz="960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/>
            <a:r>
              <a:t>53 | 不是类型的类型：模块</a:t>
            </a:r>
          </a:p>
        </p:txBody>
      </p:sp>
      <p:sp>
        <p:nvSpPr>
          <p:cNvPr id="71" name="副标题 / 讲师"/>
          <p:cNvSpPr txBox="1"/>
          <p:nvPr>
            <p:ph type="body" sz="quarter" idx="1"/>
          </p:nvPr>
        </p:nvSpPr>
        <p:spPr>
          <a:xfrm>
            <a:off x="1778000" y="7376230"/>
            <a:ext cx="20828000" cy="1587504"/>
          </a:xfrm>
          <a:prstGeom prst="rect">
            <a:avLst/>
          </a:prstGeom>
        </p:spPr>
        <p:txBody>
          <a:bodyPr/>
          <a:lstStyle>
            <a:lvl1pPr>
              <a:defRPr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/>
            <a:r>
              <a:t>周爱民（Aimingoo）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矩形 23"/>
          <p:cNvSpPr txBox="1"/>
          <p:nvPr/>
        </p:nvSpPr>
        <p:spPr>
          <a:xfrm>
            <a:off x="5430538" y="3890033"/>
            <a:ext cx="11669769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TS如何理解模块</a:t>
            </a:r>
          </a:p>
        </p:txBody>
      </p:sp>
      <p:grpSp>
        <p:nvGrpSpPr>
          <p:cNvPr id="76" name="圆角矩形 27"/>
          <p:cNvGrpSpPr/>
          <p:nvPr/>
        </p:nvGrpSpPr>
        <p:grpSpPr>
          <a:xfrm>
            <a:off x="4053325" y="3806501"/>
            <a:ext cx="951685" cy="914586"/>
            <a:chOff x="0" y="-1"/>
            <a:chExt cx="951684" cy="914585"/>
          </a:xfrm>
        </p:grpSpPr>
        <p:sp>
          <p:nvSpPr>
            <p:cNvPr id="74" name="圆角矩形"/>
            <p:cNvSpPr/>
            <p:nvPr/>
          </p:nvSpPr>
          <p:spPr>
            <a:xfrm>
              <a:off x="-1" y="-2"/>
              <a:ext cx="951686" cy="914587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5" name="1"/>
            <p:cNvSpPr txBox="1"/>
            <p:nvPr/>
          </p:nvSpPr>
          <p:spPr>
            <a:xfrm>
              <a:off x="44645" y="106770"/>
              <a:ext cx="862394" cy="701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77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目录</a:t>
            </a:r>
          </a:p>
        </p:txBody>
      </p:sp>
      <p:sp>
        <p:nvSpPr>
          <p:cNvPr id="78" name="矩形 23"/>
          <p:cNvSpPr txBox="1"/>
          <p:nvPr/>
        </p:nvSpPr>
        <p:spPr>
          <a:xfrm>
            <a:off x="5431509" y="5350040"/>
            <a:ext cx="14899168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模块的一般处理</a:t>
            </a:r>
          </a:p>
        </p:txBody>
      </p:sp>
      <p:grpSp>
        <p:nvGrpSpPr>
          <p:cNvPr id="81" name="圆角矩形 27"/>
          <p:cNvGrpSpPr/>
          <p:nvPr/>
        </p:nvGrpSpPr>
        <p:grpSpPr>
          <a:xfrm>
            <a:off x="4053325" y="5297543"/>
            <a:ext cx="951684" cy="914586"/>
            <a:chOff x="0" y="-1"/>
            <a:chExt cx="951683" cy="914585"/>
          </a:xfrm>
        </p:grpSpPr>
        <p:sp>
          <p:nvSpPr>
            <p:cNvPr id="79" name="圆角矩形"/>
            <p:cNvSpPr/>
            <p:nvPr/>
          </p:nvSpPr>
          <p:spPr>
            <a:xfrm>
              <a:off x="-1" y="-2"/>
              <a:ext cx="951685" cy="914587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0" name="1"/>
            <p:cNvSpPr txBox="1"/>
            <p:nvPr/>
          </p:nvSpPr>
          <p:spPr>
            <a:xfrm>
              <a:off x="44645" y="106770"/>
              <a:ext cx="862394" cy="701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82" name="矩形 23"/>
          <p:cNvSpPr txBox="1"/>
          <p:nvPr/>
        </p:nvSpPr>
        <p:spPr>
          <a:xfrm>
            <a:off x="5430539" y="6935554"/>
            <a:ext cx="143742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总结</a:t>
            </a:r>
          </a:p>
        </p:txBody>
      </p:sp>
      <p:grpSp>
        <p:nvGrpSpPr>
          <p:cNvPr id="85" name="圆角矩形 27"/>
          <p:cNvGrpSpPr/>
          <p:nvPr/>
        </p:nvGrpSpPr>
        <p:grpSpPr>
          <a:xfrm>
            <a:off x="4053325" y="6835823"/>
            <a:ext cx="951684" cy="914586"/>
            <a:chOff x="0" y="0"/>
            <a:chExt cx="951682" cy="914584"/>
          </a:xfrm>
        </p:grpSpPr>
        <p:sp>
          <p:nvSpPr>
            <p:cNvPr id="83" name="圆角矩形"/>
            <p:cNvSpPr/>
            <p:nvPr/>
          </p:nvSpPr>
          <p:spPr>
            <a:xfrm>
              <a:off x="0" y="0"/>
              <a:ext cx="951683" cy="914585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4" name="1"/>
            <p:cNvSpPr txBox="1"/>
            <p:nvPr/>
          </p:nvSpPr>
          <p:spPr>
            <a:xfrm>
              <a:off x="44645" y="106771"/>
              <a:ext cx="862393" cy="701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图片 76"/>
          <p:cNvGrpSpPr/>
          <p:nvPr/>
        </p:nvGrpSpPr>
        <p:grpSpPr>
          <a:xfrm>
            <a:off x="0" y="198504"/>
            <a:ext cx="24384000" cy="13318992"/>
            <a:chOff x="0" y="0"/>
            <a:chExt cx="24384000" cy="13318991"/>
          </a:xfrm>
        </p:grpSpPr>
        <p:sp>
          <p:nvSpPr>
            <p:cNvPr id="87" name="矩形"/>
            <p:cNvSpPr/>
            <p:nvPr/>
          </p:nvSpPr>
          <p:spPr>
            <a:xfrm>
              <a:off x="0" y="0"/>
              <a:ext cx="24384000" cy="13318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pic>
          <p:nvPicPr>
            <p:cNvPr id="88" name="image9.png" descr="image9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4384000" cy="133189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0" name="işliḍê"/>
          <p:cNvSpPr txBox="1"/>
          <p:nvPr/>
        </p:nvSpPr>
        <p:spPr>
          <a:xfrm>
            <a:off x="1862162" y="6914037"/>
            <a:ext cx="1323341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228600">
              <a:defRPr sz="1600"/>
            </a:pPr>
            <a:r>
              <a:rPr>
                <a:latin typeface="Source Han Sans SC"/>
                <a:ea typeface="Source Han Sans SC"/>
                <a:cs typeface="Source Han Sans SC"/>
                <a:sym typeface="Source Han Sans SC"/>
              </a:rPr>
              <a:t>仅编译和打包</a:t>
            </a:r>
          </a:p>
          <a:p>
            <a:pPr defTabSz="228600">
              <a:defRPr sz="1600"/>
            </a:pPr>
            <a:r>
              <a:rPr>
                <a:latin typeface="Source Han Sans SC"/>
                <a:ea typeface="Source Han Sans SC"/>
                <a:cs typeface="Source Han Sans SC"/>
                <a:sym typeface="Source Han Sans SC"/>
              </a:rPr>
              <a:t>非模块文件</a:t>
            </a:r>
          </a:p>
        </p:txBody>
      </p:sp>
      <p:sp>
        <p:nvSpPr>
          <p:cNvPr id="91" name="直接连接符 6"/>
          <p:cNvSpPr/>
          <p:nvPr/>
        </p:nvSpPr>
        <p:spPr>
          <a:xfrm flipH="1" rot="16200000">
            <a:off x="862332" y="8568532"/>
            <a:ext cx="2346526" cy="3058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8840" y="0"/>
                </a:lnTo>
                <a:lnTo>
                  <a:pt x="18840" y="21600"/>
                </a:lnTo>
                <a:lnTo>
                  <a:pt x="21600" y="21600"/>
                </a:lnTo>
              </a:path>
            </a:pathLst>
          </a:custGeom>
          <a:ln w="25400">
            <a:solidFill>
              <a:schemeClr val="accent1"/>
            </a:solidFill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92" name="文本框 7"/>
          <p:cNvSpPr txBox="1"/>
          <p:nvPr/>
        </p:nvSpPr>
        <p:spPr>
          <a:xfrm>
            <a:off x="2657177" y="11258160"/>
            <a:ext cx="1815685" cy="422658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--outFile</a:t>
            </a:r>
          </a:p>
        </p:txBody>
      </p:sp>
      <p:sp>
        <p:nvSpPr>
          <p:cNvPr id="93" name="直接连接符 6"/>
          <p:cNvSpPr/>
          <p:nvPr/>
        </p:nvSpPr>
        <p:spPr>
          <a:xfrm rot="5400000">
            <a:off x="4069577" y="9962906"/>
            <a:ext cx="790699" cy="17998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3755" y="0"/>
                </a:lnTo>
                <a:lnTo>
                  <a:pt x="13755" y="21600"/>
                </a:lnTo>
                <a:lnTo>
                  <a:pt x="21600" y="21600"/>
                </a:lnTo>
              </a:path>
            </a:pathLst>
          </a:custGeom>
          <a:ln w="25400">
            <a:solidFill>
              <a:schemeClr val="accent1"/>
            </a:solidFill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94" name="45 | 配置基础概念：模块解析，目标和映射"/>
          <p:cNvSpPr txBox="1"/>
          <p:nvPr/>
        </p:nvSpPr>
        <p:spPr>
          <a:xfrm>
            <a:off x="15431126" y="484612"/>
            <a:ext cx="7335293" cy="644526"/>
          </a:xfrm>
          <a:prstGeom prst="rect">
            <a:avLst/>
          </a:prstGeom>
          <a:gradFill>
            <a:gsLst>
              <a:gs pos="0">
                <a:schemeClr val="accent4">
                  <a:hueOff val="-213352"/>
                  <a:satOff val="4761"/>
                  <a:lumOff val="27633"/>
                </a:schemeClr>
              </a:gs>
              <a:gs pos="35000">
                <a:srgbClr val="FFF6CE"/>
              </a:gs>
              <a:gs pos="100000">
                <a:schemeClr val="accent4">
                  <a:hueOff val="-282571"/>
                  <a:satOff val="4761"/>
                  <a:lumOff val="37573"/>
                </a:schemeClr>
              </a:gs>
            </a:gsLst>
            <a:lin ang="16200000"/>
          </a:gradFill>
          <a:ln>
            <a:solidFill>
              <a:srgbClr val="F9E12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50000"/>
              </a:lnSpc>
            </a:pPr>
            <a:r>
              <a:t>45 | </a:t>
            </a:r>
            <a:r>
              <a:t>配置基础概念：模块解析，目标和映射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在此输入一级标题"/>
          <p:cNvSpPr txBox="1"/>
          <p:nvPr/>
        </p:nvSpPr>
        <p:spPr>
          <a:xfrm>
            <a:off x="1285952" y="1239528"/>
            <a:ext cx="13583934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总结</a:t>
            </a:r>
          </a:p>
        </p:txBody>
      </p:sp>
      <p:sp>
        <p:nvSpPr>
          <p:cNvPr id="97" name="矩形 23"/>
          <p:cNvSpPr txBox="1"/>
          <p:nvPr/>
        </p:nvSpPr>
        <p:spPr>
          <a:xfrm>
            <a:off x="1696173" y="2965343"/>
            <a:ext cx="16921013" cy="665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508000" indent="-508000" algn="l">
              <a:buSzPct val="100000"/>
              <a:buAutoNum type="arabicPeriod" startAt="1"/>
              <a:defRPr sz="4000">
                <a:solidFill>
                  <a:srgbClr val="FFFFFF"/>
                </a:solidFill>
              </a:defRPr>
            </a:pPr>
            <a:r>
              <a:t>两种模块定义：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</a:defRPr>
            </a:pPr>
            <a:r>
              <a:t>包含了import/export语句的.ts就一定是模块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</a:defRPr>
            </a:pPr>
            <a:r>
              <a:t>使moduleDetection配置为force，则强制所有的.ts都是模块</a:t>
            </a:r>
          </a:p>
          <a:p>
            <a:pPr algn="l">
              <a:defRPr sz="4000">
                <a:solidFill>
                  <a:srgbClr val="FFFFFF"/>
                </a:solidFill>
              </a:defRPr>
            </a:pPr>
          </a:p>
          <a:p>
            <a:pPr marL="508000" indent="-508000" algn="l">
              <a:buSzPct val="100000"/>
              <a:buAutoNum type="arabicPeriod" startAt="2"/>
              <a:defRPr sz="4000">
                <a:solidFill>
                  <a:srgbClr val="FFFFFF"/>
                </a:solidFill>
              </a:defRPr>
            </a:pPr>
            <a:r>
              <a:t>TypeScript中有针对commonjs的特殊语句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</a:defRPr>
            </a:pPr>
            <a:r>
              <a:t>编译输出时，必须指定module配置为commonjs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</a:defRPr>
            </a:pPr>
            <a:r>
              <a:t>配置项esModuleInterop为true时，会生成在commonjs中处理esm模块的硬代码</a:t>
            </a:r>
          </a:p>
          <a:p>
            <a:pPr algn="l">
              <a:defRPr sz="4000">
                <a:solidFill>
                  <a:srgbClr val="FFFFFF"/>
                </a:solidFill>
              </a:defRPr>
            </a:pPr>
          </a:p>
          <a:p>
            <a:pPr marL="508000" indent="-508000" algn="l">
              <a:buSzPct val="100000"/>
              <a:buAutoNum type="arabicPeriod" startAt="3"/>
              <a:defRPr sz="4000">
                <a:solidFill>
                  <a:srgbClr val="FFFFFF"/>
                </a:solidFill>
              </a:defRPr>
            </a:pPr>
            <a:r>
              <a:t>模块/名字空间和具名函数的关系</a:t>
            </a:r>
          </a:p>
          <a:p>
            <a:pPr algn="l">
              <a:defRPr sz="4000">
                <a:solidFill>
                  <a:srgbClr val="FFFFFF"/>
                </a:solidFill>
              </a:defRPr>
            </a:pPr>
          </a:p>
          <a:p>
            <a:pPr marL="508000" indent="-508000" algn="l">
              <a:buSzPct val="100000"/>
              <a:buAutoNum type="arabicPeriod" startAt="4"/>
              <a:defRPr sz="4000">
                <a:solidFill>
                  <a:srgbClr val="FFFFFF"/>
                </a:solidFill>
              </a:defRPr>
            </a:pPr>
            <a:r>
              <a:t>动态导入的特殊处理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在此输入一级标题"/>
          <p:cNvSpPr txBox="1"/>
          <p:nvPr/>
        </p:nvSpPr>
        <p:spPr>
          <a:xfrm>
            <a:off x="1285952" y="1239528"/>
            <a:ext cx="13583934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作业</a:t>
            </a:r>
          </a:p>
        </p:txBody>
      </p:sp>
      <p:sp>
        <p:nvSpPr>
          <p:cNvPr id="100" name="矩形 23"/>
          <p:cNvSpPr txBox="1"/>
          <p:nvPr/>
        </p:nvSpPr>
        <p:spPr>
          <a:xfrm>
            <a:off x="1696173" y="2965343"/>
            <a:ext cx="17876923" cy="472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01052" indent="-401052" algn="l">
              <a:buSzPct val="60000"/>
              <a:buBlip>
                <a:blip r:embed="rId2"/>
              </a:buBlip>
              <a:defRPr sz="4000">
                <a:solidFill>
                  <a:srgbClr val="FFFFFF"/>
                </a:solidFill>
              </a:defRPr>
            </a:pPr>
            <a:r>
              <a:t>分析在课件中的 example-outside-import-in-tsnode</a:t>
            </a:r>
          </a:p>
          <a:p>
            <a:pPr marL="669192" indent="-351692" algn="l">
              <a:buSzPct val="100000"/>
              <a:buChar char="‣"/>
              <a:defRPr sz="2400">
                <a:solidFill>
                  <a:srgbClr val="FFFFFF"/>
                </a:solidFill>
              </a:defRPr>
            </a:pPr>
            <a:r>
              <a:t>“模块”是一个“动态”的、环境相关的概念</a:t>
            </a:r>
          </a:p>
          <a:p>
            <a:pPr marL="669192" indent="-351692" algn="l">
              <a:buSzPct val="100000"/>
              <a:buChar char="‣"/>
              <a:defRPr sz="2400">
                <a:solidFill>
                  <a:srgbClr val="FFFFFF"/>
                </a:solidFill>
              </a:defRPr>
            </a:pPr>
            <a:r>
              <a:t>了解package.json对node/ts-noder执行的影响</a:t>
            </a:r>
          </a:p>
          <a:p>
            <a:pPr marL="669192" indent="-351692" algn="l">
              <a:buSzPct val="100000"/>
              <a:buChar char="‣"/>
              <a:defRPr sz="2400">
                <a:solidFill>
                  <a:srgbClr val="FFFFFF"/>
                </a:solidFill>
              </a:defRPr>
            </a:pPr>
            <a:r>
              <a:t>了解在tsconfig.json中有关"ts-node"的配置项</a:t>
            </a:r>
          </a:p>
          <a:p>
            <a:pPr algn="l">
              <a:defRPr i="1" sz="2600">
                <a:solidFill>
                  <a:srgbClr val="A7A7A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  <a:p>
            <a:pPr marL="401052" indent="-401052" algn="l">
              <a:buSzPct val="60000"/>
              <a:buBlip>
                <a:blip r:embed="rId2"/>
              </a:buBlip>
              <a:defRPr sz="4000">
                <a:solidFill>
                  <a:srgbClr val="FFFFFF"/>
                </a:solidFill>
              </a:defRPr>
            </a:pPr>
            <a:r>
              <a:t>问答题：如果一个.ts文件只有import语句，那么它是一个模块吗？为什么？</a:t>
            </a:r>
          </a:p>
          <a:p>
            <a:pPr algn="l">
              <a:defRPr sz="2400">
                <a:solidFill>
                  <a:srgbClr val="FFFFFF"/>
                </a:solidFill>
              </a:defRPr>
            </a:pPr>
          </a:p>
          <a:p>
            <a:pPr algn="l">
              <a:defRPr i="1" sz="2600">
                <a:solidFill>
                  <a:srgbClr val="A7A7A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  <a:p>
            <a:pPr marL="401052" indent="-401052" algn="l">
              <a:buSzPct val="60000"/>
              <a:buBlip>
                <a:blip r:embed="rId2"/>
              </a:buBlip>
              <a:defRPr sz="4000">
                <a:solidFill>
                  <a:srgbClr val="FFFFFF"/>
                </a:solidFill>
              </a:defRPr>
            </a:pPr>
            <a:r>
              <a:t>课后复习：重新复习第45讲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文本框 2"/>
          <p:cNvSpPr txBox="1"/>
          <p:nvPr/>
        </p:nvSpPr>
        <p:spPr>
          <a:xfrm>
            <a:off x="5695707" y="4902198"/>
            <a:ext cx="12992585" cy="391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0">
                <a:solidFill>
                  <a:srgbClr val="FFFFFF"/>
                </a:solidFill>
              </a:defRPr>
            </a:lvl1pPr>
          </a:lstStyle>
          <a:p>
            <a:pPr/>
            <a:r>
              <a:t>THANKS</a:t>
            </a:r>
          </a:p>
        </p:txBody>
      </p:sp>
      <p:pic>
        <p:nvPicPr>
          <p:cNvPr id="103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11116" y="632027"/>
            <a:ext cx="3780432" cy="10810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苹方-简"/>
        <a:ea typeface="苹方-简"/>
        <a:cs typeface="苹方-简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苹方-简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苹方-简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苹方-简"/>
        <a:ea typeface="苹方-简"/>
        <a:cs typeface="苹方-简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苹方-简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苹方-简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