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22 |  条件类型概要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条件类型的基本语法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条件类型连用，以及它与三元表达式的语义区别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条件类型中左侧操作数（L）的特殊性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23"/>
          <p:cNvSpPr txBox="1"/>
          <p:nvPr/>
        </p:nvSpPr>
        <p:spPr>
          <a:xfrm>
            <a:off x="5414434" y="8274789"/>
            <a:ext cx="143742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27"/>
          <p:cNvGrpSpPr/>
          <p:nvPr/>
        </p:nvGrpSpPr>
        <p:grpSpPr>
          <a:xfrm>
            <a:off x="4062330" y="8206787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未命名.jpg" descr="未命名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461" y="2452608"/>
            <a:ext cx="20399078" cy="881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成组"/>
          <p:cNvGrpSpPr/>
          <p:nvPr/>
        </p:nvGrpSpPr>
        <p:grpSpPr>
          <a:xfrm>
            <a:off x="13559423" y="-182466"/>
            <a:ext cx="10080986" cy="13675819"/>
            <a:chOff x="0" y="0"/>
            <a:chExt cx="10080985" cy="13675817"/>
          </a:xfrm>
        </p:grpSpPr>
        <p:sp>
          <p:nvSpPr>
            <p:cNvPr id="93" name="矩形"/>
            <p:cNvSpPr/>
            <p:nvPr/>
          </p:nvSpPr>
          <p:spPr>
            <a:xfrm>
              <a:off x="0" y="1135485"/>
              <a:ext cx="10080986" cy="11404768"/>
            </a:xfrm>
            <a:prstGeom prst="rect">
              <a:avLst/>
            </a:prstGeom>
            <a:solidFill>
              <a:srgbClr val="DDDDDD"/>
            </a:solidFill>
            <a:ln w="9525" cap="flat">
              <a:solidFill>
                <a:srgbClr val="FD5E48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94" name="未命名.pdf" descr="未命名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08485" y="0"/>
              <a:ext cx="9664030" cy="136758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" name="在此输入一级标题"/>
          <p:cNvSpPr txBox="1"/>
          <p:nvPr/>
        </p:nvSpPr>
        <p:spPr>
          <a:xfrm>
            <a:off x="1285952" y="1239528"/>
            <a:ext cx="921806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</a:t>
            </a:r>
          </a:p>
        </p:txBody>
      </p:sp>
      <p:sp>
        <p:nvSpPr>
          <p:cNvPr id="97" name="1、作为表达式，自身要求值（表达式求值）"/>
          <p:cNvSpPr txBox="1"/>
          <p:nvPr/>
        </p:nvSpPr>
        <p:spPr>
          <a:xfrm>
            <a:off x="1556037" y="8434842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98" name="2、作为表达式类型，要参与其它运算符的运算（操作数）"/>
          <p:cNvSpPr txBox="1"/>
          <p:nvPr/>
        </p:nvSpPr>
        <p:spPr>
          <a:xfrm>
            <a:off x="1556037" y="9660038"/>
            <a:ext cx="120383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99" name="✓"/>
          <p:cNvSpPr txBox="1"/>
          <p:nvPr/>
        </p:nvSpPr>
        <p:spPr>
          <a:xfrm>
            <a:off x="15420261" y="1698616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0" name="✓"/>
          <p:cNvSpPr txBox="1"/>
          <p:nvPr/>
        </p:nvSpPr>
        <p:spPr>
          <a:xfrm>
            <a:off x="15420261" y="5292189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1" name="✓"/>
          <p:cNvSpPr txBox="1"/>
          <p:nvPr/>
        </p:nvSpPr>
        <p:spPr>
          <a:xfrm>
            <a:off x="15420261" y="1111766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2" name="✓"/>
          <p:cNvSpPr txBox="1"/>
          <p:nvPr/>
        </p:nvSpPr>
        <p:spPr>
          <a:xfrm>
            <a:off x="15420261" y="25821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3" name="✓"/>
          <p:cNvSpPr txBox="1"/>
          <p:nvPr/>
        </p:nvSpPr>
        <p:spPr>
          <a:xfrm>
            <a:off x="15420261" y="3937191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4" name="✓"/>
          <p:cNvSpPr txBox="1"/>
          <p:nvPr/>
        </p:nvSpPr>
        <p:spPr>
          <a:xfrm>
            <a:off x="15420261" y="6299843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5" name="✓"/>
          <p:cNvSpPr txBox="1"/>
          <p:nvPr/>
        </p:nvSpPr>
        <p:spPr>
          <a:xfrm>
            <a:off x="15420261" y="800218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6" name="✓"/>
          <p:cNvSpPr txBox="1"/>
          <p:nvPr/>
        </p:nvSpPr>
        <p:spPr>
          <a:xfrm>
            <a:off x="15420261" y="86624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7" name="矩形"/>
          <p:cNvSpPr/>
          <p:nvPr/>
        </p:nvSpPr>
        <p:spPr>
          <a:xfrm>
            <a:off x="15470387" y="9396654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✓"/>
          <p:cNvSpPr txBox="1"/>
          <p:nvPr/>
        </p:nvSpPr>
        <p:spPr>
          <a:xfrm>
            <a:off x="15420261" y="7234487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09" name="✓"/>
          <p:cNvSpPr txBox="1"/>
          <p:nvPr/>
        </p:nvSpPr>
        <p:spPr>
          <a:xfrm>
            <a:off x="15420261" y="3207794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10" name="✓"/>
          <p:cNvSpPr txBox="1"/>
          <p:nvPr/>
        </p:nvSpPr>
        <p:spPr>
          <a:xfrm>
            <a:off x="15420261" y="4466551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11" name="✓"/>
          <p:cNvSpPr txBox="1"/>
          <p:nvPr/>
        </p:nvSpPr>
        <p:spPr>
          <a:xfrm>
            <a:off x="15420261" y="3566109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12" name="✓"/>
          <p:cNvSpPr txBox="1"/>
          <p:nvPr/>
        </p:nvSpPr>
        <p:spPr>
          <a:xfrm>
            <a:off x="15420261" y="2162396"/>
            <a:ext cx="45943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828800">
              <a:defRPr sz="3600">
                <a:solidFill>
                  <a:srgbClr val="FF2600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>
              <a:defRPr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✓</a:t>
            </a:r>
          </a:p>
        </p:txBody>
      </p:sp>
      <p:sp>
        <p:nvSpPr>
          <p:cNvPr id="113" name="矩形"/>
          <p:cNvSpPr/>
          <p:nvPr/>
        </p:nvSpPr>
        <p:spPr>
          <a:xfrm>
            <a:off x="15470387" y="10716941"/>
            <a:ext cx="4061286" cy="534729"/>
          </a:xfrm>
          <a:prstGeom prst="rect">
            <a:avLst/>
          </a:prstGeom>
          <a:gradFill>
            <a:gsLst>
              <a:gs pos="0">
                <a:schemeClr val="accent5">
                  <a:alpha val="35201"/>
                </a:schemeClr>
              </a:gs>
              <a:gs pos="100000">
                <a:schemeClr val="accent5">
                  <a:hueOff val="-200295"/>
                  <a:lumOff val="22393"/>
                  <a:alpha val="35201"/>
                </a:schemeClr>
              </a:gs>
            </a:gsLst>
            <a:lin ang="16200000"/>
          </a:gradFill>
          <a:ln>
            <a:solidFill>
              <a:srgbClr val="FD5E48">
                <a:alpha val="35201"/>
              </a:srgbClr>
            </a:solidFill>
          </a:ln>
        </p:spPr>
        <p:txBody>
          <a:bodyPr lIns="0" tIns="0" rIns="0" bIns="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在此输入一级标题"/>
          <p:cNvSpPr txBox="1"/>
          <p:nvPr/>
        </p:nvSpPr>
        <p:spPr>
          <a:xfrm>
            <a:off x="1285952" y="1239528"/>
            <a:ext cx="11095781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表达式类型的三种运算语义</a:t>
            </a:r>
          </a:p>
        </p:txBody>
      </p:sp>
      <p:sp>
        <p:nvSpPr>
          <p:cNvPr id="116" name="1、作为表达式，自身要求值（表达式求值）"/>
          <p:cNvSpPr txBox="1"/>
          <p:nvPr/>
        </p:nvSpPr>
        <p:spPr>
          <a:xfrm>
            <a:off x="5607177" y="5830539"/>
            <a:ext cx="90548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1、作为表达式，自身要求值（表达式求值）</a:t>
            </a:r>
          </a:p>
        </p:txBody>
      </p:sp>
      <p:sp>
        <p:nvSpPr>
          <p:cNvPr id="117" name="2、作为表达式类型，要参与其它运算符的运算（操作数）"/>
          <p:cNvSpPr txBox="1"/>
          <p:nvPr/>
        </p:nvSpPr>
        <p:spPr>
          <a:xfrm>
            <a:off x="5607177" y="7055734"/>
            <a:ext cx="117980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2、作为表达式类型，要参与其它运算符的运算（操作数）</a:t>
            </a:r>
          </a:p>
        </p:txBody>
      </p:sp>
      <p:sp>
        <p:nvSpPr>
          <p:cNvPr id="118" name="3、作为变量的类型声明，要接受其它类型的赋值（赋值兼容性）"/>
          <p:cNvSpPr txBox="1"/>
          <p:nvPr/>
        </p:nvSpPr>
        <p:spPr>
          <a:xfrm>
            <a:off x="5607177" y="8280929"/>
            <a:ext cx="1316964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3、作为变量的类型声明，要接受其它类型的赋值（赋值兼容性）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条件类型</a:t>
            </a:r>
          </a:p>
        </p:txBody>
      </p:sp>
      <p:sp>
        <p:nvSpPr>
          <p:cNvPr id="121" name="L extends R ? X : Y;"/>
          <p:cNvSpPr txBox="1"/>
          <p:nvPr/>
        </p:nvSpPr>
        <p:spPr>
          <a:xfrm>
            <a:off x="4321249" y="4879378"/>
            <a:ext cx="11698586" cy="130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7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extends</a:t>
            </a:r>
            <a:r>
              <a:t> R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?</a:t>
            </a:r>
            <a:r>
              <a:t> X </a:t>
            </a:r>
            <a:r>
              <a:rPr>
                <a:solidFill>
                  <a:schemeClr val="accent3">
                    <a:lumOff val="11764"/>
                  </a:schemeClr>
                </a:solidFill>
              </a:rPr>
              <a:t>:</a:t>
            </a:r>
            <a:r>
              <a:t> Y;</a:t>
            </a:r>
          </a:p>
        </p:txBody>
      </p:sp>
      <p:sp>
        <p:nvSpPr>
          <p:cNvPr id="122" name="线条"/>
          <p:cNvSpPr/>
          <p:nvPr/>
        </p:nvSpPr>
        <p:spPr>
          <a:xfrm>
            <a:off x="4285532" y="6310971"/>
            <a:ext cx="6734209" cy="1"/>
          </a:xfrm>
          <a:prstGeom prst="line">
            <a:avLst/>
          </a:prstGeom>
          <a:ln w="50800">
            <a:solidFill>
              <a:schemeClr val="accent1"/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矩形 23"/>
          <p:cNvSpPr txBox="1"/>
          <p:nvPr/>
        </p:nvSpPr>
        <p:spPr>
          <a:xfrm>
            <a:off x="11980422" y="7356669"/>
            <a:ext cx="8103843" cy="305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 ：左操作数（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Source</a:t>
            </a:r>
            <a:r>
              <a:t>）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：右操作数（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Target</a:t>
            </a:r>
            <a:r>
              <a:t>）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X ：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True </a:t>
            </a:r>
            <a:r>
              <a:t>分支</a:t>
            </a:r>
          </a:p>
          <a:p>
            <a:pPr algn="l">
              <a:defRPr i="1" sz="4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Y ：</a:t>
            </a:r>
            <a:r>
              <a:rPr>
                <a:solidFill>
                  <a:schemeClr val="accent5">
                    <a:lumOff val="17352"/>
                  </a:schemeClr>
                </a:solidFill>
              </a:rPr>
              <a:t>False </a:t>
            </a:r>
            <a:r>
              <a:t>分支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126" name="矩形 23"/>
          <p:cNvSpPr txBox="1"/>
          <p:nvPr/>
        </p:nvSpPr>
        <p:spPr>
          <a:xfrm>
            <a:off x="1696172" y="4341192"/>
            <a:ext cx="20991655" cy="5859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条件类型的基本语法及其求值结果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基本语法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`L extends R ? X : Y`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求值结果包括：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never</a:t>
            </a:r>
            <a:r>
              <a:t>、X、Y、X ｜ Y、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X = L = L &amp; R</a:t>
            </a:r>
            <a:endParaRPr>
              <a:solidFill>
                <a:srgbClr val="D783FF"/>
              </a:solidFill>
              <a:latin typeface="Monaco"/>
              <a:ea typeface="Monaco"/>
              <a:cs typeface="Monaco"/>
              <a:sym typeface="Monaco"/>
            </a:endParaRP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条件类型的特殊之处在于它的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True/False</a:t>
            </a:r>
            <a:r>
              <a:t> 分支都是被作为类型表达式求值的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这意味着结果可能是惰性的或未完全求值的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没有取反运算，但是可以通过交换条件类型的两个分支来获得相同效果</a:t>
            </a:r>
          </a:p>
          <a:p>
            <a:pPr algn="l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裸类型参数与分布式条件类型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Union types 与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never</a:t>
            </a:r>
            <a:r>
              <a:t> type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29" name="矩形 23"/>
          <p:cNvSpPr txBox="1"/>
          <p:nvPr/>
        </p:nvSpPr>
        <p:spPr>
          <a:xfrm>
            <a:off x="1696172" y="3722780"/>
            <a:ext cx="16973864" cy="4709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使用条件类型来分别得到一个接口的签名和成员列表</a:t>
            </a:r>
          </a:p>
          <a:p>
            <a:pPr indent="317500" algn="l">
              <a:defRPr sz="26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defRPr>
            </a:pPr>
            <a:r>
              <a:t>// 可以写成泛型工具Signs&lt;T&gt;和Keys&lt;T&gt;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T = {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[k: string|symbol|number]: string | number;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a: string;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b: number;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c: 1;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keys = ...</a:t>
            </a:r>
          </a:p>
          <a:p>
            <a:pPr indent="317500" algn="l">
              <a:defRPr sz="2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D783FF"/>
                </a:solidFill>
              </a:rPr>
              <a:t>type</a:t>
            </a:r>
            <a:r>
              <a:t> signs =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32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