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8" name="Shape 4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存在如下例外规则												</a:t>
            </a:r>
          </a:p>
          <a:p>
            <a:pPr/>
            <a:r>
              <a:t>1、	undefined可以赋给void；反之不成立。											</a:t>
            </a:r>
          </a:p>
          <a:p>
            <a:pPr/>
            <a:r>
              <a:t>2、	字面量值（作为子类型）可以赋给对应的类型，例如'a'赋给string；反之不成立。（该规则对string/boolean/number/bigint适用）											</a:t>
            </a:r>
          </a:p>
          <a:p>
            <a:pPr/>
            <a:r>
              <a:t>3、	any和unknown在类型兼容性上类似：1）总是可以接受任何类型；2）any能赋给任何类型，而unknown只能赋给unknown和any。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5" name="Shape 4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存在如下例外规则												</a:t>
            </a:r>
          </a:p>
          <a:p>
            <a:pPr/>
            <a:r>
              <a:t>1、	undefined可以赋给void；反之不成立。											</a:t>
            </a:r>
          </a:p>
          <a:p>
            <a:pPr/>
            <a:r>
              <a:t>2、	字面量值（作为子类型）可以赋给对应的类型，例如'a'赋给string；反之不成立。（该规则对string/boolean/number/bigint适用）											</a:t>
            </a:r>
          </a:p>
          <a:p>
            <a:pPr/>
            <a:r>
              <a:t>3、	any和unknown在类型兼容性上类似：1）总是可以接受任何类型；2）any能赋给任何类型，而unknown只能赋给unknown和any。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2" name="Shape 4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存在如下例外规则												</a:t>
            </a:r>
          </a:p>
          <a:p>
            <a:pPr/>
            <a:r>
              <a:t>1、	undefined可以赋给void；反之不成立。											</a:t>
            </a:r>
          </a:p>
          <a:p>
            <a:pPr/>
            <a:r>
              <a:t>2、	字面量值（作为子类型）可以赋给对应的类型，例如'a'赋给string；反之不成立。（该规则对string/boolean/number/bigint适用）											</a:t>
            </a:r>
          </a:p>
          <a:p>
            <a:pPr/>
            <a:r>
              <a:t>3、	any和unknown在类型兼容性上类似：1）总是可以接受任何类型；2）any能赋给任何类型，而unknown只能赋给unknown和any。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23 |  赋值兼容性的再说明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495" name="矩形 23"/>
          <p:cNvSpPr txBox="1"/>
          <p:nvPr/>
        </p:nvSpPr>
        <p:spPr>
          <a:xfrm>
            <a:off x="1696172" y="4341192"/>
            <a:ext cx="20991655" cy="42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赋值兼容通过“条件表达式”将结构兼容和子类型兼容统一在同一语义之下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语法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`A extends B ? X : Y`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兼容性不再是静态的约定，它可以被计算了，并且这个计算过程可以用于驱动计算流程（分支和递归）</a:t>
            </a:r>
            <a:endParaRPr>
              <a:solidFill>
                <a:srgbClr val="D783FF"/>
              </a:solidFill>
              <a:latin typeface="Monaco"/>
              <a:ea typeface="Monaco"/>
              <a:cs typeface="Monaco"/>
              <a:sym typeface="Monaco"/>
            </a:endParaRP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注意TypeScript在处理“裸类型参数”时会有一些潜规则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元组的生成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keyof</a:t>
            </a:r>
            <a:r>
              <a:t> 的处理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never</a:t>
            </a:r>
            <a:r>
              <a:t> 和联合类型用在 extends 的左侧时的特殊性（上一讲）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498" name="矩形 23"/>
          <p:cNvSpPr txBox="1"/>
          <p:nvPr/>
        </p:nvSpPr>
        <p:spPr>
          <a:xfrm>
            <a:off x="1721572" y="3722780"/>
            <a:ext cx="16973864" cy="692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为 MapMartix&lt;&gt; 返回的二维元组生成csv或xls文件，然后在表格软件中分析该矩阵。</a:t>
            </a:r>
          </a:p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为 MapMartix&lt;&gt; 返回的二维元组添加首行和首列（标题行与标题列）。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// 提示1、向元组中添加新项的方法是使用展开运算（…），结果会是一个新元组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X = [x, ...T]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// 提示2、新的泛型工具需要添加一个 类型约束，以使得元组在展开时通过类型检查。如下：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MapMartix2&lt;Source </a:t>
            </a:r>
            <a:r>
              <a:rPr>
                <a:solidFill>
                  <a:srgbClr val="FF7E79"/>
                </a:solidFill>
              </a:rPr>
              <a:t>extends any[]</a:t>
            </a:r>
            <a:r>
              <a:t>&gt; = {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...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501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条件表达式类型用于检查类型兼容的具体做法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兼容矩阵的输出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兼容性概念的再说明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79406" y="6767928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5414434" y="8274789"/>
            <a:ext cx="143742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4062330" y="8206787"/>
            <a:ext cx="951683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矩形 3"/>
          <p:cNvGrpSpPr/>
          <p:nvPr/>
        </p:nvGrpSpPr>
        <p:grpSpPr>
          <a:xfrm>
            <a:off x="6446158" y="9143807"/>
            <a:ext cx="4370121" cy="1876301"/>
            <a:chOff x="0" y="0"/>
            <a:chExt cx="4370120" cy="1876300"/>
          </a:xfrm>
        </p:grpSpPr>
        <p:sp>
          <p:nvSpPr>
            <p:cNvPr id="91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92" name="字面类型…"/>
            <p:cNvSpPr txBox="1"/>
            <p:nvPr/>
          </p:nvSpPr>
          <p:spPr>
            <a:xfrm>
              <a:off x="104139" y="186310"/>
              <a:ext cx="4161842" cy="150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 types</a:t>
              </a:r>
              <a:r>
                <a:t>）</a:t>
              </a:r>
            </a:p>
          </p:txBody>
        </p:sp>
      </p:grpSp>
      <p:grpSp>
        <p:nvGrpSpPr>
          <p:cNvPr id="96" name="矩形 4"/>
          <p:cNvGrpSpPr/>
          <p:nvPr/>
        </p:nvGrpSpPr>
        <p:grpSpPr>
          <a:xfrm>
            <a:off x="4641976" y="3255284"/>
            <a:ext cx="4841076" cy="2566121"/>
            <a:chOff x="0" y="0"/>
            <a:chExt cx="4841075" cy="2566120"/>
          </a:xfrm>
        </p:grpSpPr>
        <p:sp>
          <p:nvSpPr>
            <p:cNvPr id="94" name="矩形"/>
            <p:cNvSpPr/>
            <p:nvPr/>
          </p:nvSpPr>
          <p:spPr>
            <a:xfrm>
              <a:off x="0" y="243808"/>
              <a:ext cx="4841076" cy="207850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95" name="原始值类型(同es)…"/>
            <p:cNvSpPr txBox="1"/>
            <p:nvPr/>
          </p:nvSpPr>
          <p:spPr>
            <a:xfrm>
              <a:off x="108328" y="0"/>
              <a:ext cx="4624419" cy="25661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40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原始值类型</a:t>
              </a:r>
              <a:r>
                <a:t>(</a:t>
              </a:r>
              <a:r>
                <a:t>同</a:t>
              </a:r>
              <a:r>
                <a:t>es)</a:t>
              </a:r>
            </a:p>
            <a:p>
              <a:pPr defTabSz="1828800">
                <a:defRPr sz="32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Primitive types</a:t>
              </a:r>
              <a:r>
                <a:t>）</a:t>
              </a:r>
            </a:p>
          </p:txBody>
        </p:sp>
      </p:grpSp>
      <p:sp>
        <p:nvSpPr>
          <p:cNvPr id="97" name="文本框 6"/>
          <p:cNvSpPr txBox="1"/>
          <p:nvPr/>
        </p:nvSpPr>
        <p:spPr>
          <a:xfrm>
            <a:off x="8256596" y="6734131"/>
            <a:ext cx="4226021" cy="798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Above is collective type of literal types</a:t>
            </a:r>
          </a:p>
        </p:txBody>
      </p:sp>
      <p:grpSp>
        <p:nvGrpSpPr>
          <p:cNvPr id="100" name="矩形 7"/>
          <p:cNvGrpSpPr/>
          <p:nvPr/>
        </p:nvGrpSpPr>
        <p:grpSpPr>
          <a:xfrm>
            <a:off x="18876779" y="5554140"/>
            <a:ext cx="4969549" cy="2157635"/>
            <a:chOff x="0" y="-11985"/>
            <a:chExt cx="4969547" cy="2157634"/>
          </a:xfrm>
        </p:grpSpPr>
        <p:sp>
          <p:nvSpPr>
            <p:cNvPr id="98" name="矩形"/>
            <p:cNvSpPr/>
            <p:nvPr/>
          </p:nvSpPr>
          <p:spPr>
            <a:xfrm>
              <a:off x="-1" y="-1"/>
              <a:ext cx="4969549" cy="213366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99" name="类/构造类型…"/>
            <p:cNvSpPr txBox="1"/>
            <p:nvPr/>
          </p:nvSpPr>
          <p:spPr>
            <a:xfrm>
              <a:off x="111203" y="-11986"/>
              <a:ext cx="4747142" cy="2157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2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类</a:t>
              </a:r>
              <a:r>
                <a:t>/</a:t>
              </a:r>
              <a:r>
                <a:t>构造类型</a:t>
              </a:r>
            </a:p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rPr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Class/Construct type</a:t>
              </a:r>
              <a:r>
                <a:t>）</a:t>
              </a:r>
            </a:p>
          </p:txBody>
        </p:sp>
      </p:grpSp>
      <p:grpSp>
        <p:nvGrpSpPr>
          <p:cNvPr id="103" name="矩形 15"/>
          <p:cNvGrpSpPr/>
          <p:nvPr/>
        </p:nvGrpSpPr>
        <p:grpSpPr>
          <a:xfrm>
            <a:off x="548922" y="9143807"/>
            <a:ext cx="4370121" cy="1876301"/>
            <a:chOff x="0" y="0"/>
            <a:chExt cx="4370120" cy="1876300"/>
          </a:xfrm>
        </p:grpSpPr>
        <p:sp>
          <p:nvSpPr>
            <p:cNvPr id="101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02" name="特殊类型…"/>
            <p:cNvSpPr txBox="1"/>
            <p:nvPr/>
          </p:nvSpPr>
          <p:spPr>
            <a:xfrm>
              <a:off x="104139" y="186310"/>
              <a:ext cx="4161842" cy="150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（Special types）</a:t>
              </a:r>
            </a:p>
          </p:txBody>
        </p:sp>
      </p:grpSp>
      <p:sp>
        <p:nvSpPr>
          <p:cNvPr id="104" name="矩形 2"/>
          <p:cNvSpPr/>
          <p:nvPr/>
        </p:nvSpPr>
        <p:spPr>
          <a:xfrm>
            <a:off x="8799738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0, ...</a:t>
            </a:r>
          </a:p>
        </p:txBody>
      </p:sp>
      <p:sp>
        <p:nvSpPr>
          <p:cNvPr id="105" name="矩形 5"/>
          <p:cNvSpPr/>
          <p:nvPr/>
        </p:nvSpPr>
        <p:spPr>
          <a:xfrm>
            <a:off x="7661126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'a', 'aa', ...</a:t>
            </a:r>
          </a:p>
        </p:txBody>
      </p:sp>
      <p:sp>
        <p:nvSpPr>
          <p:cNvPr id="106" name="矩形 8"/>
          <p:cNvSpPr/>
          <p:nvPr/>
        </p:nvSpPr>
        <p:spPr>
          <a:xfrm>
            <a:off x="9938350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1n,</a:t>
            </a:r>
            <a:r>
              <a:t> </a:t>
            </a:r>
            <a:r>
              <a:t>...</a:t>
            </a:r>
          </a:p>
        </p:txBody>
      </p:sp>
      <p:sp>
        <p:nvSpPr>
          <p:cNvPr id="107" name="矩形 17"/>
          <p:cNvSpPr/>
          <p:nvPr/>
        </p:nvSpPr>
        <p:spPr>
          <a:xfrm>
            <a:off x="5383901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108" name="矩形 18"/>
          <p:cNvSpPr/>
          <p:nvPr/>
        </p:nvSpPr>
        <p:spPr>
          <a:xfrm>
            <a:off x="6522514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undefined</a:t>
            </a:r>
          </a:p>
        </p:txBody>
      </p:sp>
      <p:sp>
        <p:nvSpPr>
          <p:cNvPr id="109" name="矩形 19"/>
          <p:cNvSpPr/>
          <p:nvPr/>
        </p:nvSpPr>
        <p:spPr>
          <a:xfrm>
            <a:off x="517722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never</a:t>
            </a:r>
          </a:p>
        </p:txBody>
      </p:sp>
      <p:sp>
        <p:nvSpPr>
          <p:cNvPr id="110" name="矩形 20"/>
          <p:cNvSpPr/>
          <p:nvPr/>
        </p:nvSpPr>
        <p:spPr>
          <a:xfrm>
            <a:off x="1421404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void</a:t>
            </a:r>
          </a:p>
        </p:txBody>
      </p:sp>
      <p:sp>
        <p:nvSpPr>
          <p:cNvPr id="111" name="矩形 21"/>
          <p:cNvSpPr/>
          <p:nvPr/>
        </p:nvSpPr>
        <p:spPr>
          <a:xfrm>
            <a:off x="2325086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any</a:t>
            </a:r>
          </a:p>
        </p:txBody>
      </p:sp>
      <p:sp>
        <p:nvSpPr>
          <p:cNvPr id="112" name="矩形 22"/>
          <p:cNvSpPr/>
          <p:nvPr/>
        </p:nvSpPr>
        <p:spPr>
          <a:xfrm>
            <a:off x="3228768" y="8174621"/>
            <a:ext cx="828001" cy="2222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unknown</a:t>
            </a:r>
          </a:p>
        </p:txBody>
      </p:sp>
      <p:sp>
        <p:nvSpPr>
          <p:cNvPr id="113" name="矩形 23"/>
          <p:cNvSpPr/>
          <p:nvPr/>
        </p:nvSpPr>
        <p:spPr>
          <a:xfrm>
            <a:off x="11076966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true/false</a:t>
            </a:r>
          </a:p>
        </p:txBody>
      </p:sp>
      <p:sp>
        <p:nvSpPr>
          <p:cNvPr id="114" name="矩形 26"/>
          <p:cNvSpPr/>
          <p:nvPr/>
        </p:nvSpPr>
        <p:spPr>
          <a:xfrm>
            <a:off x="8799740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number</a:t>
            </a:r>
          </a:p>
        </p:txBody>
      </p:sp>
      <p:sp>
        <p:nvSpPr>
          <p:cNvPr id="115" name="矩形 27"/>
          <p:cNvSpPr/>
          <p:nvPr/>
        </p:nvSpPr>
        <p:spPr>
          <a:xfrm>
            <a:off x="7661128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116" name="矩形 28"/>
          <p:cNvSpPr/>
          <p:nvPr/>
        </p:nvSpPr>
        <p:spPr>
          <a:xfrm>
            <a:off x="9938352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bigint</a:t>
            </a:r>
          </a:p>
        </p:txBody>
      </p:sp>
      <p:sp>
        <p:nvSpPr>
          <p:cNvPr id="117" name="矩形 29"/>
          <p:cNvSpPr/>
          <p:nvPr/>
        </p:nvSpPr>
        <p:spPr>
          <a:xfrm>
            <a:off x="5383904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118" name="矩形 30"/>
          <p:cNvSpPr/>
          <p:nvPr/>
        </p:nvSpPr>
        <p:spPr>
          <a:xfrm>
            <a:off x="6522516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undefined</a:t>
            </a:r>
          </a:p>
        </p:txBody>
      </p:sp>
      <p:sp>
        <p:nvSpPr>
          <p:cNvPr id="119" name="矩形 31"/>
          <p:cNvSpPr/>
          <p:nvPr/>
        </p:nvSpPr>
        <p:spPr>
          <a:xfrm>
            <a:off x="11076968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boolean</a:t>
            </a:r>
          </a:p>
        </p:txBody>
      </p:sp>
      <p:sp>
        <p:nvSpPr>
          <p:cNvPr id="120" name="矩形 32"/>
          <p:cNvSpPr/>
          <p:nvPr/>
        </p:nvSpPr>
        <p:spPr>
          <a:xfrm>
            <a:off x="13359617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b="1" sz="1600">
                <a:solidFill>
                  <a:schemeClr val="accent5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121" name="矩形 33"/>
          <p:cNvSpPr/>
          <p:nvPr/>
        </p:nvSpPr>
        <p:spPr>
          <a:xfrm>
            <a:off x="14498232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122" name="矩形 34"/>
          <p:cNvSpPr/>
          <p:nvPr/>
        </p:nvSpPr>
        <p:spPr>
          <a:xfrm>
            <a:off x="16972536" y="200159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Number()</a:t>
            </a:r>
          </a:p>
        </p:txBody>
      </p:sp>
      <p:sp>
        <p:nvSpPr>
          <p:cNvPr id="123" name="矩形 35"/>
          <p:cNvSpPr/>
          <p:nvPr/>
        </p:nvSpPr>
        <p:spPr>
          <a:xfrm>
            <a:off x="16972536" y="1613155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String()</a:t>
            </a:r>
          </a:p>
        </p:txBody>
      </p:sp>
      <p:sp>
        <p:nvSpPr>
          <p:cNvPr id="124" name="左大括号 42"/>
          <p:cNvSpPr/>
          <p:nvPr/>
        </p:nvSpPr>
        <p:spPr>
          <a:xfrm flipH="1" rot="16200000">
            <a:off x="9055021" y="2084237"/>
            <a:ext cx="574369" cy="7916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42"/>
                  <a:pt x="10800" y="21469"/>
                </a:cubicBezTo>
                <a:lnTo>
                  <a:pt x="10800" y="4471"/>
                </a:lnTo>
                <a:cubicBezTo>
                  <a:pt x="10800" y="4399"/>
                  <a:pt x="5965" y="4340"/>
                  <a:pt x="0" y="4340"/>
                </a:cubicBezTo>
                <a:cubicBezTo>
                  <a:pt x="5965" y="4340"/>
                  <a:pt x="10800" y="4282"/>
                  <a:pt x="10800" y="4210"/>
                </a:cubicBezTo>
                <a:lnTo>
                  <a:pt x="10800" y="131"/>
                </a:lnTo>
                <a:cubicBezTo>
                  <a:pt x="10800" y="58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25" name="左大括号 43"/>
          <p:cNvSpPr/>
          <p:nvPr/>
        </p:nvSpPr>
        <p:spPr>
          <a:xfrm flipH="1" rot="5400000">
            <a:off x="10182204" y="5931471"/>
            <a:ext cx="574369" cy="5630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18"/>
                  <a:pt x="10800" y="21416"/>
                </a:cubicBezTo>
                <a:lnTo>
                  <a:pt x="10800" y="17924"/>
                </a:lnTo>
                <a:cubicBezTo>
                  <a:pt x="10800" y="17822"/>
                  <a:pt x="5965" y="17740"/>
                  <a:pt x="0" y="17740"/>
                </a:cubicBezTo>
                <a:cubicBezTo>
                  <a:pt x="5965" y="17740"/>
                  <a:pt x="10800" y="17658"/>
                  <a:pt x="10800" y="17556"/>
                </a:cubicBezTo>
                <a:lnTo>
                  <a:pt x="10800" y="184"/>
                </a:lnTo>
                <a:cubicBezTo>
                  <a:pt x="10800" y="82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26" name="左大括号 44"/>
          <p:cNvSpPr/>
          <p:nvPr/>
        </p:nvSpPr>
        <p:spPr>
          <a:xfrm flipH="1" rot="5400000">
            <a:off x="10349143" y="1540077"/>
            <a:ext cx="263845" cy="1019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79"/>
                  <a:pt x="10800" y="21553"/>
                </a:cubicBezTo>
                <a:lnTo>
                  <a:pt x="10800" y="2378"/>
                </a:lnTo>
                <a:cubicBezTo>
                  <a:pt x="10800" y="2352"/>
                  <a:pt x="5965" y="2331"/>
                  <a:pt x="0" y="2331"/>
                </a:cubicBezTo>
                <a:cubicBezTo>
                  <a:pt x="5965" y="2331"/>
                  <a:pt x="10800" y="2310"/>
                  <a:pt x="10800" y="2285"/>
                </a:cubicBezTo>
                <a:lnTo>
                  <a:pt x="10800" y="47"/>
                </a:lnTo>
                <a:cubicBezTo>
                  <a:pt x="10800" y="21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27" name="文本框 46"/>
          <p:cNvSpPr txBox="1"/>
          <p:nvPr/>
        </p:nvSpPr>
        <p:spPr>
          <a:xfrm>
            <a:off x="13509823" y="6739506"/>
            <a:ext cx="2071585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基础类型系统</a:t>
            </a:r>
          </a:p>
          <a:p>
            <a:pPr defTabSz="1828800">
              <a:defRPr b="1"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</a:t>
            </a:r>
            <a:r>
              <a:t>typeof</a:t>
            </a:r>
            <a:r>
              <a:t>）</a:t>
            </a:r>
          </a:p>
        </p:txBody>
      </p:sp>
      <p:sp>
        <p:nvSpPr>
          <p:cNvPr id="128" name="左大括号 47"/>
          <p:cNvSpPr/>
          <p:nvPr/>
        </p:nvSpPr>
        <p:spPr>
          <a:xfrm flipH="1" rot="5400000">
            <a:off x="2452707" y="6532871"/>
            <a:ext cx="574369" cy="4425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5"/>
                  <a:pt x="10800" y="21366"/>
                </a:cubicBezTo>
                <a:lnTo>
                  <a:pt x="10800" y="11001"/>
                </a:lnTo>
                <a:cubicBezTo>
                  <a:pt x="10800" y="10872"/>
                  <a:pt x="5965" y="10768"/>
                  <a:pt x="0" y="10768"/>
                </a:cubicBezTo>
                <a:cubicBezTo>
                  <a:pt x="5965" y="10768"/>
                  <a:pt x="10800" y="10663"/>
                  <a:pt x="10800" y="10534"/>
                </a:cubicBezTo>
                <a:lnTo>
                  <a:pt x="10800" y="234"/>
                </a:lnTo>
                <a:cubicBezTo>
                  <a:pt x="10800" y="105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29" name="文本框 50"/>
          <p:cNvSpPr txBox="1"/>
          <p:nvPr/>
        </p:nvSpPr>
        <p:spPr>
          <a:xfrm>
            <a:off x="11906982" y="9084057"/>
            <a:ext cx="2228679" cy="95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1"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5"/>
                </a:solidFill>
              </a:rPr>
              <a:t>字面对象</a:t>
            </a:r>
            <a:r>
              <a:rPr b="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：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{ … }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algn="l" defTabSz="1828800">
              <a:defRPr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数组与元组对象：</a:t>
            </a:r>
            <a:r>
              <a:t>[ … ]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字面正则对象</a:t>
            </a:r>
            <a:r>
              <a:t>: /…/…</a:t>
            </a:r>
          </a:p>
        </p:txBody>
      </p:sp>
      <p:sp>
        <p:nvSpPr>
          <p:cNvPr id="130" name="文本框 52"/>
          <p:cNvSpPr txBox="1"/>
          <p:nvPr/>
        </p:nvSpPr>
        <p:spPr>
          <a:xfrm>
            <a:off x="14749375" y="8964727"/>
            <a:ext cx="2228679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箭头函数</a:t>
            </a:r>
            <a:r>
              <a:t>: () =&gt; …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具名函数</a:t>
            </a:r>
            <a:r>
              <a:t>: function f() { ... }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匿名函数</a:t>
            </a:r>
            <a:r>
              <a:t>: function () { ... }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...</a:t>
            </a:r>
          </a:p>
        </p:txBody>
      </p:sp>
      <p:cxnSp>
        <p:nvCxnSpPr>
          <p:cNvPr id="131" name="直接连接符 54"/>
          <p:cNvCxnSpPr>
            <a:stCxn id="158" idx="0"/>
            <a:endCxn id="129" idx="0"/>
          </p:cNvCxnSpPr>
          <p:nvPr/>
        </p:nvCxnSpPr>
        <p:spPr>
          <a:xfrm flipH="1">
            <a:off x="13021321" y="8286456"/>
            <a:ext cx="878293" cy="1274665"/>
          </a:xfrm>
          <a:prstGeom prst="straightConnector1">
            <a:avLst/>
          </a:prstGeom>
          <a:ln w="25400">
            <a:solidFill>
              <a:srgbClr val="FFFFFF"/>
            </a:solidFill>
            <a:miter/>
          </a:ln>
        </p:spPr>
      </p:cxnSp>
      <p:sp>
        <p:nvSpPr>
          <p:cNvPr id="132" name="矩形 71"/>
          <p:cNvSpPr/>
          <p:nvPr/>
        </p:nvSpPr>
        <p:spPr>
          <a:xfrm>
            <a:off x="16972536" y="239002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BigInt()</a:t>
            </a:r>
          </a:p>
        </p:txBody>
      </p:sp>
      <p:sp>
        <p:nvSpPr>
          <p:cNvPr id="133" name="矩形 72"/>
          <p:cNvSpPr/>
          <p:nvPr/>
        </p:nvSpPr>
        <p:spPr>
          <a:xfrm>
            <a:off x="16972536" y="2778463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Boolean()</a:t>
            </a:r>
          </a:p>
        </p:txBody>
      </p:sp>
      <p:grpSp>
        <p:nvGrpSpPr>
          <p:cNvPr id="136" name="矩形 73"/>
          <p:cNvGrpSpPr/>
          <p:nvPr/>
        </p:nvGrpSpPr>
        <p:grpSpPr>
          <a:xfrm>
            <a:off x="19151813" y="2944525"/>
            <a:ext cx="1409701" cy="885395"/>
            <a:chOff x="0" y="0"/>
            <a:chExt cx="1409700" cy="885394"/>
          </a:xfrm>
        </p:grpSpPr>
        <p:sp>
          <p:nvSpPr>
            <p:cNvPr id="134" name="矩形"/>
            <p:cNvSpPr/>
            <p:nvPr/>
          </p:nvSpPr>
          <p:spPr>
            <a:xfrm>
              <a:off x="0" y="-1"/>
              <a:ext cx="1409700" cy="885396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35" name="Object()"/>
            <p:cNvSpPr txBox="1"/>
            <p:nvPr/>
          </p:nvSpPr>
          <p:spPr>
            <a:xfrm>
              <a:off x="75175" y="290297"/>
              <a:ext cx="125935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b="1" sz="1600">
                  <a:solidFill>
                    <a:srgbClr val="FF0000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Object()</a:t>
              </a:r>
            </a:p>
          </p:txBody>
        </p:sp>
      </p:grpSp>
      <p:sp>
        <p:nvSpPr>
          <p:cNvPr id="137" name="矩形 74"/>
          <p:cNvSpPr/>
          <p:nvPr/>
        </p:nvSpPr>
        <p:spPr>
          <a:xfrm>
            <a:off x="16972536" y="3736482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b="1" sz="1600">
                <a:solidFill>
                  <a:schemeClr val="accent5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Function()</a:t>
            </a:r>
          </a:p>
        </p:txBody>
      </p:sp>
      <p:sp>
        <p:nvSpPr>
          <p:cNvPr id="138" name="矩形 75"/>
          <p:cNvSpPr/>
          <p:nvPr/>
        </p:nvSpPr>
        <p:spPr>
          <a:xfrm>
            <a:off x="16972536" y="4124913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RegExp()</a:t>
            </a:r>
          </a:p>
        </p:txBody>
      </p:sp>
      <p:sp>
        <p:nvSpPr>
          <p:cNvPr id="139" name="左大括号 76"/>
          <p:cNvSpPr/>
          <p:nvPr/>
        </p:nvSpPr>
        <p:spPr>
          <a:xfrm flipH="1" rot="10800000">
            <a:off x="16668625" y="1656786"/>
            <a:ext cx="343581" cy="1759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43"/>
                  <a:pt x="10800" y="21248"/>
                </a:cubicBezTo>
                <a:lnTo>
                  <a:pt x="10800" y="11243"/>
                </a:lnTo>
                <a:cubicBezTo>
                  <a:pt x="10800" y="11049"/>
                  <a:pt x="5965" y="10891"/>
                  <a:pt x="0" y="10891"/>
                </a:cubicBezTo>
                <a:cubicBezTo>
                  <a:pt x="5965" y="10891"/>
                  <a:pt x="10800" y="10734"/>
                  <a:pt x="10800" y="10540"/>
                </a:cubicBezTo>
                <a:lnTo>
                  <a:pt x="10800" y="352"/>
                </a:lnTo>
                <a:cubicBezTo>
                  <a:pt x="10800" y="157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87" name="直接连接符 78"/>
          <p:cNvSpPr/>
          <p:nvPr/>
        </p:nvSpPr>
        <p:spPr>
          <a:xfrm>
            <a:off x="13295300" y="3628128"/>
            <a:ext cx="3524116" cy="19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8" name="直接连接符 90"/>
          <p:cNvSpPr/>
          <p:nvPr/>
        </p:nvSpPr>
        <p:spPr>
          <a:xfrm>
            <a:off x="18063860" y="3740054"/>
            <a:ext cx="1084779" cy="540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" name="直接连接符 119"/>
          <p:cNvSpPr/>
          <p:nvPr/>
        </p:nvSpPr>
        <p:spPr>
          <a:xfrm flipH="1">
            <a:off x="15968202" y="568919"/>
            <a:ext cx="1" cy="7914193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43" name="文本框 121"/>
          <p:cNvSpPr txBox="1"/>
          <p:nvPr/>
        </p:nvSpPr>
        <p:spPr>
          <a:xfrm>
            <a:off x="12230422" y="581002"/>
            <a:ext cx="3030391" cy="623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2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Literal style</a:t>
            </a:r>
          </a:p>
        </p:txBody>
      </p:sp>
      <p:sp>
        <p:nvSpPr>
          <p:cNvPr id="144" name="文本框 122"/>
          <p:cNvSpPr txBox="1"/>
          <p:nvPr/>
        </p:nvSpPr>
        <p:spPr>
          <a:xfrm>
            <a:off x="16313016" y="445519"/>
            <a:ext cx="3803007" cy="8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Construct style</a:t>
            </a:r>
          </a:p>
          <a:p>
            <a:pPr algn="l" defTabSz="1828800">
              <a:def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(with/without package classes)</a:t>
            </a:r>
          </a:p>
        </p:txBody>
      </p:sp>
      <p:grpSp>
        <p:nvGrpSpPr>
          <p:cNvPr id="147" name="矩形 124"/>
          <p:cNvGrpSpPr/>
          <p:nvPr/>
        </p:nvGrpSpPr>
        <p:grpSpPr>
          <a:xfrm>
            <a:off x="18613454" y="9143807"/>
            <a:ext cx="4370121" cy="1876301"/>
            <a:chOff x="0" y="0"/>
            <a:chExt cx="4370120" cy="1876300"/>
          </a:xfrm>
        </p:grpSpPr>
        <p:sp>
          <p:nvSpPr>
            <p:cNvPr id="145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46" name="接口类型…"/>
            <p:cNvSpPr txBox="1"/>
            <p:nvPr/>
          </p:nvSpPr>
          <p:spPr>
            <a:xfrm>
              <a:off x="104139" y="168479"/>
              <a:ext cx="4161842" cy="1539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接口类型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rPr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Interface type</a:t>
              </a:r>
              <a:r>
                <a:t>）</a:t>
              </a:r>
            </a:p>
          </p:txBody>
        </p:sp>
      </p:grpSp>
      <p:sp>
        <p:nvSpPr>
          <p:cNvPr id="148" name="箭头: 上下 125"/>
          <p:cNvSpPr/>
          <p:nvPr/>
        </p:nvSpPr>
        <p:spPr>
          <a:xfrm>
            <a:off x="22264512" y="7732457"/>
            <a:ext cx="271405" cy="861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01"/>
                </a:moveTo>
                <a:lnTo>
                  <a:pt x="10800" y="0"/>
                </a:lnTo>
                <a:lnTo>
                  <a:pt x="21600" y="3401"/>
                </a:lnTo>
                <a:lnTo>
                  <a:pt x="16200" y="3401"/>
                </a:lnTo>
                <a:lnTo>
                  <a:pt x="16200" y="18199"/>
                </a:lnTo>
                <a:lnTo>
                  <a:pt x="21600" y="18199"/>
                </a:lnTo>
                <a:lnTo>
                  <a:pt x="10800" y="21600"/>
                </a:lnTo>
                <a:lnTo>
                  <a:pt x="0" y="18199"/>
                </a:lnTo>
                <a:lnTo>
                  <a:pt x="5400" y="18199"/>
                </a:lnTo>
                <a:lnTo>
                  <a:pt x="5400" y="3401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49" name="左大括号 131"/>
          <p:cNvSpPr/>
          <p:nvPr/>
        </p:nvSpPr>
        <p:spPr>
          <a:xfrm flipH="1" rot="5400000">
            <a:off x="19005181" y="3047311"/>
            <a:ext cx="368705" cy="4370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2"/>
                  <a:pt x="10800" y="21448"/>
                </a:cubicBezTo>
                <a:lnTo>
                  <a:pt x="10800" y="18851"/>
                </a:lnTo>
                <a:cubicBezTo>
                  <a:pt x="10800" y="18767"/>
                  <a:pt x="5965" y="18699"/>
                  <a:pt x="0" y="18699"/>
                </a:cubicBezTo>
                <a:cubicBezTo>
                  <a:pt x="5965" y="18699"/>
                  <a:pt x="10800" y="18631"/>
                  <a:pt x="10800" y="18547"/>
                </a:cubicBezTo>
                <a:lnTo>
                  <a:pt x="10800" y="152"/>
                </a:lnTo>
                <a:cubicBezTo>
                  <a:pt x="10800" y="68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89" name="直接连接符 93"/>
          <p:cNvSpPr/>
          <p:nvPr/>
        </p:nvSpPr>
        <p:spPr>
          <a:xfrm>
            <a:off x="18111678" y="3987211"/>
            <a:ext cx="856420" cy="710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1" name="矩形 139"/>
          <p:cNvSpPr/>
          <p:nvPr/>
        </p:nvSpPr>
        <p:spPr>
          <a:xfrm>
            <a:off x="20258513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More...</a:t>
            </a:r>
          </a:p>
        </p:txBody>
      </p:sp>
      <p:sp>
        <p:nvSpPr>
          <p:cNvPr id="190" name="直接连接符 93"/>
          <p:cNvSpPr/>
          <p:nvPr/>
        </p:nvSpPr>
        <p:spPr>
          <a:xfrm>
            <a:off x="18053349" y="1773809"/>
            <a:ext cx="1304964" cy="1167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3" name="文本框 148"/>
          <p:cNvSpPr txBox="1"/>
          <p:nvPr/>
        </p:nvSpPr>
        <p:spPr>
          <a:xfrm>
            <a:off x="18352803" y="11061851"/>
            <a:ext cx="4722909" cy="111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Interface define instance and/or class for instance, using one or more definitions.</a:t>
            </a:r>
          </a:p>
        </p:txBody>
      </p:sp>
      <p:sp>
        <p:nvSpPr>
          <p:cNvPr id="154" name="文本框 149"/>
          <p:cNvSpPr txBox="1"/>
          <p:nvPr/>
        </p:nvSpPr>
        <p:spPr>
          <a:xfrm>
            <a:off x="16350223" y="5465767"/>
            <a:ext cx="2331707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对象类型系统</a:t>
            </a:r>
          </a:p>
          <a:p>
            <a:pPr defTabSz="1828800">
              <a:defRPr b="1"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</a:t>
            </a:r>
            <a:r>
              <a:t>instanceof</a:t>
            </a:r>
            <a:r>
              <a:t>）</a:t>
            </a:r>
          </a:p>
        </p:txBody>
      </p:sp>
      <p:sp>
        <p:nvSpPr>
          <p:cNvPr id="155" name="直接连接符 151"/>
          <p:cNvSpPr/>
          <p:nvPr/>
        </p:nvSpPr>
        <p:spPr>
          <a:xfrm flipH="1" flipV="1">
            <a:off x="327913" y="7976345"/>
            <a:ext cx="23817839" cy="1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56" name="文本框 157"/>
          <p:cNvSpPr txBox="1"/>
          <p:nvPr/>
        </p:nvSpPr>
        <p:spPr>
          <a:xfrm>
            <a:off x="16013811" y="2386852"/>
            <a:ext cx="61555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包装类</a:t>
            </a:r>
          </a:p>
        </p:txBody>
      </p:sp>
      <p:cxnSp>
        <p:nvCxnSpPr>
          <p:cNvPr id="157" name="直接连接符 180"/>
          <p:cNvCxnSpPr>
            <a:stCxn id="159" idx="0"/>
            <a:endCxn id="130" idx="0"/>
          </p:cNvCxnSpPr>
          <p:nvPr/>
        </p:nvCxnSpPr>
        <p:spPr>
          <a:xfrm>
            <a:off x="15038229" y="8286456"/>
            <a:ext cx="825486" cy="1277712"/>
          </a:xfrm>
          <a:prstGeom prst="straightConnector1">
            <a:avLst/>
          </a:prstGeom>
          <a:ln w="25400">
            <a:solidFill>
              <a:srgbClr val="FFFFFF"/>
            </a:solidFill>
            <a:miter/>
          </a:ln>
        </p:spPr>
      </p:cxnSp>
      <p:sp>
        <p:nvSpPr>
          <p:cNvPr id="158" name="矩形 189"/>
          <p:cNvSpPr/>
          <p:nvPr/>
        </p:nvSpPr>
        <p:spPr>
          <a:xfrm>
            <a:off x="13359614" y="8130881"/>
            <a:ext cx="1080000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159" name="矩形 190"/>
          <p:cNvSpPr/>
          <p:nvPr/>
        </p:nvSpPr>
        <p:spPr>
          <a:xfrm>
            <a:off x="14498229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160" name="左大括号 202"/>
          <p:cNvSpPr/>
          <p:nvPr/>
        </p:nvSpPr>
        <p:spPr>
          <a:xfrm flipH="1" rot="10800000">
            <a:off x="16802450" y="1656786"/>
            <a:ext cx="225625" cy="2358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23"/>
                  <a:pt x="10800" y="21428"/>
                </a:cubicBezTo>
                <a:lnTo>
                  <a:pt x="10800" y="3695"/>
                </a:lnTo>
                <a:cubicBezTo>
                  <a:pt x="10800" y="3600"/>
                  <a:pt x="5965" y="3523"/>
                  <a:pt x="0" y="3523"/>
                </a:cubicBezTo>
                <a:cubicBezTo>
                  <a:pt x="5965" y="3523"/>
                  <a:pt x="10800" y="3445"/>
                  <a:pt x="10800" y="3350"/>
                </a:cubicBezTo>
                <a:lnTo>
                  <a:pt x="10800" y="172"/>
                </a:lnTo>
                <a:cubicBezTo>
                  <a:pt x="10800" y="77"/>
                  <a:pt x="15635" y="0"/>
                  <a:pt x="21600" y="0"/>
                </a:cubicBez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61" name="文本框 206"/>
          <p:cNvSpPr txBox="1"/>
          <p:nvPr/>
        </p:nvSpPr>
        <p:spPr>
          <a:xfrm rot="19809415">
            <a:off x="14773496" y="4128088"/>
            <a:ext cx="102592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对应的类型</a:t>
            </a:r>
          </a:p>
        </p:txBody>
      </p:sp>
      <p:sp>
        <p:nvSpPr>
          <p:cNvPr id="162" name="左大括号 207"/>
          <p:cNvSpPr/>
          <p:nvPr/>
        </p:nvSpPr>
        <p:spPr>
          <a:xfrm flipH="1" rot="16200000">
            <a:off x="11328958" y="1934156"/>
            <a:ext cx="574369" cy="792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42"/>
                  <a:pt x="10800" y="21470"/>
                </a:cubicBezTo>
                <a:lnTo>
                  <a:pt x="10800" y="15522"/>
                </a:lnTo>
                <a:cubicBezTo>
                  <a:pt x="10800" y="15450"/>
                  <a:pt x="5965" y="15391"/>
                  <a:pt x="0" y="15391"/>
                </a:cubicBezTo>
                <a:cubicBezTo>
                  <a:pt x="5965" y="15391"/>
                  <a:pt x="10800" y="15333"/>
                  <a:pt x="10800" y="15261"/>
                </a:cubicBezTo>
                <a:lnTo>
                  <a:pt x="10800" y="130"/>
                </a:lnTo>
                <a:cubicBezTo>
                  <a:pt x="10800" y="58"/>
                  <a:pt x="15635" y="0"/>
                  <a:pt x="21600" y="0"/>
                </a:cubicBez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63" name="矩形 232"/>
          <p:cNvSpPr/>
          <p:nvPr/>
        </p:nvSpPr>
        <p:spPr>
          <a:xfrm>
            <a:off x="16965114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 …</a:t>
            </a:r>
          </a:p>
        </p:txBody>
      </p:sp>
      <p:sp>
        <p:nvSpPr>
          <p:cNvPr id="191" name="直接连接符 93"/>
          <p:cNvSpPr/>
          <p:nvPr/>
        </p:nvSpPr>
        <p:spPr>
          <a:xfrm>
            <a:off x="18054130" y="2144673"/>
            <a:ext cx="1155720" cy="79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2" name="直接连接符 93"/>
          <p:cNvSpPr/>
          <p:nvPr/>
        </p:nvSpPr>
        <p:spPr>
          <a:xfrm>
            <a:off x="18063494" y="2558264"/>
            <a:ext cx="1085145" cy="501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3" name="直接连接符 93"/>
          <p:cNvSpPr/>
          <p:nvPr/>
        </p:nvSpPr>
        <p:spPr>
          <a:xfrm>
            <a:off x="18065816" y="2926276"/>
            <a:ext cx="1082823" cy="278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4" name="直接连接符 93"/>
          <p:cNvSpPr/>
          <p:nvPr/>
        </p:nvSpPr>
        <p:spPr>
          <a:xfrm>
            <a:off x="18088542" y="3592965"/>
            <a:ext cx="1060097" cy="308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8" name="矩形 280"/>
          <p:cNvSpPr/>
          <p:nvPr/>
        </p:nvSpPr>
        <p:spPr>
          <a:xfrm>
            <a:off x="18611814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More...</a:t>
            </a:r>
          </a:p>
        </p:txBody>
      </p:sp>
      <p:sp>
        <p:nvSpPr>
          <p:cNvPr id="195" name="直接连接符 93"/>
          <p:cNvSpPr/>
          <p:nvPr/>
        </p:nvSpPr>
        <p:spPr>
          <a:xfrm>
            <a:off x="20177154" y="3833129"/>
            <a:ext cx="511824" cy="712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0" name="矩形 303"/>
          <p:cNvSpPr txBox="1"/>
          <p:nvPr/>
        </p:nvSpPr>
        <p:spPr>
          <a:xfrm>
            <a:off x="17141494" y="4369384"/>
            <a:ext cx="22562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96" name="直接连接符 90"/>
          <p:cNvSpPr/>
          <p:nvPr/>
        </p:nvSpPr>
        <p:spPr>
          <a:xfrm>
            <a:off x="17820205" y="3833129"/>
            <a:ext cx="1376356" cy="929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2" name="箭头: 上下 377"/>
          <p:cNvSpPr/>
          <p:nvPr/>
        </p:nvSpPr>
        <p:spPr>
          <a:xfrm>
            <a:off x="10453210" y="7232250"/>
            <a:ext cx="271405" cy="861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01"/>
                </a:moveTo>
                <a:lnTo>
                  <a:pt x="10800" y="0"/>
                </a:lnTo>
                <a:lnTo>
                  <a:pt x="21600" y="3401"/>
                </a:lnTo>
                <a:lnTo>
                  <a:pt x="16200" y="3401"/>
                </a:lnTo>
                <a:lnTo>
                  <a:pt x="16200" y="18199"/>
                </a:lnTo>
                <a:lnTo>
                  <a:pt x="21600" y="18199"/>
                </a:lnTo>
                <a:lnTo>
                  <a:pt x="10800" y="21600"/>
                </a:lnTo>
                <a:lnTo>
                  <a:pt x="0" y="18199"/>
                </a:lnTo>
                <a:lnTo>
                  <a:pt x="5400" y="18199"/>
                </a:lnTo>
                <a:lnTo>
                  <a:pt x="5400" y="3401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73" name="矩形 1"/>
          <p:cNvSpPr/>
          <p:nvPr/>
        </p:nvSpPr>
        <p:spPr>
          <a:xfrm>
            <a:off x="12215580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symbol</a:t>
            </a:r>
          </a:p>
        </p:txBody>
      </p:sp>
      <p:sp>
        <p:nvSpPr>
          <p:cNvPr id="174" name="矩形 16"/>
          <p:cNvSpPr/>
          <p:nvPr/>
        </p:nvSpPr>
        <p:spPr>
          <a:xfrm>
            <a:off x="16972536" y="3148774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Symbol()</a:t>
            </a:r>
          </a:p>
        </p:txBody>
      </p:sp>
      <p:sp>
        <p:nvSpPr>
          <p:cNvPr id="197" name="直接连接符 93"/>
          <p:cNvSpPr/>
          <p:nvPr/>
        </p:nvSpPr>
        <p:spPr>
          <a:xfrm>
            <a:off x="18055607" y="3204016"/>
            <a:ext cx="1093032" cy="111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6" name="矩形 9"/>
          <p:cNvSpPr/>
          <p:nvPr/>
        </p:nvSpPr>
        <p:spPr>
          <a:xfrm>
            <a:off x="4132450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this</a:t>
            </a:r>
          </a:p>
        </p:txBody>
      </p:sp>
      <p:sp>
        <p:nvSpPr>
          <p:cNvPr id="177" name="矩形 14"/>
          <p:cNvSpPr/>
          <p:nvPr/>
        </p:nvSpPr>
        <p:spPr>
          <a:xfrm>
            <a:off x="12217432" y="8155571"/>
            <a:ext cx="1080001" cy="2603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Uni-symbol</a:t>
            </a:r>
          </a:p>
        </p:txBody>
      </p:sp>
      <p:grpSp>
        <p:nvGrpSpPr>
          <p:cNvPr id="180" name="矩形 40"/>
          <p:cNvGrpSpPr/>
          <p:nvPr/>
        </p:nvGrpSpPr>
        <p:grpSpPr>
          <a:xfrm>
            <a:off x="11473700" y="10028842"/>
            <a:ext cx="2891755" cy="1451523"/>
            <a:chOff x="0" y="0"/>
            <a:chExt cx="2891754" cy="1451522"/>
          </a:xfrm>
        </p:grpSpPr>
        <p:sp>
          <p:nvSpPr>
            <p:cNvPr id="178" name="矩形"/>
            <p:cNvSpPr/>
            <p:nvPr/>
          </p:nvSpPr>
          <p:spPr>
            <a:xfrm>
              <a:off x="-1" y="-1"/>
              <a:ext cx="2891756" cy="145152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79" name="对象类型…"/>
            <p:cNvSpPr txBox="1"/>
            <p:nvPr/>
          </p:nvSpPr>
          <p:spPr>
            <a:xfrm>
              <a:off x="97789" y="151720"/>
              <a:ext cx="2696176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对象类型</a:t>
              </a:r>
            </a:p>
            <a:p>
              <a:pPr defTabSz="1828800">
                <a:defRPr sz="25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object type</a:t>
              </a:r>
              <a:r>
                <a:t>）</a:t>
              </a:r>
            </a:p>
          </p:txBody>
        </p:sp>
      </p:grpSp>
      <p:grpSp>
        <p:nvGrpSpPr>
          <p:cNvPr id="183" name="矩形 41"/>
          <p:cNvGrpSpPr/>
          <p:nvPr/>
        </p:nvGrpSpPr>
        <p:grpSpPr>
          <a:xfrm>
            <a:off x="14517558" y="10028842"/>
            <a:ext cx="3154443" cy="1453429"/>
            <a:chOff x="0" y="0"/>
            <a:chExt cx="3154441" cy="1453428"/>
          </a:xfrm>
        </p:grpSpPr>
        <p:sp>
          <p:nvSpPr>
            <p:cNvPr id="181" name="矩形"/>
            <p:cNvSpPr/>
            <p:nvPr/>
          </p:nvSpPr>
          <p:spPr>
            <a:xfrm>
              <a:off x="0" y="0"/>
              <a:ext cx="3154442" cy="1453429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path path="shape">
                <a:fillToRect l="50000" t="-802" r="49999" b="10080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82" name="函数类型…"/>
            <p:cNvSpPr txBox="1"/>
            <p:nvPr/>
          </p:nvSpPr>
          <p:spPr>
            <a:xfrm>
              <a:off x="106673" y="116999"/>
              <a:ext cx="2941096" cy="1246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函数类型</a:t>
              </a:r>
            </a:p>
            <a:p>
              <a:pPr defTabSz="1828800">
                <a:defRPr sz="25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function type</a:t>
              </a:r>
              <a:r>
                <a:t>）</a:t>
              </a:r>
            </a:p>
          </p:txBody>
        </p:sp>
      </p:grpSp>
      <p:sp>
        <p:nvSpPr>
          <p:cNvPr id="184" name="直接连接符 59"/>
          <p:cNvSpPr/>
          <p:nvPr/>
        </p:nvSpPr>
        <p:spPr>
          <a:xfrm>
            <a:off x="18214519" y="10218163"/>
            <a:ext cx="1" cy="913001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85" name="箭头: 上下 63"/>
          <p:cNvSpPr/>
          <p:nvPr/>
        </p:nvSpPr>
        <p:spPr>
          <a:xfrm rot="5400000">
            <a:off x="18095872" y="10441895"/>
            <a:ext cx="271405" cy="459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378"/>
                </a:moveTo>
                <a:lnTo>
                  <a:pt x="10800" y="0"/>
                </a:lnTo>
                <a:lnTo>
                  <a:pt x="21600" y="6378"/>
                </a:lnTo>
                <a:lnTo>
                  <a:pt x="16200" y="6378"/>
                </a:lnTo>
                <a:lnTo>
                  <a:pt x="16200" y="15222"/>
                </a:lnTo>
                <a:lnTo>
                  <a:pt x="21600" y="15222"/>
                </a:lnTo>
                <a:lnTo>
                  <a:pt x="10800" y="21600"/>
                </a:lnTo>
                <a:lnTo>
                  <a:pt x="0" y="15222"/>
                </a:lnTo>
                <a:lnTo>
                  <a:pt x="5400" y="15222"/>
                </a:lnTo>
                <a:lnTo>
                  <a:pt x="5400" y="6378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86" name="文本框 10"/>
          <p:cNvSpPr txBox="1"/>
          <p:nvPr/>
        </p:nvSpPr>
        <p:spPr>
          <a:xfrm>
            <a:off x="-1101134" y="966090"/>
            <a:ext cx="12279353" cy="160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JS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类型 </a:t>
            </a:r>
            <a:r>
              <a:t>=&gt; TS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9287" y="4928330"/>
            <a:ext cx="9928465" cy="481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60170" y="4801522"/>
            <a:ext cx="5492644" cy="4549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1186" y="6003108"/>
            <a:ext cx="3284084" cy="214585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文本框 73"/>
          <p:cNvSpPr txBox="1"/>
          <p:nvPr/>
        </p:nvSpPr>
        <p:spPr>
          <a:xfrm>
            <a:off x="8261623" y="10221424"/>
            <a:ext cx="4720766" cy="106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4200">
                <a:solidFill>
                  <a:srgbClr val="DDDDD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子类型兼容</a:t>
            </a:r>
          </a:p>
        </p:txBody>
      </p:sp>
      <p:sp>
        <p:nvSpPr>
          <p:cNvPr id="203" name="文本框 73"/>
          <p:cNvSpPr txBox="1"/>
          <p:nvPr/>
        </p:nvSpPr>
        <p:spPr>
          <a:xfrm>
            <a:off x="18446109" y="10221424"/>
            <a:ext cx="4720766" cy="106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4200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结构类型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兼容</a:t>
            </a:r>
          </a:p>
        </p:txBody>
      </p:sp>
      <p:sp>
        <p:nvSpPr>
          <p:cNvPr id="20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赋值兼容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椭圆形"/>
          <p:cNvSpPr/>
          <p:nvPr/>
        </p:nvSpPr>
        <p:spPr>
          <a:xfrm>
            <a:off x="10140363" y="651674"/>
            <a:ext cx="5508454" cy="2660109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207" name="组合类型…"/>
          <p:cNvSpPr txBox="1"/>
          <p:nvPr/>
        </p:nvSpPr>
        <p:spPr>
          <a:xfrm>
            <a:off x="11208302" y="1180771"/>
            <a:ext cx="2449348" cy="98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组合类型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（Combination types）</a:t>
            </a:r>
          </a:p>
        </p:txBody>
      </p:sp>
      <p:sp>
        <p:nvSpPr>
          <p:cNvPr id="208" name="矩形 52"/>
          <p:cNvSpPr txBox="1"/>
          <p:nvPr/>
        </p:nvSpPr>
        <p:spPr>
          <a:xfrm>
            <a:off x="17391420" y="4869017"/>
            <a:ext cx="1079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列表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List</a:t>
            </a:r>
          </a:p>
        </p:txBody>
      </p:sp>
      <p:sp>
        <p:nvSpPr>
          <p:cNvPr id="209" name="椭圆形"/>
          <p:cNvSpPr/>
          <p:nvPr/>
        </p:nvSpPr>
        <p:spPr>
          <a:xfrm>
            <a:off x="13913400" y="2172886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210" name="关系组合"/>
          <p:cNvSpPr txBox="1"/>
          <p:nvPr/>
        </p:nvSpPr>
        <p:spPr>
          <a:xfrm>
            <a:off x="14143958" y="2232210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关系组合</a:t>
            </a:r>
          </a:p>
        </p:txBody>
      </p:sp>
      <p:sp>
        <p:nvSpPr>
          <p:cNvPr id="211" name="矩形 53"/>
          <p:cNvSpPr/>
          <p:nvPr/>
        </p:nvSpPr>
        <p:spPr>
          <a:xfrm>
            <a:off x="19449881" y="2199522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联合：</a:t>
            </a:r>
            <a:r>
              <a:t>X | Y</a:t>
            </a:r>
          </a:p>
        </p:txBody>
      </p:sp>
      <p:sp>
        <p:nvSpPr>
          <p:cNvPr id="212" name="矩形 55"/>
          <p:cNvSpPr/>
          <p:nvPr/>
        </p:nvSpPr>
        <p:spPr>
          <a:xfrm>
            <a:off x="19449881" y="2945707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交叉：</a:t>
            </a:r>
            <a:r>
              <a:t>X &amp; Y</a:t>
            </a:r>
          </a:p>
        </p:txBody>
      </p:sp>
      <p:sp>
        <p:nvSpPr>
          <p:cNvPr id="341" name="连接符: 曲线 67"/>
          <p:cNvSpPr/>
          <p:nvPr/>
        </p:nvSpPr>
        <p:spPr>
          <a:xfrm>
            <a:off x="14707023" y="2565743"/>
            <a:ext cx="2702677" cy="2303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85" y="5541"/>
                  <a:pt x="9485" y="12741"/>
                  <a:pt x="21600" y="21600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4" name="矩形 104"/>
          <p:cNvSpPr txBox="1"/>
          <p:nvPr/>
        </p:nvSpPr>
        <p:spPr>
          <a:xfrm>
            <a:off x="15599266" y="11424505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215" name="椭圆 111"/>
          <p:cNvSpPr txBox="1"/>
          <p:nvPr/>
        </p:nvSpPr>
        <p:spPr>
          <a:xfrm>
            <a:off x="11801426" y="7136176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216" name="矩形 113"/>
          <p:cNvSpPr/>
          <p:nvPr/>
        </p:nvSpPr>
        <p:spPr>
          <a:xfrm>
            <a:off x="14802311" y="6833052"/>
            <a:ext cx="1793697" cy="3385847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cxnSp>
        <p:nvCxnSpPr>
          <p:cNvPr id="217" name="连接符: 肘形 135"/>
          <p:cNvCxnSpPr>
            <a:stCxn id="215" idx="0"/>
            <a:endCxn id="249" idx="0"/>
          </p:cNvCxnSpPr>
          <p:nvPr/>
        </p:nvCxnSpPr>
        <p:spPr>
          <a:xfrm>
            <a:off x="12845367" y="7691166"/>
            <a:ext cx="2841443" cy="14114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220" name="成组"/>
          <p:cNvGrpSpPr/>
          <p:nvPr/>
        </p:nvGrpSpPr>
        <p:grpSpPr>
          <a:xfrm>
            <a:off x="16458860" y="5557087"/>
            <a:ext cx="1176182" cy="1603159"/>
            <a:chOff x="0" y="0"/>
            <a:chExt cx="1176180" cy="1603158"/>
          </a:xfrm>
        </p:grpSpPr>
        <p:sp>
          <p:nvSpPr>
            <p:cNvPr id="218" name="连接符: 肘形 135"/>
            <p:cNvSpPr/>
            <p:nvPr/>
          </p:nvSpPr>
          <p:spPr>
            <a:xfrm flipH="1">
              <a:off x="0" y="0"/>
              <a:ext cx="1039828" cy="160315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/>
              </a:pPr>
            </a:p>
          </p:txBody>
        </p:sp>
        <p:sp>
          <p:nvSpPr>
            <p:cNvPr id="219" name="文本框 145"/>
            <p:cNvSpPr/>
            <p:nvPr/>
          </p:nvSpPr>
          <p:spPr>
            <a:xfrm>
              <a:off x="246840" y="419263"/>
              <a:ext cx="9293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数字键值索引</a:t>
              </a:r>
            </a:p>
          </p:txBody>
        </p:sp>
      </p:grpSp>
      <p:sp>
        <p:nvSpPr>
          <p:cNvPr id="342" name="连接符: 曲线 239"/>
          <p:cNvSpPr/>
          <p:nvPr/>
        </p:nvSpPr>
        <p:spPr>
          <a:xfrm>
            <a:off x="21984295" y="9305425"/>
            <a:ext cx="485476" cy="129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4" h="21193" fill="norm" stroke="1" extrusionOk="0">
                <a:moveTo>
                  <a:pt x="1874" y="21193"/>
                </a:moveTo>
                <a:cubicBezTo>
                  <a:pt x="21600" y="6651"/>
                  <a:pt x="20975" y="-407"/>
                  <a:pt x="0" y="18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2" name="矩形 162"/>
          <p:cNvSpPr/>
          <p:nvPr/>
        </p:nvSpPr>
        <p:spPr>
          <a:xfrm>
            <a:off x="19449881" y="858530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类：</a:t>
            </a:r>
            <a:r>
              <a:t>class ...</a:t>
            </a:r>
          </a:p>
        </p:txBody>
      </p:sp>
      <p:sp>
        <p:nvSpPr>
          <p:cNvPr id="223" name="矩形 163"/>
          <p:cNvSpPr/>
          <p:nvPr/>
        </p:nvSpPr>
        <p:spPr>
          <a:xfrm>
            <a:off x="19442749" y="1039848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一般函数</a:t>
            </a:r>
            <a:r>
              <a:t>: function x() …</a:t>
            </a:r>
          </a:p>
        </p:txBody>
      </p:sp>
      <p:sp>
        <p:nvSpPr>
          <p:cNvPr id="224" name="矩形 164"/>
          <p:cNvSpPr/>
          <p:nvPr/>
        </p:nvSpPr>
        <p:spPr>
          <a:xfrm>
            <a:off x="19442749" y="1078684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箭头函数</a:t>
            </a:r>
            <a:r>
              <a:t>: x = ()=&gt;...</a:t>
            </a:r>
          </a:p>
        </p:txBody>
      </p:sp>
      <p:sp>
        <p:nvSpPr>
          <p:cNvPr id="225" name="矩形 238"/>
          <p:cNvSpPr/>
          <p:nvPr/>
        </p:nvSpPr>
        <p:spPr>
          <a:xfrm>
            <a:off x="19449881" y="9058966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构造器</a:t>
            </a:r>
          </a:p>
        </p:txBody>
      </p:sp>
      <p:sp>
        <p:nvSpPr>
          <p:cNvPr id="226" name="矩形 242"/>
          <p:cNvSpPr/>
          <p:nvPr/>
        </p:nvSpPr>
        <p:spPr>
          <a:xfrm>
            <a:off x="19442749" y="1000252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生成器函数</a:t>
            </a:r>
            <a:r>
              <a:t>: function*()...</a:t>
            </a:r>
          </a:p>
        </p:txBody>
      </p:sp>
      <p:sp>
        <p:nvSpPr>
          <p:cNvPr id="227" name="左大括号 247"/>
          <p:cNvSpPr/>
          <p:nvPr/>
        </p:nvSpPr>
        <p:spPr>
          <a:xfrm>
            <a:off x="19247384" y="8588524"/>
            <a:ext cx="168113" cy="8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343" name="连接符: 肘形 135"/>
          <p:cNvSpPr/>
          <p:nvPr/>
        </p:nvSpPr>
        <p:spPr>
          <a:xfrm>
            <a:off x="16479561" y="8657283"/>
            <a:ext cx="907700" cy="81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344" name="连接符: 肘形 135"/>
          <p:cNvSpPr/>
          <p:nvPr/>
        </p:nvSpPr>
        <p:spPr>
          <a:xfrm>
            <a:off x="7310363" y="790755"/>
            <a:ext cx="3056954" cy="651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45" name="连接符: 肘形 135"/>
          <p:cNvSpPr/>
          <p:nvPr/>
        </p:nvSpPr>
        <p:spPr>
          <a:xfrm>
            <a:off x="9538339" y="3276112"/>
            <a:ext cx="2666775" cy="500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1" name="直接连接符 535"/>
          <p:cNvSpPr/>
          <p:nvPr/>
        </p:nvSpPr>
        <p:spPr>
          <a:xfrm flipH="1">
            <a:off x="9893962" y="843085"/>
            <a:ext cx="1" cy="8584489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232" name="文本框 10"/>
          <p:cNvSpPr txBox="1"/>
          <p:nvPr/>
        </p:nvSpPr>
        <p:spPr>
          <a:xfrm rot="2820000">
            <a:off x="15107707" y="3155338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（顺序的）</a:t>
            </a:r>
          </a:p>
        </p:txBody>
      </p:sp>
      <p:cxnSp>
        <p:nvCxnSpPr>
          <p:cNvPr id="233" name="连接符: 曲线 65"/>
          <p:cNvCxnSpPr>
            <a:stCxn id="209" idx="0"/>
            <a:endCxn id="235" idx="0"/>
          </p:cNvCxnSpPr>
          <p:nvPr/>
        </p:nvCxnSpPr>
        <p:spPr>
          <a:xfrm flipV="1">
            <a:off x="14583626" y="2350365"/>
            <a:ext cx="4082339" cy="17278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cxnSp>
        <p:nvCxnSpPr>
          <p:cNvPr id="234" name="连接符: 曲线 66"/>
          <p:cNvCxnSpPr>
            <a:stCxn id="209" idx="0"/>
            <a:endCxn id="236" idx="0"/>
          </p:cNvCxnSpPr>
          <p:nvPr/>
        </p:nvCxnSpPr>
        <p:spPr>
          <a:xfrm>
            <a:off x="14583626" y="2367642"/>
            <a:ext cx="4093935" cy="68532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235" name="文本框 63"/>
          <p:cNvSpPr txBox="1"/>
          <p:nvPr/>
        </p:nvSpPr>
        <p:spPr>
          <a:xfrm>
            <a:off x="18460780" y="22424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并集</a:t>
            </a:r>
          </a:p>
        </p:txBody>
      </p:sp>
      <p:sp>
        <p:nvSpPr>
          <p:cNvPr id="236" name="文本框 75"/>
          <p:cNvSpPr txBox="1"/>
          <p:nvPr/>
        </p:nvSpPr>
        <p:spPr>
          <a:xfrm>
            <a:off x="18472376" y="29450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交集</a:t>
            </a:r>
          </a:p>
        </p:txBody>
      </p:sp>
      <p:sp>
        <p:nvSpPr>
          <p:cNvPr id="237" name="矩形 6"/>
          <p:cNvSpPr/>
          <p:nvPr/>
        </p:nvSpPr>
        <p:spPr>
          <a:xfrm>
            <a:off x="18635988" y="8861418"/>
            <a:ext cx="576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子类化</a:t>
            </a:r>
          </a:p>
        </p:txBody>
      </p:sp>
      <p:sp>
        <p:nvSpPr>
          <p:cNvPr id="238" name="矩形 57"/>
          <p:cNvSpPr/>
          <p:nvPr/>
        </p:nvSpPr>
        <p:spPr>
          <a:xfrm>
            <a:off x="19449881" y="4580270"/>
            <a:ext cx="2540001" cy="372142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数组：</a:t>
            </a:r>
            <a:r>
              <a:t>X[] = [X, X, …]</a:t>
            </a:r>
          </a:p>
        </p:txBody>
      </p:sp>
      <p:sp>
        <p:nvSpPr>
          <p:cNvPr id="239" name="矩形 59"/>
          <p:cNvSpPr/>
          <p:nvPr/>
        </p:nvSpPr>
        <p:spPr>
          <a:xfrm>
            <a:off x="19449881" y="5568008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元组：</a:t>
            </a:r>
            <a:r>
              <a:t>[X, Y]</a:t>
            </a:r>
          </a:p>
        </p:txBody>
      </p:sp>
      <p:sp>
        <p:nvSpPr>
          <p:cNvPr id="240" name="文本框 2"/>
          <p:cNvSpPr txBox="1"/>
          <p:nvPr/>
        </p:nvSpPr>
        <p:spPr>
          <a:xfrm rot="21419793">
            <a:off x="15930401" y="2147907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（离散的）</a:t>
            </a:r>
          </a:p>
        </p:txBody>
      </p:sp>
      <p:cxnSp>
        <p:nvCxnSpPr>
          <p:cNvPr id="241" name="连接符: 曲线 11"/>
          <p:cNvCxnSpPr>
            <a:stCxn id="242" idx="0"/>
            <a:endCxn id="215" idx="0"/>
          </p:cNvCxnSpPr>
          <p:nvPr/>
        </p:nvCxnSpPr>
        <p:spPr>
          <a:xfrm>
            <a:off x="12432976" y="2787754"/>
            <a:ext cx="412392" cy="490341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242" name="椭圆形"/>
          <p:cNvSpPr/>
          <p:nvPr/>
        </p:nvSpPr>
        <p:spPr>
          <a:xfrm>
            <a:off x="11762750" y="2592998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243" name="结构组合"/>
          <p:cNvSpPr txBox="1"/>
          <p:nvPr/>
        </p:nvSpPr>
        <p:spPr>
          <a:xfrm>
            <a:off x="11969425" y="2653215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结构组合</a:t>
            </a:r>
          </a:p>
        </p:txBody>
      </p:sp>
      <p:sp>
        <p:nvSpPr>
          <p:cNvPr id="244" name="文本框 18"/>
          <p:cNvSpPr txBox="1"/>
          <p:nvPr/>
        </p:nvSpPr>
        <p:spPr>
          <a:xfrm>
            <a:off x="11763562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非顺序存储</a:t>
            </a:r>
          </a:p>
        </p:txBody>
      </p:sp>
      <p:sp>
        <p:nvSpPr>
          <p:cNvPr id="245" name="文本框 42"/>
          <p:cNvSpPr txBox="1"/>
          <p:nvPr/>
        </p:nvSpPr>
        <p:spPr>
          <a:xfrm>
            <a:off x="12936186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顺序存储</a:t>
            </a:r>
          </a:p>
        </p:txBody>
      </p:sp>
      <p:sp>
        <p:nvSpPr>
          <p:cNvPr id="246" name="矩形 118"/>
          <p:cNvSpPr txBox="1"/>
          <p:nvPr/>
        </p:nvSpPr>
        <p:spPr>
          <a:xfrm>
            <a:off x="14988309" y="8323413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构造签名</a:t>
            </a:r>
          </a:p>
        </p:txBody>
      </p:sp>
      <p:sp>
        <p:nvSpPr>
          <p:cNvPr id="247" name="矩形 447"/>
          <p:cNvSpPr txBox="1"/>
          <p:nvPr/>
        </p:nvSpPr>
        <p:spPr>
          <a:xfrm>
            <a:off x="14988309" y="9017717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调用签名</a:t>
            </a:r>
          </a:p>
        </p:txBody>
      </p:sp>
      <p:sp>
        <p:nvSpPr>
          <p:cNvPr id="248" name="矩形 448"/>
          <p:cNvSpPr txBox="1"/>
          <p:nvPr/>
        </p:nvSpPr>
        <p:spPr>
          <a:xfrm>
            <a:off x="14988309" y="9712026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sp>
        <p:nvSpPr>
          <p:cNvPr id="249" name="矩形 449"/>
          <p:cNvSpPr txBox="1"/>
          <p:nvPr/>
        </p:nvSpPr>
        <p:spPr>
          <a:xfrm>
            <a:off x="14988309" y="7629108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迭代签名</a:t>
            </a:r>
          </a:p>
        </p:txBody>
      </p:sp>
      <p:sp>
        <p:nvSpPr>
          <p:cNvPr id="250" name="矩形 450"/>
          <p:cNvSpPr txBox="1"/>
          <p:nvPr/>
        </p:nvSpPr>
        <p:spPr>
          <a:xfrm>
            <a:off x="14988309" y="6934804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索引签名</a:t>
            </a:r>
          </a:p>
        </p:txBody>
      </p:sp>
      <p:sp>
        <p:nvSpPr>
          <p:cNvPr id="346" name="连接符: 肘形 135"/>
          <p:cNvSpPr/>
          <p:nvPr/>
        </p:nvSpPr>
        <p:spPr>
          <a:xfrm>
            <a:off x="13889308" y="8087783"/>
            <a:ext cx="1090495" cy="41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252" name="连接符: 肘形 135"/>
          <p:cNvCxnSpPr>
            <a:stCxn id="215" idx="0"/>
            <a:endCxn id="250" idx="0"/>
          </p:cNvCxnSpPr>
          <p:nvPr/>
        </p:nvCxnSpPr>
        <p:spPr>
          <a:xfrm flipV="1">
            <a:off x="12845367" y="7138004"/>
            <a:ext cx="2841443" cy="55316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347" name="连接符: 肘形 135"/>
          <p:cNvSpPr/>
          <p:nvPr/>
        </p:nvSpPr>
        <p:spPr>
          <a:xfrm>
            <a:off x="13601561" y="8246156"/>
            <a:ext cx="1384516" cy="101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254" name="连接符: 肘形 135"/>
          <p:cNvCxnSpPr>
            <a:stCxn id="215" idx="0"/>
            <a:endCxn id="248" idx="0"/>
          </p:cNvCxnSpPr>
          <p:nvPr/>
        </p:nvCxnSpPr>
        <p:spPr>
          <a:xfrm flipH="1" rot="16200000">
            <a:off x="13150850" y="7385050"/>
            <a:ext cx="2222500" cy="2844800"/>
          </a:xfrm>
          <a:prstGeom prst="bentConnector2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294" name="成组"/>
          <p:cNvGrpSpPr/>
          <p:nvPr/>
        </p:nvGrpSpPr>
        <p:grpSpPr>
          <a:xfrm>
            <a:off x="1533247" y="892981"/>
            <a:ext cx="8296553" cy="5520520"/>
            <a:chOff x="0" y="0"/>
            <a:chExt cx="8296552" cy="5520518"/>
          </a:xfrm>
        </p:grpSpPr>
        <p:sp>
          <p:nvSpPr>
            <p:cNvPr id="255" name="矩形 17"/>
            <p:cNvSpPr/>
            <p:nvPr/>
          </p:nvSpPr>
          <p:spPr>
            <a:xfrm>
              <a:off x="3338808" y="367482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256" name="矩形 20"/>
            <p:cNvSpPr/>
            <p:nvPr/>
          </p:nvSpPr>
          <p:spPr>
            <a:xfrm>
              <a:off x="3338808" y="339308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257" name="矩形 21"/>
            <p:cNvSpPr/>
            <p:nvPr/>
          </p:nvSpPr>
          <p:spPr>
            <a:xfrm>
              <a:off x="3338808" y="395655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258" name="矩形 22"/>
            <p:cNvSpPr/>
            <p:nvPr/>
          </p:nvSpPr>
          <p:spPr>
            <a:xfrm>
              <a:off x="3338808" y="282959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259" name="矩形 23"/>
            <p:cNvSpPr/>
            <p:nvPr/>
          </p:nvSpPr>
          <p:spPr>
            <a:xfrm>
              <a:off x="3338808" y="311133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260" name="矩形 24"/>
            <p:cNvSpPr/>
            <p:nvPr/>
          </p:nvSpPr>
          <p:spPr>
            <a:xfrm>
              <a:off x="3338808" y="170262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261" name="矩形 25"/>
            <p:cNvSpPr/>
            <p:nvPr/>
          </p:nvSpPr>
          <p:spPr>
            <a:xfrm>
              <a:off x="3338808" y="198437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262" name="矩形 26"/>
            <p:cNvSpPr/>
            <p:nvPr/>
          </p:nvSpPr>
          <p:spPr>
            <a:xfrm>
              <a:off x="3338808" y="226611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263" name="矩形 27"/>
            <p:cNvSpPr/>
            <p:nvPr/>
          </p:nvSpPr>
          <p:spPr>
            <a:xfrm>
              <a:off x="3338808" y="254785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264" name="文本框 31"/>
            <p:cNvSpPr/>
            <p:nvPr/>
          </p:nvSpPr>
          <p:spPr>
            <a:xfrm>
              <a:off x="41098" y="3254230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  <p:sp>
          <p:nvSpPr>
            <p:cNvPr id="265" name="左大括号 32"/>
            <p:cNvSpPr/>
            <p:nvPr/>
          </p:nvSpPr>
          <p:spPr>
            <a:xfrm rot="10800000">
              <a:off x="4692473" y="2727432"/>
              <a:ext cx="168113" cy="50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30"/>
                    <a:pt x="10800" y="20996"/>
                  </a:cubicBezTo>
                  <a:lnTo>
                    <a:pt x="10800" y="11404"/>
                  </a:lnTo>
                  <a:cubicBezTo>
                    <a:pt x="10800" y="11070"/>
                    <a:pt x="5965" y="10800"/>
                    <a:pt x="0" y="10800"/>
                  </a:cubicBezTo>
                  <a:cubicBezTo>
                    <a:pt x="5965" y="10800"/>
                    <a:pt x="10800" y="10530"/>
                    <a:pt x="10800" y="10196"/>
                  </a:cubicBezTo>
                  <a:lnTo>
                    <a:pt x="10800" y="604"/>
                  </a:lnTo>
                  <a:cubicBezTo>
                    <a:pt x="10800" y="27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266" name="文本框 33"/>
            <p:cNvSpPr/>
            <p:nvPr/>
          </p:nvSpPr>
          <p:spPr>
            <a:xfrm>
              <a:off x="6286717" y="2127777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空值类型</a:t>
              </a:r>
            </a:p>
          </p:txBody>
        </p:sp>
        <p:sp>
          <p:nvSpPr>
            <p:cNvPr id="267" name="左大括号 35"/>
            <p:cNvSpPr/>
            <p:nvPr/>
          </p:nvSpPr>
          <p:spPr>
            <a:xfrm rot="10800000">
              <a:off x="4692475" y="3269966"/>
              <a:ext cx="168109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268" name="矩形 36"/>
            <p:cNvSpPr/>
            <p:nvPr/>
          </p:nvSpPr>
          <p:spPr>
            <a:xfrm>
              <a:off x="6046023" y="3721197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269" name="矩形 37"/>
            <p:cNvSpPr/>
            <p:nvPr/>
          </p:nvSpPr>
          <p:spPr>
            <a:xfrm>
              <a:off x="6046023" y="3329461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270" name="矩形 38"/>
            <p:cNvSpPr/>
            <p:nvPr/>
          </p:nvSpPr>
          <p:spPr>
            <a:xfrm>
              <a:off x="6046023" y="4112933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271" name="文本框 47"/>
            <p:cNvSpPr/>
            <p:nvPr/>
          </p:nvSpPr>
          <p:spPr>
            <a:xfrm>
              <a:off x="4943752" y="5520518"/>
              <a:ext cx="3352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（Primitive types）</a:t>
              </a:r>
            </a:p>
          </p:txBody>
        </p:sp>
        <p:sp>
          <p:nvSpPr>
            <p:cNvPr id="272" name="矩形 48"/>
            <p:cNvSpPr/>
            <p:nvPr/>
          </p:nvSpPr>
          <p:spPr>
            <a:xfrm>
              <a:off x="3269268" y="1130128"/>
              <a:ext cx="1358282" cy="372478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273" name="左大括号 251"/>
            <p:cNvSpPr/>
            <p:nvPr/>
          </p:nvSpPr>
          <p:spPr>
            <a:xfrm>
              <a:off x="2728445" y="1290314"/>
              <a:ext cx="561205" cy="139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6"/>
                    <a:pt x="10800" y="20875"/>
                  </a:cubicBezTo>
                  <a:lnTo>
                    <a:pt x="10800" y="11525"/>
                  </a:lnTo>
                  <a:cubicBezTo>
                    <a:pt x="10800" y="11124"/>
                    <a:pt x="5965" y="10800"/>
                    <a:pt x="0" y="10800"/>
                  </a:cubicBezTo>
                  <a:cubicBezTo>
                    <a:pt x="5965" y="10800"/>
                    <a:pt x="10800" y="10476"/>
                    <a:pt x="10800" y="10075"/>
                  </a:cubicBezTo>
                  <a:lnTo>
                    <a:pt x="10800" y="725"/>
                  </a:lnTo>
                  <a:cubicBezTo>
                    <a:pt x="10800" y="32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274" name="文本框 253"/>
            <p:cNvSpPr/>
            <p:nvPr/>
          </p:nvSpPr>
          <p:spPr>
            <a:xfrm>
              <a:off x="0" y="1375546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Special types</a:t>
              </a:r>
              <a:r>
                <a:t>）</a:t>
              </a:r>
            </a:p>
          </p:txBody>
        </p:sp>
        <p:sp>
          <p:nvSpPr>
            <p:cNvPr id="275" name="矩形 257"/>
            <p:cNvSpPr/>
            <p:nvPr/>
          </p:nvSpPr>
          <p:spPr>
            <a:xfrm>
              <a:off x="6046023" y="254598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276" name="矩形 258"/>
            <p:cNvSpPr/>
            <p:nvPr/>
          </p:nvSpPr>
          <p:spPr>
            <a:xfrm>
              <a:off x="6046023" y="2937725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277" name="矩形 259"/>
            <p:cNvSpPr/>
            <p:nvPr/>
          </p:nvSpPr>
          <p:spPr>
            <a:xfrm>
              <a:off x="6046023" y="450466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278" name="矩形 260"/>
            <p:cNvSpPr/>
            <p:nvPr/>
          </p:nvSpPr>
          <p:spPr>
            <a:xfrm>
              <a:off x="6046023" y="489640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279" name="矩形 261"/>
            <p:cNvSpPr/>
            <p:nvPr/>
          </p:nvSpPr>
          <p:spPr>
            <a:xfrm>
              <a:off x="5948166" y="2061610"/>
              <a:ext cx="1320428" cy="3083229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280" name="左大括号 311"/>
            <p:cNvSpPr/>
            <p:nvPr/>
          </p:nvSpPr>
          <p:spPr>
            <a:xfrm>
              <a:off x="5684536" y="2384816"/>
              <a:ext cx="304801" cy="71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68"/>
                    <a:pt x="10800" y="21083"/>
                  </a:cubicBezTo>
                  <a:lnTo>
                    <a:pt x="10800" y="11317"/>
                  </a:lnTo>
                  <a:cubicBezTo>
                    <a:pt x="10800" y="11032"/>
                    <a:pt x="5965" y="10800"/>
                    <a:pt x="0" y="10800"/>
                  </a:cubicBezTo>
                  <a:cubicBezTo>
                    <a:pt x="5965" y="10800"/>
                    <a:pt x="10800" y="10568"/>
                    <a:pt x="10800" y="10283"/>
                  </a:cubicBezTo>
                  <a:lnTo>
                    <a:pt x="10800" y="517"/>
                  </a:lnTo>
                  <a:cubicBezTo>
                    <a:pt x="10800" y="232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281" name="直接连接符 313"/>
            <p:cNvCxnSpPr>
              <a:stCxn id="265" idx="0"/>
              <a:endCxn id="280" idx="0"/>
            </p:cNvCxnSpPr>
            <p:nvPr/>
          </p:nvCxnSpPr>
          <p:spPr>
            <a:xfrm flipV="1">
              <a:off x="4776529" y="2741887"/>
              <a:ext cx="1060408" cy="2361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282" name="左大括号 314"/>
            <p:cNvSpPr/>
            <p:nvPr/>
          </p:nvSpPr>
          <p:spPr>
            <a:xfrm>
              <a:off x="5684536" y="3167139"/>
              <a:ext cx="304801" cy="18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6"/>
                    <a:pt x="10800" y="21413"/>
                  </a:cubicBezTo>
                  <a:lnTo>
                    <a:pt x="10800" y="10987"/>
                  </a:lnTo>
                  <a:cubicBezTo>
                    <a:pt x="10800" y="10884"/>
                    <a:pt x="5965" y="10800"/>
                    <a:pt x="0" y="10800"/>
                  </a:cubicBezTo>
                  <a:cubicBezTo>
                    <a:pt x="5965" y="10800"/>
                    <a:pt x="10800" y="10716"/>
                    <a:pt x="10800" y="10613"/>
                  </a:cubicBezTo>
                  <a:lnTo>
                    <a:pt x="10800" y="187"/>
                  </a:lnTo>
                  <a:cubicBezTo>
                    <a:pt x="10800" y="84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283" name="直接连接符 315"/>
            <p:cNvCxnSpPr>
              <a:stCxn id="267" idx="0"/>
              <a:endCxn id="282" idx="0"/>
            </p:cNvCxnSpPr>
            <p:nvPr/>
          </p:nvCxnSpPr>
          <p:spPr>
            <a:xfrm>
              <a:off x="4776529" y="3974213"/>
              <a:ext cx="1060408" cy="13876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284" name="文本框 318"/>
            <p:cNvSpPr/>
            <p:nvPr/>
          </p:nvSpPr>
          <p:spPr>
            <a:xfrm>
              <a:off x="5092125" y="4067127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泛化</a:t>
              </a:r>
            </a:p>
          </p:txBody>
        </p:sp>
        <p:sp>
          <p:nvSpPr>
            <p:cNvPr id="285" name="文本框 319"/>
            <p:cNvSpPr/>
            <p:nvPr/>
          </p:nvSpPr>
          <p:spPr>
            <a:xfrm>
              <a:off x="5092125" y="2645256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等同</a:t>
              </a:r>
            </a:p>
          </p:txBody>
        </p:sp>
        <p:sp>
          <p:nvSpPr>
            <p:cNvPr id="286" name="左大括号 189"/>
            <p:cNvSpPr/>
            <p:nvPr/>
          </p:nvSpPr>
          <p:spPr>
            <a:xfrm rot="10800000">
              <a:off x="7228135" y="3158625"/>
              <a:ext cx="307777" cy="18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287" name="文本框 195"/>
            <p:cNvSpPr/>
            <p:nvPr/>
          </p:nvSpPr>
          <p:spPr>
            <a:xfrm>
              <a:off x="7546612" y="4004983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包装类</a:t>
              </a:r>
            </a:p>
          </p:txBody>
        </p:sp>
        <p:sp>
          <p:nvSpPr>
            <p:cNvPr id="288" name="矩形 196"/>
            <p:cNvSpPr/>
            <p:nvPr/>
          </p:nvSpPr>
          <p:spPr>
            <a:xfrm>
              <a:off x="3338821" y="4242348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289" name="矩形 1"/>
            <p:cNvSpPr/>
            <p:nvPr/>
          </p:nvSpPr>
          <p:spPr>
            <a:xfrm>
              <a:off x="3338808" y="141342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290" name="文本框 19"/>
            <p:cNvSpPr/>
            <p:nvPr/>
          </p:nvSpPr>
          <p:spPr>
            <a:xfrm>
              <a:off x="2202421" y="0"/>
              <a:ext cx="335280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700">
                  <a:solidFill>
                    <a:srgbClr val="FFFFFF"/>
                  </a:solidFill>
                </a:defRPr>
              </a:pPr>
              <a:r>
                <a:t>字面风格的</a:t>
              </a:r>
            </a:p>
            <a:p>
              <a:pPr defTabSz="1828800">
                <a:defRPr i="1" sz="13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（</a:t>
              </a:r>
              <a:r>
                <a:t>Literal style / literal expression</a:t>
              </a:r>
              <a:r>
                <a:t>）</a:t>
              </a:r>
            </a:p>
          </p:txBody>
        </p:sp>
        <p:sp>
          <p:nvSpPr>
            <p:cNvPr id="291" name="左大括号 28"/>
            <p:cNvSpPr/>
            <p:nvPr/>
          </p:nvSpPr>
          <p:spPr>
            <a:xfrm>
              <a:off x="2728445" y="3269968"/>
              <a:ext cx="561205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9"/>
                    <a:pt x="10800" y="20883"/>
                  </a:cubicBezTo>
                  <a:lnTo>
                    <a:pt x="10800" y="11517"/>
                  </a:lnTo>
                  <a:cubicBezTo>
                    <a:pt x="10800" y="11121"/>
                    <a:pt x="5965" y="10800"/>
                    <a:pt x="0" y="10800"/>
                  </a:cubicBezTo>
                  <a:cubicBezTo>
                    <a:pt x="5965" y="10800"/>
                    <a:pt x="10800" y="10479"/>
                    <a:pt x="10800" y="10083"/>
                  </a:cubicBezTo>
                  <a:lnTo>
                    <a:pt x="10800" y="717"/>
                  </a:lnTo>
                  <a:cubicBezTo>
                    <a:pt x="10800" y="321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292" name="矩形 39"/>
            <p:cNvSpPr/>
            <p:nvPr/>
          </p:nvSpPr>
          <p:spPr>
            <a:xfrm>
              <a:off x="3338808" y="4556062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unique symbol</a:t>
              </a:r>
            </a:p>
          </p:txBody>
        </p:sp>
        <p:sp>
          <p:nvSpPr>
            <p:cNvPr id="293" name="矩形 40"/>
            <p:cNvSpPr/>
            <p:nvPr/>
          </p:nvSpPr>
          <p:spPr>
            <a:xfrm>
              <a:off x="3410821" y="4993849"/>
              <a:ext cx="93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More …</a:t>
              </a:r>
            </a:p>
          </p:txBody>
        </p:sp>
      </p:grpSp>
      <p:grpSp>
        <p:nvGrpSpPr>
          <p:cNvPr id="298" name="成组"/>
          <p:cNvGrpSpPr/>
          <p:nvPr/>
        </p:nvGrpSpPr>
        <p:grpSpPr>
          <a:xfrm>
            <a:off x="16477746" y="7044983"/>
            <a:ext cx="1990060" cy="1314260"/>
            <a:chOff x="0" y="0"/>
            <a:chExt cx="1990059" cy="1314259"/>
          </a:xfrm>
        </p:grpSpPr>
        <p:sp>
          <p:nvSpPr>
            <p:cNvPr id="348" name="连接符: 肘形 135"/>
            <p:cNvSpPr/>
            <p:nvPr/>
          </p:nvSpPr>
          <p:spPr>
            <a:xfrm>
              <a:off x="0" y="744532"/>
              <a:ext cx="913675" cy="569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96" name="矩形 60"/>
            <p:cNvSpPr/>
            <p:nvPr/>
          </p:nvSpPr>
          <p:spPr>
            <a:xfrm>
              <a:off x="913674" y="0"/>
              <a:ext cx="1076386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对象</a:t>
              </a:r>
            </a:p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Object</a:t>
              </a:r>
            </a:p>
          </p:txBody>
        </p:sp>
        <p:sp>
          <p:nvSpPr>
            <p:cNvPr id="297" name="矩形 95"/>
            <p:cNvSpPr/>
            <p:nvPr/>
          </p:nvSpPr>
          <p:spPr>
            <a:xfrm>
              <a:off x="241575" y="873736"/>
              <a:ext cx="5761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实例化</a:t>
              </a:r>
            </a:p>
          </p:txBody>
        </p:sp>
      </p:grpSp>
      <p:cxnSp>
        <p:nvCxnSpPr>
          <p:cNvPr id="299" name="连接符: 曲线 11"/>
          <p:cNvCxnSpPr>
            <a:stCxn id="242" idx="0"/>
            <a:endCxn id="208" idx="0"/>
          </p:cNvCxnSpPr>
          <p:nvPr/>
        </p:nvCxnSpPr>
        <p:spPr>
          <a:xfrm>
            <a:off x="12432976" y="2787754"/>
            <a:ext cx="5498195" cy="239876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300" name="连接符: 曲线 65"/>
          <p:cNvCxnSpPr>
            <a:stCxn id="235" idx="0"/>
            <a:endCxn id="211" idx="0"/>
          </p:cNvCxnSpPr>
          <p:nvPr/>
        </p:nvCxnSpPr>
        <p:spPr>
          <a:xfrm>
            <a:off x="18665964" y="2350365"/>
            <a:ext cx="2053918" cy="30187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301" name="连接符: 曲线 65"/>
          <p:cNvCxnSpPr>
            <a:stCxn id="236" idx="0"/>
            <a:endCxn id="212" idx="0"/>
          </p:cNvCxnSpPr>
          <p:nvPr/>
        </p:nvCxnSpPr>
        <p:spPr>
          <a:xfrm>
            <a:off x="18677560" y="3052965"/>
            <a:ext cx="2042322" cy="7377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349" name="连接符: 肘形 135"/>
          <p:cNvSpPr/>
          <p:nvPr/>
        </p:nvSpPr>
        <p:spPr>
          <a:xfrm>
            <a:off x="18925790" y="4436791"/>
            <a:ext cx="595874" cy="356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03" name="文本框 78"/>
          <p:cNvSpPr txBox="1"/>
          <p:nvPr/>
        </p:nvSpPr>
        <p:spPr>
          <a:xfrm>
            <a:off x="18469584" y="4323095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同构</a:t>
            </a:r>
          </a:p>
        </p:txBody>
      </p:sp>
      <p:sp>
        <p:nvSpPr>
          <p:cNvPr id="304" name="文本框 9"/>
          <p:cNvSpPr txBox="1"/>
          <p:nvPr/>
        </p:nvSpPr>
        <p:spPr>
          <a:xfrm>
            <a:off x="18469584" y="4637657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有限</a:t>
            </a:r>
          </a:p>
        </p:txBody>
      </p:sp>
      <p:sp>
        <p:nvSpPr>
          <p:cNvPr id="305" name="文本框 9"/>
          <p:cNvSpPr txBox="1"/>
          <p:nvPr/>
        </p:nvSpPr>
        <p:spPr>
          <a:xfrm>
            <a:off x="18469584" y="496756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固定</a:t>
            </a:r>
          </a:p>
        </p:txBody>
      </p:sp>
      <p:sp>
        <p:nvSpPr>
          <p:cNvPr id="306" name="文本框 78"/>
          <p:cNvSpPr txBox="1"/>
          <p:nvPr/>
        </p:nvSpPr>
        <p:spPr>
          <a:xfrm>
            <a:off x="18469584" y="529747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异构</a:t>
            </a:r>
          </a:p>
        </p:txBody>
      </p:sp>
      <p:sp>
        <p:nvSpPr>
          <p:cNvPr id="307" name="文本框 9"/>
          <p:cNvSpPr txBox="1"/>
          <p:nvPr/>
        </p:nvSpPr>
        <p:spPr>
          <a:xfrm>
            <a:off x="18469584" y="5627389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无限</a:t>
            </a:r>
          </a:p>
        </p:txBody>
      </p:sp>
      <p:sp>
        <p:nvSpPr>
          <p:cNvPr id="308" name="文本框 9"/>
          <p:cNvSpPr txBox="1"/>
          <p:nvPr/>
        </p:nvSpPr>
        <p:spPr>
          <a:xfrm>
            <a:off x="18469584" y="5957300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不固定</a:t>
            </a:r>
          </a:p>
        </p:txBody>
      </p:sp>
      <p:sp>
        <p:nvSpPr>
          <p:cNvPr id="309" name="左大括号 247"/>
          <p:cNvSpPr/>
          <p:nvPr/>
        </p:nvSpPr>
        <p:spPr>
          <a:xfrm>
            <a:off x="18310128" y="4316862"/>
            <a:ext cx="266573" cy="188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350" name="连接符: 肘形 135"/>
          <p:cNvSpPr/>
          <p:nvPr/>
        </p:nvSpPr>
        <p:spPr>
          <a:xfrm>
            <a:off x="18921989" y="4718864"/>
            <a:ext cx="1469224" cy="84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51" name="连接符: 肘形 135"/>
          <p:cNvSpPr/>
          <p:nvPr/>
        </p:nvSpPr>
        <p:spPr>
          <a:xfrm>
            <a:off x="18935406" y="5079313"/>
            <a:ext cx="1284000" cy="485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52" name="连接符: 肘形 135"/>
          <p:cNvSpPr/>
          <p:nvPr/>
        </p:nvSpPr>
        <p:spPr>
          <a:xfrm>
            <a:off x="18931478" y="5396603"/>
            <a:ext cx="841633" cy="16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53" name="连接符: 肘形 135"/>
          <p:cNvSpPr/>
          <p:nvPr/>
        </p:nvSpPr>
        <p:spPr>
          <a:xfrm>
            <a:off x="18910608" y="4958798"/>
            <a:ext cx="643132" cy="78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54" name="连接符: 肘形 135"/>
          <p:cNvSpPr/>
          <p:nvPr/>
        </p:nvSpPr>
        <p:spPr>
          <a:xfrm>
            <a:off x="18960163" y="4952663"/>
            <a:ext cx="640243" cy="1091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15" name="左大括号 247"/>
          <p:cNvSpPr/>
          <p:nvPr/>
        </p:nvSpPr>
        <p:spPr>
          <a:xfrm>
            <a:off x="18310128" y="8589629"/>
            <a:ext cx="266573" cy="260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316" name="X, Y"/>
          <p:cNvSpPr txBox="1"/>
          <p:nvPr/>
        </p:nvSpPr>
        <p:spPr>
          <a:xfrm>
            <a:off x="16513969" y="3494644"/>
            <a:ext cx="54772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X, Y</a:t>
            </a:r>
          </a:p>
        </p:txBody>
      </p:sp>
      <p:sp>
        <p:nvSpPr>
          <p:cNvPr id="317" name="矩形 60"/>
          <p:cNvSpPr txBox="1"/>
          <p:nvPr/>
        </p:nvSpPr>
        <p:spPr>
          <a:xfrm>
            <a:off x="17214006" y="9475532"/>
            <a:ext cx="125379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函数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Function</a:t>
            </a:r>
          </a:p>
        </p:txBody>
      </p:sp>
      <p:grpSp>
        <p:nvGrpSpPr>
          <p:cNvPr id="332" name="成组"/>
          <p:cNvGrpSpPr/>
          <p:nvPr/>
        </p:nvGrpSpPr>
        <p:grpSpPr>
          <a:xfrm>
            <a:off x="18310128" y="6368796"/>
            <a:ext cx="3679754" cy="1919838"/>
            <a:chOff x="0" y="0"/>
            <a:chExt cx="3679752" cy="1919837"/>
          </a:xfrm>
        </p:grpSpPr>
        <p:sp>
          <p:nvSpPr>
            <p:cNvPr id="318" name="矩形 50"/>
            <p:cNvSpPr/>
            <p:nvPr/>
          </p:nvSpPr>
          <p:spPr>
            <a:xfrm>
              <a:off x="1139752" y="570672"/>
              <a:ext cx="2540001" cy="372142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x: object</a:t>
              </a:r>
            </a:p>
          </p:txBody>
        </p:sp>
        <p:sp>
          <p:nvSpPr>
            <p:cNvPr id="319" name="矩形 460"/>
            <p:cNvSpPr/>
            <p:nvPr/>
          </p:nvSpPr>
          <p:spPr>
            <a:xfrm>
              <a:off x="1139752" y="102489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{a: ..., b: ...}</a:t>
              </a:r>
            </a:p>
          </p:txBody>
        </p:sp>
        <p:sp>
          <p:nvSpPr>
            <p:cNvPr id="320" name="矩形 460"/>
            <p:cNvSpPr/>
            <p:nvPr/>
          </p:nvSpPr>
          <p:spPr>
            <a:xfrm>
              <a:off x="1139752" y="1039048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记录</a:t>
              </a:r>
              <a:r>
                <a:t>：</a:t>
              </a:r>
              <a:r>
                <a:t>Record&lt;&gt;</a:t>
              </a:r>
            </a:p>
          </p:txBody>
        </p:sp>
        <p:sp>
          <p:nvSpPr>
            <p:cNvPr id="321" name="文本框 78"/>
            <p:cNvSpPr txBox="1"/>
            <p:nvPr/>
          </p:nvSpPr>
          <p:spPr>
            <a:xfrm>
              <a:off x="177458" y="0"/>
              <a:ext cx="508001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同构</a:t>
              </a:r>
            </a:p>
          </p:txBody>
        </p:sp>
        <p:sp>
          <p:nvSpPr>
            <p:cNvPr id="322" name="文本框 9"/>
            <p:cNvSpPr txBox="1"/>
            <p:nvPr/>
          </p:nvSpPr>
          <p:spPr>
            <a:xfrm>
              <a:off x="177458" y="329910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有限</a:t>
              </a:r>
            </a:p>
          </p:txBody>
        </p:sp>
        <p:sp>
          <p:nvSpPr>
            <p:cNvPr id="323" name="文本框 9"/>
            <p:cNvSpPr txBox="1"/>
            <p:nvPr/>
          </p:nvSpPr>
          <p:spPr>
            <a:xfrm>
              <a:off x="177458" y="659821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固定</a:t>
              </a:r>
            </a:p>
          </p:txBody>
        </p:sp>
        <p:sp>
          <p:nvSpPr>
            <p:cNvPr id="324" name="文本框 78"/>
            <p:cNvSpPr txBox="1"/>
            <p:nvPr/>
          </p:nvSpPr>
          <p:spPr>
            <a:xfrm>
              <a:off x="177458" y="98973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异构</a:t>
              </a:r>
            </a:p>
          </p:txBody>
        </p:sp>
        <p:sp>
          <p:nvSpPr>
            <p:cNvPr id="325" name="文本框 9"/>
            <p:cNvSpPr txBox="1"/>
            <p:nvPr/>
          </p:nvSpPr>
          <p:spPr>
            <a:xfrm>
              <a:off x="177458" y="131964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无限</a:t>
              </a:r>
            </a:p>
          </p:txBody>
        </p:sp>
        <p:sp>
          <p:nvSpPr>
            <p:cNvPr id="326" name="文本框 9"/>
            <p:cNvSpPr txBox="1"/>
            <p:nvPr/>
          </p:nvSpPr>
          <p:spPr>
            <a:xfrm>
              <a:off x="177458" y="1649554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不固定</a:t>
              </a:r>
            </a:p>
          </p:txBody>
        </p:sp>
        <p:sp>
          <p:nvSpPr>
            <p:cNvPr id="327" name="矩形 50"/>
            <p:cNvSpPr/>
            <p:nvPr/>
          </p:nvSpPr>
          <p:spPr>
            <a:xfrm>
              <a:off x="1139752" y="1507231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indent="127000" algn="l" defTabSz="1828800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枚举：enum ...</a:t>
              </a:r>
            </a:p>
          </p:txBody>
        </p:sp>
        <p:sp>
          <p:nvSpPr>
            <p:cNvPr id="355" name="连接符: 肘形 135"/>
            <p:cNvSpPr/>
            <p:nvPr/>
          </p:nvSpPr>
          <p:spPr>
            <a:xfrm>
              <a:off x="623227" y="364904"/>
              <a:ext cx="477717" cy="650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6" name="连接符: 肘形 135"/>
            <p:cNvSpPr/>
            <p:nvPr/>
          </p:nvSpPr>
          <p:spPr>
            <a:xfrm>
              <a:off x="685458" y="364904"/>
              <a:ext cx="415485" cy="5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7" name="连接符: 肘形 135"/>
            <p:cNvSpPr/>
            <p:nvPr/>
          </p:nvSpPr>
          <p:spPr>
            <a:xfrm>
              <a:off x="676840" y="364904"/>
              <a:ext cx="424103" cy="129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31" name="左大括号 247"/>
            <p:cNvSpPr/>
            <p:nvPr/>
          </p:nvSpPr>
          <p:spPr>
            <a:xfrm>
              <a:off x="0" y="34515"/>
              <a:ext cx="266572" cy="188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96"/>
                    <a:pt x="10800" y="20474"/>
                  </a:cubicBezTo>
                  <a:lnTo>
                    <a:pt x="10800" y="11926"/>
                  </a:lnTo>
                  <a:cubicBezTo>
                    <a:pt x="10800" y="11304"/>
                    <a:pt x="5965" y="10800"/>
                    <a:pt x="0" y="10800"/>
                  </a:cubicBezTo>
                  <a:cubicBezTo>
                    <a:pt x="5965" y="10800"/>
                    <a:pt x="10800" y="10296"/>
                    <a:pt x="10800" y="9674"/>
                  </a:cubicBezTo>
                  <a:lnTo>
                    <a:pt x="10800" y="1126"/>
                  </a:lnTo>
                  <a:cubicBezTo>
                    <a:pt x="10800" y="50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</p:grpSp>
      <p:sp>
        <p:nvSpPr>
          <p:cNvPr id="333" name="..."/>
          <p:cNvSpPr txBox="1"/>
          <p:nvPr/>
        </p:nvSpPr>
        <p:spPr>
          <a:xfrm>
            <a:off x="19293327" y="9610637"/>
            <a:ext cx="4022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358" name="连接符: 肘形 135"/>
          <p:cNvSpPr/>
          <p:nvPr/>
        </p:nvSpPr>
        <p:spPr>
          <a:xfrm>
            <a:off x="16476070" y="9249160"/>
            <a:ext cx="737937" cy="3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335" name="文本框 136"/>
          <p:cNvSpPr txBox="1"/>
          <p:nvPr/>
        </p:nvSpPr>
        <p:spPr>
          <a:xfrm rot="2255021">
            <a:off x="13799835" y="829865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可调用</a:t>
            </a:r>
          </a:p>
        </p:txBody>
      </p:sp>
      <p:sp>
        <p:nvSpPr>
          <p:cNvPr id="336" name="文本框 457"/>
          <p:cNvSpPr txBox="1"/>
          <p:nvPr/>
        </p:nvSpPr>
        <p:spPr>
          <a:xfrm rot="20968705">
            <a:off x="14082390" y="719569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可索引</a:t>
            </a:r>
          </a:p>
        </p:txBody>
      </p:sp>
      <p:sp>
        <p:nvSpPr>
          <p:cNvPr id="337" name="文本框 462"/>
          <p:cNvSpPr txBox="1"/>
          <p:nvPr/>
        </p:nvSpPr>
        <p:spPr>
          <a:xfrm rot="214402">
            <a:off x="14082391" y="7550362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可迭代</a:t>
            </a:r>
          </a:p>
        </p:txBody>
      </p:sp>
      <p:sp>
        <p:nvSpPr>
          <p:cNvPr id="338" name="文本框 465"/>
          <p:cNvSpPr txBox="1"/>
          <p:nvPr/>
        </p:nvSpPr>
        <p:spPr>
          <a:xfrm rot="1098054">
            <a:off x="13983103" y="7985965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可创建</a:t>
            </a:r>
          </a:p>
        </p:txBody>
      </p:sp>
      <p:sp>
        <p:nvSpPr>
          <p:cNvPr id="339" name="文本框 469"/>
          <p:cNvSpPr txBox="1"/>
          <p:nvPr/>
        </p:nvSpPr>
        <p:spPr>
          <a:xfrm>
            <a:off x="12855421" y="8662460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  <p:sp>
        <p:nvSpPr>
          <p:cNvPr id="340" name="矩形 489"/>
          <p:cNvSpPr/>
          <p:nvPr/>
        </p:nvSpPr>
        <p:spPr>
          <a:xfrm>
            <a:off x="10748759" y="4165028"/>
            <a:ext cx="12419195" cy="7199364"/>
          </a:xfrm>
          <a:prstGeom prst="rect">
            <a:avLst/>
          </a:prstGeom>
          <a:gradFill>
            <a:gsLst>
              <a:gs pos="0">
                <a:srgbClr val="B0CBE9">
                  <a:alpha val="28000"/>
                </a:srgbClr>
              </a:gs>
              <a:gs pos="50000">
                <a:srgbClr val="A1C1E5">
                  <a:alpha val="26000"/>
                </a:srgbClr>
              </a:gs>
              <a:gs pos="100000">
                <a:srgbClr val="91B9E4">
                  <a:alpha val="17000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组合类型…"/>
          <p:cNvSpPr txBox="1"/>
          <p:nvPr/>
        </p:nvSpPr>
        <p:spPr>
          <a:xfrm>
            <a:off x="8626298" y="1577033"/>
            <a:ext cx="1501763" cy="676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2600">
                <a:solidFill>
                  <a:schemeClr val="accent6">
                    <a:lumOff val="17254"/>
                  </a:schemeClr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组合类型</a:t>
            </a:r>
          </a:p>
          <a:p>
            <a:pPr defTabSz="1828800">
              <a:defRPr sz="1100">
                <a:solidFill>
                  <a:schemeClr val="accent6">
                    <a:lumOff val="17254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（Combination types）</a:t>
            </a:r>
          </a:p>
        </p:txBody>
      </p:sp>
      <p:sp>
        <p:nvSpPr>
          <p:cNvPr id="361" name="矩形 52"/>
          <p:cNvSpPr txBox="1"/>
          <p:nvPr/>
        </p:nvSpPr>
        <p:spPr>
          <a:xfrm>
            <a:off x="13610738" y="4555707"/>
            <a:ext cx="1079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列表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List</a:t>
            </a:r>
          </a:p>
        </p:txBody>
      </p:sp>
      <p:sp>
        <p:nvSpPr>
          <p:cNvPr id="362" name="矩形 55"/>
          <p:cNvSpPr/>
          <p:nvPr/>
        </p:nvSpPr>
        <p:spPr>
          <a:xfrm>
            <a:off x="18875669" y="5411600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其它可计算特性：…</a:t>
            </a:r>
          </a:p>
        </p:txBody>
      </p:sp>
      <p:sp>
        <p:nvSpPr>
          <p:cNvPr id="363" name="矩形 104"/>
          <p:cNvSpPr txBox="1"/>
          <p:nvPr/>
        </p:nvSpPr>
        <p:spPr>
          <a:xfrm>
            <a:off x="11342039" y="11386115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364" name="椭圆 111"/>
          <p:cNvSpPr txBox="1"/>
          <p:nvPr/>
        </p:nvSpPr>
        <p:spPr>
          <a:xfrm>
            <a:off x="8724361" y="6822867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365" name="矩形 113"/>
          <p:cNvSpPr/>
          <p:nvPr/>
        </p:nvSpPr>
        <p:spPr>
          <a:xfrm>
            <a:off x="11725247" y="6519743"/>
            <a:ext cx="1793697" cy="3385847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cxnSp>
        <p:nvCxnSpPr>
          <p:cNvPr id="366" name="连接符: 肘形 135"/>
          <p:cNvCxnSpPr>
            <a:stCxn id="364" idx="0"/>
            <a:endCxn id="385" idx="0"/>
          </p:cNvCxnSpPr>
          <p:nvPr/>
        </p:nvCxnSpPr>
        <p:spPr>
          <a:xfrm>
            <a:off x="9768302" y="7377857"/>
            <a:ext cx="2841444" cy="14114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367" name="成组"/>
          <p:cNvSpPr/>
          <p:nvPr/>
        </p:nvSpPr>
        <p:spPr>
          <a:xfrm flipH="1">
            <a:off x="13381795" y="5412978"/>
            <a:ext cx="594287" cy="1433959"/>
          </a:xfrm>
          <a:prstGeom prst="line">
            <a:avLst/>
          </a:prstGeom>
          <a:ln w="12700">
            <a:solidFill>
              <a:schemeClr val="accent1"/>
            </a:solidFill>
            <a:headEnd type="arrow"/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368" name="矩形 162"/>
          <p:cNvSpPr/>
          <p:nvPr/>
        </p:nvSpPr>
        <p:spPr>
          <a:xfrm>
            <a:off x="14909413" y="823659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类：</a:t>
            </a:r>
            <a:r>
              <a:t>class ...</a:t>
            </a:r>
          </a:p>
        </p:txBody>
      </p:sp>
      <p:sp>
        <p:nvSpPr>
          <p:cNvPr id="369" name="矩形 163"/>
          <p:cNvSpPr/>
          <p:nvPr/>
        </p:nvSpPr>
        <p:spPr>
          <a:xfrm>
            <a:off x="14902282" y="1004977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一般函数</a:t>
            </a:r>
            <a:r>
              <a:t>: function x() …</a:t>
            </a:r>
          </a:p>
        </p:txBody>
      </p:sp>
      <p:sp>
        <p:nvSpPr>
          <p:cNvPr id="370" name="矩形 164"/>
          <p:cNvSpPr/>
          <p:nvPr/>
        </p:nvSpPr>
        <p:spPr>
          <a:xfrm>
            <a:off x="14902282" y="1043813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箭头函数</a:t>
            </a:r>
            <a:r>
              <a:t>: x = ()=&gt;...</a:t>
            </a:r>
          </a:p>
        </p:txBody>
      </p:sp>
      <p:sp>
        <p:nvSpPr>
          <p:cNvPr id="371" name="矩形 238"/>
          <p:cNvSpPr/>
          <p:nvPr/>
        </p:nvSpPr>
        <p:spPr>
          <a:xfrm>
            <a:off x="14909413" y="8710255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构造器</a:t>
            </a:r>
          </a:p>
        </p:txBody>
      </p:sp>
      <p:sp>
        <p:nvSpPr>
          <p:cNvPr id="372" name="矩形 242"/>
          <p:cNvSpPr/>
          <p:nvPr/>
        </p:nvSpPr>
        <p:spPr>
          <a:xfrm>
            <a:off x="14902282" y="9653817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生成器函数</a:t>
            </a:r>
            <a:r>
              <a:t>: function*()...</a:t>
            </a:r>
          </a:p>
        </p:txBody>
      </p:sp>
      <p:sp>
        <p:nvSpPr>
          <p:cNvPr id="467" name="连接符: 肘形 135"/>
          <p:cNvSpPr/>
          <p:nvPr/>
        </p:nvSpPr>
        <p:spPr>
          <a:xfrm>
            <a:off x="13402496" y="8343973"/>
            <a:ext cx="438552" cy="81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374" name="直接连接符 535"/>
          <p:cNvSpPr/>
          <p:nvPr/>
        </p:nvSpPr>
        <p:spPr>
          <a:xfrm flipH="1">
            <a:off x="8365413" y="2274584"/>
            <a:ext cx="1" cy="8584488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375" name="矩形 57"/>
          <p:cNvSpPr/>
          <p:nvPr/>
        </p:nvSpPr>
        <p:spPr>
          <a:xfrm>
            <a:off x="14909413" y="4231560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数组：</a:t>
            </a:r>
            <a:r>
              <a:t>X[] = [X, X, …]</a:t>
            </a:r>
          </a:p>
        </p:txBody>
      </p:sp>
      <p:sp>
        <p:nvSpPr>
          <p:cNvPr id="376" name="矩形 59"/>
          <p:cNvSpPr/>
          <p:nvPr/>
        </p:nvSpPr>
        <p:spPr>
          <a:xfrm>
            <a:off x="14909413" y="5219298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元组：</a:t>
            </a:r>
            <a:r>
              <a:t>[X, Y]</a:t>
            </a:r>
          </a:p>
        </p:txBody>
      </p:sp>
      <p:cxnSp>
        <p:nvCxnSpPr>
          <p:cNvPr id="377" name="连接符: 曲线 11"/>
          <p:cNvCxnSpPr>
            <a:stCxn id="378" idx="0"/>
            <a:endCxn id="364" idx="0"/>
          </p:cNvCxnSpPr>
          <p:nvPr/>
        </p:nvCxnSpPr>
        <p:spPr>
          <a:xfrm flipH="1">
            <a:off x="9768302" y="2505493"/>
            <a:ext cx="214143" cy="4872365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378" name="椭圆形"/>
          <p:cNvSpPr/>
          <p:nvPr/>
        </p:nvSpPr>
        <p:spPr>
          <a:xfrm>
            <a:off x="9312218" y="2310737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379" name="结构组合"/>
          <p:cNvSpPr txBox="1"/>
          <p:nvPr/>
        </p:nvSpPr>
        <p:spPr>
          <a:xfrm>
            <a:off x="9518894" y="2346743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结构组合</a:t>
            </a:r>
          </a:p>
        </p:txBody>
      </p:sp>
      <p:sp>
        <p:nvSpPr>
          <p:cNvPr id="380" name="文本框 18"/>
          <p:cNvSpPr txBox="1"/>
          <p:nvPr/>
        </p:nvSpPr>
        <p:spPr>
          <a:xfrm>
            <a:off x="8686497" y="3395792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非顺序存储</a:t>
            </a:r>
          </a:p>
        </p:txBody>
      </p:sp>
      <p:sp>
        <p:nvSpPr>
          <p:cNvPr id="381" name="文本框 42"/>
          <p:cNvSpPr txBox="1"/>
          <p:nvPr/>
        </p:nvSpPr>
        <p:spPr>
          <a:xfrm>
            <a:off x="9859121" y="3395792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顺序存储</a:t>
            </a:r>
          </a:p>
        </p:txBody>
      </p:sp>
      <p:sp>
        <p:nvSpPr>
          <p:cNvPr id="382" name="矩形 118"/>
          <p:cNvSpPr txBox="1"/>
          <p:nvPr/>
        </p:nvSpPr>
        <p:spPr>
          <a:xfrm>
            <a:off x="11911245" y="8010104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构造签名</a:t>
            </a:r>
          </a:p>
        </p:txBody>
      </p:sp>
      <p:sp>
        <p:nvSpPr>
          <p:cNvPr id="383" name="矩形 447"/>
          <p:cNvSpPr txBox="1"/>
          <p:nvPr/>
        </p:nvSpPr>
        <p:spPr>
          <a:xfrm>
            <a:off x="11911245" y="8704408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调用签名</a:t>
            </a:r>
          </a:p>
        </p:txBody>
      </p:sp>
      <p:sp>
        <p:nvSpPr>
          <p:cNvPr id="384" name="矩形 448"/>
          <p:cNvSpPr txBox="1"/>
          <p:nvPr/>
        </p:nvSpPr>
        <p:spPr>
          <a:xfrm>
            <a:off x="11911245" y="9398717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sp>
        <p:nvSpPr>
          <p:cNvPr id="385" name="矩形 449"/>
          <p:cNvSpPr txBox="1"/>
          <p:nvPr/>
        </p:nvSpPr>
        <p:spPr>
          <a:xfrm>
            <a:off x="11911245" y="7315799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迭代签名</a:t>
            </a:r>
          </a:p>
        </p:txBody>
      </p:sp>
      <p:sp>
        <p:nvSpPr>
          <p:cNvPr id="386" name="矩形 450"/>
          <p:cNvSpPr txBox="1"/>
          <p:nvPr/>
        </p:nvSpPr>
        <p:spPr>
          <a:xfrm>
            <a:off x="11911245" y="6621495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索引签名</a:t>
            </a:r>
          </a:p>
        </p:txBody>
      </p:sp>
      <p:sp>
        <p:nvSpPr>
          <p:cNvPr id="468" name="连接符: 肘形 135"/>
          <p:cNvSpPr/>
          <p:nvPr/>
        </p:nvSpPr>
        <p:spPr>
          <a:xfrm>
            <a:off x="10812243" y="7774473"/>
            <a:ext cx="1090495" cy="41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388" name="连接符: 肘形 135"/>
          <p:cNvCxnSpPr>
            <a:stCxn id="364" idx="0"/>
            <a:endCxn id="386" idx="0"/>
          </p:cNvCxnSpPr>
          <p:nvPr/>
        </p:nvCxnSpPr>
        <p:spPr>
          <a:xfrm flipV="1">
            <a:off x="9768302" y="6824695"/>
            <a:ext cx="2841444" cy="55316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469" name="连接符: 肘形 135"/>
          <p:cNvSpPr/>
          <p:nvPr/>
        </p:nvSpPr>
        <p:spPr>
          <a:xfrm>
            <a:off x="10524496" y="7932847"/>
            <a:ext cx="1384516" cy="1016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390" name="连接符: 肘形 135"/>
          <p:cNvCxnSpPr>
            <a:stCxn id="364" idx="0"/>
            <a:endCxn id="384" idx="0"/>
          </p:cNvCxnSpPr>
          <p:nvPr/>
        </p:nvCxnSpPr>
        <p:spPr>
          <a:xfrm flipH="1" rot="16200000">
            <a:off x="10077450" y="7067550"/>
            <a:ext cx="2222500" cy="2844800"/>
          </a:xfrm>
          <a:prstGeom prst="bentConnector2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430" name="成组"/>
          <p:cNvGrpSpPr/>
          <p:nvPr/>
        </p:nvGrpSpPr>
        <p:grpSpPr>
          <a:xfrm>
            <a:off x="4698" y="2324480"/>
            <a:ext cx="8296553" cy="5520519"/>
            <a:chOff x="0" y="0"/>
            <a:chExt cx="8296552" cy="5520518"/>
          </a:xfrm>
        </p:grpSpPr>
        <p:sp>
          <p:nvSpPr>
            <p:cNvPr id="391" name="矩形 17"/>
            <p:cNvSpPr/>
            <p:nvPr/>
          </p:nvSpPr>
          <p:spPr>
            <a:xfrm>
              <a:off x="3338808" y="367482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392" name="矩形 20"/>
            <p:cNvSpPr/>
            <p:nvPr/>
          </p:nvSpPr>
          <p:spPr>
            <a:xfrm>
              <a:off x="3338808" y="339308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393" name="矩形 21"/>
            <p:cNvSpPr/>
            <p:nvPr/>
          </p:nvSpPr>
          <p:spPr>
            <a:xfrm>
              <a:off x="3338808" y="395655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394" name="矩形 22"/>
            <p:cNvSpPr/>
            <p:nvPr/>
          </p:nvSpPr>
          <p:spPr>
            <a:xfrm>
              <a:off x="3338808" y="282959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395" name="矩形 23"/>
            <p:cNvSpPr/>
            <p:nvPr/>
          </p:nvSpPr>
          <p:spPr>
            <a:xfrm>
              <a:off x="3338808" y="311133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396" name="矩形 24"/>
            <p:cNvSpPr/>
            <p:nvPr/>
          </p:nvSpPr>
          <p:spPr>
            <a:xfrm>
              <a:off x="3338808" y="170262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397" name="矩形 25"/>
            <p:cNvSpPr/>
            <p:nvPr/>
          </p:nvSpPr>
          <p:spPr>
            <a:xfrm>
              <a:off x="3338808" y="198437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398" name="矩形 26"/>
            <p:cNvSpPr/>
            <p:nvPr/>
          </p:nvSpPr>
          <p:spPr>
            <a:xfrm>
              <a:off x="3338808" y="226611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399" name="矩形 27"/>
            <p:cNvSpPr/>
            <p:nvPr/>
          </p:nvSpPr>
          <p:spPr>
            <a:xfrm>
              <a:off x="3338808" y="254785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400" name="文本框 31"/>
            <p:cNvSpPr/>
            <p:nvPr/>
          </p:nvSpPr>
          <p:spPr>
            <a:xfrm>
              <a:off x="41098" y="3254230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  <p:sp>
          <p:nvSpPr>
            <p:cNvPr id="401" name="左大括号 32"/>
            <p:cNvSpPr/>
            <p:nvPr/>
          </p:nvSpPr>
          <p:spPr>
            <a:xfrm rot="10800000">
              <a:off x="4692473" y="2727432"/>
              <a:ext cx="168113" cy="50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30"/>
                    <a:pt x="10800" y="20996"/>
                  </a:cubicBezTo>
                  <a:lnTo>
                    <a:pt x="10800" y="11404"/>
                  </a:lnTo>
                  <a:cubicBezTo>
                    <a:pt x="10800" y="11070"/>
                    <a:pt x="5965" y="10800"/>
                    <a:pt x="0" y="10800"/>
                  </a:cubicBezTo>
                  <a:cubicBezTo>
                    <a:pt x="5965" y="10800"/>
                    <a:pt x="10800" y="10530"/>
                    <a:pt x="10800" y="10196"/>
                  </a:cubicBezTo>
                  <a:lnTo>
                    <a:pt x="10800" y="604"/>
                  </a:lnTo>
                  <a:cubicBezTo>
                    <a:pt x="10800" y="27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402" name="文本框 33"/>
            <p:cNvSpPr/>
            <p:nvPr/>
          </p:nvSpPr>
          <p:spPr>
            <a:xfrm>
              <a:off x="6286717" y="2127777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空值类型</a:t>
              </a:r>
            </a:p>
          </p:txBody>
        </p:sp>
        <p:sp>
          <p:nvSpPr>
            <p:cNvPr id="403" name="左大括号 35"/>
            <p:cNvSpPr/>
            <p:nvPr/>
          </p:nvSpPr>
          <p:spPr>
            <a:xfrm rot="10800000">
              <a:off x="4692475" y="3269966"/>
              <a:ext cx="168109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404" name="矩形 36"/>
            <p:cNvSpPr/>
            <p:nvPr/>
          </p:nvSpPr>
          <p:spPr>
            <a:xfrm>
              <a:off x="6046023" y="3721197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405" name="矩形 37"/>
            <p:cNvSpPr/>
            <p:nvPr/>
          </p:nvSpPr>
          <p:spPr>
            <a:xfrm>
              <a:off x="6046023" y="3329461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406" name="矩形 38"/>
            <p:cNvSpPr/>
            <p:nvPr/>
          </p:nvSpPr>
          <p:spPr>
            <a:xfrm>
              <a:off x="6046023" y="4112933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407" name="文本框 47"/>
            <p:cNvSpPr/>
            <p:nvPr/>
          </p:nvSpPr>
          <p:spPr>
            <a:xfrm>
              <a:off x="4943752" y="5520518"/>
              <a:ext cx="3352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（Primitive types）</a:t>
              </a:r>
            </a:p>
          </p:txBody>
        </p:sp>
        <p:sp>
          <p:nvSpPr>
            <p:cNvPr id="408" name="矩形 48"/>
            <p:cNvSpPr/>
            <p:nvPr/>
          </p:nvSpPr>
          <p:spPr>
            <a:xfrm>
              <a:off x="3269268" y="1130128"/>
              <a:ext cx="1358282" cy="372478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409" name="左大括号 251"/>
            <p:cNvSpPr/>
            <p:nvPr/>
          </p:nvSpPr>
          <p:spPr>
            <a:xfrm>
              <a:off x="2728445" y="1290314"/>
              <a:ext cx="561205" cy="139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6"/>
                    <a:pt x="10800" y="20875"/>
                  </a:cubicBezTo>
                  <a:lnTo>
                    <a:pt x="10800" y="11525"/>
                  </a:lnTo>
                  <a:cubicBezTo>
                    <a:pt x="10800" y="11124"/>
                    <a:pt x="5965" y="10800"/>
                    <a:pt x="0" y="10800"/>
                  </a:cubicBezTo>
                  <a:cubicBezTo>
                    <a:pt x="5965" y="10800"/>
                    <a:pt x="10800" y="10476"/>
                    <a:pt x="10800" y="10075"/>
                  </a:cubicBezTo>
                  <a:lnTo>
                    <a:pt x="10800" y="725"/>
                  </a:lnTo>
                  <a:cubicBezTo>
                    <a:pt x="10800" y="32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410" name="文本框 253"/>
            <p:cNvSpPr/>
            <p:nvPr/>
          </p:nvSpPr>
          <p:spPr>
            <a:xfrm>
              <a:off x="0" y="1375546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Special types</a:t>
              </a:r>
              <a:r>
                <a:t>）</a:t>
              </a:r>
            </a:p>
          </p:txBody>
        </p:sp>
        <p:sp>
          <p:nvSpPr>
            <p:cNvPr id="411" name="矩形 257"/>
            <p:cNvSpPr/>
            <p:nvPr/>
          </p:nvSpPr>
          <p:spPr>
            <a:xfrm>
              <a:off x="6046023" y="254598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412" name="矩形 258"/>
            <p:cNvSpPr/>
            <p:nvPr/>
          </p:nvSpPr>
          <p:spPr>
            <a:xfrm>
              <a:off x="6046023" y="2937725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413" name="矩形 259"/>
            <p:cNvSpPr/>
            <p:nvPr/>
          </p:nvSpPr>
          <p:spPr>
            <a:xfrm>
              <a:off x="6046023" y="450466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414" name="矩形 260"/>
            <p:cNvSpPr/>
            <p:nvPr/>
          </p:nvSpPr>
          <p:spPr>
            <a:xfrm>
              <a:off x="6046023" y="489640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415" name="矩形 261"/>
            <p:cNvSpPr/>
            <p:nvPr/>
          </p:nvSpPr>
          <p:spPr>
            <a:xfrm>
              <a:off x="5948166" y="2061610"/>
              <a:ext cx="1320428" cy="3083229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416" name="左大括号 311"/>
            <p:cNvSpPr/>
            <p:nvPr/>
          </p:nvSpPr>
          <p:spPr>
            <a:xfrm>
              <a:off x="5684536" y="2384816"/>
              <a:ext cx="304801" cy="71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68"/>
                    <a:pt x="10800" y="21083"/>
                  </a:cubicBezTo>
                  <a:lnTo>
                    <a:pt x="10800" y="11317"/>
                  </a:lnTo>
                  <a:cubicBezTo>
                    <a:pt x="10800" y="11032"/>
                    <a:pt x="5965" y="10800"/>
                    <a:pt x="0" y="10800"/>
                  </a:cubicBezTo>
                  <a:cubicBezTo>
                    <a:pt x="5965" y="10800"/>
                    <a:pt x="10800" y="10568"/>
                    <a:pt x="10800" y="10283"/>
                  </a:cubicBezTo>
                  <a:lnTo>
                    <a:pt x="10800" y="517"/>
                  </a:lnTo>
                  <a:cubicBezTo>
                    <a:pt x="10800" y="232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417" name="直接连接符 313"/>
            <p:cNvCxnSpPr>
              <a:stCxn id="401" idx="0"/>
              <a:endCxn id="416" idx="0"/>
            </p:cNvCxnSpPr>
            <p:nvPr/>
          </p:nvCxnSpPr>
          <p:spPr>
            <a:xfrm flipV="1">
              <a:off x="4776529" y="2741887"/>
              <a:ext cx="1060408" cy="2361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418" name="左大括号 314"/>
            <p:cNvSpPr/>
            <p:nvPr/>
          </p:nvSpPr>
          <p:spPr>
            <a:xfrm>
              <a:off x="5684536" y="3167139"/>
              <a:ext cx="304801" cy="18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6"/>
                    <a:pt x="10800" y="21413"/>
                  </a:cubicBezTo>
                  <a:lnTo>
                    <a:pt x="10800" y="10987"/>
                  </a:lnTo>
                  <a:cubicBezTo>
                    <a:pt x="10800" y="10884"/>
                    <a:pt x="5965" y="10800"/>
                    <a:pt x="0" y="10800"/>
                  </a:cubicBezTo>
                  <a:cubicBezTo>
                    <a:pt x="5965" y="10800"/>
                    <a:pt x="10800" y="10716"/>
                    <a:pt x="10800" y="10613"/>
                  </a:cubicBezTo>
                  <a:lnTo>
                    <a:pt x="10800" y="187"/>
                  </a:lnTo>
                  <a:cubicBezTo>
                    <a:pt x="10800" y="84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419" name="直接连接符 315"/>
            <p:cNvCxnSpPr>
              <a:stCxn id="403" idx="0"/>
              <a:endCxn id="418" idx="0"/>
            </p:cNvCxnSpPr>
            <p:nvPr/>
          </p:nvCxnSpPr>
          <p:spPr>
            <a:xfrm>
              <a:off x="4776529" y="3974213"/>
              <a:ext cx="1060408" cy="13876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420" name="文本框 318"/>
            <p:cNvSpPr/>
            <p:nvPr/>
          </p:nvSpPr>
          <p:spPr>
            <a:xfrm>
              <a:off x="5092125" y="4067127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泛化</a:t>
              </a:r>
            </a:p>
          </p:txBody>
        </p:sp>
        <p:sp>
          <p:nvSpPr>
            <p:cNvPr id="421" name="文本框 319"/>
            <p:cNvSpPr/>
            <p:nvPr/>
          </p:nvSpPr>
          <p:spPr>
            <a:xfrm>
              <a:off x="5092125" y="2645256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等同</a:t>
              </a:r>
            </a:p>
          </p:txBody>
        </p:sp>
        <p:sp>
          <p:nvSpPr>
            <p:cNvPr id="422" name="左大括号 189"/>
            <p:cNvSpPr/>
            <p:nvPr/>
          </p:nvSpPr>
          <p:spPr>
            <a:xfrm rot="10800000">
              <a:off x="7228135" y="3158625"/>
              <a:ext cx="307777" cy="18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423" name="文本框 195"/>
            <p:cNvSpPr/>
            <p:nvPr/>
          </p:nvSpPr>
          <p:spPr>
            <a:xfrm>
              <a:off x="7546612" y="4004983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包装类</a:t>
              </a:r>
            </a:p>
          </p:txBody>
        </p:sp>
        <p:sp>
          <p:nvSpPr>
            <p:cNvPr id="424" name="矩形 196"/>
            <p:cNvSpPr/>
            <p:nvPr/>
          </p:nvSpPr>
          <p:spPr>
            <a:xfrm>
              <a:off x="3338821" y="4242348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425" name="矩形 1"/>
            <p:cNvSpPr/>
            <p:nvPr/>
          </p:nvSpPr>
          <p:spPr>
            <a:xfrm>
              <a:off x="3338808" y="141342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426" name="文本框 19"/>
            <p:cNvSpPr/>
            <p:nvPr/>
          </p:nvSpPr>
          <p:spPr>
            <a:xfrm>
              <a:off x="2202421" y="0"/>
              <a:ext cx="335280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700">
                  <a:solidFill>
                    <a:srgbClr val="FFFFFF"/>
                  </a:solidFill>
                </a:defRPr>
              </a:pPr>
              <a:r>
                <a:t>字面风格的</a:t>
              </a:r>
            </a:p>
            <a:p>
              <a:pPr defTabSz="1828800">
                <a:defRPr i="1" sz="13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（</a:t>
              </a:r>
              <a:r>
                <a:t>Literal style / literal expression</a:t>
              </a:r>
              <a:r>
                <a:t>）</a:t>
              </a:r>
            </a:p>
          </p:txBody>
        </p:sp>
        <p:sp>
          <p:nvSpPr>
            <p:cNvPr id="427" name="左大括号 28"/>
            <p:cNvSpPr/>
            <p:nvPr/>
          </p:nvSpPr>
          <p:spPr>
            <a:xfrm>
              <a:off x="2728445" y="3269968"/>
              <a:ext cx="561205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9"/>
                    <a:pt x="10800" y="20883"/>
                  </a:cubicBezTo>
                  <a:lnTo>
                    <a:pt x="10800" y="11517"/>
                  </a:lnTo>
                  <a:cubicBezTo>
                    <a:pt x="10800" y="11121"/>
                    <a:pt x="5965" y="10800"/>
                    <a:pt x="0" y="10800"/>
                  </a:cubicBezTo>
                  <a:cubicBezTo>
                    <a:pt x="5965" y="10800"/>
                    <a:pt x="10800" y="10479"/>
                    <a:pt x="10800" y="10083"/>
                  </a:cubicBezTo>
                  <a:lnTo>
                    <a:pt x="10800" y="717"/>
                  </a:lnTo>
                  <a:cubicBezTo>
                    <a:pt x="10800" y="321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428" name="矩形 39"/>
            <p:cNvSpPr/>
            <p:nvPr/>
          </p:nvSpPr>
          <p:spPr>
            <a:xfrm>
              <a:off x="3338808" y="4556062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unique symbol</a:t>
              </a:r>
            </a:p>
          </p:txBody>
        </p:sp>
        <p:sp>
          <p:nvSpPr>
            <p:cNvPr id="429" name="矩形 40"/>
            <p:cNvSpPr/>
            <p:nvPr/>
          </p:nvSpPr>
          <p:spPr>
            <a:xfrm>
              <a:off x="3410821" y="4993849"/>
              <a:ext cx="93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More …</a:t>
              </a:r>
            </a:p>
          </p:txBody>
        </p:sp>
      </p:grpSp>
      <p:sp>
        <p:nvSpPr>
          <p:cNvPr id="470" name="连接符: 肘形 135"/>
          <p:cNvSpPr/>
          <p:nvPr/>
        </p:nvSpPr>
        <p:spPr>
          <a:xfrm>
            <a:off x="13497259" y="7583332"/>
            <a:ext cx="348074" cy="504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">
            <a:solidFill>
              <a:schemeClr val="accent1"/>
            </a:solidFill>
            <a:headEnd type="arrow"/>
          </a:ln>
        </p:spPr>
        <p:txBody>
          <a:bodyPr/>
          <a:lstStyle/>
          <a:p>
            <a:pPr/>
          </a:p>
        </p:txBody>
      </p:sp>
      <p:sp>
        <p:nvSpPr>
          <p:cNvPr id="432" name="矩形 60"/>
          <p:cNvSpPr txBox="1"/>
          <p:nvPr/>
        </p:nvSpPr>
        <p:spPr>
          <a:xfrm>
            <a:off x="13590666" y="6731673"/>
            <a:ext cx="1096458" cy="851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对象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Object</a:t>
            </a:r>
          </a:p>
        </p:txBody>
      </p:sp>
      <p:cxnSp>
        <p:nvCxnSpPr>
          <p:cNvPr id="433" name="连接符: 曲线 11"/>
          <p:cNvCxnSpPr>
            <a:stCxn id="378" idx="0"/>
            <a:endCxn id="361" idx="0"/>
          </p:cNvCxnSpPr>
          <p:nvPr/>
        </p:nvCxnSpPr>
        <p:spPr>
          <a:xfrm>
            <a:off x="9982444" y="2505493"/>
            <a:ext cx="4168045" cy="2367715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434" name="左大括号 247"/>
          <p:cNvSpPr/>
          <p:nvPr/>
        </p:nvSpPr>
        <p:spPr>
          <a:xfrm>
            <a:off x="14529446" y="4003553"/>
            <a:ext cx="266572" cy="188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435" name="左大括号 247"/>
          <p:cNvSpPr/>
          <p:nvPr/>
        </p:nvSpPr>
        <p:spPr>
          <a:xfrm>
            <a:off x="21454335" y="4482889"/>
            <a:ext cx="266572" cy="2219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436" name="矩形 60"/>
          <p:cNvSpPr txBox="1"/>
          <p:nvPr/>
        </p:nvSpPr>
        <p:spPr>
          <a:xfrm>
            <a:off x="13433324" y="9162222"/>
            <a:ext cx="125379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函数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Function</a:t>
            </a:r>
          </a:p>
        </p:txBody>
      </p:sp>
      <p:sp>
        <p:nvSpPr>
          <p:cNvPr id="437" name="矩形 50"/>
          <p:cNvSpPr/>
          <p:nvPr/>
        </p:nvSpPr>
        <p:spPr>
          <a:xfrm>
            <a:off x="14909413" y="6590758"/>
            <a:ext cx="2540001" cy="372142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对象：</a:t>
            </a:r>
            <a:r>
              <a:t>x: object</a:t>
            </a:r>
          </a:p>
        </p:txBody>
      </p:sp>
      <p:sp>
        <p:nvSpPr>
          <p:cNvPr id="438" name="矩形 460"/>
          <p:cNvSpPr/>
          <p:nvPr/>
        </p:nvSpPr>
        <p:spPr>
          <a:xfrm>
            <a:off x="14909413" y="6122575"/>
            <a:ext cx="2540001" cy="372142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对象：</a:t>
            </a:r>
            <a:r>
              <a:t>{a: ..., b: ...}</a:t>
            </a:r>
          </a:p>
        </p:txBody>
      </p:sp>
      <p:sp>
        <p:nvSpPr>
          <p:cNvPr id="439" name="矩形 460"/>
          <p:cNvSpPr/>
          <p:nvPr/>
        </p:nvSpPr>
        <p:spPr>
          <a:xfrm>
            <a:off x="14909413" y="7059134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记录</a:t>
            </a:r>
            <a:r>
              <a:t>：</a:t>
            </a:r>
            <a:r>
              <a:t>Record&lt;&gt;</a:t>
            </a:r>
          </a:p>
        </p:txBody>
      </p:sp>
      <p:sp>
        <p:nvSpPr>
          <p:cNvPr id="440" name="矩形 50"/>
          <p:cNvSpPr/>
          <p:nvPr/>
        </p:nvSpPr>
        <p:spPr>
          <a:xfrm>
            <a:off x="14909413" y="7527317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枚举：enum ...</a:t>
            </a:r>
          </a:p>
        </p:txBody>
      </p:sp>
      <p:sp>
        <p:nvSpPr>
          <p:cNvPr id="441" name="左大括号 247"/>
          <p:cNvSpPr/>
          <p:nvPr/>
        </p:nvSpPr>
        <p:spPr>
          <a:xfrm>
            <a:off x="14529446" y="6090003"/>
            <a:ext cx="266572" cy="1885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442" name="..."/>
          <p:cNvSpPr txBox="1"/>
          <p:nvPr/>
        </p:nvSpPr>
        <p:spPr>
          <a:xfrm>
            <a:off x="15512645" y="9297327"/>
            <a:ext cx="40223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471" name="连接符: 肘形 135"/>
          <p:cNvSpPr/>
          <p:nvPr/>
        </p:nvSpPr>
        <p:spPr>
          <a:xfrm>
            <a:off x="13399005" y="8935850"/>
            <a:ext cx="235604" cy="226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444" name="文本框 136"/>
          <p:cNvSpPr txBox="1"/>
          <p:nvPr/>
        </p:nvSpPr>
        <p:spPr>
          <a:xfrm rot="2255021">
            <a:off x="10722770" y="798534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可调用</a:t>
            </a:r>
          </a:p>
        </p:txBody>
      </p:sp>
      <p:sp>
        <p:nvSpPr>
          <p:cNvPr id="445" name="文本框 457"/>
          <p:cNvSpPr txBox="1"/>
          <p:nvPr/>
        </p:nvSpPr>
        <p:spPr>
          <a:xfrm rot="20968705">
            <a:off x="11005325" y="688238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可索引</a:t>
            </a:r>
          </a:p>
        </p:txBody>
      </p:sp>
      <p:sp>
        <p:nvSpPr>
          <p:cNvPr id="446" name="文本框 462"/>
          <p:cNvSpPr txBox="1"/>
          <p:nvPr/>
        </p:nvSpPr>
        <p:spPr>
          <a:xfrm rot="214402">
            <a:off x="11005326" y="7237053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可迭代</a:t>
            </a:r>
          </a:p>
        </p:txBody>
      </p:sp>
      <p:sp>
        <p:nvSpPr>
          <p:cNvPr id="447" name="文本框 465"/>
          <p:cNvSpPr txBox="1"/>
          <p:nvPr/>
        </p:nvSpPr>
        <p:spPr>
          <a:xfrm rot="1098054">
            <a:off x="10906038" y="7672655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可创建</a:t>
            </a:r>
          </a:p>
        </p:txBody>
      </p:sp>
      <p:sp>
        <p:nvSpPr>
          <p:cNvPr id="448" name="文本框 469"/>
          <p:cNvSpPr txBox="1"/>
          <p:nvPr/>
        </p:nvSpPr>
        <p:spPr>
          <a:xfrm>
            <a:off x="9778356" y="8349150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  <p:sp>
        <p:nvSpPr>
          <p:cNvPr id="449" name="矩形 489"/>
          <p:cNvSpPr/>
          <p:nvPr/>
        </p:nvSpPr>
        <p:spPr>
          <a:xfrm>
            <a:off x="8726499" y="3768769"/>
            <a:ext cx="8965398" cy="7349913"/>
          </a:xfrm>
          <a:prstGeom prst="rect">
            <a:avLst/>
          </a:prstGeom>
          <a:gradFill>
            <a:gsLst>
              <a:gs pos="0">
                <a:srgbClr val="B0CBE9">
                  <a:alpha val="28000"/>
                </a:srgbClr>
              </a:gs>
              <a:gs pos="50000">
                <a:srgbClr val="A1C1E5">
                  <a:alpha val="26000"/>
                </a:srgbClr>
              </a:gs>
              <a:gs pos="100000">
                <a:srgbClr val="91B9E4">
                  <a:alpha val="17000"/>
                </a:srgbClr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sp>
        <p:nvSpPr>
          <p:cNvPr id="450" name="矩形 53"/>
          <p:cNvSpPr/>
          <p:nvPr/>
        </p:nvSpPr>
        <p:spPr>
          <a:xfrm>
            <a:off x="18875669" y="7308778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索引访问：</a:t>
            </a:r>
            <a:r>
              <a:t>T[k]</a:t>
            </a:r>
          </a:p>
        </p:txBody>
      </p:sp>
      <p:sp>
        <p:nvSpPr>
          <p:cNvPr id="451" name="矩形 55"/>
          <p:cNvSpPr/>
          <p:nvPr/>
        </p:nvSpPr>
        <p:spPr>
          <a:xfrm>
            <a:off x="18875669" y="6727181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条件类型：extends</a:t>
            </a:r>
          </a:p>
        </p:txBody>
      </p:sp>
      <p:sp>
        <p:nvSpPr>
          <p:cNvPr id="452" name="矩形 53"/>
          <p:cNvSpPr/>
          <p:nvPr/>
        </p:nvSpPr>
        <p:spPr>
          <a:xfrm>
            <a:off x="18875669" y="8471971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类型查询：</a:t>
            </a:r>
            <a:r>
              <a:t>typeof V</a:t>
            </a:r>
          </a:p>
        </p:txBody>
      </p:sp>
      <p:sp>
        <p:nvSpPr>
          <p:cNvPr id="453" name="矩形 55"/>
          <p:cNvSpPr/>
          <p:nvPr/>
        </p:nvSpPr>
        <p:spPr>
          <a:xfrm>
            <a:off x="18875669" y="7890374"/>
            <a:ext cx="2540001" cy="36206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键名查询：</a:t>
            </a:r>
            <a:r>
              <a:t>keyof T</a:t>
            </a:r>
          </a:p>
        </p:txBody>
      </p:sp>
      <p:sp>
        <p:nvSpPr>
          <p:cNvPr id="454" name="矩形 53"/>
          <p:cNvSpPr/>
          <p:nvPr/>
        </p:nvSpPr>
        <p:spPr>
          <a:xfrm>
            <a:off x="18875669" y="10041770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联合类型：</a:t>
            </a:r>
            <a:r>
              <a:t>X | Y</a:t>
            </a:r>
          </a:p>
        </p:txBody>
      </p:sp>
      <p:sp>
        <p:nvSpPr>
          <p:cNvPr id="455" name="矩形 55"/>
          <p:cNvSpPr/>
          <p:nvPr/>
        </p:nvSpPr>
        <p:spPr>
          <a:xfrm>
            <a:off x="18875669" y="9460174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交叉类型：</a:t>
            </a:r>
            <a:r>
              <a:t>X &amp; Y</a:t>
            </a:r>
          </a:p>
        </p:txBody>
      </p:sp>
      <p:sp>
        <p:nvSpPr>
          <p:cNvPr id="456" name="矩形 104"/>
          <p:cNvSpPr txBox="1"/>
          <p:nvPr/>
        </p:nvSpPr>
        <p:spPr>
          <a:xfrm>
            <a:off x="19186560" y="3319930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chemeClr val="accent3"/>
                </a:solidFill>
              </a:defRPr>
            </a:pPr>
            <a:r>
              <a:t>表达式类型</a:t>
            </a:r>
          </a:p>
          <a:p>
            <a:pPr defTabSz="1828800">
              <a:defRPr sz="1800">
                <a:solidFill>
                  <a:schemeClr val="accent3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（expression type）</a:t>
            </a:r>
          </a:p>
        </p:txBody>
      </p:sp>
      <p:sp>
        <p:nvSpPr>
          <p:cNvPr id="457" name="基础类型…"/>
          <p:cNvSpPr txBox="1"/>
          <p:nvPr/>
        </p:nvSpPr>
        <p:spPr>
          <a:xfrm>
            <a:off x="6712296" y="1577033"/>
            <a:ext cx="1333501" cy="676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2600">
                <a:solidFill>
                  <a:schemeClr val="accent6">
                    <a:lumOff val="17254"/>
                  </a:schemeClr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基础</a:t>
            </a:r>
            <a:r>
              <a:t>类型</a:t>
            </a:r>
          </a:p>
          <a:p>
            <a:pPr defTabSz="1828800">
              <a:defRPr sz="1100">
                <a:solidFill>
                  <a:schemeClr val="accent6">
                    <a:lumOff val="17254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（Base types）</a:t>
            </a:r>
          </a:p>
        </p:txBody>
      </p:sp>
      <p:sp>
        <p:nvSpPr>
          <p:cNvPr id="458" name="单类型…"/>
          <p:cNvSpPr txBox="1"/>
          <p:nvPr/>
        </p:nvSpPr>
        <p:spPr>
          <a:xfrm>
            <a:off x="17094674" y="1580093"/>
            <a:ext cx="218554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3600">
                <a:solidFill>
                  <a:schemeClr val="accent1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单</a:t>
            </a:r>
            <a:r>
              <a:t>类型</a:t>
            </a:r>
          </a:p>
          <a:p>
            <a:pPr defTabSz="1828800">
              <a:defRPr sz="1800">
                <a:solidFill>
                  <a:schemeClr val="accent1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（standalone type）</a:t>
            </a:r>
          </a:p>
        </p:txBody>
      </p:sp>
      <p:pic>
        <p:nvPicPr>
          <p:cNvPr id="459" name="形状 形状" descr="形状 形状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53263" y="491318"/>
            <a:ext cx="19960326" cy="12157166"/>
          </a:xfrm>
          <a:prstGeom prst="rect">
            <a:avLst/>
          </a:prstGeom>
        </p:spPr>
      </p:pic>
      <p:sp>
        <p:nvSpPr>
          <p:cNvPr id="461" name="形状"/>
          <p:cNvSpPr/>
          <p:nvPr/>
        </p:nvSpPr>
        <p:spPr>
          <a:xfrm>
            <a:off x="18397103" y="3086343"/>
            <a:ext cx="6413964" cy="7643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0" h="21400" fill="norm" stroke="1" extrusionOk="0">
                <a:moveTo>
                  <a:pt x="1951" y="2522"/>
                </a:moveTo>
                <a:cubicBezTo>
                  <a:pt x="870" y="3637"/>
                  <a:pt x="885" y="5066"/>
                  <a:pt x="937" y="6428"/>
                </a:cubicBezTo>
                <a:cubicBezTo>
                  <a:pt x="1086" y="10312"/>
                  <a:pt x="1421" y="14295"/>
                  <a:pt x="290" y="18092"/>
                </a:cubicBezTo>
                <a:cubicBezTo>
                  <a:pt x="83" y="18785"/>
                  <a:pt x="-168" y="19513"/>
                  <a:pt x="155" y="20172"/>
                </a:cubicBezTo>
                <a:cubicBezTo>
                  <a:pt x="781" y="21451"/>
                  <a:pt x="2669" y="21445"/>
                  <a:pt x="4345" y="21375"/>
                </a:cubicBezTo>
                <a:cubicBezTo>
                  <a:pt x="6781" y="21274"/>
                  <a:pt x="9366" y="21545"/>
                  <a:pt x="11422" y="20378"/>
                </a:cubicBezTo>
                <a:cubicBezTo>
                  <a:pt x="12476" y="19780"/>
                  <a:pt x="13238" y="18864"/>
                  <a:pt x="13575" y="17807"/>
                </a:cubicBezTo>
                <a:cubicBezTo>
                  <a:pt x="14118" y="16098"/>
                  <a:pt x="13485" y="14217"/>
                  <a:pt x="14285" y="12576"/>
                </a:cubicBezTo>
                <a:cubicBezTo>
                  <a:pt x="15408" y="10272"/>
                  <a:pt x="18690" y="9521"/>
                  <a:pt x="20193" y="7430"/>
                </a:cubicBezTo>
                <a:cubicBezTo>
                  <a:pt x="21432" y="5707"/>
                  <a:pt x="21259" y="3471"/>
                  <a:pt x="19573" y="2026"/>
                </a:cubicBezTo>
                <a:cubicBezTo>
                  <a:pt x="19037" y="1566"/>
                  <a:pt x="18369" y="1220"/>
                  <a:pt x="17660" y="950"/>
                </a:cubicBezTo>
                <a:cubicBezTo>
                  <a:pt x="16114" y="359"/>
                  <a:pt x="14408" y="148"/>
                  <a:pt x="12705" y="52"/>
                </a:cubicBezTo>
                <a:cubicBezTo>
                  <a:pt x="10801" y="-55"/>
                  <a:pt x="8857" y="-15"/>
                  <a:pt x="7017" y="338"/>
                </a:cubicBezTo>
                <a:cubicBezTo>
                  <a:pt x="6090" y="515"/>
                  <a:pt x="5210" y="767"/>
                  <a:pt x="4390" y="1079"/>
                </a:cubicBezTo>
                <a:cubicBezTo>
                  <a:pt x="3462" y="1431"/>
                  <a:pt x="2583" y="1868"/>
                  <a:pt x="1951" y="2522"/>
                </a:cubicBezTo>
                <a:close/>
              </a:path>
            </a:pathLst>
          </a:custGeom>
          <a:ln w="50800">
            <a:solidFill>
              <a:schemeClr val="accent3">
                <a:lumOff val="11764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2" name="矩形 53"/>
          <p:cNvSpPr/>
          <p:nvPr/>
        </p:nvSpPr>
        <p:spPr>
          <a:xfrm>
            <a:off x="21743556" y="5688188"/>
            <a:ext cx="2032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映射类型（列举）</a:t>
            </a:r>
          </a:p>
        </p:txBody>
      </p:sp>
      <p:sp>
        <p:nvSpPr>
          <p:cNvPr id="463" name="矩形 53"/>
          <p:cNvSpPr/>
          <p:nvPr/>
        </p:nvSpPr>
        <p:spPr>
          <a:xfrm>
            <a:off x="21743556" y="5125792"/>
            <a:ext cx="2032001" cy="36206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模板字面量类型</a:t>
            </a:r>
          </a:p>
        </p:txBody>
      </p:sp>
      <p:sp>
        <p:nvSpPr>
          <p:cNvPr id="464" name="矩形 53"/>
          <p:cNvSpPr/>
          <p:nvPr/>
        </p:nvSpPr>
        <p:spPr>
          <a:xfrm>
            <a:off x="21743556" y="6255504"/>
            <a:ext cx="2032001" cy="36206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元组类型（展开）</a:t>
            </a:r>
          </a:p>
        </p:txBody>
      </p:sp>
      <p:sp>
        <p:nvSpPr>
          <p:cNvPr id="465" name="矩形 53"/>
          <p:cNvSpPr/>
          <p:nvPr/>
        </p:nvSpPr>
        <p:spPr>
          <a:xfrm>
            <a:off x="21743556" y="4547722"/>
            <a:ext cx="2032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66" name="左大括号 247"/>
          <p:cNvSpPr/>
          <p:nvPr/>
        </p:nvSpPr>
        <p:spPr>
          <a:xfrm>
            <a:off x="18268201" y="5391939"/>
            <a:ext cx="549692" cy="4444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在此输入一级标题"/>
          <p:cNvSpPr txBox="1"/>
          <p:nvPr/>
        </p:nvSpPr>
        <p:spPr>
          <a:xfrm>
            <a:off x="1285952" y="1239528"/>
            <a:ext cx="1012914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简单类型间的赋值兼容性</a:t>
            </a:r>
          </a:p>
        </p:txBody>
      </p:sp>
      <p:pic>
        <p:nvPicPr>
          <p:cNvPr id="474" name="基本类型的兼容表格.png" descr="基本类型的兼容表格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7604" y="2981143"/>
            <a:ext cx="20146348" cy="7232915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* never 可以赋给任何类型，但只能被 any 和 never 赋值…"/>
          <p:cNvSpPr txBox="1"/>
          <p:nvPr/>
        </p:nvSpPr>
        <p:spPr>
          <a:xfrm>
            <a:off x="2425254" y="10472949"/>
            <a:ext cx="1078192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* never 可以赋给任何类型，但只能被 any 和 never 赋值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* unknown 只能赋给 any 和 unknown，但可以被任何类型赋值</a:t>
            </a:r>
          </a:p>
        </p:txBody>
      </p:sp>
      <p:sp>
        <p:nvSpPr>
          <p:cNvPr id="476" name="矩形"/>
          <p:cNvSpPr/>
          <p:nvPr/>
        </p:nvSpPr>
        <p:spPr>
          <a:xfrm>
            <a:off x="7866084" y="3053261"/>
            <a:ext cx="6572637" cy="891099"/>
          </a:xfrm>
          <a:prstGeom prst="rect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在此输入一级标题"/>
          <p:cNvSpPr txBox="1"/>
          <p:nvPr/>
        </p:nvSpPr>
        <p:spPr>
          <a:xfrm>
            <a:off x="1285952" y="1239528"/>
            <a:ext cx="1012914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组合类型与赋值兼容性</a:t>
            </a:r>
          </a:p>
        </p:txBody>
      </p:sp>
      <p:sp>
        <p:nvSpPr>
          <p:cNvPr id="481" name="()=&gt;... extends (...) =&gt; ... ? ..."/>
          <p:cNvSpPr txBox="1"/>
          <p:nvPr/>
        </p:nvSpPr>
        <p:spPr>
          <a:xfrm>
            <a:off x="2644849" y="6672439"/>
            <a:ext cx="19807586" cy="1303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()=&gt;...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extends</a:t>
            </a:r>
            <a:r>
              <a:t> (...) =&gt; ...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? </a:t>
            </a:r>
            <a:r>
              <a:t>...</a:t>
            </a:r>
          </a:p>
        </p:txBody>
      </p:sp>
      <p:sp>
        <p:nvSpPr>
          <p:cNvPr id="482" name="{ ... } extends { ... } ? ..."/>
          <p:cNvSpPr txBox="1"/>
          <p:nvPr/>
        </p:nvSpPr>
        <p:spPr>
          <a:xfrm>
            <a:off x="2594049" y="3944298"/>
            <a:ext cx="16911514" cy="130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{ ... }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extends</a:t>
            </a:r>
            <a:r>
              <a:t> { ... }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?</a:t>
            </a:r>
            <a:r>
              <a:t> ...</a:t>
            </a:r>
          </a:p>
        </p:txBody>
      </p:sp>
      <p:sp>
        <p:nvSpPr>
          <p:cNvPr id="483" name="signatures/list … extends ... ? ..."/>
          <p:cNvSpPr txBox="1"/>
          <p:nvPr/>
        </p:nvSpPr>
        <p:spPr>
          <a:xfrm>
            <a:off x="2644849" y="9400578"/>
            <a:ext cx="20386800" cy="130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signatures/list …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extends</a:t>
            </a:r>
            <a:r>
              <a:t> ...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? </a:t>
            </a:r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在此输入一级标题"/>
          <p:cNvSpPr txBox="1"/>
          <p:nvPr/>
        </p:nvSpPr>
        <p:spPr>
          <a:xfrm>
            <a:off x="1285952" y="1239528"/>
            <a:ext cx="1012914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表达式类型与赋值兼容性</a:t>
            </a:r>
          </a:p>
        </p:txBody>
      </p:sp>
      <p:sp>
        <p:nvSpPr>
          <p:cNvPr id="488" name="a|b|c extends a&amp;b&amp;c ? ..."/>
          <p:cNvSpPr txBox="1"/>
          <p:nvPr/>
        </p:nvSpPr>
        <p:spPr>
          <a:xfrm>
            <a:off x="3152849" y="4025309"/>
            <a:ext cx="14594657" cy="130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a|b|c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extends</a:t>
            </a:r>
            <a:r>
              <a:t> a&amp;b&amp;c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?</a:t>
            </a:r>
            <a:r>
              <a:t> ...</a:t>
            </a:r>
          </a:p>
        </p:txBody>
      </p:sp>
      <p:sp>
        <p:nvSpPr>
          <p:cNvPr id="489" name="a&amp;b&amp;c extends a|b|c ? ..."/>
          <p:cNvSpPr txBox="1"/>
          <p:nvPr/>
        </p:nvSpPr>
        <p:spPr>
          <a:xfrm>
            <a:off x="3152849" y="5564795"/>
            <a:ext cx="14594657" cy="1303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a&amp;b&amp;c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extends</a:t>
            </a:r>
            <a:r>
              <a:t> a|b|c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?</a:t>
            </a:r>
            <a:r>
              <a:t> ...</a:t>
            </a:r>
          </a:p>
        </p:txBody>
      </p:sp>
      <p:sp>
        <p:nvSpPr>
          <p:cNvPr id="490" name="(A extends B ? ...) extends…"/>
          <p:cNvSpPr txBox="1"/>
          <p:nvPr/>
        </p:nvSpPr>
        <p:spPr>
          <a:xfrm>
            <a:off x="3127449" y="7104281"/>
            <a:ext cx="19169287" cy="2586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7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(A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extends</a:t>
            </a:r>
            <a:r>
              <a:t> B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?</a:t>
            </a:r>
            <a:r>
              <a:t> ...)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extends</a:t>
            </a:r>
            <a:endParaRPr>
              <a:solidFill>
                <a:schemeClr val="accent3">
                  <a:lumOff val="11764"/>
                </a:schemeClr>
              </a:solidFill>
            </a:endParaRPr>
          </a:p>
          <a:p>
            <a:pPr algn="l">
              <a:defRPr sz="7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3">
                    <a:lumOff val="11764"/>
                  </a:schemeClr>
                </a:solidFill>
              </a:rPr>
              <a:t>    </a:t>
            </a:r>
            <a:r>
              <a:t>(M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 extends </a:t>
            </a:r>
            <a:r>
              <a:t>N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 ? </a:t>
            </a:r>
            <a:r>
              <a:t>...)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 ? </a:t>
            </a:r>
            <a:r>
              <a:t>.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:</a:t>
            </a:r>
            <a:r>
              <a:t> 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