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NOTE1：泛型名是通过type等具名的声明来声明的。</a:t>
            </a:r>
          </a:p>
          <a:p>
            <a:pPr>
              <a:lnSpc>
                <a:spcPct val="117999"/>
              </a:lnSpc>
            </a:pPr>
            <a:r>
              <a:t>NOTE2：符号类型是通过同名的符号常量来声明的，可以将该常量视为一个符号字面类型（并不存在该类型，常量是可以在类型系统中直接访问和使用的，但主要——目前来看是仅能——用作计算成员名）。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54 | 跨模块扩展技术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JS中的跨模块问题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TS中的两种跨模块处理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declaration merging 2.png" descr="declaration merging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4486" y="1944202"/>
            <a:ext cx="17546420" cy="930782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https://typescriptlang.org/docs/handbook/declaration-merging.html"/>
          <p:cNvSpPr txBox="1"/>
          <p:nvPr/>
        </p:nvSpPr>
        <p:spPr>
          <a:xfrm>
            <a:off x="6789371" y="11490125"/>
            <a:ext cx="10021913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https://typescriptlang.org/docs/handbook/declaration-merging.html</a:t>
            </a:r>
          </a:p>
        </p:txBody>
      </p:sp>
      <p:sp>
        <p:nvSpPr>
          <p:cNvPr id="89" name="线条"/>
          <p:cNvSpPr/>
          <p:nvPr/>
        </p:nvSpPr>
        <p:spPr>
          <a:xfrm flipV="1">
            <a:off x="11409105" y="872138"/>
            <a:ext cx="1" cy="290018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90" name="线条"/>
          <p:cNvSpPr/>
          <p:nvPr/>
        </p:nvSpPr>
        <p:spPr>
          <a:xfrm flipV="1">
            <a:off x="15628651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91" name="线条"/>
          <p:cNvSpPr/>
          <p:nvPr/>
        </p:nvSpPr>
        <p:spPr>
          <a:xfrm flipV="1">
            <a:off x="18724845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92" name="declare"/>
          <p:cNvSpPr txBox="1"/>
          <p:nvPr/>
        </p:nvSpPr>
        <p:spPr>
          <a:xfrm>
            <a:off x="9966914" y="472477"/>
            <a:ext cx="1181274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declare</a:t>
            </a:r>
          </a:p>
        </p:txBody>
      </p:sp>
      <p:sp>
        <p:nvSpPr>
          <p:cNvPr id="93" name="scope"/>
          <p:cNvSpPr txBox="1"/>
          <p:nvPr/>
        </p:nvSpPr>
        <p:spPr>
          <a:xfrm>
            <a:off x="11601363" y="472477"/>
            <a:ext cx="876425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94" name="名字空间"/>
          <p:cNvSpPr txBox="1"/>
          <p:nvPr/>
        </p:nvSpPr>
        <p:spPr>
          <a:xfrm>
            <a:off x="12765326" y="141655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名字空间</a:t>
            </a:r>
          </a:p>
        </p:txBody>
      </p:sp>
      <p:sp>
        <p:nvSpPr>
          <p:cNvPr id="95" name="类型"/>
          <p:cNvSpPr txBox="1"/>
          <p:nvPr/>
        </p:nvSpPr>
        <p:spPr>
          <a:xfrm>
            <a:off x="16743678" y="139600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96" name="值"/>
          <p:cNvSpPr txBox="1"/>
          <p:nvPr/>
        </p:nvSpPr>
        <p:spPr>
          <a:xfrm>
            <a:off x="19545540" y="1355327"/>
            <a:ext cx="36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  <p:sp>
        <p:nvSpPr>
          <p:cNvPr id="97" name="矩形 23"/>
          <p:cNvSpPr txBox="1"/>
          <p:nvPr/>
        </p:nvSpPr>
        <p:spPr>
          <a:xfrm>
            <a:off x="13146326" y="8927535"/>
            <a:ext cx="368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98" name="11 | TypeScript中的同名处理策略"/>
          <p:cNvSpPr txBox="1"/>
          <p:nvPr/>
        </p:nvSpPr>
        <p:spPr>
          <a:xfrm>
            <a:off x="756722" y="850290"/>
            <a:ext cx="5671581" cy="644526"/>
          </a:xfrm>
          <a:prstGeom prst="rect">
            <a:avLst/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</a:pPr>
            <a:r>
              <a:t>11 | </a:t>
            </a:r>
            <a:r>
              <a:t>TypeScript中的同名处理策略</a:t>
            </a:r>
          </a:p>
        </p:txBody>
      </p:sp>
      <p:pic>
        <p:nvPicPr>
          <p:cNvPr id="99" name="圆角矩形 圆角矩形" descr="圆角矩形 圆角矩形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079199">
            <a:off x="15681428" y="6450308"/>
            <a:ext cx="2746800" cy="1168861"/>
          </a:xfrm>
          <a:prstGeom prst="rect">
            <a:avLst/>
          </a:prstGeom>
        </p:spPr>
      </p:pic>
      <p:pic>
        <p:nvPicPr>
          <p:cNvPr id="101" name="圆角矩形 圆角矩形" descr="圆角矩形 圆角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079199">
            <a:off x="12024986" y="2898049"/>
            <a:ext cx="2610981" cy="126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7" name="矩形 23"/>
          <p:cNvSpPr txBox="1"/>
          <p:nvPr/>
        </p:nvSpPr>
        <p:spPr>
          <a:xfrm>
            <a:off x="1696173" y="2965343"/>
            <a:ext cx="16921013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扩展现有的类、接口与名字空间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在 JS 中的处理方法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在 TS 中的处理方法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对全局对象或类型的处理（在模块中）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环境文件（Ambient modules）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模块名（名字空间名） vs. 模块路径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10" name="矩形 23"/>
          <p:cNvSpPr txBox="1"/>
          <p:nvPr/>
        </p:nvSpPr>
        <p:spPr>
          <a:xfrm>
            <a:off x="1696173" y="2965343"/>
            <a:ext cx="17876923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试说明为什么能扩展全局的 Mocha 接口，却不能通过全局 Mocha 来访问它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</a:defRPr>
            </a:pPr>
            <a:r>
              <a:t>为什么 @types/mocha 的声明中存在一个全局的 Mocha 接口/类？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试说明"mocha"模块中的Mocha接口，与全局中的Mocha接口有什么不同？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