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55 | 声明文件与全局模块的写法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声明文件（.d.ts）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4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全局模块的写法与类型声明在全局的注入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53325" y="5297543"/>
            <a:ext cx="951684" cy="914586"/>
            <a:chOff x="0" y="-1"/>
            <a:chExt cx="951683" cy="914585"/>
          </a:xfrm>
        </p:grpSpPr>
        <p:sp>
          <p:nvSpPr>
            <p:cNvPr id="79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0539" y="69355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53325" y="6835823"/>
            <a:ext cx="951684" cy="914586"/>
            <a:chOff x="0" y="0"/>
            <a:chExt cx="951682" cy="914584"/>
          </a:xfrm>
        </p:grpSpPr>
        <p:sp>
          <p:nvSpPr>
            <p:cNvPr id="83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声明文件（.d.ts）的规格</a:t>
            </a:r>
          </a:p>
        </p:txBody>
      </p:sp>
      <p:sp>
        <p:nvSpPr>
          <p:cNvPr id="88" name="矩形 23"/>
          <p:cNvSpPr txBox="1"/>
          <p:nvPr/>
        </p:nvSpPr>
        <p:spPr>
          <a:xfrm>
            <a:off x="1696173" y="2965343"/>
            <a:ext cx="16921013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“环境上下文”：declare ...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这里的“环境”有二义性（是“当前环境”，而不是ambient）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全局模块与一般模块的不同</a:t>
            </a: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接口、类、名字空间（和多层名字空间）</a:t>
            </a: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导出和导入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2024-03-11 03-43-15.mkv - 05.58.333.png" descr="2024-03-11 03-43-15.mkv - 05.58.3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9167" y="1435491"/>
            <a:ext cx="17325666" cy="9745687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15 理论课：在TypeScript中的“语句”与“名字”"/>
          <p:cNvSpPr txBox="1"/>
          <p:nvPr/>
        </p:nvSpPr>
        <p:spPr>
          <a:xfrm>
            <a:off x="7669274" y="11480800"/>
            <a:ext cx="7942200" cy="6604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15 理论课：在TypeScript中的“语句”与“名字”</a:t>
            </a:r>
          </a:p>
        </p:txBody>
      </p:sp>
      <p:sp>
        <p:nvSpPr>
          <p:cNvPr id="92" name="29 | 泛型的基本概念和泛型工具"/>
          <p:cNvSpPr txBox="1"/>
          <p:nvPr/>
        </p:nvSpPr>
        <p:spPr>
          <a:xfrm>
            <a:off x="930288" y="691523"/>
            <a:ext cx="5430293" cy="644526"/>
          </a:xfrm>
          <a:prstGeom prst="rect">
            <a:avLst/>
          </a:prstGeom>
          <a:gradFill>
            <a:gsLst>
              <a:gs pos="0">
                <a:schemeClr val="accent4">
                  <a:hueOff val="-213352"/>
                  <a:satOff val="4761"/>
                  <a:lumOff val="27633"/>
                </a:schemeClr>
              </a:gs>
              <a:gs pos="35000">
                <a:srgbClr val="FFF6CE"/>
              </a:gs>
              <a:gs pos="100000">
                <a:schemeClr val="accent4">
                  <a:hueOff val="-282571"/>
                  <a:satOff val="4761"/>
                  <a:lumOff val="37573"/>
                </a:schemeClr>
              </a:gs>
            </a:gsLst>
            <a:lin ang="16200000"/>
          </a:gradFill>
          <a:ln>
            <a:solidFill>
              <a:srgbClr val="F9E1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t>29 | </a:t>
            </a:r>
            <a:r>
              <a:t>泛型的基本概念和泛型工具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类型注入到全局的几种方法</a:t>
            </a:r>
          </a:p>
        </p:txBody>
      </p:sp>
      <p:sp>
        <p:nvSpPr>
          <p:cNvPr id="95" name="矩形 23"/>
          <p:cNvSpPr txBox="1"/>
          <p:nvPr/>
        </p:nvSpPr>
        <p:spPr>
          <a:xfrm>
            <a:off x="1696173" y="2965343"/>
            <a:ext cx="16921013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利用模块扩展</a:t>
            </a: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在.d.ts的最顶层的接口、名字空间等声明总是在全局</a:t>
            </a:r>
          </a:p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写 Globals.d.ts 并使用三斜杠语法（///）导入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8" name="矩形 23"/>
          <p:cNvSpPr txBox="1"/>
          <p:nvPr/>
        </p:nvSpPr>
        <p:spPr>
          <a:xfrm>
            <a:off x="1696173" y="2965343"/>
            <a:ext cx="16921013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手写与自动生成.d.ts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打包.d.ts的方法与常见问题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手写.d.ts（TypeScript的类型计算并不依赖具体.ts/.js代码）</a:t>
            </a:r>
          </a:p>
          <a:p>
            <a:pPr algn="l">
              <a:defRPr sz="40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向全局注入类型信息，或替换lib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101" name="矩形 23"/>
          <p:cNvSpPr txBox="1"/>
          <p:nvPr/>
        </p:nvSpPr>
        <p:spPr>
          <a:xfrm>
            <a:off x="1696173" y="2965343"/>
            <a:ext cx="17876923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分析：TypeScript装载基础库的全过程（noLib and listEmittedFiles）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分析：NodeJS名字空间的声明与载入</a:t>
            </a:r>
          </a:p>
          <a:p>
            <a:pPr algn="l"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401052" indent="-401052" algn="l">
              <a:buSzPct val="60000"/>
              <a:buBlip>
                <a:blip r:embed="rId2"/>
              </a:buBlip>
              <a:defRPr sz="4000">
                <a:solidFill>
                  <a:srgbClr val="FFFFFF"/>
                </a:solidFill>
              </a:defRPr>
            </a:pPr>
            <a:r>
              <a:t>为一个TypeScript项目生成打包的 .d.ts 文件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