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13 |  类型守护与类型收窄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什么是类型收窄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收窄与程序逻辑的关系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类型守护与可辨识联合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35"/>
          <p:cNvSpPr txBox="1"/>
          <p:nvPr/>
        </p:nvSpPr>
        <p:spPr>
          <a:xfrm>
            <a:off x="5405429" y="8414174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36"/>
          <p:cNvGrpSpPr/>
          <p:nvPr/>
        </p:nvGrpSpPr>
        <p:grpSpPr>
          <a:xfrm>
            <a:off x="4053325" y="8248642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联合与交叉</a:t>
            </a:r>
          </a:p>
        </p:txBody>
      </p:sp>
      <p:sp>
        <p:nvSpPr>
          <p:cNvPr id="92" name="连接符: 肘形 135"/>
          <p:cNvSpPr/>
          <p:nvPr/>
        </p:nvSpPr>
        <p:spPr>
          <a:xfrm flipH="1" flipV="1">
            <a:off x="4381761" y="4783481"/>
            <a:ext cx="17642975" cy="1"/>
          </a:xfrm>
          <a:prstGeom prst="line">
            <a:avLst/>
          </a:prstGeom>
          <a:ln w="38100">
            <a:solidFill>
              <a:srgbClr val="70AD47"/>
            </a:solidFill>
            <a:miter/>
            <a:headEnd type="triangle"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93" name="文本框 6"/>
          <p:cNvSpPr txBox="1"/>
          <p:nvPr/>
        </p:nvSpPr>
        <p:spPr>
          <a:xfrm>
            <a:off x="5407759" y="3985703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更具体</a:t>
            </a:r>
          </a:p>
        </p:txBody>
      </p:sp>
      <p:sp>
        <p:nvSpPr>
          <p:cNvPr id="94" name="文本框 35"/>
          <p:cNvSpPr txBox="1"/>
          <p:nvPr/>
        </p:nvSpPr>
        <p:spPr>
          <a:xfrm>
            <a:off x="5481680" y="6643152"/>
            <a:ext cx="2033114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'abc'</a:t>
            </a:r>
          </a:p>
        </p:txBody>
      </p:sp>
      <p:sp>
        <p:nvSpPr>
          <p:cNvPr id="95" name="文本框 49"/>
          <p:cNvSpPr txBox="1"/>
          <p:nvPr/>
        </p:nvSpPr>
        <p:spPr>
          <a:xfrm>
            <a:off x="5512523" y="4809155"/>
            <a:ext cx="1109783" cy="627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子类型/子级类型</a:t>
            </a:r>
          </a:p>
        </p:txBody>
      </p:sp>
      <p:sp>
        <p:nvSpPr>
          <p:cNvPr id="96" name="直接连接符 1"/>
          <p:cNvSpPr/>
          <p:nvPr/>
        </p:nvSpPr>
        <p:spPr>
          <a:xfrm>
            <a:off x="17741409" y="4639561"/>
            <a:ext cx="1" cy="4436878"/>
          </a:xfrm>
          <a:prstGeom prst="line">
            <a:avLst/>
          </a:prstGeom>
          <a:ln w="381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97" name="文本框 17"/>
          <p:cNvSpPr txBox="1"/>
          <p:nvPr/>
        </p:nvSpPr>
        <p:spPr>
          <a:xfrm>
            <a:off x="16834425" y="3985703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更抽象</a:t>
            </a:r>
          </a:p>
        </p:txBody>
      </p:sp>
      <p:sp>
        <p:nvSpPr>
          <p:cNvPr id="98" name="文本框 35"/>
          <p:cNvSpPr txBox="1"/>
          <p:nvPr/>
        </p:nvSpPr>
        <p:spPr>
          <a:xfrm>
            <a:off x="6618835" y="6643152"/>
            <a:ext cx="2033113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'abcd'</a:t>
            </a:r>
          </a:p>
        </p:txBody>
      </p:sp>
      <p:sp>
        <p:nvSpPr>
          <p:cNvPr id="99" name="文本框 35"/>
          <p:cNvSpPr txBox="1"/>
          <p:nvPr/>
        </p:nvSpPr>
        <p:spPr>
          <a:xfrm>
            <a:off x="7868228" y="6643152"/>
            <a:ext cx="2033113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'abcde'</a:t>
            </a:r>
          </a:p>
        </p:txBody>
      </p:sp>
      <p:sp>
        <p:nvSpPr>
          <p:cNvPr id="100" name="|"/>
          <p:cNvSpPr txBox="1"/>
          <p:nvPr/>
        </p:nvSpPr>
        <p:spPr>
          <a:xfrm>
            <a:off x="6268594" y="6624534"/>
            <a:ext cx="459286" cy="51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828800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01" name="|"/>
          <p:cNvSpPr txBox="1"/>
          <p:nvPr/>
        </p:nvSpPr>
        <p:spPr>
          <a:xfrm>
            <a:off x="7555657" y="6624534"/>
            <a:ext cx="459286" cy="51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828800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|</a:t>
            </a:r>
          </a:p>
        </p:txBody>
      </p:sp>
      <p:grpSp>
        <p:nvGrpSpPr>
          <p:cNvPr id="106" name="成组"/>
          <p:cNvGrpSpPr/>
          <p:nvPr/>
        </p:nvGrpSpPr>
        <p:grpSpPr>
          <a:xfrm>
            <a:off x="8954985" y="6530346"/>
            <a:ext cx="5264820" cy="671769"/>
            <a:chOff x="0" y="0"/>
            <a:chExt cx="5264819" cy="671768"/>
          </a:xfrm>
        </p:grpSpPr>
        <p:sp>
          <p:nvSpPr>
            <p:cNvPr id="102" name="|"/>
            <p:cNvSpPr txBox="1"/>
            <p:nvPr/>
          </p:nvSpPr>
          <p:spPr>
            <a:xfrm>
              <a:off x="0" y="94188"/>
              <a:ext cx="459286" cy="518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828800">
                <a:defRPr sz="2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|</a:t>
              </a:r>
            </a:p>
          </p:txBody>
        </p:sp>
        <p:sp>
          <p:nvSpPr>
            <p:cNvPr id="103" name="文本框 33"/>
            <p:cNvSpPr txBox="1"/>
            <p:nvPr/>
          </p:nvSpPr>
          <p:spPr>
            <a:xfrm>
              <a:off x="3231707" y="0"/>
              <a:ext cx="2033113" cy="671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04" name="文本框 35"/>
            <p:cNvSpPr txBox="1"/>
            <p:nvPr/>
          </p:nvSpPr>
          <p:spPr>
            <a:xfrm>
              <a:off x="368702" y="112806"/>
              <a:ext cx="2033113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05" name="箭头: 右 106"/>
            <p:cNvSpPr/>
            <p:nvPr/>
          </p:nvSpPr>
          <p:spPr>
            <a:xfrm>
              <a:off x="2099404" y="89003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grpSp>
        <p:nvGrpSpPr>
          <p:cNvPr id="110" name="成组"/>
          <p:cNvGrpSpPr/>
          <p:nvPr/>
        </p:nvGrpSpPr>
        <p:grpSpPr>
          <a:xfrm>
            <a:off x="5444950" y="7937475"/>
            <a:ext cx="2152405" cy="518531"/>
            <a:chOff x="0" y="0"/>
            <a:chExt cx="2152403" cy="518529"/>
          </a:xfrm>
        </p:grpSpPr>
        <p:sp>
          <p:nvSpPr>
            <p:cNvPr id="107" name="文本框 35"/>
            <p:cNvSpPr txBox="1"/>
            <p:nvPr/>
          </p:nvSpPr>
          <p:spPr>
            <a:xfrm>
              <a:off x="0" y="18618"/>
              <a:ext cx="2033113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'abc'</a:t>
              </a:r>
            </a:p>
          </p:txBody>
        </p:sp>
        <p:sp>
          <p:nvSpPr>
            <p:cNvPr id="108" name="文本框 35"/>
            <p:cNvSpPr txBox="1"/>
            <p:nvPr/>
          </p:nvSpPr>
          <p:spPr>
            <a:xfrm>
              <a:off x="1137155" y="18618"/>
              <a:ext cx="1015249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09" name="&amp;"/>
            <p:cNvSpPr txBox="1"/>
            <p:nvPr/>
          </p:nvSpPr>
          <p:spPr>
            <a:xfrm>
              <a:off x="786913" y="0"/>
              <a:ext cx="459286" cy="518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828800">
                <a:defRPr sz="2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&amp;</a:t>
              </a:r>
            </a:p>
          </p:txBody>
        </p:sp>
      </p:grpSp>
      <p:grpSp>
        <p:nvGrpSpPr>
          <p:cNvPr id="116" name="成组"/>
          <p:cNvGrpSpPr/>
          <p:nvPr/>
        </p:nvGrpSpPr>
        <p:grpSpPr>
          <a:xfrm>
            <a:off x="14954526" y="6522115"/>
            <a:ext cx="8968417" cy="600335"/>
            <a:chOff x="0" y="0"/>
            <a:chExt cx="8968417" cy="600333"/>
          </a:xfrm>
        </p:grpSpPr>
        <p:sp>
          <p:nvSpPr>
            <p:cNvPr id="111" name="文本框 49"/>
            <p:cNvSpPr/>
            <p:nvPr/>
          </p:nvSpPr>
          <p:spPr>
            <a:xfrm>
              <a:off x="7858635" y="92443"/>
              <a:ext cx="1109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合并</a:t>
              </a:r>
            </a:p>
          </p:txBody>
        </p:sp>
        <p:sp>
          <p:nvSpPr>
            <p:cNvPr id="112" name="箭头: 右 106"/>
            <p:cNvSpPr/>
            <p:nvPr/>
          </p:nvSpPr>
          <p:spPr>
            <a:xfrm>
              <a:off x="1774832" y="71435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3" name="文本框 33"/>
            <p:cNvSpPr/>
            <p:nvPr/>
          </p:nvSpPr>
          <p:spPr>
            <a:xfrm>
              <a:off x="5630112" y="0"/>
              <a:ext cx="2033113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chemeClr val="accent5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14" name="文本框 35"/>
            <p:cNvSpPr/>
            <p:nvPr/>
          </p:nvSpPr>
          <p:spPr>
            <a:xfrm>
              <a:off x="0" y="121036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15" name="文本框 35"/>
            <p:cNvSpPr/>
            <p:nvPr/>
          </p:nvSpPr>
          <p:spPr>
            <a:xfrm>
              <a:off x="4724091" y="95237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</p:grpSp>
      <p:grpSp>
        <p:nvGrpSpPr>
          <p:cNvPr id="121" name="成组"/>
          <p:cNvGrpSpPr/>
          <p:nvPr/>
        </p:nvGrpSpPr>
        <p:grpSpPr>
          <a:xfrm>
            <a:off x="188416" y="7860856"/>
            <a:ext cx="4902115" cy="671769"/>
            <a:chOff x="0" y="0"/>
            <a:chExt cx="4902114" cy="671768"/>
          </a:xfrm>
        </p:grpSpPr>
        <p:sp>
          <p:nvSpPr>
            <p:cNvPr id="117" name="箭头: 右 106"/>
            <p:cNvSpPr/>
            <p:nvPr/>
          </p:nvSpPr>
          <p:spPr>
            <a:xfrm rot="10800000">
              <a:off x="4240456" y="71434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8" name="文本框 49"/>
            <p:cNvSpPr txBox="1"/>
            <p:nvPr/>
          </p:nvSpPr>
          <p:spPr>
            <a:xfrm>
              <a:off x="0" y="66643"/>
              <a:ext cx="1109782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收敛</a:t>
              </a:r>
            </a:p>
          </p:txBody>
        </p:sp>
        <p:sp>
          <p:nvSpPr>
            <p:cNvPr id="119" name="文本框 33"/>
            <p:cNvSpPr txBox="1"/>
            <p:nvPr/>
          </p:nvSpPr>
          <p:spPr>
            <a:xfrm>
              <a:off x="1060749" y="0"/>
              <a:ext cx="2033113" cy="671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chemeClr val="accent5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20" name="文本框 35"/>
            <p:cNvSpPr txBox="1"/>
            <p:nvPr/>
          </p:nvSpPr>
          <p:spPr>
            <a:xfrm>
              <a:off x="3318094" y="76619"/>
              <a:ext cx="680170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连接符: 肘形 135"/>
          <p:cNvSpPr/>
          <p:nvPr/>
        </p:nvSpPr>
        <p:spPr>
          <a:xfrm flipH="1" flipV="1">
            <a:off x="2939261" y="5380432"/>
            <a:ext cx="17642975" cy="1"/>
          </a:xfrm>
          <a:prstGeom prst="line">
            <a:avLst/>
          </a:prstGeom>
          <a:ln w="38100">
            <a:solidFill>
              <a:srgbClr val="70AD47"/>
            </a:solidFill>
            <a:miter/>
            <a:headEnd type="triangle"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24" name="文本框 6"/>
          <p:cNvSpPr txBox="1"/>
          <p:nvPr/>
        </p:nvSpPr>
        <p:spPr>
          <a:xfrm>
            <a:off x="19630772" y="4582654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更具体</a:t>
            </a:r>
          </a:p>
        </p:txBody>
      </p:sp>
      <p:sp>
        <p:nvSpPr>
          <p:cNvPr id="125" name="文本框 49"/>
          <p:cNvSpPr txBox="1"/>
          <p:nvPr/>
        </p:nvSpPr>
        <p:spPr>
          <a:xfrm>
            <a:off x="19115834" y="5510379"/>
            <a:ext cx="1109783" cy="39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子类</a:t>
            </a:r>
          </a:p>
        </p:txBody>
      </p:sp>
      <p:sp>
        <p:nvSpPr>
          <p:cNvPr id="126" name="直接连接符 1"/>
          <p:cNvSpPr/>
          <p:nvPr/>
        </p:nvSpPr>
        <p:spPr>
          <a:xfrm flipH="1">
            <a:off x="6528323" y="5236512"/>
            <a:ext cx="1" cy="5713635"/>
          </a:xfrm>
          <a:prstGeom prst="line">
            <a:avLst/>
          </a:prstGeom>
          <a:ln w="381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27" name="文本框 17"/>
          <p:cNvSpPr txBox="1"/>
          <p:nvPr/>
        </p:nvSpPr>
        <p:spPr>
          <a:xfrm>
            <a:off x="5621340" y="4582654"/>
            <a:ext cx="1813968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更抽象</a:t>
            </a:r>
          </a:p>
        </p:txBody>
      </p:sp>
      <p:sp>
        <p:nvSpPr>
          <p:cNvPr id="128" name="文本框 33"/>
          <p:cNvSpPr txBox="1"/>
          <p:nvPr/>
        </p:nvSpPr>
        <p:spPr>
          <a:xfrm>
            <a:off x="7495544" y="6076553"/>
            <a:ext cx="2033113" cy="1713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Object</a:t>
            </a:r>
          </a:p>
          <a:p>
            <a:pPr algn="l" defTabSz="1828800">
              <a:def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object</a:t>
            </a:r>
          </a:p>
          <a:p>
            <a:pPr algn="l" defTabSz="1828800">
              <a:def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{}</a:t>
            </a:r>
          </a:p>
        </p:txBody>
      </p:sp>
      <p:sp>
        <p:nvSpPr>
          <p:cNvPr id="129" name="箭头: 右 106"/>
          <p:cNvSpPr/>
          <p:nvPr/>
        </p:nvSpPr>
        <p:spPr>
          <a:xfrm rot="10800000">
            <a:off x="9454226" y="6455336"/>
            <a:ext cx="661659" cy="528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 w="25400">
            <a:solidFill>
              <a:srgbClr val="2F491E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30" name="箭头: 右 106"/>
          <p:cNvSpPr/>
          <p:nvPr/>
        </p:nvSpPr>
        <p:spPr>
          <a:xfrm>
            <a:off x="18169332" y="9126193"/>
            <a:ext cx="661659" cy="528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 w="25400">
            <a:solidFill>
              <a:srgbClr val="2F491E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31" name="文本框 49"/>
          <p:cNvSpPr txBox="1"/>
          <p:nvPr/>
        </p:nvSpPr>
        <p:spPr>
          <a:xfrm>
            <a:off x="20839853" y="9121402"/>
            <a:ext cx="1109783" cy="53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收敛</a:t>
            </a:r>
          </a:p>
        </p:txBody>
      </p:sp>
      <p:sp>
        <p:nvSpPr>
          <p:cNvPr id="132" name="文本框 33"/>
          <p:cNvSpPr txBox="1"/>
          <p:nvPr/>
        </p:nvSpPr>
        <p:spPr>
          <a:xfrm>
            <a:off x="18703613" y="9054758"/>
            <a:ext cx="2033113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never</a:t>
            </a:r>
          </a:p>
        </p:txBody>
      </p:sp>
      <p:sp>
        <p:nvSpPr>
          <p:cNvPr id="133" name="{...} | ..."/>
          <p:cNvSpPr txBox="1"/>
          <p:nvPr/>
        </p:nvSpPr>
        <p:spPr>
          <a:xfrm>
            <a:off x="10876935" y="6424541"/>
            <a:ext cx="2629310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{...} | ...</a:t>
            </a:r>
          </a:p>
        </p:txBody>
      </p:sp>
      <p:sp>
        <p:nvSpPr>
          <p:cNvPr id="134" name="MyClass | MyClassEx | ..."/>
          <p:cNvSpPr txBox="1"/>
          <p:nvPr/>
        </p:nvSpPr>
        <p:spPr>
          <a:xfrm>
            <a:off x="10876935" y="7619176"/>
            <a:ext cx="5830231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MyClass | MyClassEx | ...</a:t>
            </a:r>
          </a:p>
        </p:txBody>
      </p:sp>
      <p:sp>
        <p:nvSpPr>
          <p:cNvPr id="135" name="箭头: 右 106"/>
          <p:cNvSpPr/>
          <p:nvPr/>
        </p:nvSpPr>
        <p:spPr>
          <a:xfrm rot="12652099">
            <a:off x="9742105" y="7369888"/>
            <a:ext cx="661659" cy="528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 w="25400">
            <a:solidFill>
              <a:srgbClr val="2F491E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36" name="文本框 49"/>
          <p:cNvSpPr txBox="1"/>
          <p:nvPr/>
        </p:nvSpPr>
        <p:spPr>
          <a:xfrm>
            <a:off x="6351353" y="6450545"/>
            <a:ext cx="1109783" cy="53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合并</a:t>
            </a:r>
          </a:p>
        </p:txBody>
      </p:sp>
      <p:sp>
        <p:nvSpPr>
          <p:cNvPr id="137" name="MyClass &amp; MyClassEx &amp; ..."/>
          <p:cNvSpPr txBox="1"/>
          <p:nvPr/>
        </p:nvSpPr>
        <p:spPr>
          <a:xfrm>
            <a:off x="10905311" y="9095398"/>
            <a:ext cx="5830232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MyClass &amp; MyClassEx &amp; ...</a:t>
            </a:r>
          </a:p>
        </p:txBody>
      </p:sp>
      <p:sp>
        <p:nvSpPr>
          <p:cNvPr id="138" name="在此输入一级标题"/>
          <p:cNvSpPr txBox="1"/>
          <p:nvPr/>
        </p:nvSpPr>
        <p:spPr>
          <a:xfrm>
            <a:off x="1285952" y="1239528"/>
            <a:ext cx="717659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接口的联合与交叉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41" name="矩形 23"/>
          <p:cNvSpPr txBox="1"/>
          <p:nvPr/>
        </p:nvSpPr>
        <p:spPr>
          <a:xfrm>
            <a:off x="1696172" y="4373562"/>
            <a:ext cx="20991655" cy="496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所谓类型收窄，就是在一定的作用域中，变量的类型比它原有的声明要小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是原类型的子类型、更具体的类型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赋值（推断）、断言，以及识别（守护）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可辨识联合类型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守护函数是特定语法，它通过额外的签名来为函数提供编译期语义。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可以理解为谓词签名与断言签名的统称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144" name="矩形 23"/>
          <p:cNvSpPr txBox="1"/>
          <p:nvPr/>
        </p:nvSpPr>
        <p:spPr>
          <a:xfrm>
            <a:off x="2552163" y="2828464"/>
            <a:ext cx="6438020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谓词签名、断言签名：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类型加宽、类型收窄、类型推断：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类型标注、类型断言：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</a:t>
            </a:r>
            <a:r>
              <a:t>守护、类型推断、推断：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可辨识联合：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控制流分析：</a:t>
            </a:r>
          </a:p>
        </p:txBody>
      </p:sp>
      <p:sp>
        <p:nvSpPr>
          <p:cNvPr id="145" name="矩形 23"/>
          <p:cNvSpPr txBox="1"/>
          <p:nvPr/>
        </p:nvSpPr>
        <p:spPr>
          <a:xfrm>
            <a:off x="1252994" y="6195858"/>
            <a:ext cx="21878012" cy="721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加宽</a:t>
            </a:r>
            <a:r>
              <a:t>（</a:t>
            </a:r>
            <a:r>
              <a:t> Widens,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converts to a supertype</a:t>
            </a:r>
            <a:r>
              <a:t>）和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收窄</a:t>
            </a:r>
            <a:r>
              <a:t>（</a:t>
            </a:r>
            <a:r>
              <a:t>Narrowing,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refining types to more specific types than declared</a:t>
            </a:r>
            <a:r>
              <a:t>），是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类型推断</a:t>
            </a:r>
            <a:r>
              <a:t>行为的结果表现。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谓词签名</a:t>
            </a:r>
            <a:r>
              <a:t>与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断言签名</a:t>
            </a:r>
            <a:r>
              <a:t>是通过用户自定义的函数对其中的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控制流分析</a:t>
            </a:r>
            <a:r>
              <a:t>过程进行人工干预，以显式地影响</a:t>
            </a:r>
            <a:r>
              <a:t>TypeScript</a:t>
            </a:r>
            <a:r>
              <a:t>内部类型推断结果。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https://www.typescriptlang.org/docs/handbook/2/narrowing.html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https://www.typescriptlang.org/docs/handbook/2/narrowing.html#control-flow-analysis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https://www.typescriptlang.org/docs/handbook/typescript-in-5-minutes-func.html#unit-types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断言函数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Assertion functions</a:t>
            </a:r>
            <a:r>
              <a:rPr>
                <a:solidFill>
                  <a:srgbClr val="FFFFFF"/>
                </a:solidFill>
              </a:rPr>
              <a:t>）和</a:t>
            </a:r>
            <a:r>
              <a:t>守护函数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User-defined type guard</a:t>
            </a:r>
            <a:r>
              <a:rPr>
                <a:solidFill>
                  <a:srgbClr val="FFFFFF"/>
                </a:solidFill>
              </a:rPr>
              <a:t>）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https://www.typescriptlang.org/docs/handbook/2/narrowing.html#using-type-predicates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https://www.typescriptlang.org/docs/handbook/release-notes/typescript-3-7.html#assertion-functions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类型推断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Type inference</a:t>
            </a:r>
            <a:r>
              <a:rPr>
                <a:solidFill>
                  <a:srgbClr val="FFFFFF"/>
                </a:solidFill>
              </a:rPr>
              <a:t>）针对的是具体变量，因此结果总是“某个变量的当前类型”。注意这在概念上有别于类型计算（</a:t>
            </a:r>
            <a:r>
              <a:rPr>
                <a:solidFill>
                  <a:srgbClr val="FFFFFF"/>
                </a:solidFill>
              </a:rPr>
              <a:t>Evaluation</a:t>
            </a:r>
            <a:r>
              <a:rPr>
                <a:solidFill>
                  <a:srgbClr val="FFFFFF"/>
                </a:solidFill>
              </a:rPr>
              <a:t>），后者的结果是一个“类型”。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https://typescriptlang.org/docs/handbook/typescript-from-scratch.html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推断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infer</a:t>
            </a:r>
            <a:r>
              <a:rPr>
                <a:solidFill>
                  <a:srgbClr val="FFFFFF"/>
                </a:solidFill>
              </a:rPr>
              <a:t>）作为</a:t>
            </a:r>
            <a:r>
              <a:rPr>
                <a:solidFill>
                  <a:srgbClr val="FFFFFF"/>
                </a:solidFill>
              </a:rPr>
              <a:t>TypeScript</a:t>
            </a:r>
            <a:r>
              <a:rPr>
                <a:solidFill>
                  <a:srgbClr val="FFFFFF"/>
                </a:solidFill>
              </a:rPr>
              <a:t>中的关键字，还用于在类型计算过程中表示（或返回、得出）新的类型。通常在语法上记为“</a:t>
            </a:r>
            <a:r>
              <a:rPr>
                <a:solidFill>
                  <a:srgbClr val="FFFFFF"/>
                </a:solidFill>
              </a:rPr>
              <a:t>infer X</a:t>
            </a:r>
            <a:r>
              <a:rPr>
                <a:solidFill>
                  <a:srgbClr val="FFFFFF"/>
                </a:solidFill>
              </a:rPr>
              <a:t>”，表明新类型在当前上下文中被暂时命名为</a:t>
            </a:r>
            <a:r>
              <a:rPr>
                <a:solidFill>
                  <a:srgbClr val="FFFFFF"/>
                </a:solidFill>
              </a:rPr>
              <a:t>X</a:t>
            </a:r>
            <a:r>
              <a:rPr>
                <a:solidFill>
                  <a:srgbClr val="FFFFFF"/>
                </a:solidFill>
              </a:rPr>
              <a:t>，这类似于创建了新类型的别名（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helper type aliases</a:t>
            </a:r>
            <a:r>
              <a:rPr>
                <a:solidFill>
                  <a:srgbClr val="FFFFFF"/>
                </a:solidFill>
              </a:rPr>
              <a:t>）或泛型变量（</a:t>
            </a:r>
            <a:r>
              <a:rPr>
                <a:solidFill>
                  <a:srgbClr val="FFFFFF"/>
                </a:solidFill>
              </a:rPr>
              <a:t> 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new generic type variable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）。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https://www.typescriptlang.org/docs/handbook/2/conditional-types.html#inferring-within-conditional-types</a:t>
            </a:r>
          </a:p>
        </p:txBody>
      </p:sp>
      <p:sp>
        <p:nvSpPr>
          <p:cNvPr id="146" name="矩形 23"/>
          <p:cNvSpPr txBox="1"/>
          <p:nvPr/>
        </p:nvSpPr>
        <p:spPr>
          <a:xfrm>
            <a:off x="8782287" y="3069764"/>
            <a:ext cx="11877527" cy="328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Predicate signatures / type predicates, Assertion signatures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Widens, Type narrowing, Type inference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Annotation, Type assertion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guards / Guards, </a:t>
            </a:r>
            <a:r>
              <a:t>Type inference, infer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Discriminated unions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Control flow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149" name="矩形 23"/>
          <p:cNvSpPr txBox="1"/>
          <p:nvPr/>
        </p:nvSpPr>
        <p:spPr>
          <a:xfrm>
            <a:off x="2186475" y="4437929"/>
            <a:ext cx="1928609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有哪些运算会导致收窄？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在TypeScript手册中，明确发生收窄效果的 JavaScript 表达式（运算）：赋值（=, +=等）、等值（===）、typeof、in、instanceof，以及用户定制的守护（谓词和断言签名）。</a:t>
            </a:r>
          </a:p>
        </p:txBody>
      </p:sp>
      <p:sp>
        <p:nvSpPr>
          <p:cNvPr id="150" name="矩形 23"/>
          <p:cNvSpPr txBox="1"/>
          <p:nvPr/>
        </p:nvSpPr>
        <p:spPr>
          <a:xfrm>
            <a:off x="2186475" y="6446527"/>
            <a:ext cx="1928609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在课程中提及的“++、&amp;&amp;”等会导致收窄吗？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基于上述的解释，++ 和 &amp;&amp; 这些一般运算是不会导致类型收窄的，这是因为它们不会“关联到”某个变量名字。但是，这些运算是会影响类型识别或类型推断结果的，例如“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x = a &amp;&amp; b</a:t>
            </a:r>
            <a:r>
              <a:t>”，这会使得 x 收窄到布尔值（“&amp;&amp;”用于影响推断，“=”号导致收窄）。</a:t>
            </a:r>
          </a:p>
        </p:txBody>
      </p:sp>
      <p:sp>
        <p:nvSpPr>
          <p:cNvPr id="151" name="矩形 23"/>
          <p:cNvSpPr txBox="1"/>
          <p:nvPr/>
        </p:nvSpPr>
        <p:spPr>
          <a:xfrm>
            <a:off x="2186475" y="8455124"/>
            <a:ext cx="19286092" cy="259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可辨识联合要求对成员类型有怎样的限制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在课程中说的是“可常量化的字段”，这有点口误。事实上“字段”指的是接口成员，而“可常量化”指的是成员类型必须是“常量或可计算的（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constant or computed</a:t>
            </a:r>
            <a:r>
              <a:t>）”，这一要求与上一讲中的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常值枚举表达式</a:t>
            </a:r>
            <a:r>
              <a:t>（Constant enum expression） 一致。事实上，所谓“可计算的（computed）”在 TypeScript 中是一个类型子集，包括字面的类型，还有对这些字面类型的引用（例如使用“T "xxx"]”语法访问或引用的接口、枚举等类型的成员类型），以及基于这些类型的表达式，例如“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1 + 2</a:t>
            </a:r>
            <a:r>
              <a:t>”，或“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1 + AEnum.X</a:t>
            </a:r>
            <a:r>
              <a:t>”。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5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