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ingFang SC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ingFang SC Semibold"/>
          <a:ea typeface="PingFang SC Semibold"/>
          <a:cs typeface="PingFang SC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线条"/>
          <p:cNvSpPr/>
          <p:nvPr/>
        </p:nvSpPr>
        <p:spPr>
          <a:xfrm flipV="1">
            <a:off x="2199175" y="1506027"/>
            <a:ext cx="1" cy="9986913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9"/>
            <a:ext cx="3731665" cy="106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lnSpc>
                <a:spcPct val="100000"/>
              </a:lnSpc>
              <a:defRPr sz="11200">
                <a:solidFill>
                  <a:srgbClr val="FFFFFF"/>
                </a:solidFill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4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53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solidFill>
                  <a:srgbClr val="00000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2146200" y="12795909"/>
            <a:ext cx="561400" cy="563832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1828800">
              <a:defRPr sz="2400"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0" marR="0" indent="0" algn="l" defTabSz="18288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titleStyle>
    <p:bodyStyle>
      <a:lvl1pPr marL="457200" marR="0" indent="-457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1pPr>
      <a:lvl2pPr marL="990600" marR="0" indent="-5334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2pPr>
      <a:lvl3pPr marL="1554479" marR="0" indent="-640079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3pPr>
      <a:lvl4pPr marL="2082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4pPr>
      <a:lvl5pPr marL="25400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5pPr>
      <a:lvl6pPr marL="29972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6pPr>
      <a:lvl7pPr marL="34544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7pPr>
      <a:lvl8pPr marL="39116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8pPr>
      <a:lvl9pPr marL="4368800" marR="0" indent="-711200" algn="l" defTabSz="182880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1pPr>
      <a:lvl2pPr marL="0" marR="0" indent="457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2pPr>
      <a:lvl3pPr marL="0" marR="0" indent="914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3pPr>
      <a:lvl4pPr marL="0" marR="0" indent="1371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4pPr>
      <a:lvl5pPr marL="0" marR="0" indent="18288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5pPr>
      <a:lvl6pPr marL="0" marR="0" indent="22860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6pPr>
      <a:lvl7pPr marL="0" marR="0" indent="27432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7pPr>
      <a:lvl8pPr marL="0" marR="0" indent="32004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8pPr>
      <a:lvl9pPr marL="0" marR="0" indent="365760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onac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4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14 |  在 JS 和 TS 之间互通访问的技术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在此输入一级标题"/>
          <p:cNvSpPr txBox="1"/>
          <p:nvPr/>
        </p:nvSpPr>
        <p:spPr>
          <a:xfrm>
            <a:off x="1285952" y="1239528"/>
            <a:ext cx="6956540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关键的类型运算</a:t>
            </a:r>
          </a:p>
        </p:txBody>
      </p:sp>
      <p:sp>
        <p:nvSpPr>
          <p:cNvPr id="529" name="文本框 33"/>
          <p:cNvSpPr txBox="1"/>
          <p:nvPr/>
        </p:nvSpPr>
        <p:spPr>
          <a:xfrm>
            <a:off x="7053755" y="7761670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T3 = ... </a:t>
            </a:r>
            <a:r>
              <a:rPr>
                <a:solidFill>
                  <a:srgbClr val="D783FF"/>
                </a:solidFill>
              </a:rPr>
              <a:t>&amp;</a:t>
            </a:r>
            <a:r>
              <a:t> ...</a:t>
            </a:r>
          </a:p>
        </p:txBody>
      </p:sp>
      <p:sp>
        <p:nvSpPr>
          <p:cNvPr id="530" name="文本框 33"/>
          <p:cNvSpPr txBox="1"/>
          <p:nvPr/>
        </p:nvSpPr>
        <p:spPr>
          <a:xfrm>
            <a:off x="7053755" y="9365955"/>
            <a:ext cx="12506238" cy="2629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const x = … </a:t>
            </a:r>
            <a:r>
              <a:rPr>
                <a:solidFill>
                  <a:srgbClr val="D783FF"/>
                </a:solidFill>
              </a:rPr>
              <a:t>as const</a:t>
            </a:r>
          </a:p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enum X {</a:t>
            </a:r>
          </a:p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D783FF"/>
                </a:solidFill>
              </a:rPr>
              <a:t>...</a:t>
            </a:r>
          </a:p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31" name="文本框 33"/>
          <p:cNvSpPr txBox="1"/>
          <p:nvPr/>
        </p:nvSpPr>
        <p:spPr>
          <a:xfrm>
            <a:off x="7053755" y="8800189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// 其它（例如可计算常量表达式等）</a:t>
            </a:r>
          </a:p>
        </p:txBody>
      </p:sp>
      <p:sp>
        <p:nvSpPr>
          <p:cNvPr id="532" name="文本框 33"/>
          <p:cNvSpPr txBox="1"/>
          <p:nvPr/>
        </p:nvSpPr>
        <p:spPr>
          <a:xfrm>
            <a:off x="7053755" y="5483414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T1 = </a:t>
            </a:r>
            <a:r>
              <a:rPr>
                <a:solidFill>
                  <a:srgbClr val="D783FF"/>
                </a:solidFill>
              </a:rPr>
              <a:t>Omit&lt;</a:t>
            </a:r>
            <a:r>
              <a:t>T, never</a:t>
            </a:r>
            <a:r>
              <a:rPr>
                <a:solidFill>
                  <a:srgbClr val="D783FF"/>
                </a:solidFill>
              </a:rPr>
              <a:t>&gt;</a:t>
            </a:r>
          </a:p>
        </p:txBody>
      </p:sp>
      <p:sp>
        <p:nvSpPr>
          <p:cNvPr id="533" name="文本框 33"/>
          <p:cNvSpPr txBox="1"/>
          <p:nvPr/>
        </p:nvSpPr>
        <p:spPr>
          <a:xfrm>
            <a:off x="7053755" y="6157384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U1 = </a:t>
            </a:r>
            <a:r>
              <a:rPr>
                <a:solidFill>
                  <a:srgbClr val="D783FF"/>
                </a:solidFill>
              </a:rPr>
              <a:t>Exclude&lt;</a:t>
            </a:r>
            <a:r>
              <a:t>U, ...</a:t>
            </a:r>
            <a:r>
              <a:rPr>
                <a:solidFill>
                  <a:srgbClr val="D783FF"/>
                </a:solidFill>
              </a:rPr>
              <a:t>&gt;</a:t>
            </a:r>
          </a:p>
        </p:txBody>
      </p:sp>
      <p:sp>
        <p:nvSpPr>
          <p:cNvPr id="534" name="文本框 33"/>
          <p:cNvSpPr txBox="1"/>
          <p:nvPr/>
        </p:nvSpPr>
        <p:spPr>
          <a:xfrm>
            <a:off x="7053755" y="7141802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T2 = ... </a:t>
            </a:r>
            <a:r>
              <a:rPr>
                <a:solidFill>
                  <a:srgbClr val="D783FF"/>
                </a:solidFill>
              </a:rPr>
              <a:t>|</a:t>
            </a:r>
            <a:r>
              <a:t> ...</a:t>
            </a:r>
          </a:p>
        </p:txBody>
      </p:sp>
      <p:sp>
        <p:nvSpPr>
          <p:cNvPr id="535" name="文本框 33"/>
          <p:cNvSpPr txBox="1"/>
          <p:nvPr/>
        </p:nvSpPr>
        <p:spPr>
          <a:xfrm>
            <a:off x="7053755" y="3678276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X = </a:t>
            </a:r>
            <a:r>
              <a:rPr>
                <a:solidFill>
                  <a:srgbClr val="D783FF"/>
                </a:solidFill>
              </a:rPr>
              <a:t>typeof</a:t>
            </a:r>
            <a:r>
              <a:t> x</a:t>
            </a:r>
          </a:p>
        </p:txBody>
      </p:sp>
      <p:sp>
        <p:nvSpPr>
          <p:cNvPr id="536" name="文本框 33"/>
          <p:cNvSpPr txBox="1"/>
          <p:nvPr/>
        </p:nvSpPr>
        <p:spPr>
          <a:xfrm>
            <a:off x="7053755" y="4352247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type U = </a:t>
            </a:r>
            <a:r>
              <a:rPr>
                <a:solidFill>
                  <a:srgbClr val="D783FF"/>
                </a:solidFill>
              </a:rPr>
              <a:t>keyof</a:t>
            </a:r>
            <a:r>
              <a:t> 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在此输入一级标题"/>
          <p:cNvSpPr txBox="1"/>
          <p:nvPr/>
        </p:nvSpPr>
        <p:spPr>
          <a:xfrm>
            <a:off x="1285952" y="1239528"/>
            <a:ext cx="924131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执行流分析与类型推断</a:t>
            </a:r>
          </a:p>
        </p:txBody>
      </p:sp>
      <p:sp>
        <p:nvSpPr>
          <p:cNvPr id="539" name="文本框 33"/>
          <p:cNvSpPr txBox="1"/>
          <p:nvPr/>
        </p:nvSpPr>
        <p:spPr>
          <a:xfrm>
            <a:off x="7128431" y="8194791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断言签名</a:t>
            </a:r>
          </a:p>
        </p:txBody>
      </p:sp>
      <p:sp>
        <p:nvSpPr>
          <p:cNvPr id="540" name="文本框 33"/>
          <p:cNvSpPr txBox="1"/>
          <p:nvPr/>
        </p:nvSpPr>
        <p:spPr>
          <a:xfrm>
            <a:off x="7128431" y="4243177"/>
            <a:ext cx="12506238" cy="2974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/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 = ...</a:t>
            </a:r>
          </a:p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 (typeof x) </a:t>
            </a:r>
          </a:p>
          <a:p>
            <a: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</p:txBody>
      </p:sp>
      <p:sp>
        <p:nvSpPr>
          <p:cNvPr id="541" name="文本框 33"/>
          <p:cNvSpPr txBox="1"/>
          <p:nvPr/>
        </p:nvSpPr>
        <p:spPr>
          <a:xfrm>
            <a:off x="7128431" y="3677412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类型识别（类型推断）</a:t>
            </a:r>
          </a:p>
        </p:txBody>
      </p:sp>
      <p:sp>
        <p:nvSpPr>
          <p:cNvPr id="542" name="文本框 33"/>
          <p:cNvSpPr txBox="1"/>
          <p:nvPr/>
        </p:nvSpPr>
        <p:spPr>
          <a:xfrm>
            <a:off x="7128431" y="7574922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谓词签名</a:t>
            </a:r>
          </a:p>
        </p:txBody>
      </p:sp>
      <p:grpSp>
        <p:nvGrpSpPr>
          <p:cNvPr id="545" name="圆角矩形 26"/>
          <p:cNvGrpSpPr/>
          <p:nvPr/>
        </p:nvGrpSpPr>
        <p:grpSpPr>
          <a:xfrm>
            <a:off x="5947802" y="7587377"/>
            <a:ext cx="673101" cy="646861"/>
            <a:chOff x="0" y="0"/>
            <a:chExt cx="673100" cy="646860"/>
          </a:xfrm>
        </p:grpSpPr>
        <p:sp>
          <p:nvSpPr>
            <p:cNvPr id="543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544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48" name="圆角矩形 26"/>
          <p:cNvGrpSpPr/>
          <p:nvPr/>
        </p:nvGrpSpPr>
        <p:grpSpPr>
          <a:xfrm>
            <a:off x="5947802" y="3689866"/>
            <a:ext cx="673101" cy="646861"/>
            <a:chOff x="0" y="0"/>
            <a:chExt cx="673100" cy="646860"/>
          </a:xfrm>
        </p:grpSpPr>
        <p:sp>
          <p:nvSpPr>
            <p:cNvPr id="546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547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49" name="文本框 33"/>
          <p:cNvSpPr txBox="1"/>
          <p:nvPr/>
        </p:nvSpPr>
        <p:spPr>
          <a:xfrm>
            <a:off x="7128431" y="9593566"/>
            <a:ext cx="12506238" cy="671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 algn="l" defTabSz="1828800">
              <a:defRPr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可辨识联合类型</a:t>
            </a:r>
          </a:p>
        </p:txBody>
      </p:sp>
      <p:grpSp>
        <p:nvGrpSpPr>
          <p:cNvPr id="552" name="圆角矩形 26"/>
          <p:cNvGrpSpPr/>
          <p:nvPr/>
        </p:nvGrpSpPr>
        <p:grpSpPr>
          <a:xfrm>
            <a:off x="5947802" y="9606019"/>
            <a:ext cx="673101" cy="646862"/>
            <a:chOff x="0" y="0"/>
            <a:chExt cx="673100" cy="646860"/>
          </a:xfrm>
        </p:grpSpPr>
        <p:sp>
          <p:nvSpPr>
            <p:cNvPr id="550" name="圆角矩形"/>
            <p:cNvSpPr/>
            <p:nvPr/>
          </p:nvSpPr>
          <p:spPr>
            <a:xfrm>
              <a:off x="0" y="-1"/>
              <a:ext cx="673101" cy="646862"/>
            </a:xfrm>
            <a:prstGeom prst="roundRect">
              <a:avLst>
                <a:gd name="adj" fmla="val 50000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551" name="2"/>
            <p:cNvSpPr txBox="1"/>
            <p:nvPr/>
          </p:nvSpPr>
          <p:spPr>
            <a:xfrm>
              <a:off x="31576" y="39585"/>
              <a:ext cx="609948" cy="567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26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555" name="矩形 23"/>
          <p:cNvSpPr txBox="1"/>
          <p:nvPr/>
        </p:nvSpPr>
        <p:spPr>
          <a:xfrm>
            <a:off x="1696172" y="4373562"/>
            <a:ext cx="20991655" cy="5518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js 和 ts 之间互通访问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ts 中从 js 声明中获取和推断类型（例如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typeof </a:t>
            </a:r>
            <a:r>
              <a:t>运算）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js 代码中通过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t>、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instanceof</a:t>
            </a:r>
            <a:r>
              <a:t>、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in</a:t>
            </a:r>
            <a:r>
              <a:t> 以及定制的守护函数来实现流程中的类型收窄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在 js 中能访问的两种 ts 类型（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namespace</a:t>
            </a:r>
            <a:r>
              <a:t> 和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enum</a:t>
            </a:r>
            <a:r>
              <a:t>）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从 js/es 的类型系统，到 ts 扩展的类型系统</a:t>
            </a:r>
          </a:p>
          <a:p>
            <a:pPr marL="698500" indent="-381000" algn="l">
              <a:buSzPct val="100000"/>
              <a:buChar char="‣"/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三种类型兼容性</a:t>
            </a:r>
          </a:p>
          <a:p>
            <a: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pPr>
            <a:r>
              <a:t>一些简单的类型计算，例如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keyof</a:t>
            </a:r>
            <a:r>
              <a:t> 和 </a:t>
            </a:r>
            <a:r>
              <a:rPr>
                <a:solidFill>
                  <a:srgbClr val="D783FF"/>
                </a:solidFill>
                <a:latin typeface="Monaco"/>
                <a:ea typeface="Monaco"/>
                <a:cs typeface="Monaco"/>
                <a:sym typeface="Monaco"/>
              </a:rPr>
              <a:t>Omit&lt;&gt;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文本框 2"/>
          <p:cNvSpPr txBox="1"/>
          <p:nvPr/>
        </p:nvSpPr>
        <p:spPr>
          <a:xfrm>
            <a:off x="5726111" y="4584698"/>
            <a:ext cx="12931776" cy="454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558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1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23"/>
          <p:cNvSpPr txBox="1"/>
          <p:nvPr/>
        </p:nvSpPr>
        <p:spPr>
          <a:xfrm>
            <a:off x="5430539" y="3890033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语法上的支持</a:t>
            </a:r>
          </a:p>
        </p:txBody>
      </p:sp>
      <p:grpSp>
        <p:nvGrpSpPr>
          <p:cNvPr id="76" name="圆角矩形 27"/>
          <p:cNvGrpSpPr/>
          <p:nvPr/>
        </p:nvGrpSpPr>
        <p:grpSpPr>
          <a:xfrm>
            <a:off x="4078435" y="3806502"/>
            <a:ext cx="951683" cy="914583"/>
            <a:chOff x="0" y="0"/>
            <a:chExt cx="951681" cy="914582"/>
          </a:xfrm>
        </p:grpSpPr>
        <p:sp>
          <p:nvSpPr>
            <p:cNvPr id="74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75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78" name="矩形 23"/>
          <p:cNvSpPr txBox="1"/>
          <p:nvPr/>
        </p:nvSpPr>
        <p:spPr>
          <a:xfrm>
            <a:off x="5431509" y="5350040"/>
            <a:ext cx="1489916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类型和类型信息上的支持</a:t>
            </a:r>
          </a:p>
        </p:txBody>
      </p:sp>
      <p:grpSp>
        <p:nvGrpSpPr>
          <p:cNvPr id="81" name="圆角矩形 27"/>
          <p:cNvGrpSpPr/>
          <p:nvPr/>
        </p:nvGrpSpPr>
        <p:grpSpPr>
          <a:xfrm>
            <a:off x="4079406" y="5287215"/>
            <a:ext cx="951682" cy="914583"/>
            <a:chOff x="0" y="0"/>
            <a:chExt cx="951681" cy="914582"/>
          </a:xfrm>
        </p:grpSpPr>
        <p:sp>
          <p:nvSpPr>
            <p:cNvPr id="79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0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2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对执行流程的支持</a:t>
            </a:r>
          </a:p>
        </p:txBody>
      </p:sp>
      <p:grpSp>
        <p:nvGrpSpPr>
          <p:cNvPr id="85" name="圆角矩形 27"/>
          <p:cNvGrpSpPr/>
          <p:nvPr/>
        </p:nvGrpSpPr>
        <p:grpSpPr>
          <a:xfrm>
            <a:off x="4079406" y="6767928"/>
            <a:ext cx="951682" cy="914583"/>
            <a:chOff x="0" y="0"/>
            <a:chExt cx="951681" cy="914582"/>
          </a:xfrm>
        </p:grpSpPr>
        <p:sp>
          <p:nvSpPr>
            <p:cNvPr id="83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4" name="1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" name="矩形 35"/>
          <p:cNvSpPr txBox="1"/>
          <p:nvPr/>
        </p:nvSpPr>
        <p:spPr>
          <a:xfrm>
            <a:off x="5405429" y="8414174"/>
            <a:ext cx="1166976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89" name="圆角矩形 36"/>
          <p:cNvGrpSpPr/>
          <p:nvPr/>
        </p:nvGrpSpPr>
        <p:grpSpPr>
          <a:xfrm>
            <a:off x="4053325" y="8248642"/>
            <a:ext cx="951683" cy="914583"/>
            <a:chOff x="0" y="0"/>
            <a:chExt cx="951681" cy="914582"/>
          </a:xfrm>
        </p:grpSpPr>
        <p:sp>
          <p:nvSpPr>
            <p:cNvPr id="87" name="圆角矩形"/>
            <p:cNvSpPr/>
            <p:nvPr/>
          </p:nvSpPr>
          <p:spPr>
            <a:xfrm>
              <a:off x="0" y="-1"/>
              <a:ext cx="951682" cy="914584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pPr>
            </a:p>
          </p:txBody>
        </p:sp>
        <p:sp>
          <p:nvSpPr>
            <p:cNvPr id="88" name="4"/>
            <p:cNvSpPr txBox="1"/>
            <p:nvPr/>
          </p:nvSpPr>
          <p:spPr>
            <a:xfrm>
              <a:off x="44645" y="55969"/>
              <a:ext cx="862392" cy="80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苹方-简"/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asted-image.tiff" descr="pasted-image.tiff"/>
          <p:cNvPicPr>
            <a:picLocks noChangeAspect="1"/>
          </p:cNvPicPr>
          <p:nvPr/>
        </p:nvPicPr>
        <p:blipFill>
          <a:blip r:embed="rId2">
            <a:alphaModFix amt="0"/>
            <a:extLst/>
          </a:blip>
          <a:stretch>
            <a:fillRect/>
          </a:stretch>
        </p:blipFill>
        <p:spPr>
          <a:xfrm>
            <a:off x="4325701" y="1449678"/>
            <a:ext cx="19856379" cy="9622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tiff" descr="pasted-image.tiff"/>
          <p:cNvPicPr>
            <a:picLocks noChangeAspect="1"/>
          </p:cNvPicPr>
          <p:nvPr/>
        </p:nvPicPr>
        <p:blipFill>
          <a:blip r:embed="rId3">
            <a:alphaModFix amt="0"/>
            <a:extLst/>
          </a:blip>
          <a:stretch>
            <a:fillRect/>
          </a:stretch>
        </p:blipFill>
        <p:spPr>
          <a:xfrm>
            <a:off x="11386449" y="1610833"/>
            <a:ext cx="12763224" cy="10570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tiff" descr="pasted-image.tiff"/>
          <p:cNvPicPr>
            <a:picLocks noChangeAspect="1"/>
          </p:cNvPicPr>
          <p:nvPr/>
        </p:nvPicPr>
        <p:blipFill>
          <a:blip r:embed="rId4">
            <a:alphaModFix amt="0"/>
            <a:extLst/>
          </a:blip>
          <a:stretch>
            <a:fillRect/>
          </a:stretch>
        </p:blipFill>
        <p:spPr>
          <a:xfrm>
            <a:off x="514475" y="8116030"/>
            <a:ext cx="4470499" cy="292106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成组"/>
          <p:cNvGrpSpPr/>
          <p:nvPr/>
        </p:nvGrpSpPr>
        <p:grpSpPr>
          <a:xfrm>
            <a:off x="-1101133" y="445519"/>
            <a:ext cx="25246884" cy="11732626"/>
            <a:chOff x="0" y="0"/>
            <a:chExt cx="25246884" cy="11732624"/>
          </a:xfrm>
        </p:grpSpPr>
        <p:grpSp>
          <p:nvGrpSpPr>
            <p:cNvPr id="96" name="矩形 3"/>
            <p:cNvGrpSpPr/>
            <p:nvPr/>
          </p:nvGrpSpPr>
          <p:grpSpPr>
            <a:xfrm>
              <a:off x="7547291" y="8698287"/>
              <a:ext cx="4370121" cy="1876301"/>
              <a:chOff x="0" y="0"/>
              <a:chExt cx="4370120" cy="1876300"/>
            </a:xfrm>
          </p:grpSpPr>
          <p:sp>
            <p:nvSpPr>
              <p:cNvPr id="94" name="矩形"/>
              <p:cNvSpPr/>
              <p:nvPr/>
            </p:nvSpPr>
            <p:spPr>
              <a:xfrm>
                <a:off x="-1" y="-1"/>
                <a:ext cx="4370122" cy="1876302"/>
              </a:xfrm>
              <a:prstGeom prst="rect">
                <a:avLst/>
              </a:pr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95" name="字面类型…"/>
              <p:cNvSpPr txBox="1"/>
              <p:nvPr/>
            </p:nvSpPr>
            <p:spPr>
              <a:xfrm>
                <a:off x="104139" y="186310"/>
                <a:ext cx="4161842" cy="1503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字面类型</a:t>
                </a:r>
              </a:p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Literal types</a:t>
                </a:r>
                <a:r>
                  <a:t>）</a:t>
                </a:r>
              </a:p>
            </p:txBody>
          </p:sp>
        </p:grpSp>
        <p:grpSp>
          <p:nvGrpSpPr>
            <p:cNvPr id="99" name="矩形 4"/>
            <p:cNvGrpSpPr/>
            <p:nvPr/>
          </p:nvGrpSpPr>
          <p:grpSpPr>
            <a:xfrm>
              <a:off x="5743109" y="2809764"/>
              <a:ext cx="4841076" cy="2566122"/>
              <a:chOff x="0" y="0"/>
              <a:chExt cx="4841075" cy="2566120"/>
            </a:xfrm>
          </p:grpSpPr>
          <p:sp>
            <p:nvSpPr>
              <p:cNvPr id="97" name="矩形"/>
              <p:cNvSpPr/>
              <p:nvPr/>
            </p:nvSpPr>
            <p:spPr>
              <a:xfrm>
                <a:off x="0" y="243808"/>
                <a:ext cx="4841076" cy="2078504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98" name="原始值类型(同es)…"/>
              <p:cNvSpPr txBox="1"/>
              <p:nvPr/>
            </p:nvSpPr>
            <p:spPr>
              <a:xfrm>
                <a:off x="108328" y="0"/>
                <a:ext cx="4624419" cy="25661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40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原始值类型</a:t>
                </a:r>
                <a:r>
                  <a:t>(</a:t>
                </a:r>
                <a:r>
                  <a:t>同</a:t>
                </a:r>
                <a:r>
                  <a:t>es)</a:t>
                </a:r>
              </a:p>
              <a:p>
                <a:pPr defTabSz="1828800">
                  <a:defRPr sz="32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Primitive types</a:t>
                </a:r>
                <a:r>
                  <a:t>）</a:t>
                </a:r>
              </a:p>
            </p:txBody>
          </p:sp>
        </p:grpSp>
        <p:sp>
          <p:nvSpPr>
            <p:cNvPr id="100" name="文本框 6"/>
            <p:cNvSpPr txBox="1"/>
            <p:nvPr/>
          </p:nvSpPr>
          <p:spPr>
            <a:xfrm>
              <a:off x="9357729" y="6288611"/>
              <a:ext cx="4226021" cy="798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Above is collective type of literal types</a:t>
              </a:r>
            </a:p>
          </p:txBody>
        </p:sp>
        <p:grpSp>
          <p:nvGrpSpPr>
            <p:cNvPr id="103" name="矩形 7"/>
            <p:cNvGrpSpPr/>
            <p:nvPr/>
          </p:nvGrpSpPr>
          <p:grpSpPr>
            <a:xfrm>
              <a:off x="19977912" y="5108620"/>
              <a:ext cx="4969549" cy="2157635"/>
              <a:chOff x="0" y="-11985"/>
              <a:chExt cx="4969547" cy="2157634"/>
            </a:xfrm>
          </p:grpSpPr>
          <p:sp>
            <p:nvSpPr>
              <p:cNvPr id="101" name="矩形"/>
              <p:cNvSpPr/>
              <p:nvPr/>
            </p:nvSpPr>
            <p:spPr>
              <a:xfrm>
                <a:off x="-1" y="-1"/>
                <a:ext cx="4969549" cy="2133664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102" name="类/构造类型…"/>
              <p:cNvSpPr txBox="1"/>
              <p:nvPr/>
            </p:nvSpPr>
            <p:spPr>
              <a:xfrm>
                <a:off x="111203" y="-11986"/>
                <a:ext cx="4747142" cy="21576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2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类</a:t>
                </a:r>
                <a:r>
                  <a:t>/</a:t>
                </a:r>
                <a:r>
                  <a:t>构造类型</a:t>
                </a:r>
              </a:p>
              <a:p>
                <a:pPr defTabSz="1828800">
                  <a:defRPr sz="28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rPr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Class/Construct type</a:t>
                </a:r>
                <a:r>
                  <a:t>）</a:t>
                </a:r>
              </a:p>
            </p:txBody>
          </p:sp>
        </p:grpSp>
        <p:grpSp>
          <p:nvGrpSpPr>
            <p:cNvPr id="106" name="矩形 15"/>
            <p:cNvGrpSpPr/>
            <p:nvPr/>
          </p:nvGrpSpPr>
          <p:grpSpPr>
            <a:xfrm>
              <a:off x="1650055" y="8698287"/>
              <a:ext cx="4370121" cy="1876301"/>
              <a:chOff x="0" y="0"/>
              <a:chExt cx="4370120" cy="1876300"/>
            </a:xfrm>
          </p:grpSpPr>
          <p:sp>
            <p:nvSpPr>
              <p:cNvPr id="104" name="矩形"/>
              <p:cNvSpPr/>
              <p:nvPr/>
            </p:nvSpPr>
            <p:spPr>
              <a:xfrm>
                <a:off x="-1" y="-1"/>
                <a:ext cx="4370122" cy="1876302"/>
              </a:xfrm>
              <a:prstGeom prst="rect">
                <a:avLst/>
              </a:pr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105" name="特殊类型…"/>
              <p:cNvSpPr txBox="1"/>
              <p:nvPr/>
            </p:nvSpPr>
            <p:spPr>
              <a:xfrm>
                <a:off x="104139" y="186310"/>
                <a:ext cx="4161842" cy="1503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特殊类型</a:t>
                </a:r>
              </a:p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（Special types）</a:t>
                </a:r>
              </a:p>
            </p:txBody>
          </p:sp>
        </p:grpSp>
        <p:sp>
          <p:nvSpPr>
            <p:cNvPr id="107" name="矩形 2"/>
            <p:cNvSpPr/>
            <p:nvPr/>
          </p:nvSpPr>
          <p:spPr>
            <a:xfrm>
              <a:off x="9900871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108" name="矩形 5"/>
            <p:cNvSpPr/>
            <p:nvPr/>
          </p:nvSpPr>
          <p:spPr>
            <a:xfrm>
              <a:off x="8762258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109" name="矩形 8"/>
            <p:cNvSpPr/>
            <p:nvPr/>
          </p:nvSpPr>
          <p:spPr>
            <a:xfrm>
              <a:off x="11039483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110" name="矩形 17"/>
            <p:cNvSpPr/>
            <p:nvPr/>
          </p:nvSpPr>
          <p:spPr>
            <a:xfrm>
              <a:off x="6485035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11" name="矩形 18"/>
            <p:cNvSpPr/>
            <p:nvPr/>
          </p:nvSpPr>
          <p:spPr>
            <a:xfrm>
              <a:off x="7623647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12" name="矩形 19"/>
            <p:cNvSpPr/>
            <p:nvPr/>
          </p:nvSpPr>
          <p:spPr>
            <a:xfrm>
              <a:off x="1618855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113" name="矩形 20"/>
            <p:cNvSpPr/>
            <p:nvPr/>
          </p:nvSpPr>
          <p:spPr>
            <a:xfrm>
              <a:off x="2522537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114" name="矩形 21"/>
            <p:cNvSpPr/>
            <p:nvPr/>
          </p:nvSpPr>
          <p:spPr>
            <a:xfrm>
              <a:off x="3426219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115" name="矩形 22"/>
            <p:cNvSpPr/>
            <p:nvPr/>
          </p:nvSpPr>
          <p:spPr>
            <a:xfrm>
              <a:off x="4329901" y="7729101"/>
              <a:ext cx="828001" cy="2222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116" name="矩形 23"/>
            <p:cNvSpPr/>
            <p:nvPr/>
          </p:nvSpPr>
          <p:spPr>
            <a:xfrm>
              <a:off x="12178099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117" name="矩形 26"/>
            <p:cNvSpPr/>
            <p:nvPr/>
          </p:nvSpPr>
          <p:spPr>
            <a:xfrm>
              <a:off x="9900873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118" name="矩形 27"/>
            <p:cNvSpPr/>
            <p:nvPr/>
          </p:nvSpPr>
          <p:spPr>
            <a:xfrm>
              <a:off x="8762261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119" name="矩形 28"/>
            <p:cNvSpPr/>
            <p:nvPr/>
          </p:nvSpPr>
          <p:spPr>
            <a:xfrm>
              <a:off x="11039485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120" name="矩形 29"/>
            <p:cNvSpPr/>
            <p:nvPr/>
          </p:nvSpPr>
          <p:spPr>
            <a:xfrm>
              <a:off x="6485037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121" name="矩形 30"/>
            <p:cNvSpPr/>
            <p:nvPr/>
          </p:nvSpPr>
          <p:spPr>
            <a:xfrm>
              <a:off x="7623649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122" name="矩形 31"/>
            <p:cNvSpPr/>
            <p:nvPr/>
          </p:nvSpPr>
          <p:spPr>
            <a:xfrm>
              <a:off x="12178101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123" name="矩形 32"/>
            <p:cNvSpPr/>
            <p:nvPr/>
          </p:nvSpPr>
          <p:spPr>
            <a:xfrm>
              <a:off x="14460749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chemeClr val="accent5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124" name="矩形 33"/>
            <p:cNvSpPr/>
            <p:nvPr/>
          </p:nvSpPr>
          <p:spPr>
            <a:xfrm>
              <a:off x="15599365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125" name="矩形 34"/>
            <p:cNvSpPr/>
            <p:nvPr/>
          </p:nvSpPr>
          <p:spPr>
            <a:xfrm>
              <a:off x="18073668" y="1556072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Number()</a:t>
              </a:r>
            </a:p>
          </p:txBody>
        </p:sp>
        <p:sp>
          <p:nvSpPr>
            <p:cNvPr id="126" name="矩形 35"/>
            <p:cNvSpPr/>
            <p:nvPr/>
          </p:nvSpPr>
          <p:spPr>
            <a:xfrm>
              <a:off x="18073668" y="1167636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String()</a:t>
              </a:r>
            </a:p>
          </p:txBody>
        </p:sp>
        <p:sp>
          <p:nvSpPr>
            <p:cNvPr id="127" name="左大括号 42"/>
            <p:cNvSpPr/>
            <p:nvPr/>
          </p:nvSpPr>
          <p:spPr>
            <a:xfrm flipH="1" rot="16200000">
              <a:off x="10156154" y="1638717"/>
              <a:ext cx="574369" cy="791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42"/>
                    <a:pt x="10800" y="21469"/>
                  </a:cubicBezTo>
                  <a:lnTo>
                    <a:pt x="10800" y="4471"/>
                  </a:lnTo>
                  <a:cubicBezTo>
                    <a:pt x="10800" y="4399"/>
                    <a:pt x="5965" y="4340"/>
                    <a:pt x="0" y="4340"/>
                  </a:cubicBezTo>
                  <a:cubicBezTo>
                    <a:pt x="5965" y="4340"/>
                    <a:pt x="10800" y="4282"/>
                    <a:pt x="10800" y="4210"/>
                  </a:cubicBezTo>
                  <a:lnTo>
                    <a:pt x="10800" y="131"/>
                  </a:lnTo>
                  <a:cubicBezTo>
                    <a:pt x="10800" y="58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28" name="左大括号 43"/>
            <p:cNvSpPr/>
            <p:nvPr/>
          </p:nvSpPr>
          <p:spPr>
            <a:xfrm flipH="1" rot="5400000">
              <a:off x="11283336" y="5485951"/>
              <a:ext cx="574369" cy="563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8"/>
                    <a:pt x="10800" y="21416"/>
                  </a:cubicBezTo>
                  <a:lnTo>
                    <a:pt x="10800" y="17924"/>
                  </a:lnTo>
                  <a:cubicBezTo>
                    <a:pt x="10800" y="17822"/>
                    <a:pt x="5965" y="17740"/>
                    <a:pt x="0" y="17740"/>
                  </a:cubicBezTo>
                  <a:cubicBezTo>
                    <a:pt x="5965" y="17740"/>
                    <a:pt x="10800" y="17658"/>
                    <a:pt x="10800" y="17556"/>
                  </a:cubicBezTo>
                  <a:lnTo>
                    <a:pt x="10800" y="184"/>
                  </a:lnTo>
                  <a:cubicBezTo>
                    <a:pt x="10800" y="82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29" name="左大括号 44"/>
            <p:cNvSpPr/>
            <p:nvPr/>
          </p:nvSpPr>
          <p:spPr>
            <a:xfrm flipH="1" rot="5400000">
              <a:off x="11450276" y="1094557"/>
              <a:ext cx="263845" cy="10194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79"/>
                    <a:pt x="10800" y="21553"/>
                  </a:cubicBezTo>
                  <a:lnTo>
                    <a:pt x="10800" y="2378"/>
                  </a:lnTo>
                  <a:cubicBezTo>
                    <a:pt x="10800" y="2352"/>
                    <a:pt x="5965" y="2331"/>
                    <a:pt x="0" y="2331"/>
                  </a:cubicBezTo>
                  <a:cubicBezTo>
                    <a:pt x="5965" y="2331"/>
                    <a:pt x="10800" y="2310"/>
                    <a:pt x="10800" y="2285"/>
                  </a:cubicBezTo>
                  <a:lnTo>
                    <a:pt x="10800" y="47"/>
                  </a:lnTo>
                  <a:cubicBezTo>
                    <a:pt x="10800" y="21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30" name="文本框 46"/>
            <p:cNvSpPr txBox="1"/>
            <p:nvPr/>
          </p:nvSpPr>
          <p:spPr>
            <a:xfrm>
              <a:off x="14610956" y="6293986"/>
              <a:ext cx="2071585" cy="868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基础类型系统</a:t>
              </a:r>
            </a:p>
            <a:p>
              <a:pPr defTabSz="1828800">
                <a:defRPr b="1"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typeof</a:t>
              </a:r>
              <a:r>
                <a:t>）</a:t>
              </a:r>
            </a:p>
          </p:txBody>
        </p:sp>
        <p:sp>
          <p:nvSpPr>
            <p:cNvPr id="131" name="左大括号 47"/>
            <p:cNvSpPr/>
            <p:nvPr/>
          </p:nvSpPr>
          <p:spPr>
            <a:xfrm flipH="1" rot="5400000">
              <a:off x="3553840" y="6087351"/>
              <a:ext cx="574369" cy="4425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95"/>
                    <a:pt x="10800" y="21366"/>
                  </a:cubicBezTo>
                  <a:lnTo>
                    <a:pt x="10800" y="11001"/>
                  </a:lnTo>
                  <a:cubicBezTo>
                    <a:pt x="10800" y="10872"/>
                    <a:pt x="5965" y="10768"/>
                    <a:pt x="0" y="10768"/>
                  </a:cubicBezTo>
                  <a:cubicBezTo>
                    <a:pt x="5965" y="10768"/>
                    <a:pt x="10800" y="10663"/>
                    <a:pt x="10800" y="10534"/>
                  </a:cubicBezTo>
                  <a:lnTo>
                    <a:pt x="10800" y="234"/>
                  </a:lnTo>
                  <a:cubicBezTo>
                    <a:pt x="10800" y="10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32" name="文本框 50"/>
            <p:cNvSpPr txBox="1"/>
            <p:nvPr/>
          </p:nvSpPr>
          <p:spPr>
            <a:xfrm>
              <a:off x="13008116" y="8638537"/>
              <a:ext cx="2228679" cy="954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b="1"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rPr>
                  <a:solidFill>
                    <a:schemeClr val="accent5"/>
                  </a:solidFill>
                </a:rPr>
                <a:t>字面对象</a:t>
              </a:r>
              <a:r>
                <a:rPr b="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rPr>
                <a:t>：</a:t>
              </a:r>
              <a:r>
                <a:rPr b="0">
                  <a:latin typeface="Helvetica"/>
                  <a:ea typeface="Helvetica"/>
                  <a:cs typeface="Helvetica"/>
                  <a:sym typeface="Helvetica"/>
                </a:rPr>
                <a:t>{ … }</a:t>
              </a:r>
              <a:endParaRPr b="0">
                <a:latin typeface="Helvetica"/>
                <a:ea typeface="Helvetica"/>
                <a:cs typeface="Helvetica"/>
                <a:sym typeface="Helvetica"/>
              </a:endParaRPr>
            </a:p>
            <a:p>
              <a:pPr algn="l"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数组与元组对象：</a:t>
              </a:r>
              <a:r>
                <a:t>[ … ]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字面正则对象</a:t>
              </a:r>
              <a:r>
                <a:t>: /…/…</a:t>
              </a:r>
            </a:p>
          </p:txBody>
        </p:sp>
        <p:sp>
          <p:nvSpPr>
            <p:cNvPr id="133" name="文本框 52"/>
            <p:cNvSpPr txBox="1"/>
            <p:nvPr/>
          </p:nvSpPr>
          <p:spPr>
            <a:xfrm>
              <a:off x="15850508" y="8519207"/>
              <a:ext cx="2228679" cy="1198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箭头函数</a:t>
              </a:r>
              <a:r>
                <a:t>: () =&gt; …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具名函数</a:t>
              </a:r>
              <a:r>
                <a:t>: function f() { ... }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匿名函数</a:t>
              </a:r>
              <a:r>
                <a:t>: function () { ... }</a:t>
              </a:r>
            </a:p>
            <a:p>
              <a:pPr algn="l"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...</a:t>
              </a:r>
            </a:p>
          </p:txBody>
        </p:sp>
        <p:cxnSp>
          <p:nvCxnSpPr>
            <p:cNvPr id="134" name="直接连接符 54"/>
            <p:cNvCxnSpPr>
              <a:stCxn id="161" idx="0"/>
              <a:endCxn id="132" idx="0"/>
            </p:cNvCxnSpPr>
            <p:nvPr/>
          </p:nvCxnSpPr>
          <p:spPr>
            <a:xfrm flipH="1">
              <a:off x="14122455" y="7840936"/>
              <a:ext cx="878292" cy="1274665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</p:cxnSp>
        <p:sp>
          <p:nvSpPr>
            <p:cNvPr id="135" name="矩形 71"/>
            <p:cNvSpPr/>
            <p:nvPr/>
          </p:nvSpPr>
          <p:spPr>
            <a:xfrm>
              <a:off x="18073668" y="194450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BigInt()</a:t>
              </a:r>
            </a:p>
          </p:txBody>
        </p:sp>
        <p:sp>
          <p:nvSpPr>
            <p:cNvPr id="136" name="矩形 72"/>
            <p:cNvSpPr/>
            <p:nvPr/>
          </p:nvSpPr>
          <p:spPr>
            <a:xfrm>
              <a:off x="18073668" y="2332944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Boolean()</a:t>
              </a:r>
            </a:p>
          </p:txBody>
        </p:sp>
        <p:grpSp>
          <p:nvGrpSpPr>
            <p:cNvPr id="139" name="矩形 73"/>
            <p:cNvGrpSpPr/>
            <p:nvPr/>
          </p:nvGrpSpPr>
          <p:grpSpPr>
            <a:xfrm>
              <a:off x="20252946" y="2499006"/>
              <a:ext cx="1409701" cy="885395"/>
              <a:chOff x="0" y="0"/>
              <a:chExt cx="1409700" cy="885394"/>
            </a:xfrm>
          </p:grpSpPr>
          <p:sp>
            <p:nvSpPr>
              <p:cNvPr id="137" name="矩形"/>
              <p:cNvSpPr/>
              <p:nvPr/>
            </p:nvSpPr>
            <p:spPr>
              <a:xfrm>
                <a:off x="0" y="-1"/>
                <a:ext cx="1409700" cy="885396"/>
              </a:xfrm>
              <a:prstGeom prst="rect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1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138" name="Object()"/>
              <p:cNvSpPr txBox="1"/>
              <p:nvPr/>
            </p:nvSpPr>
            <p:spPr>
              <a:xfrm>
                <a:off x="75175" y="290297"/>
                <a:ext cx="1259350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1828800">
                  <a:defRPr b="1" sz="1600">
                    <a:solidFill>
                      <a:srgbClr val="FF0000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lvl1pPr>
              </a:lstStyle>
              <a:p>
                <a:pPr/>
                <a:r>
                  <a:t>Object()</a:t>
                </a:r>
              </a:p>
            </p:txBody>
          </p:sp>
        </p:grpSp>
        <p:sp>
          <p:nvSpPr>
            <p:cNvPr id="140" name="矩形 74"/>
            <p:cNvSpPr/>
            <p:nvPr/>
          </p:nvSpPr>
          <p:spPr>
            <a:xfrm>
              <a:off x="18073668" y="3290962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chemeClr val="accent5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Function()</a:t>
              </a:r>
            </a:p>
          </p:txBody>
        </p:sp>
        <p:sp>
          <p:nvSpPr>
            <p:cNvPr id="141" name="矩形 75"/>
            <p:cNvSpPr/>
            <p:nvPr/>
          </p:nvSpPr>
          <p:spPr>
            <a:xfrm>
              <a:off x="18073668" y="3679394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RegExp()</a:t>
              </a:r>
            </a:p>
          </p:txBody>
        </p:sp>
        <p:sp>
          <p:nvSpPr>
            <p:cNvPr id="142" name="左大括号 76"/>
            <p:cNvSpPr/>
            <p:nvPr/>
          </p:nvSpPr>
          <p:spPr>
            <a:xfrm flipH="1" rot="10800000">
              <a:off x="17769758" y="1211266"/>
              <a:ext cx="343581" cy="175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443"/>
                    <a:pt x="10800" y="21248"/>
                  </a:cubicBezTo>
                  <a:lnTo>
                    <a:pt x="10800" y="11243"/>
                  </a:lnTo>
                  <a:cubicBezTo>
                    <a:pt x="10800" y="11049"/>
                    <a:pt x="5965" y="10891"/>
                    <a:pt x="0" y="10891"/>
                  </a:cubicBezTo>
                  <a:cubicBezTo>
                    <a:pt x="5965" y="10891"/>
                    <a:pt x="10800" y="10734"/>
                    <a:pt x="10800" y="10540"/>
                  </a:cubicBezTo>
                  <a:lnTo>
                    <a:pt x="10800" y="352"/>
                  </a:lnTo>
                  <a:cubicBezTo>
                    <a:pt x="10800" y="157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91" name="直接连接符 78"/>
            <p:cNvSpPr/>
            <p:nvPr/>
          </p:nvSpPr>
          <p:spPr>
            <a:xfrm>
              <a:off x="14396432" y="3182609"/>
              <a:ext cx="3524117" cy="199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chemeClr val="accent3">
                  <a:lumOff val="23529"/>
                </a:schemeClr>
              </a:solidFill>
              <a:custDash>
                <a:ds d="600000" sp="600000"/>
              </a:custDash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2" name="直接连接符 90"/>
            <p:cNvSpPr/>
            <p:nvPr/>
          </p:nvSpPr>
          <p:spPr>
            <a:xfrm>
              <a:off x="19164992" y="3294534"/>
              <a:ext cx="1084780" cy="540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45" name="直接连接符 119"/>
            <p:cNvSpPr/>
            <p:nvPr/>
          </p:nvSpPr>
          <p:spPr>
            <a:xfrm flipH="1">
              <a:off x="17069336" y="123399"/>
              <a:ext cx="1" cy="7914193"/>
            </a:xfrm>
            <a:prstGeom prst="line">
              <a:avLst/>
            </a:prstGeom>
            <a:noFill/>
            <a:ln w="127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46" name="文本框 121"/>
            <p:cNvSpPr txBox="1"/>
            <p:nvPr/>
          </p:nvSpPr>
          <p:spPr>
            <a:xfrm>
              <a:off x="13331555" y="135483"/>
              <a:ext cx="3030391" cy="62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l" defTabSz="1828800">
                <a:defRPr sz="2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Literal style</a:t>
              </a:r>
            </a:p>
          </p:txBody>
        </p:sp>
        <p:sp>
          <p:nvSpPr>
            <p:cNvPr id="147" name="文本框 122"/>
            <p:cNvSpPr txBox="1"/>
            <p:nvPr/>
          </p:nvSpPr>
          <p:spPr>
            <a:xfrm>
              <a:off x="17414149" y="0"/>
              <a:ext cx="3803007" cy="894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l" defTabSz="1828800">
                <a:defRPr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Construct style</a:t>
              </a:r>
            </a:p>
            <a:p>
              <a:pPr algn="l" defTabSz="1828800">
                <a:defRPr sz="12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t>(with/without package classes)</a:t>
              </a:r>
            </a:p>
          </p:txBody>
        </p:sp>
        <p:grpSp>
          <p:nvGrpSpPr>
            <p:cNvPr id="150" name="矩形 124"/>
            <p:cNvGrpSpPr/>
            <p:nvPr/>
          </p:nvGrpSpPr>
          <p:grpSpPr>
            <a:xfrm>
              <a:off x="19714587" y="8698287"/>
              <a:ext cx="4370121" cy="1876301"/>
              <a:chOff x="0" y="0"/>
              <a:chExt cx="4370120" cy="1876300"/>
            </a:xfrm>
          </p:grpSpPr>
          <p:sp>
            <p:nvSpPr>
              <p:cNvPr id="148" name="矩形"/>
              <p:cNvSpPr/>
              <p:nvPr/>
            </p:nvSpPr>
            <p:spPr>
              <a:xfrm>
                <a:off x="-1" y="-1"/>
                <a:ext cx="4370122" cy="1876302"/>
              </a:xfrm>
              <a:prstGeom prst="rect">
                <a:avLst/>
              </a:prstGeom>
              <a:solidFill>
                <a:srgbClr val="447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149" name="接口类型…"/>
              <p:cNvSpPr txBox="1"/>
              <p:nvPr/>
            </p:nvSpPr>
            <p:spPr>
              <a:xfrm>
                <a:off x="104139" y="168479"/>
                <a:ext cx="4161842" cy="15393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接口类型</a:t>
                </a:r>
              </a:p>
              <a:p>
                <a:pPr defTabSz="1828800">
                  <a:defRPr sz="3600">
                    <a:solidFill>
                      <a:srgbClr val="FFFFFF"/>
                    </a:solidFill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rPr>
                    <a:latin typeface="Avenir Next Regular"/>
                    <a:ea typeface="Avenir Next Regular"/>
                    <a:cs typeface="Avenir Next Regular"/>
                    <a:sym typeface="Avenir Next Regular"/>
                  </a:rPr>
                  <a:t>Interface type</a:t>
                </a:r>
                <a:r>
                  <a:t>）</a:t>
                </a:r>
              </a:p>
            </p:txBody>
          </p:sp>
        </p:grpSp>
        <p:sp>
          <p:nvSpPr>
            <p:cNvPr id="151" name="箭头: 上下 125"/>
            <p:cNvSpPr/>
            <p:nvPr/>
          </p:nvSpPr>
          <p:spPr>
            <a:xfrm>
              <a:off x="23365645" y="7286937"/>
              <a:ext cx="271405" cy="86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01"/>
                  </a:moveTo>
                  <a:lnTo>
                    <a:pt x="10800" y="0"/>
                  </a:lnTo>
                  <a:lnTo>
                    <a:pt x="21600" y="3401"/>
                  </a:lnTo>
                  <a:lnTo>
                    <a:pt x="16200" y="3401"/>
                  </a:lnTo>
                  <a:lnTo>
                    <a:pt x="16200" y="18199"/>
                  </a:lnTo>
                  <a:lnTo>
                    <a:pt x="21600" y="18199"/>
                  </a:lnTo>
                  <a:lnTo>
                    <a:pt x="10800" y="21600"/>
                  </a:lnTo>
                  <a:lnTo>
                    <a:pt x="0" y="18199"/>
                  </a:lnTo>
                  <a:lnTo>
                    <a:pt x="5400" y="18199"/>
                  </a:lnTo>
                  <a:lnTo>
                    <a:pt x="5400" y="3401"/>
                  </a:lnTo>
                  <a:close/>
                </a:path>
              </a:pathLst>
            </a:cu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52" name="左大括号 131"/>
            <p:cNvSpPr/>
            <p:nvPr/>
          </p:nvSpPr>
          <p:spPr>
            <a:xfrm flipH="1" rot="5400000">
              <a:off x="20106313" y="2601792"/>
              <a:ext cx="368705" cy="4370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32"/>
                    <a:pt x="10800" y="21448"/>
                  </a:cubicBezTo>
                  <a:lnTo>
                    <a:pt x="10800" y="18851"/>
                  </a:lnTo>
                  <a:cubicBezTo>
                    <a:pt x="10800" y="18767"/>
                    <a:pt x="5965" y="18699"/>
                    <a:pt x="0" y="18699"/>
                  </a:cubicBezTo>
                  <a:cubicBezTo>
                    <a:pt x="5965" y="18699"/>
                    <a:pt x="10800" y="18631"/>
                    <a:pt x="10800" y="18547"/>
                  </a:cubicBezTo>
                  <a:lnTo>
                    <a:pt x="10800" y="152"/>
                  </a:lnTo>
                  <a:cubicBezTo>
                    <a:pt x="10800" y="68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93" name="直接连接符 93"/>
            <p:cNvSpPr/>
            <p:nvPr/>
          </p:nvSpPr>
          <p:spPr>
            <a:xfrm>
              <a:off x="19212811" y="3541691"/>
              <a:ext cx="856420" cy="710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4" name="矩形 139"/>
            <p:cNvSpPr/>
            <p:nvPr/>
          </p:nvSpPr>
          <p:spPr>
            <a:xfrm>
              <a:off x="21359646" y="4252123"/>
              <a:ext cx="1080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More...</a:t>
              </a:r>
            </a:p>
          </p:txBody>
        </p:sp>
        <p:sp>
          <p:nvSpPr>
            <p:cNvPr id="194" name="直接连接符 93"/>
            <p:cNvSpPr/>
            <p:nvPr/>
          </p:nvSpPr>
          <p:spPr>
            <a:xfrm>
              <a:off x="19154481" y="1328289"/>
              <a:ext cx="1304964" cy="116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56" name="文本框 148"/>
            <p:cNvSpPr txBox="1"/>
            <p:nvPr/>
          </p:nvSpPr>
          <p:spPr>
            <a:xfrm>
              <a:off x="19453936" y="10616331"/>
              <a:ext cx="4722909" cy="1116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algn="r" defTabSz="1828800">
                <a:defRPr sz="18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pPr/>
              <a:r>
                <a:t>Interface define instance and/or class for instance, using one or more definitions.</a:t>
              </a:r>
            </a:p>
          </p:txBody>
        </p:sp>
        <p:sp>
          <p:nvSpPr>
            <p:cNvPr id="157" name="文本框 149"/>
            <p:cNvSpPr txBox="1"/>
            <p:nvPr/>
          </p:nvSpPr>
          <p:spPr>
            <a:xfrm>
              <a:off x="17451356" y="5020248"/>
              <a:ext cx="2331707" cy="868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对象类型系统</a:t>
              </a:r>
            </a:p>
            <a:p>
              <a:pPr defTabSz="1828800">
                <a:defRPr b="1" sz="19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instanceof</a:t>
              </a:r>
              <a:r>
                <a:t>）</a:t>
              </a:r>
            </a:p>
          </p:txBody>
        </p:sp>
        <p:sp>
          <p:nvSpPr>
            <p:cNvPr id="158" name="直接连接符 151"/>
            <p:cNvSpPr/>
            <p:nvPr/>
          </p:nvSpPr>
          <p:spPr>
            <a:xfrm flipH="1" flipV="1">
              <a:off x="1429046" y="7530825"/>
              <a:ext cx="23817839" cy="1"/>
            </a:xfrm>
            <a:prstGeom prst="line">
              <a:avLst/>
            </a:prstGeom>
            <a:noFill/>
            <a:ln w="127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59" name="文本框 157"/>
            <p:cNvSpPr txBox="1"/>
            <p:nvPr/>
          </p:nvSpPr>
          <p:spPr>
            <a:xfrm>
              <a:off x="17114944" y="1941333"/>
              <a:ext cx="615555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包装类</a:t>
              </a:r>
            </a:p>
          </p:txBody>
        </p:sp>
        <p:cxnSp>
          <p:nvCxnSpPr>
            <p:cNvPr id="160" name="直接连接符 180"/>
            <p:cNvCxnSpPr>
              <a:stCxn id="162" idx="0"/>
              <a:endCxn id="133" idx="0"/>
            </p:cNvCxnSpPr>
            <p:nvPr/>
          </p:nvCxnSpPr>
          <p:spPr>
            <a:xfrm>
              <a:off x="16139362" y="7840936"/>
              <a:ext cx="825486" cy="1277712"/>
            </a:xfrm>
            <a:prstGeom prst="straightConnector1">
              <a:avLst/>
            </a:prstGeom>
            <a:ln w="25400" cap="flat">
              <a:solidFill>
                <a:srgbClr val="FFFFFF"/>
              </a:solidFill>
              <a:prstDash val="solid"/>
              <a:miter lim="800000"/>
            </a:ln>
            <a:effectLst/>
          </p:spPr>
        </p:cxnSp>
        <p:sp>
          <p:nvSpPr>
            <p:cNvPr id="161" name="矩形 189"/>
            <p:cNvSpPr/>
            <p:nvPr/>
          </p:nvSpPr>
          <p:spPr>
            <a:xfrm>
              <a:off x="14460746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</a:t>
              </a:r>
            </a:p>
          </p:txBody>
        </p:sp>
        <p:sp>
          <p:nvSpPr>
            <p:cNvPr id="162" name="矩形 190"/>
            <p:cNvSpPr/>
            <p:nvPr/>
          </p:nvSpPr>
          <p:spPr>
            <a:xfrm>
              <a:off x="15599362" y="7685361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function</a:t>
              </a:r>
            </a:p>
          </p:txBody>
        </p:sp>
        <p:sp>
          <p:nvSpPr>
            <p:cNvPr id="163" name="左大括号 202"/>
            <p:cNvSpPr/>
            <p:nvPr/>
          </p:nvSpPr>
          <p:spPr>
            <a:xfrm flipH="1" rot="10800000">
              <a:off x="17903583" y="1211266"/>
              <a:ext cx="225625" cy="235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23"/>
                    <a:pt x="10800" y="21428"/>
                  </a:cubicBezTo>
                  <a:lnTo>
                    <a:pt x="10800" y="3695"/>
                  </a:lnTo>
                  <a:cubicBezTo>
                    <a:pt x="10800" y="3600"/>
                    <a:pt x="5965" y="3523"/>
                    <a:pt x="0" y="3523"/>
                  </a:cubicBezTo>
                  <a:cubicBezTo>
                    <a:pt x="5965" y="3523"/>
                    <a:pt x="10800" y="3445"/>
                    <a:pt x="10800" y="3350"/>
                  </a:cubicBezTo>
                  <a:lnTo>
                    <a:pt x="10800" y="172"/>
                  </a:lnTo>
                  <a:cubicBezTo>
                    <a:pt x="10800" y="77"/>
                    <a:pt x="15635" y="0"/>
                    <a:pt x="21600" y="0"/>
                  </a:cubicBezTo>
                </a:path>
              </a:pathLst>
            </a:custGeom>
            <a:noFill/>
            <a:ln w="19050" cap="flat">
              <a:solidFill>
                <a:schemeClr val="accent3">
                  <a:lumOff val="23529"/>
                </a:scheme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64" name="文本框 206"/>
            <p:cNvSpPr txBox="1"/>
            <p:nvPr/>
          </p:nvSpPr>
          <p:spPr>
            <a:xfrm rot="19809415">
              <a:off x="15874628" y="3682569"/>
              <a:ext cx="1025923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对应的类型</a:t>
              </a:r>
            </a:p>
          </p:txBody>
        </p:sp>
        <p:sp>
          <p:nvSpPr>
            <p:cNvPr id="165" name="左大括号 207"/>
            <p:cNvSpPr/>
            <p:nvPr/>
          </p:nvSpPr>
          <p:spPr>
            <a:xfrm flipH="1" rot="16200000">
              <a:off x="12430090" y="1488637"/>
              <a:ext cx="574369" cy="7924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42"/>
                    <a:pt x="10800" y="21470"/>
                  </a:cubicBezTo>
                  <a:lnTo>
                    <a:pt x="10800" y="15522"/>
                  </a:lnTo>
                  <a:cubicBezTo>
                    <a:pt x="10800" y="15450"/>
                    <a:pt x="5965" y="15391"/>
                    <a:pt x="0" y="15391"/>
                  </a:cubicBezTo>
                  <a:cubicBezTo>
                    <a:pt x="5965" y="15391"/>
                    <a:pt x="10800" y="15333"/>
                    <a:pt x="10800" y="15261"/>
                  </a:cubicBezTo>
                  <a:lnTo>
                    <a:pt x="10800" y="130"/>
                  </a:lnTo>
                  <a:cubicBezTo>
                    <a:pt x="10800" y="58"/>
                    <a:pt x="15635" y="0"/>
                    <a:pt x="21600" y="0"/>
                  </a:cubicBezTo>
                </a:path>
              </a:pathLst>
            </a:custGeom>
            <a:noFill/>
            <a:ln w="19050" cap="flat">
              <a:solidFill>
                <a:schemeClr val="accent3">
                  <a:lumOff val="23529"/>
                </a:scheme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66" name="矩形 232"/>
            <p:cNvSpPr/>
            <p:nvPr/>
          </p:nvSpPr>
          <p:spPr>
            <a:xfrm>
              <a:off x="18066247" y="4252123"/>
              <a:ext cx="1080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More …</a:t>
              </a:r>
            </a:p>
          </p:txBody>
        </p:sp>
        <p:sp>
          <p:nvSpPr>
            <p:cNvPr id="195" name="直接连接符 93"/>
            <p:cNvSpPr/>
            <p:nvPr/>
          </p:nvSpPr>
          <p:spPr>
            <a:xfrm>
              <a:off x="19155263" y="1699153"/>
              <a:ext cx="1155720" cy="79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" name="直接连接符 93"/>
            <p:cNvSpPr/>
            <p:nvPr/>
          </p:nvSpPr>
          <p:spPr>
            <a:xfrm>
              <a:off x="19164627" y="2112745"/>
              <a:ext cx="1085145" cy="50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7" name="直接连接符 93"/>
            <p:cNvSpPr/>
            <p:nvPr/>
          </p:nvSpPr>
          <p:spPr>
            <a:xfrm>
              <a:off x="19166949" y="2480756"/>
              <a:ext cx="1082823" cy="278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8" name="直接连接符 93"/>
            <p:cNvSpPr/>
            <p:nvPr/>
          </p:nvSpPr>
          <p:spPr>
            <a:xfrm>
              <a:off x="19189675" y="3147445"/>
              <a:ext cx="1060097" cy="30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1" name="矩形 280"/>
            <p:cNvSpPr/>
            <p:nvPr/>
          </p:nvSpPr>
          <p:spPr>
            <a:xfrm>
              <a:off x="19712947" y="4252123"/>
              <a:ext cx="1080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More...</a:t>
              </a:r>
            </a:p>
          </p:txBody>
        </p:sp>
        <p:sp>
          <p:nvSpPr>
            <p:cNvPr id="199" name="直接连接符 93"/>
            <p:cNvSpPr/>
            <p:nvPr/>
          </p:nvSpPr>
          <p:spPr>
            <a:xfrm>
              <a:off x="21244897" y="3387609"/>
              <a:ext cx="556626" cy="864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3" name="矩形 303"/>
            <p:cNvSpPr txBox="1"/>
            <p:nvPr/>
          </p:nvSpPr>
          <p:spPr>
            <a:xfrm>
              <a:off x="18242627" y="3923865"/>
              <a:ext cx="225626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200" name="直接连接符 90"/>
            <p:cNvSpPr/>
            <p:nvPr/>
          </p:nvSpPr>
          <p:spPr>
            <a:xfrm>
              <a:off x="18921338" y="3387609"/>
              <a:ext cx="1376356" cy="929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5" name="箭头: 上下 377"/>
            <p:cNvSpPr/>
            <p:nvPr/>
          </p:nvSpPr>
          <p:spPr>
            <a:xfrm>
              <a:off x="11554343" y="6786729"/>
              <a:ext cx="271405" cy="86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01"/>
                  </a:moveTo>
                  <a:lnTo>
                    <a:pt x="10800" y="0"/>
                  </a:lnTo>
                  <a:lnTo>
                    <a:pt x="21600" y="3401"/>
                  </a:lnTo>
                  <a:lnTo>
                    <a:pt x="16200" y="3401"/>
                  </a:lnTo>
                  <a:lnTo>
                    <a:pt x="16200" y="18199"/>
                  </a:lnTo>
                  <a:lnTo>
                    <a:pt x="21600" y="18199"/>
                  </a:lnTo>
                  <a:lnTo>
                    <a:pt x="10800" y="21600"/>
                  </a:lnTo>
                  <a:lnTo>
                    <a:pt x="0" y="18199"/>
                  </a:lnTo>
                  <a:lnTo>
                    <a:pt x="5400" y="18199"/>
                  </a:lnTo>
                  <a:lnTo>
                    <a:pt x="5400" y="3401"/>
                  </a:lnTo>
                  <a:close/>
                </a:path>
              </a:pathLst>
            </a:cu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76" name="矩形 1"/>
            <p:cNvSpPr/>
            <p:nvPr/>
          </p:nvSpPr>
          <p:spPr>
            <a:xfrm>
              <a:off x="13316714" y="5765318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177" name="矩形 16"/>
            <p:cNvSpPr/>
            <p:nvPr/>
          </p:nvSpPr>
          <p:spPr>
            <a:xfrm>
              <a:off x="18073668" y="2703254"/>
              <a:ext cx="1080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Symbol()</a:t>
              </a:r>
            </a:p>
          </p:txBody>
        </p:sp>
        <p:sp>
          <p:nvSpPr>
            <p:cNvPr id="201" name="直接连接符 93"/>
            <p:cNvSpPr/>
            <p:nvPr/>
          </p:nvSpPr>
          <p:spPr>
            <a:xfrm>
              <a:off x="19156740" y="2878029"/>
              <a:ext cx="1093032" cy="3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79" name="矩形 9"/>
            <p:cNvSpPr/>
            <p:nvPr/>
          </p:nvSpPr>
          <p:spPr>
            <a:xfrm>
              <a:off x="5233583" y="7684651"/>
              <a:ext cx="828001" cy="3111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180" name="矩形 14"/>
            <p:cNvSpPr/>
            <p:nvPr/>
          </p:nvSpPr>
          <p:spPr>
            <a:xfrm>
              <a:off x="13318565" y="7710051"/>
              <a:ext cx="1080001" cy="26035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Uni-symbol</a:t>
              </a:r>
            </a:p>
          </p:txBody>
        </p:sp>
        <p:grpSp>
          <p:nvGrpSpPr>
            <p:cNvPr id="183" name="矩形 40"/>
            <p:cNvGrpSpPr/>
            <p:nvPr/>
          </p:nvGrpSpPr>
          <p:grpSpPr>
            <a:xfrm>
              <a:off x="12574833" y="9583321"/>
              <a:ext cx="2891755" cy="1451524"/>
              <a:chOff x="0" y="0"/>
              <a:chExt cx="2891754" cy="1451522"/>
            </a:xfrm>
          </p:grpSpPr>
          <p:sp>
            <p:nvSpPr>
              <p:cNvPr id="181" name="矩形"/>
              <p:cNvSpPr/>
              <p:nvPr/>
            </p:nvSpPr>
            <p:spPr>
              <a:xfrm>
                <a:off x="-1" y="-1"/>
                <a:ext cx="2891756" cy="1451524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182" name="对象类型…"/>
              <p:cNvSpPr txBox="1"/>
              <p:nvPr/>
            </p:nvSpPr>
            <p:spPr>
              <a:xfrm>
                <a:off x="97789" y="151720"/>
                <a:ext cx="2696176" cy="11480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spAutoFit/>
              </a:bodyPr>
              <a:lstStyle/>
              <a:p>
                <a:pPr defTabSz="1828800">
                  <a:defRPr sz="28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对象类型</a:t>
                </a:r>
              </a:p>
              <a:p>
                <a:pPr defTabSz="1828800">
                  <a:defRPr sz="25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object type</a:t>
                </a:r>
                <a:r>
                  <a:t>）</a:t>
                </a:r>
              </a:p>
            </p:txBody>
          </p:sp>
        </p:grpSp>
        <p:grpSp>
          <p:nvGrpSpPr>
            <p:cNvPr id="186" name="矩形 41"/>
            <p:cNvGrpSpPr/>
            <p:nvPr/>
          </p:nvGrpSpPr>
          <p:grpSpPr>
            <a:xfrm>
              <a:off x="15618691" y="9583322"/>
              <a:ext cx="3154442" cy="1453429"/>
              <a:chOff x="0" y="0"/>
              <a:chExt cx="3154441" cy="1453428"/>
            </a:xfrm>
          </p:grpSpPr>
          <p:sp>
            <p:nvSpPr>
              <p:cNvPr id="184" name="矩形"/>
              <p:cNvSpPr/>
              <p:nvPr/>
            </p:nvSpPr>
            <p:spPr>
              <a:xfrm>
                <a:off x="0" y="0"/>
                <a:ext cx="3154442" cy="1453429"/>
              </a:xfrm>
              <a:prstGeom prst="rect">
                <a:avLst/>
              </a:prstGeom>
              <a:gradFill flip="none" rotWithShape="1">
                <a:gsLst>
                  <a:gs pos="0">
                    <a:srgbClr val="B4D4A5">
                      <a:alpha val="60000"/>
                    </a:srgbClr>
                  </a:gs>
                  <a:gs pos="51000">
                    <a:srgbClr val="A9CD97">
                      <a:alpha val="60000"/>
                    </a:srgbClr>
                  </a:gs>
                  <a:gs pos="100000">
                    <a:srgbClr val="9BC985"/>
                  </a:gs>
                </a:gsLst>
                <a:path path="shape">
                  <a:fillToRect l="50000" t="-802" r="49999" b="100802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36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</a:p>
            </p:txBody>
          </p:sp>
          <p:sp>
            <p:nvSpPr>
              <p:cNvPr id="185" name="函数类型…"/>
              <p:cNvSpPr txBox="1"/>
              <p:nvPr/>
            </p:nvSpPr>
            <p:spPr>
              <a:xfrm>
                <a:off x="106673" y="116999"/>
                <a:ext cx="2941096" cy="1246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ctr">
                <a:noAutofit/>
              </a:bodyPr>
              <a:lstStyle/>
              <a:p>
                <a:pPr defTabSz="1828800">
                  <a:defRPr sz="28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函数类型</a:t>
                </a:r>
              </a:p>
              <a:p>
                <a:pPr defTabSz="1828800">
                  <a:defRPr sz="2500">
                    <a:latin typeface="Source Han Sans SC"/>
                    <a:ea typeface="Source Han Sans SC"/>
                    <a:cs typeface="Source Han Sans SC"/>
                    <a:sym typeface="Source Han Sans SC"/>
                  </a:defRPr>
                </a:pPr>
                <a:r>
                  <a:t>（</a:t>
                </a:r>
                <a:r>
                  <a:t>function type</a:t>
                </a:r>
                <a:r>
                  <a:t>）</a:t>
                </a:r>
              </a:p>
            </p:txBody>
          </p:sp>
        </p:grpSp>
        <p:sp>
          <p:nvSpPr>
            <p:cNvPr id="187" name="直接连接符 59"/>
            <p:cNvSpPr/>
            <p:nvPr/>
          </p:nvSpPr>
          <p:spPr>
            <a:xfrm>
              <a:off x="19315652" y="9772643"/>
              <a:ext cx="1" cy="913001"/>
            </a:xfrm>
            <a:prstGeom prst="line">
              <a:avLst/>
            </a:prstGeom>
            <a:noFill/>
            <a:ln w="12700" cap="flat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88" name="箭头: 上下 63"/>
            <p:cNvSpPr/>
            <p:nvPr/>
          </p:nvSpPr>
          <p:spPr>
            <a:xfrm rot="5400000">
              <a:off x="19197004" y="9996375"/>
              <a:ext cx="271405" cy="45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378"/>
                  </a:moveTo>
                  <a:lnTo>
                    <a:pt x="10800" y="0"/>
                  </a:lnTo>
                  <a:lnTo>
                    <a:pt x="21600" y="6378"/>
                  </a:lnTo>
                  <a:lnTo>
                    <a:pt x="16200" y="6378"/>
                  </a:lnTo>
                  <a:lnTo>
                    <a:pt x="16200" y="15222"/>
                  </a:lnTo>
                  <a:lnTo>
                    <a:pt x="21600" y="15222"/>
                  </a:lnTo>
                  <a:lnTo>
                    <a:pt x="10800" y="21600"/>
                  </a:lnTo>
                  <a:lnTo>
                    <a:pt x="0" y="15222"/>
                  </a:lnTo>
                  <a:lnTo>
                    <a:pt x="5400" y="15222"/>
                  </a:lnTo>
                  <a:lnTo>
                    <a:pt x="5400" y="6378"/>
                  </a:lnTo>
                  <a:close/>
                </a:path>
              </a:pathLst>
            </a:cu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189" name="文本框 10"/>
            <p:cNvSpPr txBox="1"/>
            <p:nvPr/>
          </p:nvSpPr>
          <p:spPr>
            <a:xfrm>
              <a:off x="0" y="520571"/>
              <a:ext cx="12279353" cy="1605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8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JS</a:t>
              </a: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类型 </a:t>
              </a:r>
              <a:r>
                <a:t>=&gt; TS</a:t>
              </a:r>
              <a:r>
                <a:rPr>
                  <a:latin typeface="Helvetica"/>
                  <a:ea typeface="Helvetica"/>
                  <a:cs typeface="Helvetica"/>
                  <a:sym typeface="Helvetica"/>
                </a:rPr>
                <a:t>类型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矩形 3"/>
          <p:cNvGrpSpPr/>
          <p:nvPr/>
        </p:nvGrpSpPr>
        <p:grpSpPr>
          <a:xfrm>
            <a:off x="6446158" y="9143807"/>
            <a:ext cx="4370121" cy="1876301"/>
            <a:chOff x="0" y="0"/>
            <a:chExt cx="4370120" cy="1876300"/>
          </a:xfrm>
        </p:grpSpPr>
        <p:sp>
          <p:nvSpPr>
            <p:cNvPr id="203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04" name="字面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 types</a:t>
              </a:r>
              <a:r>
                <a:t>）</a:t>
              </a:r>
            </a:p>
          </p:txBody>
        </p:sp>
      </p:grpSp>
      <p:grpSp>
        <p:nvGrpSpPr>
          <p:cNvPr id="208" name="矩形 4"/>
          <p:cNvGrpSpPr/>
          <p:nvPr/>
        </p:nvGrpSpPr>
        <p:grpSpPr>
          <a:xfrm>
            <a:off x="4641976" y="3255284"/>
            <a:ext cx="4841076" cy="2566121"/>
            <a:chOff x="0" y="0"/>
            <a:chExt cx="4841075" cy="2566120"/>
          </a:xfrm>
        </p:grpSpPr>
        <p:sp>
          <p:nvSpPr>
            <p:cNvPr id="206" name="矩形"/>
            <p:cNvSpPr/>
            <p:nvPr/>
          </p:nvSpPr>
          <p:spPr>
            <a:xfrm>
              <a:off x="0" y="243808"/>
              <a:ext cx="4841076" cy="207850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07" name="原始值类型(同es)…"/>
            <p:cNvSpPr txBox="1"/>
            <p:nvPr/>
          </p:nvSpPr>
          <p:spPr>
            <a:xfrm>
              <a:off x="108328" y="0"/>
              <a:ext cx="4624419" cy="25661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40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原始值类型</a:t>
              </a:r>
              <a:r>
                <a:t>(</a:t>
              </a:r>
              <a:r>
                <a:t>同</a:t>
              </a:r>
              <a:r>
                <a:t>es)</a:t>
              </a:r>
            </a:p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Primitive types</a:t>
              </a:r>
              <a:r>
                <a:t>）</a:t>
              </a:r>
            </a:p>
          </p:txBody>
        </p:sp>
      </p:grpSp>
      <p:sp>
        <p:nvSpPr>
          <p:cNvPr id="209" name="文本框 6"/>
          <p:cNvSpPr txBox="1"/>
          <p:nvPr/>
        </p:nvSpPr>
        <p:spPr>
          <a:xfrm>
            <a:off x="8256596" y="6734131"/>
            <a:ext cx="4226021" cy="798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Above is collective type of literal types</a:t>
            </a:r>
          </a:p>
        </p:txBody>
      </p:sp>
      <p:sp>
        <p:nvSpPr>
          <p:cNvPr id="210" name="矩形 2"/>
          <p:cNvSpPr/>
          <p:nvPr/>
        </p:nvSpPr>
        <p:spPr>
          <a:xfrm>
            <a:off x="8799738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0, ...</a:t>
            </a:r>
          </a:p>
        </p:txBody>
      </p:sp>
      <p:sp>
        <p:nvSpPr>
          <p:cNvPr id="211" name="矩形 5"/>
          <p:cNvSpPr/>
          <p:nvPr/>
        </p:nvSpPr>
        <p:spPr>
          <a:xfrm>
            <a:off x="766112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'a', 'aa', ...</a:t>
            </a:r>
          </a:p>
        </p:txBody>
      </p:sp>
      <p:sp>
        <p:nvSpPr>
          <p:cNvPr id="212" name="矩形 8"/>
          <p:cNvSpPr/>
          <p:nvPr/>
        </p:nvSpPr>
        <p:spPr>
          <a:xfrm>
            <a:off x="9938350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1n,</a:t>
            </a:r>
            <a:r>
              <a:t> </a:t>
            </a:r>
            <a:r>
              <a:t>...</a:t>
            </a:r>
          </a:p>
        </p:txBody>
      </p:sp>
      <p:sp>
        <p:nvSpPr>
          <p:cNvPr id="213" name="矩形 17"/>
          <p:cNvSpPr/>
          <p:nvPr/>
        </p:nvSpPr>
        <p:spPr>
          <a:xfrm>
            <a:off x="5383901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214" name="矩形 18"/>
          <p:cNvSpPr/>
          <p:nvPr/>
        </p:nvSpPr>
        <p:spPr>
          <a:xfrm>
            <a:off x="6522514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215" name="矩形 23"/>
          <p:cNvSpPr/>
          <p:nvPr/>
        </p:nvSpPr>
        <p:spPr>
          <a:xfrm>
            <a:off x="11076966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true/false</a:t>
            </a:r>
          </a:p>
        </p:txBody>
      </p:sp>
      <p:sp>
        <p:nvSpPr>
          <p:cNvPr id="216" name="矩形 26"/>
          <p:cNvSpPr/>
          <p:nvPr/>
        </p:nvSpPr>
        <p:spPr>
          <a:xfrm>
            <a:off x="879974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</a:t>
            </a:r>
          </a:p>
        </p:txBody>
      </p:sp>
      <p:sp>
        <p:nvSpPr>
          <p:cNvPr id="217" name="矩形 27"/>
          <p:cNvSpPr/>
          <p:nvPr/>
        </p:nvSpPr>
        <p:spPr>
          <a:xfrm>
            <a:off x="766112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</a:t>
            </a:r>
          </a:p>
        </p:txBody>
      </p:sp>
      <p:sp>
        <p:nvSpPr>
          <p:cNvPr id="218" name="矩形 28"/>
          <p:cNvSpPr/>
          <p:nvPr/>
        </p:nvSpPr>
        <p:spPr>
          <a:xfrm>
            <a:off x="993835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</a:t>
            </a:r>
          </a:p>
        </p:txBody>
      </p:sp>
      <p:sp>
        <p:nvSpPr>
          <p:cNvPr id="219" name="矩形 29"/>
          <p:cNvSpPr/>
          <p:nvPr/>
        </p:nvSpPr>
        <p:spPr>
          <a:xfrm>
            <a:off x="5383904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null</a:t>
            </a:r>
          </a:p>
        </p:txBody>
      </p:sp>
      <p:sp>
        <p:nvSpPr>
          <p:cNvPr id="220" name="矩形 30"/>
          <p:cNvSpPr/>
          <p:nvPr/>
        </p:nvSpPr>
        <p:spPr>
          <a:xfrm>
            <a:off x="6522516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undefined</a:t>
            </a:r>
          </a:p>
        </p:txBody>
      </p:sp>
      <p:sp>
        <p:nvSpPr>
          <p:cNvPr id="221" name="矩形 31"/>
          <p:cNvSpPr/>
          <p:nvPr/>
        </p:nvSpPr>
        <p:spPr>
          <a:xfrm>
            <a:off x="11076968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222" name="矩形 32"/>
          <p:cNvSpPr/>
          <p:nvPr/>
        </p:nvSpPr>
        <p:spPr>
          <a:xfrm>
            <a:off x="13359617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223" name="矩形 33"/>
          <p:cNvSpPr/>
          <p:nvPr/>
        </p:nvSpPr>
        <p:spPr>
          <a:xfrm>
            <a:off x="14498232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24" name="矩形 34"/>
          <p:cNvSpPr/>
          <p:nvPr/>
        </p:nvSpPr>
        <p:spPr>
          <a:xfrm>
            <a:off x="16972536" y="200159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Number()</a:t>
            </a:r>
          </a:p>
        </p:txBody>
      </p:sp>
      <p:sp>
        <p:nvSpPr>
          <p:cNvPr id="225" name="矩形 35"/>
          <p:cNvSpPr/>
          <p:nvPr/>
        </p:nvSpPr>
        <p:spPr>
          <a:xfrm>
            <a:off x="16972536" y="1613155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String()</a:t>
            </a:r>
          </a:p>
        </p:txBody>
      </p:sp>
      <p:sp>
        <p:nvSpPr>
          <p:cNvPr id="226" name="左大括号 42"/>
          <p:cNvSpPr/>
          <p:nvPr/>
        </p:nvSpPr>
        <p:spPr>
          <a:xfrm flipH="1" rot="16200000">
            <a:off x="9055021" y="2084237"/>
            <a:ext cx="574369" cy="7916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69"/>
                </a:cubicBezTo>
                <a:lnTo>
                  <a:pt x="10800" y="4471"/>
                </a:lnTo>
                <a:cubicBezTo>
                  <a:pt x="10800" y="4399"/>
                  <a:pt x="5965" y="4340"/>
                  <a:pt x="0" y="4340"/>
                </a:cubicBezTo>
                <a:cubicBezTo>
                  <a:pt x="5965" y="4340"/>
                  <a:pt x="10800" y="4282"/>
                  <a:pt x="10800" y="4210"/>
                </a:cubicBezTo>
                <a:lnTo>
                  <a:pt x="10800" y="131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27" name="左大括号 43"/>
          <p:cNvSpPr/>
          <p:nvPr/>
        </p:nvSpPr>
        <p:spPr>
          <a:xfrm flipH="1" rot="5400000">
            <a:off x="10182204" y="5931471"/>
            <a:ext cx="574369" cy="5630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8"/>
                  <a:pt x="10800" y="21416"/>
                </a:cubicBezTo>
                <a:lnTo>
                  <a:pt x="10800" y="17924"/>
                </a:lnTo>
                <a:cubicBezTo>
                  <a:pt x="10800" y="17822"/>
                  <a:pt x="5965" y="17740"/>
                  <a:pt x="0" y="17740"/>
                </a:cubicBezTo>
                <a:cubicBezTo>
                  <a:pt x="5965" y="17740"/>
                  <a:pt x="10800" y="17658"/>
                  <a:pt x="10800" y="17556"/>
                </a:cubicBezTo>
                <a:lnTo>
                  <a:pt x="10800" y="184"/>
                </a:lnTo>
                <a:cubicBezTo>
                  <a:pt x="10800" y="82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28" name="左大括号 44"/>
          <p:cNvSpPr/>
          <p:nvPr/>
        </p:nvSpPr>
        <p:spPr>
          <a:xfrm flipH="1" rot="5400000">
            <a:off x="10349143" y="1540077"/>
            <a:ext cx="263845" cy="10194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79"/>
                  <a:pt x="10800" y="21553"/>
                </a:cubicBezTo>
                <a:lnTo>
                  <a:pt x="10800" y="2378"/>
                </a:lnTo>
                <a:cubicBezTo>
                  <a:pt x="10800" y="2352"/>
                  <a:pt x="5965" y="2331"/>
                  <a:pt x="0" y="2331"/>
                </a:cubicBezTo>
                <a:cubicBezTo>
                  <a:pt x="5965" y="2331"/>
                  <a:pt x="10800" y="2310"/>
                  <a:pt x="10800" y="2285"/>
                </a:cubicBezTo>
                <a:lnTo>
                  <a:pt x="10800" y="47"/>
                </a:lnTo>
                <a:cubicBezTo>
                  <a:pt x="10800" y="21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29" name="文本框 46"/>
          <p:cNvSpPr txBox="1"/>
          <p:nvPr/>
        </p:nvSpPr>
        <p:spPr>
          <a:xfrm>
            <a:off x="13509823" y="6739506"/>
            <a:ext cx="2071585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基础类型系统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typeof</a:t>
            </a:r>
            <a:r>
              <a:t>）</a:t>
            </a:r>
          </a:p>
        </p:txBody>
      </p:sp>
      <p:sp>
        <p:nvSpPr>
          <p:cNvPr id="230" name="矩形 71"/>
          <p:cNvSpPr/>
          <p:nvPr/>
        </p:nvSpPr>
        <p:spPr>
          <a:xfrm>
            <a:off x="16972536" y="239002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BigInt()</a:t>
            </a:r>
          </a:p>
        </p:txBody>
      </p:sp>
      <p:sp>
        <p:nvSpPr>
          <p:cNvPr id="231" name="矩形 72"/>
          <p:cNvSpPr/>
          <p:nvPr/>
        </p:nvSpPr>
        <p:spPr>
          <a:xfrm>
            <a:off x="16972536" y="277846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Boolean()</a:t>
            </a:r>
          </a:p>
        </p:txBody>
      </p:sp>
      <p:grpSp>
        <p:nvGrpSpPr>
          <p:cNvPr id="234" name="矩形 73"/>
          <p:cNvGrpSpPr/>
          <p:nvPr/>
        </p:nvGrpSpPr>
        <p:grpSpPr>
          <a:xfrm>
            <a:off x="19151813" y="2944525"/>
            <a:ext cx="1409701" cy="885395"/>
            <a:chOff x="0" y="0"/>
            <a:chExt cx="1409700" cy="885394"/>
          </a:xfrm>
        </p:grpSpPr>
        <p:sp>
          <p:nvSpPr>
            <p:cNvPr id="232" name="矩形"/>
            <p:cNvSpPr/>
            <p:nvPr/>
          </p:nvSpPr>
          <p:spPr>
            <a:xfrm>
              <a:off x="0" y="-1"/>
              <a:ext cx="1409700" cy="8853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33" name="Object()"/>
            <p:cNvSpPr txBox="1"/>
            <p:nvPr/>
          </p:nvSpPr>
          <p:spPr>
            <a:xfrm>
              <a:off x="75175" y="290297"/>
              <a:ext cx="12593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rgbClr val="FF0000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Object()</a:t>
              </a:r>
            </a:p>
          </p:txBody>
        </p:sp>
      </p:grpSp>
      <p:sp>
        <p:nvSpPr>
          <p:cNvPr id="235" name="矩形 74"/>
          <p:cNvSpPr/>
          <p:nvPr/>
        </p:nvSpPr>
        <p:spPr>
          <a:xfrm>
            <a:off x="16972536" y="3736482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Function()</a:t>
            </a:r>
          </a:p>
        </p:txBody>
      </p:sp>
      <p:sp>
        <p:nvSpPr>
          <p:cNvPr id="236" name="矩形 75"/>
          <p:cNvSpPr/>
          <p:nvPr/>
        </p:nvSpPr>
        <p:spPr>
          <a:xfrm>
            <a:off x="16972536" y="412491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RegExp()</a:t>
            </a:r>
          </a:p>
        </p:txBody>
      </p:sp>
      <p:sp>
        <p:nvSpPr>
          <p:cNvPr id="237" name="左大括号 76"/>
          <p:cNvSpPr/>
          <p:nvPr/>
        </p:nvSpPr>
        <p:spPr>
          <a:xfrm flipH="1" rot="10800000">
            <a:off x="16668625" y="1656786"/>
            <a:ext cx="343581" cy="1759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43"/>
                  <a:pt x="10800" y="21248"/>
                </a:cubicBezTo>
                <a:lnTo>
                  <a:pt x="10800" y="11243"/>
                </a:lnTo>
                <a:cubicBezTo>
                  <a:pt x="10800" y="11049"/>
                  <a:pt x="5965" y="10891"/>
                  <a:pt x="0" y="10891"/>
                </a:cubicBezTo>
                <a:cubicBezTo>
                  <a:pt x="5965" y="10891"/>
                  <a:pt x="10800" y="10734"/>
                  <a:pt x="10800" y="10540"/>
                </a:cubicBezTo>
                <a:lnTo>
                  <a:pt x="10800" y="352"/>
                </a:lnTo>
                <a:cubicBezTo>
                  <a:pt x="10800" y="157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70" name="直接连接符 78"/>
          <p:cNvSpPr/>
          <p:nvPr/>
        </p:nvSpPr>
        <p:spPr>
          <a:xfrm>
            <a:off x="13295300" y="3628128"/>
            <a:ext cx="3524116" cy="199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71" name="直接连接符 90"/>
          <p:cNvSpPr/>
          <p:nvPr/>
        </p:nvSpPr>
        <p:spPr>
          <a:xfrm>
            <a:off x="18063860" y="3740054"/>
            <a:ext cx="1084779" cy="54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0" name="直接连接符 119"/>
          <p:cNvSpPr/>
          <p:nvPr/>
        </p:nvSpPr>
        <p:spPr>
          <a:xfrm flipH="1">
            <a:off x="15866908" y="1442206"/>
            <a:ext cx="1" cy="7914193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41" name="左大括号 131"/>
          <p:cNvSpPr/>
          <p:nvPr/>
        </p:nvSpPr>
        <p:spPr>
          <a:xfrm flipH="1" rot="5400000">
            <a:off x="19005181" y="3047311"/>
            <a:ext cx="368705" cy="437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2"/>
                  <a:pt x="10800" y="21448"/>
                </a:cubicBezTo>
                <a:lnTo>
                  <a:pt x="10800" y="18851"/>
                </a:lnTo>
                <a:cubicBezTo>
                  <a:pt x="10800" y="18767"/>
                  <a:pt x="5965" y="18699"/>
                  <a:pt x="0" y="18699"/>
                </a:cubicBezTo>
                <a:cubicBezTo>
                  <a:pt x="5965" y="18699"/>
                  <a:pt x="10800" y="18631"/>
                  <a:pt x="10800" y="18547"/>
                </a:cubicBezTo>
                <a:lnTo>
                  <a:pt x="10800" y="152"/>
                </a:lnTo>
                <a:cubicBezTo>
                  <a:pt x="10800" y="6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72" name="直接连接符 93"/>
          <p:cNvSpPr/>
          <p:nvPr/>
        </p:nvSpPr>
        <p:spPr>
          <a:xfrm>
            <a:off x="18111678" y="3987211"/>
            <a:ext cx="856420" cy="71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3" name="矩形 139"/>
          <p:cNvSpPr/>
          <p:nvPr/>
        </p:nvSpPr>
        <p:spPr>
          <a:xfrm>
            <a:off x="20258513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273" name="直接连接符 93"/>
          <p:cNvSpPr/>
          <p:nvPr/>
        </p:nvSpPr>
        <p:spPr>
          <a:xfrm>
            <a:off x="18053349" y="1773809"/>
            <a:ext cx="1304964" cy="116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5" name="文本框 149"/>
          <p:cNvSpPr txBox="1"/>
          <p:nvPr/>
        </p:nvSpPr>
        <p:spPr>
          <a:xfrm>
            <a:off x="16350223" y="5465767"/>
            <a:ext cx="2331707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instanceof</a:t>
            </a:r>
            <a:r>
              <a:t>）</a:t>
            </a:r>
          </a:p>
        </p:txBody>
      </p:sp>
      <p:sp>
        <p:nvSpPr>
          <p:cNvPr id="246" name="直接连接符 151"/>
          <p:cNvSpPr/>
          <p:nvPr/>
        </p:nvSpPr>
        <p:spPr>
          <a:xfrm flipH="1" flipV="1">
            <a:off x="4362187" y="7976345"/>
            <a:ext cx="19783564" cy="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47" name="文本框 157"/>
          <p:cNvSpPr txBox="1"/>
          <p:nvPr/>
        </p:nvSpPr>
        <p:spPr>
          <a:xfrm>
            <a:off x="16013811" y="2386852"/>
            <a:ext cx="61555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包装类</a:t>
            </a:r>
          </a:p>
        </p:txBody>
      </p:sp>
      <p:sp>
        <p:nvSpPr>
          <p:cNvPr id="248" name="矩形 189"/>
          <p:cNvSpPr/>
          <p:nvPr/>
        </p:nvSpPr>
        <p:spPr>
          <a:xfrm>
            <a:off x="13359614" y="8130881"/>
            <a:ext cx="1080000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249" name="矩形 190"/>
          <p:cNvSpPr/>
          <p:nvPr/>
        </p:nvSpPr>
        <p:spPr>
          <a:xfrm>
            <a:off x="14498229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50" name="左大括号 202"/>
          <p:cNvSpPr/>
          <p:nvPr/>
        </p:nvSpPr>
        <p:spPr>
          <a:xfrm flipH="1" rot="10800000">
            <a:off x="16802450" y="1656786"/>
            <a:ext cx="225625" cy="2358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23"/>
                  <a:pt x="10800" y="21428"/>
                </a:cubicBezTo>
                <a:lnTo>
                  <a:pt x="10800" y="3695"/>
                </a:lnTo>
                <a:cubicBezTo>
                  <a:pt x="10800" y="3600"/>
                  <a:pt x="5965" y="3523"/>
                  <a:pt x="0" y="3523"/>
                </a:cubicBezTo>
                <a:cubicBezTo>
                  <a:pt x="5965" y="3523"/>
                  <a:pt x="10800" y="3445"/>
                  <a:pt x="10800" y="3350"/>
                </a:cubicBezTo>
                <a:lnTo>
                  <a:pt x="10800" y="172"/>
                </a:lnTo>
                <a:cubicBezTo>
                  <a:pt x="10800" y="77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51" name="文本框 206"/>
          <p:cNvSpPr txBox="1"/>
          <p:nvPr/>
        </p:nvSpPr>
        <p:spPr>
          <a:xfrm rot="19809415">
            <a:off x="14773496" y="4128088"/>
            <a:ext cx="102592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对应的类型</a:t>
            </a:r>
          </a:p>
        </p:txBody>
      </p:sp>
      <p:sp>
        <p:nvSpPr>
          <p:cNvPr id="252" name="左大括号 207"/>
          <p:cNvSpPr/>
          <p:nvPr/>
        </p:nvSpPr>
        <p:spPr>
          <a:xfrm flipH="1" rot="16200000">
            <a:off x="11328958" y="1934156"/>
            <a:ext cx="574369" cy="792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42"/>
                  <a:pt x="10800" y="21470"/>
                </a:cubicBezTo>
                <a:lnTo>
                  <a:pt x="10800" y="15522"/>
                </a:lnTo>
                <a:cubicBezTo>
                  <a:pt x="10800" y="15450"/>
                  <a:pt x="5965" y="15391"/>
                  <a:pt x="0" y="15391"/>
                </a:cubicBezTo>
                <a:cubicBezTo>
                  <a:pt x="5965" y="15391"/>
                  <a:pt x="10800" y="15333"/>
                  <a:pt x="10800" y="15261"/>
                </a:cubicBezTo>
                <a:lnTo>
                  <a:pt x="10800" y="130"/>
                </a:lnTo>
                <a:cubicBezTo>
                  <a:pt x="10800" y="58"/>
                  <a:pt x="15635" y="0"/>
                  <a:pt x="21600" y="0"/>
                </a:cubicBezTo>
              </a:path>
            </a:pathLst>
          </a:custGeom>
          <a:ln w="19050">
            <a:solidFill>
              <a:schemeClr val="accent3">
                <a:lumOff val="23529"/>
              </a:schemeClr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53" name="矩形 232"/>
          <p:cNvSpPr/>
          <p:nvPr/>
        </p:nvSpPr>
        <p:spPr>
          <a:xfrm>
            <a:off x="169651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 …</a:t>
            </a:r>
          </a:p>
        </p:txBody>
      </p:sp>
      <p:sp>
        <p:nvSpPr>
          <p:cNvPr id="274" name="直接连接符 93"/>
          <p:cNvSpPr/>
          <p:nvPr/>
        </p:nvSpPr>
        <p:spPr>
          <a:xfrm>
            <a:off x="18054130" y="2144673"/>
            <a:ext cx="1155720" cy="79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5" name="直接连接符 93"/>
          <p:cNvSpPr/>
          <p:nvPr/>
        </p:nvSpPr>
        <p:spPr>
          <a:xfrm>
            <a:off x="18063494" y="2558264"/>
            <a:ext cx="1085145" cy="501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6" name="直接连接符 93"/>
          <p:cNvSpPr/>
          <p:nvPr/>
        </p:nvSpPr>
        <p:spPr>
          <a:xfrm>
            <a:off x="18065816" y="2926276"/>
            <a:ext cx="1082823" cy="278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7" name="直接连接符 93"/>
          <p:cNvSpPr/>
          <p:nvPr/>
        </p:nvSpPr>
        <p:spPr>
          <a:xfrm>
            <a:off x="18088542" y="3592965"/>
            <a:ext cx="1060097" cy="30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8" name="矩形 280"/>
          <p:cNvSpPr/>
          <p:nvPr/>
        </p:nvSpPr>
        <p:spPr>
          <a:xfrm>
            <a:off x="186118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278" name="直接连接符 93"/>
          <p:cNvSpPr/>
          <p:nvPr/>
        </p:nvSpPr>
        <p:spPr>
          <a:xfrm>
            <a:off x="20177154" y="3833129"/>
            <a:ext cx="511824" cy="712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0" name="矩形 303"/>
          <p:cNvSpPr txBox="1"/>
          <p:nvPr/>
        </p:nvSpPr>
        <p:spPr>
          <a:xfrm>
            <a:off x="17141494" y="4369384"/>
            <a:ext cx="2256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279" name="直接连接符 90"/>
          <p:cNvSpPr/>
          <p:nvPr/>
        </p:nvSpPr>
        <p:spPr>
          <a:xfrm>
            <a:off x="17820205" y="3833129"/>
            <a:ext cx="1376356" cy="92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2" name="箭头: 上下 377"/>
          <p:cNvSpPr/>
          <p:nvPr/>
        </p:nvSpPr>
        <p:spPr>
          <a:xfrm>
            <a:off x="10453210" y="7232250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263" name="矩形 1"/>
          <p:cNvSpPr/>
          <p:nvPr/>
        </p:nvSpPr>
        <p:spPr>
          <a:xfrm>
            <a:off x="12215580" y="621083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</a:t>
            </a:r>
          </a:p>
        </p:txBody>
      </p:sp>
      <p:sp>
        <p:nvSpPr>
          <p:cNvPr id="264" name="矩形 16"/>
          <p:cNvSpPr/>
          <p:nvPr/>
        </p:nvSpPr>
        <p:spPr>
          <a:xfrm>
            <a:off x="16972536" y="3148774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Symbol()</a:t>
            </a:r>
          </a:p>
        </p:txBody>
      </p:sp>
      <p:sp>
        <p:nvSpPr>
          <p:cNvPr id="280" name="直接连接符 93"/>
          <p:cNvSpPr/>
          <p:nvPr/>
        </p:nvSpPr>
        <p:spPr>
          <a:xfrm>
            <a:off x="18055607" y="3204016"/>
            <a:ext cx="1093032" cy="11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6" name="矩形 14"/>
          <p:cNvSpPr/>
          <p:nvPr/>
        </p:nvSpPr>
        <p:spPr>
          <a:xfrm>
            <a:off x="12217432" y="8155571"/>
            <a:ext cx="1080001" cy="2603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Uni-symbol</a:t>
            </a:r>
          </a:p>
        </p:txBody>
      </p:sp>
      <p:grpSp>
        <p:nvGrpSpPr>
          <p:cNvPr id="269" name="矩形 7"/>
          <p:cNvGrpSpPr/>
          <p:nvPr/>
        </p:nvGrpSpPr>
        <p:grpSpPr>
          <a:xfrm>
            <a:off x="18876779" y="5554140"/>
            <a:ext cx="4969549" cy="2157635"/>
            <a:chOff x="0" y="-11985"/>
            <a:chExt cx="4969547" cy="2157634"/>
          </a:xfrm>
        </p:grpSpPr>
        <p:sp>
          <p:nvSpPr>
            <p:cNvPr id="267" name="矩形"/>
            <p:cNvSpPr/>
            <p:nvPr/>
          </p:nvSpPr>
          <p:spPr>
            <a:xfrm>
              <a:off x="-1" y="-1"/>
              <a:ext cx="4969549" cy="213366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68" name="类/构造类型…"/>
            <p:cNvSpPr txBox="1"/>
            <p:nvPr/>
          </p:nvSpPr>
          <p:spPr>
            <a:xfrm>
              <a:off x="111203" y="-11986"/>
              <a:ext cx="4747142" cy="2157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类</a:t>
              </a:r>
              <a:r>
                <a:t>/</a:t>
              </a:r>
              <a:r>
                <a:t>构造类型</a:t>
              </a:r>
            </a:p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Class/Construct type</a:t>
              </a:r>
              <a:r>
                <a:t>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矩形 7"/>
          <p:cNvGrpSpPr/>
          <p:nvPr/>
        </p:nvGrpSpPr>
        <p:grpSpPr>
          <a:xfrm>
            <a:off x="18876779" y="5554140"/>
            <a:ext cx="4969549" cy="2157635"/>
            <a:chOff x="0" y="-11985"/>
            <a:chExt cx="4969547" cy="2157634"/>
          </a:xfrm>
        </p:grpSpPr>
        <p:sp>
          <p:nvSpPr>
            <p:cNvPr id="282" name="矩形"/>
            <p:cNvSpPr/>
            <p:nvPr/>
          </p:nvSpPr>
          <p:spPr>
            <a:xfrm>
              <a:off x="-1" y="-1"/>
              <a:ext cx="4969549" cy="213366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83" name="类/构造类型…"/>
            <p:cNvSpPr txBox="1"/>
            <p:nvPr/>
          </p:nvSpPr>
          <p:spPr>
            <a:xfrm>
              <a:off x="111203" y="-11986"/>
              <a:ext cx="4747142" cy="21576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2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类</a:t>
              </a:r>
              <a:r>
                <a:t>/</a:t>
              </a:r>
              <a:r>
                <a:t>构造类型</a:t>
              </a:r>
            </a:p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Class/Construct type</a:t>
              </a:r>
              <a:r>
                <a:t>）</a:t>
              </a:r>
            </a:p>
          </p:txBody>
        </p:sp>
      </p:grpSp>
      <p:sp>
        <p:nvSpPr>
          <p:cNvPr id="285" name="矩形 34"/>
          <p:cNvSpPr/>
          <p:nvPr/>
        </p:nvSpPr>
        <p:spPr>
          <a:xfrm>
            <a:off x="16972536" y="200159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Number()</a:t>
            </a:r>
          </a:p>
        </p:txBody>
      </p:sp>
      <p:sp>
        <p:nvSpPr>
          <p:cNvPr id="286" name="矩形 35"/>
          <p:cNvSpPr/>
          <p:nvPr/>
        </p:nvSpPr>
        <p:spPr>
          <a:xfrm>
            <a:off x="16972536" y="1613155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String()</a:t>
            </a:r>
          </a:p>
        </p:txBody>
      </p:sp>
      <p:sp>
        <p:nvSpPr>
          <p:cNvPr id="287" name="文本框 50"/>
          <p:cNvSpPr txBox="1"/>
          <p:nvPr/>
        </p:nvSpPr>
        <p:spPr>
          <a:xfrm>
            <a:off x="11906982" y="9084057"/>
            <a:ext cx="2228679" cy="954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1"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5"/>
                </a:solidFill>
              </a:rPr>
              <a:t>字面对象</a:t>
            </a:r>
            <a:r>
              <a:rPr b="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：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{ … }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数组与元组对象：</a:t>
            </a:r>
            <a:r>
              <a:t>[ … ]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字面正则对象</a:t>
            </a:r>
            <a:r>
              <a:t>: /…/…</a:t>
            </a:r>
          </a:p>
        </p:txBody>
      </p:sp>
      <p:sp>
        <p:nvSpPr>
          <p:cNvPr id="288" name="文本框 52"/>
          <p:cNvSpPr txBox="1"/>
          <p:nvPr/>
        </p:nvSpPr>
        <p:spPr>
          <a:xfrm>
            <a:off x="14749375" y="8964727"/>
            <a:ext cx="2228679" cy="119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箭头函数</a:t>
            </a:r>
            <a:r>
              <a:t>: () =&gt; …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具名函数</a:t>
            </a:r>
            <a:r>
              <a:t>: function f()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匿名函数</a:t>
            </a:r>
            <a:r>
              <a:t>: function () { ... }</a:t>
            </a:r>
          </a:p>
          <a:p>
            <a:pPr algn="l" defTabSz="1828800">
              <a:defRPr sz="14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...</a:t>
            </a:r>
          </a:p>
        </p:txBody>
      </p:sp>
      <p:cxnSp>
        <p:nvCxnSpPr>
          <p:cNvPr id="289" name="直接连接符 54"/>
          <p:cNvCxnSpPr>
            <a:stCxn id="310" idx="0"/>
            <a:endCxn id="287" idx="0"/>
          </p:cNvCxnSpPr>
          <p:nvPr/>
        </p:nvCxnSpPr>
        <p:spPr>
          <a:xfrm flipH="1">
            <a:off x="13021321" y="8286456"/>
            <a:ext cx="878293" cy="1274665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290" name="矩形 71"/>
          <p:cNvSpPr/>
          <p:nvPr/>
        </p:nvSpPr>
        <p:spPr>
          <a:xfrm>
            <a:off x="16972536" y="2390027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BigInt()</a:t>
            </a:r>
          </a:p>
        </p:txBody>
      </p:sp>
      <p:sp>
        <p:nvSpPr>
          <p:cNvPr id="291" name="矩形 72"/>
          <p:cNvSpPr/>
          <p:nvPr/>
        </p:nvSpPr>
        <p:spPr>
          <a:xfrm>
            <a:off x="16972536" y="277846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Boolean()</a:t>
            </a:r>
          </a:p>
        </p:txBody>
      </p:sp>
      <p:grpSp>
        <p:nvGrpSpPr>
          <p:cNvPr id="294" name="矩形 73"/>
          <p:cNvGrpSpPr/>
          <p:nvPr/>
        </p:nvGrpSpPr>
        <p:grpSpPr>
          <a:xfrm>
            <a:off x="19151813" y="2944525"/>
            <a:ext cx="1409701" cy="885395"/>
            <a:chOff x="0" y="0"/>
            <a:chExt cx="1409700" cy="885394"/>
          </a:xfrm>
        </p:grpSpPr>
        <p:sp>
          <p:nvSpPr>
            <p:cNvPr id="292" name="矩形"/>
            <p:cNvSpPr/>
            <p:nvPr/>
          </p:nvSpPr>
          <p:spPr>
            <a:xfrm>
              <a:off x="0" y="-1"/>
              <a:ext cx="1409700" cy="885396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93" name="Object()"/>
            <p:cNvSpPr txBox="1"/>
            <p:nvPr/>
          </p:nvSpPr>
          <p:spPr>
            <a:xfrm>
              <a:off x="75175" y="290297"/>
              <a:ext cx="125935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b="1" sz="1600">
                  <a:solidFill>
                    <a:srgbClr val="FF0000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Object()</a:t>
              </a:r>
            </a:p>
          </p:txBody>
        </p:sp>
      </p:grpSp>
      <p:sp>
        <p:nvSpPr>
          <p:cNvPr id="295" name="矩形 74"/>
          <p:cNvSpPr/>
          <p:nvPr/>
        </p:nvSpPr>
        <p:spPr>
          <a:xfrm>
            <a:off x="16972536" y="3736482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b="1" sz="1600">
                <a:solidFill>
                  <a:schemeClr val="accent5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Function()</a:t>
            </a:r>
          </a:p>
        </p:txBody>
      </p:sp>
      <p:sp>
        <p:nvSpPr>
          <p:cNvPr id="296" name="矩形 75"/>
          <p:cNvSpPr/>
          <p:nvPr/>
        </p:nvSpPr>
        <p:spPr>
          <a:xfrm>
            <a:off x="16972536" y="4124913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RegExp()</a:t>
            </a:r>
          </a:p>
        </p:txBody>
      </p:sp>
      <p:sp>
        <p:nvSpPr>
          <p:cNvPr id="332" name="直接连接符 90"/>
          <p:cNvSpPr/>
          <p:nvPr/>
        </p:nvSpPr>
        <p:spPr>
          <a:xfrm>
            <a:off x="18063860" y="3740054"/>
            <a:ext cx="1084779" cy="540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00" name="矩形 124"/>
          <p:cNvGrpSpPr/>
          <p:nvPr/>
        </p:nvGrpSpPr>
        <p:grpSpPr>
          <a:xfrm>
            <a:off x="18613454" y="9143807"/>
            <a:ext cx="4370121" cy="1876301"/>
            <a:chOff x="0" y="0"/>
            <a:chExt cx="4370120" cy="1876300"/>
          </a:xfrm>
        </p:grpSpPr>
        <p:sp>
          <p:nvSpPr>
            <p:cNvPr id="298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299" name="接口类型…"/>
            <p:cNvSpPr txBox="1"/>
            <p:nvPr/>
          </p:nvSpPr>
          <p:spPr>
            <a:xfrm>
              <a:off x="104139" y="168479"/>
              <a:ext cx="4161842" cy="1539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接口类型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rPr>
                  <a:latin typeface="Avenir Next Regular"/>
                  <a:ea typeface="Avenir Next Regular"/>
                  <a:cs typeface="Avenir Next Regular"/>
                  <a:sym typeface="Avenir Next Regular"/>
                </a:rPr>
                <a:t>Interface type</a:t>
              </a:r>
              <a:r>
                <a:t>）</a:t>
              </a:r>
            </a:p>
          </p:txBody>
        </p:sp>
      </p:grpSp>
      <p:sp>
        <p:nvSpPr>
          <p:cNvPr id="301" name="箭头: 上下 125"/>
          <p:cNvSpPr/>
          <p:nvPr/>
        </p:nvSpPr>
        <p:spPr>
          <a:xfrm>
            <a:off x="22264512" y="7732457"/>
            <a:ext cx="271405" cy="861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401"/>
                </a:moveTo>
                <a:lnTo>
                  <a:pt x="10800" y="0"/>
                </a:lnTo>
                <a:lnTo>
                  <a:pt x="21600" y="3401"/>
                </a:lnTo>
                <a:lnTo>
                  <a:pt x="16200" y="3401"/>
                </a:lnTo>
                <a:lnTo>
                  <a:pt x="16200" y="18199"/>
                </a:lnTo>
                <a:lnTo>
                  <a:pt x="21600" y="18199"/>
                </a:lnTo>
                <a:lnTo>
                  <a:pt x="10800" y="21600"/>
                </a:lnTo>
                <a:lnTo>
                  <a:pt x="0" y="18199"/>
                </a:lnTo>
                <a:lnTo>
                  <a:pt x="5400" y="18199"/>
                </a:lnTo>
                <a:lnTo>
                  <a:pt x="5400" y="3401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302" name="左大括号 131"/>
          <p:cNvSpPr/>
          <p:nvPr/>
        </p:nvSpPr>
        <p:spPr>
          <a:xfrm flipH="1" rot="5400000">
            <a:off x="19005181" y="3047311"/>
            <a:ext cx="368705" cy="4370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2"/>
                  <a:pt x="10800" y="21448"/>
                </a:cubicBezTo>
                <a:lnTo>
                  <a:pt x="10800" y="18851"/>
                </a:lnTo>
                <a:cubicBezTo>
                  <a:pt x="10800" y="18767"/>
                  <a:pt x="5965" y="18699"/>
                  <a:pt x="0" y="18699"/>
                </a:cubicBezTo>
                <a:cubicBezTo>
                  <a:pt x="5965" y="18699"/>
                  <a:pt x="10800" y="18631"/>
                  <a:pt x="10800" y="18547"/>
                </a:cubicBezTo>
                <a:lnTo>
                  <a:pt x="10800" y="152"/>
                </a:lnTo>
                <a:cubicBezTo>
                  <a:pt x="10800" y="68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333" name="直接连接符 93"/>
          <p:cNvSpPr/>
          <p:nvPr/>
        </p:nvSpPr>
        <p:spPr>
          <a:xfrm>
            <a:off x="18111678" y="3987211"/>
            <a:ext cx="856420" cy="710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4" name="矩形 139"/>
          <p:cNvSpPr/>
          <p:nvPr/>
        </p:nvSpPr>
        <p:spPr>
          <a:xfrm>
            <a:off x="20258513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334" name="直接连接符 93"/>
          <p:cNvSpPr/>
          <p:nvPr/>
        </p:nvSpPr>
        <p:spPr>
          <a:xfrm>
            <a:off x="18053349" y="1773809"/>
            <a:ext cx="1304964" cy="1167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6" name="文本框 148"/>
          <p:cNvSpPr txBox="1"/>
          <p:nvPr/>
        </p:nvSpPr>
        <p:spPr>
          <a:xfrm>
            <a:off x="18352803" y="11061851"/>
            <a:ext cx="4722909" cy="1116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r" defTabSz="1828800">
              <a:defRPr sz="18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Interface define instance and/or class for instance, using one or more definitions.</a:t>
            </a:r>
          </a:p>
        </p:txBody>
      </p:sp>
      <p:sp>
        <p:nvSpPr>
          <p:cNvPr id="307" name="文本框 149"/>
          <p:cNvSpPr txBox="1"/>
          <p:nvPr/>
        </p:nvSpPr>
        <p:spPr>
          <a:xfrm>
            <a:off x="16350223" y="5465767"/>
            <a:ext cx="2331707" cy="86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对象类型系统</a:t>
            </a:r>
          </a:p>
          <a:p>
            <a:pPr defTabSz="1828800">
              <a:defRPr b="1" sz="19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</a:t>
            </a:r>
            <a:r>
              <a:t>instanceof</a:t>
            </a:r>
            <a:r>
              <a:t>）</a:t>
            </a:r>
          </a:p>
        </p:txBody>
      </p:sp>
      <p:sp>
        <p:nvSpPr>
          <p:cNvPr id="308" name="直接连接符 151"/>
          <p:cNvSpPr/>
          <p:nvPr/>
        </p:nvSpPr>
        <p:spPr>
          <a:xfrm flipH="1" flipV="1">
            <a:off x="11373217" y="7976345"/>
            <a:ext cx="12772534" cy="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cxnSp>
        <p:nvCxnSpPr>
          <p:cNvPr id="309" name="直接连接符 180"/>
          <p:cNvCxnSpPr>
            <a:stCxn id="311" idx="0"/>
            <a:endCxn id="288" idx="0"/>
          </p:cNvCxnSpPr>
          <p:nvPr/>
        </p:nvCxnSpPr>
        <p:spPr>
          <a:xfrm>
            <a:off x="15038229" y="8286456"/>
            <a:ext cx="825486" cy="1277712"/>
          </a:xfrm>
          <a:prstGeom prst="straightConnector1">
            <a:avLst/>
          </a:prstGeom>
          <a:ln w="25400">
            <a:solidFill>
              <a:srgbClr val="FFFFFF"/>
            </a:solidFill>
            <a:miter/>
          </a:ln>
        </p:spPr>
      </p:cxnSp>
      <p:sp>
        <p:nvSpPr>
          <p:cNvPr id="310" name="矩形 189"/>
          <p:cNvSpPr/>
          <p:nvPr/>
        </p:nvSpPr>
        <p:spPr>
          <a:xfrm>
            <a:off x="13359614" y="8130881"/>
            <a:ext cx="1080000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311" name="矩形 190"/>
          <p:cNvSpPr/>
          <p:nvPr/>
        </p:nvSpPr>
        <p:spPr>
          <a:xfrm>
            <a:off x="14498229" y="8130881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312" name="矩形 232"/>
          <p:cNvSpPr/>
          <p:nvPr/>
        </p:nvSpPr>
        <p:spPr>
          <a:xfrm>
            <a:off x="169651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 …</a:t>
            </a:r>
          </a:p>
        </p:txBody>
      </p:sp>
      <p:sp>
        <p:nvSpPr>
          <p:cNvPr id="335" name="直接连接符 93"/>
          <p:cNvSpPr/>
          <p:nvPr/>
        </p:nvSpPr>
        <p:spPr>
          <a:xfrm>
            <a:off x="18054130" y="2144673"/>
            <a:ext cx="1155720" cy="79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6" name="直接连接符 93"/>
          <p:cNvSpPr/>
          <p:nvPr/>
        </p:nvSpPr>
        <p:spPr>
          <a:xfrm>
            <a:off x="18063494" y="2558264"/>
            <a:ext cx="1085145" cy="501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7" name="直接连接符 93"/>
          <p:cNvSpPr/>
          <p:nvPr/>
        </p:nvSpPr>
        <p:spPr>
          <a:xfrm>
            <a:off x="18065816" y="2926276"/>
            <a:ext cx="1082823" cy="278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8" name="直接连接符 93"/>
          <p:cNvSpPr/>
          <p:nvPr/>
        </p:nvSpPr>
        <p:spPr>
          <a:xfrm>
            <a:off x="18088542" y="3592965"/>
            <a:ext cx="1060097" cy="308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17" name="矩形 280"/>
          <p:cNvSpPr/>
          <p:nvPr/>
        </p:nvSpPr>
        <p:spPr>
          <a:xfrm>
            <a:off x="18611814" y="4697642"/>
            <a:ext cx="1080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More...</a:t>
            </a:r>
          </a:p>
        </p:txBody>
      </p:sp>
      <p:sp>
        <p:nvSpPr>
          <p:cNvPr id="339" name="直接连接符 93"/>
          <p:cNvSpPr/>
          <p:nvPr/>
        </p:nvSpPr>
        <p:spPr>
          <a:xfrm>
            <a:off x="20177154" y="3833129"/>
            <a:ext cx="511824" cy="712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19" name="矩形 303"/>
          <p:cNvSpPr txBox="1"/>
          <p:nvPr/>
        </p:nvSpPr>
        <p:spPr>
          <a:xfrm>
            <a:off x="17141494" y="4369384"/>
            <a:ext cx="2256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40" name="直接连接符 90"/>
          <p:cNvSpPr/>
          <p:nvPr/>
        </p:nvSpPr>
        <p:spPr>
          <a:xfrm>
            <a:off x="17820205" y="3833129"/>
            <a:ext cx="1376356" cy="9297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21" name="矩形 16"/>
          <p:cNvSpPr/>
          <p:nvPr/>
        </p:nvSpPr>
        <p:spPr>
          <a:xfrm>
            <a:off x="16972536" y="3148774"/>
            <a:ext cx="1080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Symbol()</a:t>
            </a:r>
          </a:p>
        </p:txBody>
      </p:sp>
      <p:sp>
        <p:nvSpPr>
          <p:cNvPr id="341" name="直接连接符 93"/>
          <p:cNvSpPr/>
          <p:nvPr/>
        </p:nvSpPr>
        <p:spPr>
          <a:xfrm>
            <a:off x="18055607" y="3204016"/>
            <a:ext cx="1093032" cy="11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25" name="矩形 40"/>
          <p:cNvGrpSpPr/>
          <p:nvPr/>
        </p:nvGrpSpPr>
        <p:grpSpPr>
          <a:xfrm>
            <a:off x="11473700" y="10028842"/>
            <a:ext cx="2891755" cy="1451523"/>
            <a:chOff x="0" y="0"/>
            <a:chExt cx="2891754" cy="1451522"/>
          </a:xfrm>
        </p:grpSpPr>
        <p:sp>
          <p:nvSpPr>
            <p:cNvPr id="323" name="矩形"/>
            <p:cNvSpPr/>
            <p:nvPr/>
          </p:nvSpPr>
          <p:spPr>
            <a:xfrm>
              <a:off x="-1" y="-1"/>
              <a:ext cx="2891756" cy="1451524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24" name="对象类型…"/>
            <p:cNvSpPr txBox="1"/>
            <p:nvPr/>
          </p:nvSpPr>
          <p:spPr>
            <a:xfrm>
              <a:off x="97789" y="151720"/>
              <a:ext cx="2696176" cy="1148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对象类型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object type</a:t>
              </a:r>
              <a:r>
                <a:t>）</a:t>
              </a:r>
            </a:p>
          </p:txBody>
        </p:sp>
      </p:grpSp>
      <p:grpSp>
        <p:nvGrpSpPr>
          <p:cNvPr id="328" name="矩形 41"/>
          <p:cNvGrpSpPr/>
          <p:nvPr/>
        </p:nvGrpSpPr>
        <p:grpSpPr>
          <a:xfrm>
            <a:off x="14517558" y="10028842"/>
            <a:ext cx="3154443" cy="1453429"/>
            <a:chOff x="0" y="0"/>
            <a:chExt cx="3154441" cy="1453428"/>
          </a:xfrm>
        </p:grpSpPr>
        <p:sp>
          <p:nvSpPr>
            <p:cNvPr id="326" name="矩形"/>
            <p:cNvSpPr/>
            <p:nvPr/>
          </p:nvSpPr>
          <p:spPr>
            <a:xfrm>
              <a:off x="0" y="0"/>
              <a:ext cx="3154442" cy="1453429"/>
            </a:xfrm>
            <a:prstGeom prst="rect">
              <a:avLst/>
            </a:prstGeom>
            <a:gradFill flip="none" rotWithShape="1">
              <a:gsLst>
                <a:gs pos="0">
                  <a:srgbClr val="B4D4A5">
                    <a:alpha val="60000"/>
                  </a:srgbClr>
                </a:gs>
                <a:gs pos="51000">
                  <a:srgbClr val="A9CD97">
                    <a:alpha val="60000"/>
                  </a:srgbClr>
                </a:gs>
                <a:gs pos="100000">
                  <a:srgbClr val="9BC985"/>
                </a:gs>
              </a:gsLst>
              <a:path path="shape">
                <a:fillToRect l="50000" t="-802" r="49999" b="10080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27" name="函数类型…"/>
            <p:cNvSpPr txBox="1"/>
            <p:nvPr/>
          </p:nvSpPr>
          <p:spPr>
            <a:xfrm>
              <a:off x="106673" y="116999"/>
              <a:ext cx="2941096" cy="12465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28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函数类型</a:t>
              </a:r>
            </a:p>
            <a:p>
              <a:pPr defTabSz="1828800">
                <a:defRPr sz="2500"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function type</a:t>
              </a:r>
              <a:r>
                <a:t>）</a:t>
              </a:r>
            </a:p>
          </p:txBody>
        </p:sp>
      </p:grpSp>
      <p:sp>
        <p:nvSpPr>
          <p:cNvPr id="329" name="直接连接符 59"/>
          <p:cNvSpPr/>
          <p:nvPr/>
        </p:nvSpPr>
        <p:spPr>
          <a:xfrm>
            <a:off x="18214519" y="10218163"/>
            <a:ext cx="1" cy="913001"/>
          </a:xfrm>
          <a:prstGeom prst="line">
            <a:avLst/>
          </a:prstGeom>
          <a:ln w="12700">
            <a:solidFill>
              <a:srgbClr val="ED7D31"/>
            </a:solidFill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330" name="箭头: 上下 63"/>
          <p:cNvSpPr/>
          <p:nvPr/>
        </p:nvSpPr>
        <p:spPr>
          <a:xfrm rot="5400000">
            <a:off x="18095872" y="10441895"/>
            <a:ext cx="271405" cy="459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78"/>
                </a:moveTo>
                <a:lnTo>
                  <a:pt x="10800" y="0"/>
                </a:lnTo>
                <a:lnTo>
                  <a:pt x="21600" y="6378"/>
                </a:lnTo>
                <a:lnTo>
                  <a:pt x="16200" y="6378"/>
                </a:lnTo>
                <a:lnTo>
                  <a:pt x="16200" y="15222"/>
                </a:lnTo>
                <a:lnTo>
                  <a:pt x="21600" y="15222"/>
                </a:lnTo>
                <a:lnTo>
                  <a:pt x="10800" y="21600"/>
                </a:lnTo>
                <a:lnTo>
                  <a:pt x="0" y="15222"/>
                </a:lnTo>
                <a:lnTo>
                  <a:pt x="5400" y="15222"/>
                </a:lnTo>
                <a:lnTo>
                  <a:pt x="5400" y="6378"/>
                </a:lnTo>
                <a:close/>
              </a:path>
            </a:pathLst>
          </a:custGeom>
          <a:solidFill>
            <a:srgbClr val="4472C4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pic>
        <p:nvPicPr>
          <p:cNvPr id="331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873" y="5406240"/>
            <a:ext cx="10033489" cy="8309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矩形 15"/>
          <p:cNvGrpSpPr/>
          <p:nvPr/>
        </p:nvGrpSpPr>
        <p:grpSpPr>
          <a:xfrm>
            <a:off x="548922" y="9143807"/>
            <a:ext cx="4370121" cy="1876301"/>
            <a:chOff x="0" y="0"/>
            <a:chExt cx="4370120" cy="1876300"/>
          </a:xfrm>
        </p:grpSpPr>
        <p:sp>
          <p:nvSpPr>
            <p:cNvPr id="343" name="矩形"/>
            <p:cNvSpPr/>
            <p:nvPr/>
          </p:nvSpPr>
          <p:spPr>
            <a:xfrm>
              <a:off x="-1" y="-1"/>
              <a:ext cx="4370122" cy="1876302"/>
            </a:xfrm>
            <a:prstGeom prst="rect">
              <a:avLst/>
            </a:prstGeom>
            <a:solidFill>
              <a:srgbClr val="4472C4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</a:p>
          </p:txBody>
        </p:sp>
        <p:sp>
          <p:nvSpPr>
            <p:cNvPr id="344" name="特殊类型…"/>
            <p:cNvSpPr txBox="1"/>
            <p:nvPr/>
          </p:nvSpPr>
          <p:spPr>
            <a:xfrm>
              <a:off x="104139" y="186310"/>
              <a:ext cx="4161842" cy="1503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（Special types）</a:t>
              </a:r>
            </a:p>
          </p:txBody>
        </p:sp>
      </p:grpSp>
      <p:sp>
        <p:nvSpPr>
          <p:cNvPr id="346" name="矩形 19"/>
          <p:cNvSpPr/>
          <p:nvPr/>
        </p:nvSpPr>
        <p:spPr>
          <a:xfrm>
            <a:off x="517722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never</a:t>
            </a:r>
          </a:p>
        </p:txBody>
      </p:sp>
      <p:sp>
        <p:nvSpPr>
          <p:cNvPr id="347" name="矩形 20"/>
          <p:cNvSpPr/>
          <p:nvPr/>
        </p:nvSpPr>
        <p:spPr>
          <a:xfrm>
            <a:off x="1421404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void</a:t>
            </a:r>
          </a:p>
        </p:txBody>
      </p:sp>
      <p:sp>
        <p:nvSpPr>
          <p:cNvPr id="348" name="矩形 21"/>
          <p:cNvSpPr/>
          <p:nvPr/>
        </p:nvSpPr>
        <p:spPr>
          <a:xfrm>
            <a:off x="2325086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any</a:t>
            </a:r>
          </a:p>
        </p:txBody>
      </p:sp>
      <p:sp>
        <p:nvSpPr>
          <p:cNvPr id="349" name="矩形 22"/>
          <p:cNvSpPr/>
          <p:nvPr/>
        </p:nvSpPr>
        <p:spPr>
          <a:xfrm>
            <a:off x="3228768" y="8174621"/>
            <a:ext cx="828001" cy="2222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unknown</a:t>
            </a:r>
          </a:p>
        </p:txBody>
      </p:sp>
      <p:sp>
        <p:nvSpPr>
          <p:cNvPr id="350" name="左大括号 47"/>
          <p:cNvSpPr/>
          <p:nvPr/>
        </p:nvSpPr>
        <p:spPr>
          <a:xfrm flipH="1" rot="5400000">
            <a:off x="2452707" y="6532871"/>
            <a:ext cx="574369" cy="442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5"/>
                  <a:pt x="10800" y="21366"/>
                </a:cubicBezTo>
                <a:lnTo>
                  <a:pt x="10800" y="11001"/>
                </a:lnTo>
                <a:cubicBezTo>
                  <a:pt x="10800" y="10872"/>
                  <a:pt x="5965" y="10768"/>
                  <a:pt x="0" y="10768"/>
                </a:cubicBezTo>
                <a:cubicBezTo>
                  <a:pt x="5965" y="10768"/>
                  <a:pt x="10800" y="10663"/>
                  <a:pt x="10800" y="10534"/>
                </a:cubicBezTo>
                <a:lnTo>
                  <a:pt x="10800" y="234"/>
                </a:lnTo>
                <a:cubicBezTo>
                  <a:pt x="10800" y="105"/>
                  <a:pt x="15635" y="0"/>
                  <a:pt x="21600" y="0"/>
                </a:cubicBezTo>
              </a:path>
            </a:pathLst>
          </a:custGeom>
          <a:ln w="25400">
            <a:solidFill>
              <a:srgbClr val="FFFFFF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latin typeface="Source Han Sans SC"/>
                <a:ea typeface="Source Han Sans SC"/>
                <a:cs typeface="Source Han Sans SC"/>
                <a:sym typeface="Source Han Sans SC"/>
              </a:defRPr>
            </a:pPr>
          </a:p>
        </p:txBody>
      </p:sp>
      <p:sp>
        <p:nvSpPr>
          <p:cNvPr id="351" name="矩形 9"/>
          <p:cNvSpPr/>
          <p:nvPr/>
        </p:nvSpPr>
        <p:spPr>
          <a:xfrm>
            <a:off x="4132450" y="8130171"/>
            <a:ext cx="828001" cy="311151"/>
          </a:xfrm>
          <a:prstGeom prst="rect">
            <a:avLst/>
          </a:prstGeom>
          <a:ln w="6350">
            <a:solidFill>
              <a:srgbClr val="FFFFF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defRPr sz="1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this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287" y="4928330"/>
            <a:ext cx="9928465" cy="481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60170" y="4801522"/>
            <a:ext cx="5492644" cy="4549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1186" y="6003108"/>
            <a:ext cx="3284084" cy="214585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文本框 73"/>
          <p:cNvSpPr txBox="1"/>
          <p:nvPr/>
        </p:nvSpPr>
        <p:spPr>
          <a:xfrm>
            <a:off x="8261623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defTabSz="914400">
              <a:defRPr sz="4200">
                <a:solidFill>
                  <a:srgbClr val="DDDDD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子类型兼容</a:t>
            </a:r>
          </a:p>
        </p:txBody>
      </p:sp>
      <p:sp>
        <p:nvSpPr>
          <p:cNvPr id="357" name="文本框 73"/>
          <p:cNvSpPr txBox="1"/>
          <p:nvPr/>
        </p:nvSpPr>
        <p:spPr>
          <a:xfrm>
            <a:off x="18446109" y="10221424"/>
            <a:ext cx="4720766" cy="10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defTabSz="914400">
              <a:defRPr sz="4200">
                <a:solidFill>
                  <a:srgbClr val="DDDDD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结构类型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兼容</a:t>
            </a:r>
          </a:p>
        </p:txBody>
      </p:sp>
      <p:sp>
        <p:nvSpPr>
          <p:cNvPr id="358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赋值兼容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椭圆形"/>
          <p:cNvSpPr/>
          <p:nvPr/>
        </p:nvSpPr>
        <p:spPr>
          <a:xfrm>
            <a:off x="10140363" y="651674"/>
            <a:ext cx="5508454" cy="2660109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361" name="组合类型…"/>
          <p:cNvSpPr txBox="1"/>
          <p:nvPr/>
        </p:nvSpPr>
        <p:spPr>
          <a:xfrm>
            <a:off x="11208302" y="1180771"/>
            <a:ext cx="2449348" cy="983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组合类型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（Combination types）</a:t>
            </a:r>
          </a:p>
        </p:txBody>
      </p:sp>
      <p:sp>
        <p:nvSpPr>
          <p:cNvPr id="362" name="矩形 52"/>
          <p:cNvSpPr txBox="1"/>
          <p:nvPr/>
        </p:nvSpPr>
        <p:spPr>
          <a:xfrm>
            <a:off x="17391420" y="4869017"/>
            <a:ext cx="10795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列表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List</a:t>
            </a:r>
          </a:p>
        </p:txBody>
      </p:sp>
      <p:sp>
        <p:nvSpPr>
          <p:cNvPr id="363" name="椭圆形"/>
          <p:cNvSpPr/>
          <p:nvPr/>
        </p:nvSpPr>
        <p:spPr>
          <a:xfrm>
            <a:off x="13913400" y="2172886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364" name="关系组合"/>
          <p:cNvSpPr txBox="1"/>
          <p:nvPr/>
        </p:nvSpPr>
        <p:spPr>
          <a:xfrm>
            <a:off x="14143958" y="2232210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关系组合</a:t>
            </a:r>
          </a:p>
        </p:txBody>
      </p:sp>
      <p:sp>
        <p:nvSpPr>
          <p:cNvPr id="365" name="矩形 53"/>
          <p:cNvSpPr/>
          <p:nvPr/>
        </p:nvSpPr>
        <p:spPr>
          <a:xfrm>
            <a:off x="19449881" y="2199522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联合：</a:t>
            </a:r>
            <a:r>
              <a:t>X | Y</a:t>
            </a:r>
          </a:p>
        </p:txBody>
      </p:sp>
      <p:sp>
        <p:nvSpPr>
          <p:cNvPr id="366" name="矩形 55"/>
          <p:cNvSpPr/>
          <p:nvPr/>
        </p:nvSpPr>
        <p:spPr>
          <a:xfrm>
            <a:off x="19449881" y="2945707"/>
            <a:ext cx="2540001" cy="362060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800">
                <a:solidFill>
                  <a:srgbClr val="FFFFFF"/>
                </a:solidFill>
              </a:defRPr>
            </a:pPr>
            <a:r>
              <a:t>交叉：</a:t>
            </a:r>
            <a:r>
              <a:t>X &amp; Y</a:t>
            </a:r>
          </a:p>
        </p:txBody>
      </p:sp>
      <p:sp>
        <p:nvSpPr>
          <p:cNvPr id="495" name="连接符: 曲线 67"/>
          <p:cNvSpPr/>
          <p:nvPr/>
        </p:nvSpPr>
        <p:spPr>
          <a:xfrm>
            <a:off x="14707023" y="2565743"/>
            <a:ext cx="2702677" cy="2303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85" y="5541"/>
                  <a:pt x="9485" y="12741"/>
                  <a:pt x="21600" y="21600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68" name="矩形 104"/>
          <p:cNvSpPr txBox="1"/>
          <p:nvPr/>
        </p:nvSpPr>
        <p:spPr>
          <a:xfrm>
            <a:off x="15599266" y="11424505"/>
            <a:ext cx="3747019" cy="1141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</a:defRPr>
            </a:pPr>
            <a:r>
              <a:t>接口类型</a:t>
            </a:r>
          </a:p>
          <a:p>
            <a:pPr defTabSz="1828800">
              <a:defRPr sz="18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（Interface type）</a:t>
            </a:r>
          </a:p>
        </p:txBody>
      </p:sp>
      <p:sp>
        <p:nvSpPr>
          <p:cNvPr id="369" name="椭圆 111"/>
          <p:cNvSpPr txBox="1"/>
          <p:nvPr/>
        </p:nvSpPr>
        <p:spPr>
          <a:xfrm>
            <a:off x="11801426" y="7136176"/>
            <a:ext cx="2087883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36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对象类型</a:t>
            </a:r>
          </a:p>
          <a:p>
            <a:pPr defTabSz="1828800">
              <a:defRPr sz="15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pPr>
            <a:r>
              <a:t>（Object type）</a:t>
            </a:r>
          </a:p>
        </p:txBody>
      </p:sp>
      <p:sp>
        <p:nvSpPr>
          <p:cNvPr id="370" name="矩形 113"/>
          <p:cNvSpPr/>
          <p:nvPr/>
        </p:nvSpPr>
        <p:spPr>
          <a:xfrm>
            <a:off x="14802311" y="6833052"/>
            <a:ext cx="1793697" cy="3385847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  <p:cxnSp>
        <p:nvCxnSpPr>
          <p:cNvPr id="371" name="连接符: 肘形 135"/>
          <p:cNvCxnSpPr>
            <a:stCxn id="369" idx="0"/>
            <a:endCxn id="403" idx="0"/>
          </p:cNvCxnSpPr>
          <p:nvPr/>
        </p:nvCxnSpPr>
        <p:spPr>
          <a:xfrm>
            <a:off x="12845367" y="7691166"/>
            <a:ext cx="2841443" cy="14114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374" name="成组"/>
          <p:cNvGrpSpPr/>
          <p:nvPr/>
        </p:nvGrpSpPr>
        <p:grpSpPr>
          <a:xfrm>
            <a:off x="16458860" y="5557087"/>
            <a:ext cx="1176182" cy="1603159"/>
            <a:chOff x="0" y="0"/>
            <a:chExt cx="1176180" cy="1603158"/>
          </a:xfrm>
        </p:grpSpPr>
        <p:sp>
          <p:nvSpPr>
            <p:cNvPr id="372" name="连接符: 肘形 135"/>
            <p:cNvSpPr/>
            <p:nvPr/>
          </p:nvSpPr>
          <p:spPr>
            <a:xfrm flipH="1">
              <a:off x="0" y="0"/>
              <a:ext cx="1039828" cy="1603159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/>
              </a:pPr>
            </a:p>
          </p:txBody>
        </p:sp>
        <p:sp>
          <p:nvSpPr>
            <p:cNvPr id="373" name="文本框 145"/>
            <p:cNvSpPr/>
            <p:nvPr/>
          </p:nvSpPr>
          <p:spPr>
            <a:xfrm>
              <a:off x="246840" y="419263"/>
              <a:ext cx="92934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数字键值索引</a:t>
              </a:r>
            </a:p>
          </p:txBody>
        </p:sp>
      </p:grpSp>
      <p:sp>
        <p:nvSpPr>
          <p:cNvPr id="496" name="连接符: 曲线 239"/>
          <p:cNvSpPr/>
          <p:nvPr/>
        </p:nvSpPr>
        <p:spPr>
          <a:xfrm>
            <a:off x="21984295" y="9305425"/>
            <a:ext cx="485476" cy="129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14" h="21193" fill="norm" stroke="1" extrusionOk="0">
                <a:moveTo>
                  <a:pt x="1874" y="21193"/>
                </a:moveTo>
                <a:cubicBezTo>
                  <a:pt x="21600" y="6651"/>
                  <a:pt x="20975" y="-407"/>
                  <a:pt x="0" y="18"/>
                </a:cubicBezTo>
              </a:path>
            </a:pathLst>
          </a:custGeom>
          <a:ln w="127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6" name="矩形 162"/>
          <p:cNvSpPr/>
          <p:nvPr/>
        </p:nvSpPr>
        <p:spPr>
          <a:xfrm>
            <a:off x="19449881" y="858530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类：</a:t>
            </a:r>
            <a:r>
              <a:t>class ...</a:t>
            </a:r>
          </a:p>
        </p:txBody>
      </p:sp>
      <p:sp>
        <p:nvSpPr>
          <p:cNvPr id="377" name="矩形 163"/>
          <p:cNvSpPr/>
          <p:nvPr/>
        </p:nvSpPr>
        <p:spPr>
          <a:xfrm>
            <a:off x="19442749" y="10398483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一般函数</a:t>
            </a:r>
            <a:r>
              <a:t>: function x() …</a:t>
            </a:r>
          </a:p>
        </p:txBody>
      </p:sp>
      <p:sp>
        <p:nvSpPr>
          <p:cNvPr id="378" name="矩形 164"/>
          <p:cNvSpPr/>
          <p:nvPr/>
        </p:nvSpPr>
        <p:spPr>
          <a:xfrm>
            <a:off x="19442749" y="1078684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箭头函数</a:t>
            </a:r>
            <a:r>
              <a:t>: x = ()=&gt;...</a:t>
            </a:r>
          </a:p>
        </p:txBody>
      </p:sp>
      <p:sp>
        <p:nvSpPr>
          <p:cNvPr id="379" name="矩形 238"/>
          <p:cNvSpPr/>
          <p:nvPr/>
        </p:nvSpPr>
        <p:spPr>
          <a:xfrm>
            <a:off x="19449881" y="9058966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构造器</a:t>
            </a:r>
          </a:p>
        </p:txBody>
      </p:sp>
      <p:sp>
        <p:nvSpPr>
          <p:cNvPr id="380" name="矩形 242"/>
          <p:cNvSpPr/>
          <p:nvPr/>
        </p:nvSpPr>
        <p:spPr>
          <a:xfrm>
            <a:off x="19442749" y="10002528"/>
            <a:ext cx="2540001" cy="3683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生成器函数</a:t>
            </a:r>
            <a:r>
              <a:t>: function*()...</a:t>
            </a:r>
          </a:p>
        </p:txBody>
      </p:sp>
      <p:sp>
        <p:nvSpPr>
          <p:cNvPr id="381" name="左大括号 247"/>
          <p:cNvSpPr/>
          <p:nvPr/>
        </p:nvSpPr>
        <p:spPr>
          <a:xfrm>
            <a:off x="19247384" y="8588524"/>
            <a:ext cx="168113" cy="8492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497" name="连接符: 肘形 135"/>
          <p:cNvSpPr/>
          <p:nvPr/>
        </p:nvSpPr>
        <p:spPr>
          <a:xfrm>
            <a:off x="16479561" y="8657283"/>
            <a:ext cx="907700" cy="818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498" name="连接符: 肘形 135"/>
          <p:cNvSpPr/>
          <p:nvPr/>
        </p:nvSpPr>
        <p:spPr>
          <a:xfrm>
            <a:off x="7310363" y="790755"/>
            <a:ext cx="3056954" cy="651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99" name="连接符: 肘形 135"/>
          <p:cNvSpPr/>
          <p:nvPr/>
        </p:nvSpPr>
        <p:spPr>
          <a:xfrm>
            <a:off x="9538339" y="3276112"/>
            <a:ext cx="2666775" cy="50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0160">
            <a:solidFill>
              <a:schemeClr val="accent5"/>
            </a:solidFill>
            <a:custDash>
              <a:ds d="600000" sp="600000"/>
            </a:custDash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85" name="直接连接符 535"/>
          <p:cNvSpPr/>
          <p:nvPr/>
        </p:nvSpPr>
        <p:spPr>
          <a:xfrm flipH="1">
            <a:off x="9893962" y="843085"/>
            <a:ext cx="1" cy="8584489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tIns="91439" bIns="91439"/>
          <a:lstStyle/>
          <a:p>
            <a:pPr algn="l" defTabSz="1828800">
              <a:defRPr sz="3600"/>
            </a:pPr>
          </a:p>
        </p:txBody>
      </p:sp>
      <p:sp>
        <p:nvSpPr>
          <p:cNvPr id="386" name="文本框 10"/>
          <p:cNvSpPr txBox="1"/>
          <p:nvPr/>
        </p:nvSpPr>
        <p:spPr>
          <a:xfrm rot="2820000">
            <a:off x="15107707" y="3155338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（顺序的）</a:t>
            </a:r>
          </a:p>
        </p:txBody>
      </p:sp>
      <p:cxnSp>
        <p:nvCxnSpPr>
          <p:cNvPr id="387" name="连接符: 曲线 65"/>
          <p:cNvCxnSpPr>
            <a:stCxn id="363" idx="0"/>
            <a:endCxn id="389" idx="0"/>
          </p:cNvCxnSpPr>
          <p:nvPr/>
        </p:nvCxnSpPr>
        <p:spPr>
          <a:xfrm flipV="1">
            <a:off x="14583626" y="2350365"/>
            <a:ext cx="4082339" cy="17278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cxnSp>
        <p:nvCxnSpPr>
          <p:cNvPr id="388" name="连接符: 曲线 66"/>
          <p:cNvCxnSpPr>
            <a:stCxn id="363" idx="0"/>
            <a:endCxn id="390" idx="0"/>
          </p:cNvCxnSpPr>
          <p:nvPr/>
        </p:nvCxnSpPr>
        <p:spPr>
          <a:xfrm>
            <a:off x="14583626" y="2367642"/>
            <a:ext cx="4093935" cy="68532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389" name="文本框 63"/>
          <p:cNvSpPr txBox="1"/>
          <p:nvPr/>
        </p:nvSpPr>
        <p:spPr>
          <a:xfrm>
            <a:off x="18460780" y="22424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并集</a:t>
            </a:r>
          </a:p>
        </p:txBody>
      </p:sp>
      <p:sp>
        <p:nvSpPr>
          <p:cNvPr id="390" name="文本框 75"/>
          <p:cNvSpPr txBox="1"/>
          <p:nvPr/>
        </p:nvSpPr>
        <p:spPr>
          <a:xfrm>
            <a:off x="18472376" y="2945015"/>
            <a:ext cx="410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交集</a:t>
            </a:r>
          </a:p>
        </p:txBody>
      </p:sp>
      <p:sp>
        <p:nvSpPr>
          <p:cNvPr id="391" name="矩形 6"/>
          <p:cNvSpPr/>
          <p:nvPr/>
        </p:nvSpPr>
        <p:spPr>
          <a:xfrm>
            <a:off x="18635988" y="8861418"/>
            <a:ext cx="5761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子类化</a:t>
            </a:r>
          </a:p>
        </p:txBody>
      </p:sp>
      <p:sp>
        <p:nvSpPr>
          <p:cNvPr id="392" name="矩形 57"/>
          <p:cNvSpPr/>
          <p:nvPr/>
        </p:nvSpPr>
        <p:spPr>
          <a:xfrm>
            <a:off x="19449881" y="4580270"/>
            <a:ext cx="2540001" cy="372142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数组：</a:t>
            </a:r>
            <a:r>
              <a:t>X[] = [X, X, …]</a:t>
            </a:r>
          </a:p>
        </p:txBody>
      </p:sp>
      <p:sp>
        <p:nvSpPr>
          <p:cNvPr id="393" name="矩形 59"/>
          <p:cNvSpPr/>
          <p:nvPr/>
        </p:nvSpPr>
        <p:spPr>
          <a:xfrm>
            <a:off x="19449881" y="5568008"/>
            <a:ext cx="2540001" cy="37214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indent="127000" algn="l" defTabSz="1828800">
              <a:defRPr sz="1600">
                <a:solidFill>
                  <a:srgbClr val="FFFFFF"/>
                </a:solidFill>
              </a:defRPr>
            </a:pPr>
            <a:r>
              <a:t>元组：</a:t>
            </a:r>
            <a:r>
              <a:t>[X, Y]</a:t>
            </a:r>
          </a:p>
        </p:txBody>
      </p:sp>
      <p:sp>
        <p:nvSpPr>
          <p:cNvPr id="394" name="文本框 2"/>
          <p:cNvSpPr txBox="1"/>
          <p:nvPr/>
        </p:nvSpPr>
        <p:spPr>
          <a:xfrm rot="21419793">
            <a:off x="15930401" y="2147907"/>
            <a:ext cx="7694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（离散的）</a:t>
            </a:r>
          </a:p>
        </p:txBody>
      </p:sp>
      <p:cxnSp>
        <p:nvCxnSpPr>
          <p:cNvPr id="395" name="连接符: 曲线 11"/>
          <p:cNvCxnSpPr>
            <a:stCxn id="396" idx="0"/>
            <a:endCxn id="369" idx="0"/>
          </p:cNvCxnSpPr>
          <p:nvPr/>
        </p:nvCxnSpPr>
        <p:spPr>
          <a:xfrm>
            <a:off x="12432976" y="2787754"/>
            <a:ext cx="412392" cy="490341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396" name="椭圆形"/>
          <p:cNvSpPr/>
          <p:nvPr/>
        </p:nvSpPr>
        <p:spPr>
          <a:xfrm>
            <a:off x="11762750" y="2592998"/>
            <a:ext cx="1340453" cy="389513"/>
          </a:xfrm>
          <a:prstGeom prst="ellips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tIns="91439" bIns="91439"/>
          <a:lstStyle/>
          <a:p>
            <a:pPr defTabSz="1828800">
              <a:defRPr sz="3600"/>
            </a:pPr>
          </a:p>
        </p:txBody>
      </p:sp>
      <p:sp>
        <p:nvSpPr>
          <p:cNvPr id="397" name="结构组合"/>
          <p:cNvSpPr txBox="1"/>
          <p:nvPr/>
        </p:nvSpPr>
        <p:spPr>
          <a:xfrm>
            <a:off x="11969425" y="2653215"/>
            <a:ext cx="92710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结构组合</a:t>
            </a:r>
          </a:p>
        </p:txBody>
      </p:sp>
      <p:sp>
        <p:nvSpPr>
          <p:cNvPr id="398" name="文本框 18"/>
          <p:cNvSpPr txBox="1"/>
          <p:nvPr/>
        </p:nvSpPr>
        <p:spPr>
          <a:xfrm>
            <a:off x="11763562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非顺序存储</a:t>
            </a:r>
          </a:p>
        </p:txBody>
      </p:sp>
      <p:sp>
        <p:nvSpPr>
          <p:cNvPr id="399" name="文本框 42"/>
          <p:cNvSpPr txBox="1"/>
          <p:nvPr/>
        </p:nvSpPr>
        <p:spPr>
          <a:xfrm>
            <a:off x="12936186" y="3709101"/>
            <a:ext cx="9293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顺序存储</a:t>
            </a:r>
          </a:p>
        </p:txBody>
      </p:sp>
      <p:sp>
        <p:nvSpPr>
          <p:cNvPr id="400" name="矩形 118"/>
          <p:cNvSpPr txBox="1"/>
          <p:nvPr/>
        </p:nvSpPr>
        <p:spPr>
          <a:xfrm>
            <a:off x="14988309" y="8323413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构造签名</a:t>
            </a:r>
          </a:p>
        </p:txBody>
      </p:sp>
      <p:sp>
        <p:nvSpPr>
          <p:cNvPr id="401" name="矩形 447"/>
          <p:cNvSpPr txBox="1"/>
          <p:nvPr/>
        </p:nvSpPr>
        <p:spPr>
          <a:xfrm>
            <a:off x="14988309" y="9017717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调用签名</a:t>
            </a:r>
          </a:p>
        </p:txBody>
      </p:sp>
      <p:sp>
        <p:nvSpPr>
          <p:cNvPr id="402" name="矩形 448"/>
          <p:cNvSpPr txBox="1"/>
          <p:nvPr/>
        </p:nvSpPr>
        <p:spPr>
          <a:xfrm>
            <a:off x="14988309" y="9712026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成员声明</a:t>
            </a:r>
          </a:p>
        </p:txBody>
      </p:sp>
      <p:sp>
        <p:nvSpPr>
          <p:cNvPr id="403" name="矩形 449"/>
          <p:cNvSpPr txBox="1"/>
          <p:nvPr/>
        </p:nvSpPr>
        <p:spPr>
          <a:xfrm>
            <a:off x="14988309" y="7629108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迭代签名</a:t>
            </a:r>
          </a:p>
        </p:txBody>
      </p:sp>
      <p:sp>
        <p:nvSpPr>
          <p:cNvPr id="404" name="矩形 450"/>
          <p:cNvSpPr txBox="1"/>
          <p:nvPr/>
        </p:nvSpPr>
        <p:spPr>
          <a:xfrm>
            <a:off x="14988309" y="6934804"/>
            <a:ext cx="1397001" cy="406401"/>
          </a:xfrm>
          <a:prstGeom prst="rect">
            <a:avLst/>
          </a:prstGeom>
          <a:ln w="635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1828800"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索引签名</a:t>
            </a:r>
          </a:p>
        </p:txBody>
      </p:sp>
      <p:sp>
        <p:nvSpPr>
          <p:cNvPr id="500" name="连接符: 肘形 135"/>
          <p:cNvSpPr/>
          <p:nvPr/>
        </p:nvSpPr>
        <p:spPr>
          <a:xfrm>
            <a:off x="13889308" y="8087783"/>
            <a:ext cx="1090495" cy="414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406" name="连接符: 肘形 135"/>
          <p:cNvCxnSpPr>
            <a:stCxn id="369" idx="0"/>
            <a:endCxn id="404" idx="0"/>
          </p:cNvCxnSpPr>
          <p:nvPr/>
        </p:nvCxnSpPr>
        <p:spPr>
          <a:xfrm flipV="1">
            <a:off x="12845367" y="7138004"/>
            <a:ext cx="2841443" cy="55316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</a:ln>
        </p:spPr>
      </p:cxnSp>
      <p:sp>
        <p:nvSpPr>
          <p:cNvPr id="501" name="连接符: 肘形 135"/>
          <p:cNvSpPr/>
          <p:nvPr/>
        </p:nvSpPr>
        <p:spPr>
          <a:xfrm>
            <a:off x="13601561" y="8246156"/>
            <a:ext cx="1384516" cy="1016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408" name="连接符: 肘形 135"/>
          <p:cNvCxnSpPr>
            <a:stCxn id="369" idx="0"/>
            <a:endCxn id="402" idx="0"/>
          </p:cNvCxnSpPr>
          <p:nvPr/>
        </p:nvCxnSpPr>
        <p:spPr>
          <a:xfrm flipH="1" rot="16200000">
            <a:off x="13150850" y="7385050"/>
            <a:ext cx="2222500" cy="2844800"/>
          </a:xfrm>
          <a:prstGeom prst="bentConnector2">
            <a:avLst/>
          </a:prstGeom>
          <a:ln w="12700">
            <a:solidFill>
              <a:srgbClr val="FFFFFF"/>
            </a:solidFill>
            <a:miter lim="400000"/>
          </a:ln>
        </p:spPr>
      </p:cxnSp>
      <p:grpSp>
        <p:nvGrpSpPr>
          <p:cNvPr id="448" name="成组"/>
          <p:cNvGrpSpPr/>
          <p:nvPr/>
        </p:nvGrpSpPr>
        <p:grpSpPr>
          <a:xfrm>
            <a:off x="1533247" y="892981"/>
            <a:ext cx="8296553" cy="5520520"/>
            <a:chOff x="0" y="0"/>
            <a:chExt cx="8296552" cy="5520518"/>
          </a:xfrm>
        </p:grpSpPr>
        <p:sp>
          <p:nvSpPr>
            <p:cNvPr id="409" name="矩形 17"/>
            <p:cNvSpPr/>
            <p:nvPr/>
          </p:nvSpPr>
          <p:spPr>
            <a:xfrm>
              <a:off x="3338808" y="367482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0, ...</a:t>
              </a:r>
            </a:p>
          </p:txBody>
        </p:sp>
        <p:sp>
          <p:nvSpPr>
            <p:cNvPr id="410" name="矩形 20"/>
            <p:cNvSpPr/>
            <p:nvPr/>
          </p:nvSpPr>
          <p:spPr>
            <a:xfrm>
              <a:off x="3338808" y="339308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'a', 'aa', ...</a:t>
              </a:r>
            </a:p>
          </p:txBody>
        </p:sp>
        <p:sp>
          <p:nvSpPr>
            <p:cNvPr id="411" name="矩形 21"/>
            <p:cNvSpPr/>
            <p:nvPr/>
          </p:nvSpPr>
          <p:spPr>
            <a:xfrm>
              <a:off x="3338808" y="395655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1n,</a:t>
              </a:r>
              <a:r>
                <a:t> </a:t>
              </a:r>
              <a:r>
                <a:t>...</a:t>
              </a:r>
            </a:p>
          </p:txBody>
        </p:sp>
        <p:sp>
          <p:nvSpPr>
            <p:cNvPr id="412" name="矩形 22"/>
            <p:cNvSpPr/>
            <p:nvPr/>
          </p:nvSpPr>
          <p:spPr>
            <a:xfrm>
              <a:off x="3338808" y="2829597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413" name="矩形 23"/>
            <p:cNvSpPr/>
            <p:nvPr/>
          </p:nvSpPr>
          <p:spPr>
            <a:xfrm>
              <a:off x="3338808" y="311133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414" name="矩形 24"/>
            <p:cNvSpPr/>
            <p:nvPr/>
          </p:nvSpPr>
          <p:spPr>
            <a:xfrm>
              <a:off x="3338808" y="1702629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never</a:t>
              </a:r>
            </a:p>
          </p:txBody>
        </p:sp>
        <p:sp>
          <p:nvSpPr>
            <p:cNvPr id="415" name="矩形 25"/>
            <p:cNvSpPr/>
            <p:nvPr/>
          </p:nvSpPr>
          <p:spPr>
            <a:xfrm>
              <a:off x="3338808" y="1984371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void</a:t>
              </a:r>
            </a:p>
          </p:txBody>
        </p:sp>
        <p:sp>
          <p:nvSpPr>
            <p:cNvPr id="416" name="矩形 26"/>
            <p:cNvSpPr/>
            <p:nvPr/>
          </p:nvSpPr>
          <p:spPr>
            <a:xfrm>
              <a:off x="3338808" y="2266113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any</a:t>
              </a:r>
            </a:p>
          </p:txBody>
        </p:sp>
        <p:sp>
          <p:nvSpPr>
            <p:cNvPr id="417" name="矩形 27"/>
            <p:cNvSpPr/>
            <p:nvPr/>
          </p:nvSpPr>
          <p:spPr>
            <a:xfrm>
              <a:off x="3338808" y="254785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unknown</a:t>
              </a:r>
            </a:p>
          </p:txBody>
        </p:sp>
        <p:sp>
          <p:nvSpPr>
            <p:cNvPr id="418" name="文本框 31"/>
            <p:cNvSpPr/>
            <p:nvPr/>
          </p:nvSpPr>
          <p:spPr>
            <a:xfrm>
              <a:off x="41098" y="3254230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字面类型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Literal types</a:t>
              </a:r>
              <a:r>
                <a:t>）</a:t>
              </a:r>
            </a:p>
          </p:txBody>
        </p:sp>
        <p:sp>
          <p:nvSpPr>
            <p:cNvPr id="419" name="左大括号 32"/>
            <p:cNvSpPr/>
            <p:nvPr/>
          </p:nvSpPr>
          <p:spPr>
            <a:xfrm rot="10800000">
              <a:off x="4692473" y="2727432"/>
              <a:ext cx="168113" cy="50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30"/>
                    <a:pt x="10800" y="20996"/>
                  </a:cubicBezTo>
                  <a:lnTo>
                    <a:pt x="10800" y="11404"/>
                  </a:lnTo>
                  <a:cubicBezTo>
                    <a:pt x="10800" y="11070"/>
                    <a:pt x="5965" y="10800"/>
                    <a:pt x="0" y="10800"/>
                  </a:cubicBezTo>
                  <a:cubicBezTo>
                    <a:pt x="5965" y="10800"/>
                    <a:pt x="10800" y="10530"/>
                    <a:pt x="10800" y="10196"/>
                  </a:cubicBezTo>
                  <a:lnTo>
                    <a:pt x="10800" y="604"/>
                  </a:lnTo>
                  <a:cubicBezTo>
                    <a:pt x="10800" y="270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20" name="文本框 33"/>
            <p:cNvSpPr/>
            <p:nvPr/>
          </p:nvSpPr>
          <p:spPr>
            <a:xfrm>
              <a:off x="6286717" y="2127777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0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空值类型</a:t>
              </a:r>
            </a:p>
          </p:txBody>
        </p:sp>
        <p:sp>
          <p:nvSpPr>
            <p:cNvPr id="421" name="左大括号 35"/>
            <p:cNvSpPr/>
            <p:nvPr/>
          </p:nvSpPr>
          <p:spPr>
            <a:xfrm rot="10800000">
              <a:off x="4692475" y="3269966"/>
              <a:ext cx="168109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22" name="矩形 36"/>
            <p:cNvSpPr/>
            <p:nvPr/>
          </p:nvSpPr>
          <p:spPr>
            <a:xfrm>
              <a:off x="6046023" y="3721197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number</a:t>
              </a:r>
            </a:p>
          </p:txBody>
        </p:sp>
        <p:sp>
          <p:nvSpPr>
            <p:cNvPr id="423" name="矩形 37"/>
            <p:cNvSpPr/>
            <p:nvPr/>
          </p:nvSpPr>
          <p:spPr>
            <a:xfrm>
              <a:off x="6046023" y="3329461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string</a:t>
              </a:r>
            </a:p>
          </p:txBody>
        </p:sp>
        <p:sp>
          <p:nvSpPr>
            <p:cNvPr id="424" name="矩形 38"/>
            <p:cNvSpPr/>
            <p:nvPr/>
          </p:nvSpPr>
          <p:spPr>
            <a:xfrm>
              <a:off x="6046023" y="4112933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boolean</a:t>
              </a:r>
            </a:p>
          </p:txBody>
        </p:sp>
        <p:sp>
          <p:nvSpPr>
            <p:cNvPr id="425" name="文本框 47"/>
            <p:cNvSpPr/>
            <p:nvPr/>
          </p:nvSpPr>
          <p:spPr>
            <a:xfrm>
              <a:off x="4943752" y="5520518"/>
              <a:ext cx="3352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原始类型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（Primitive types）</a:t>
              </a:r>
            </a:p>
          </p:txBody>
        </p:sp>
        <p:sp>
          <p:nvSpPr>
            <p:cNvPr id="426" name="矩形 48"/>
            <p:cNvSpPr/>
            <p:nvPr/>
          </p:nvSpPr>
          <p:spPr>
            <a:xfrm>
              <a:off x="3269268" y="1130128"/>
              <a:ext cx="1358282" cy="3724783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427" name="左大括号 251"/>
            <p:cNvSpPr/>
            <p:nvPr/>
          </p:nvSpPr>
          <p:spPr>
            <a:xfrm>
              <a:off x="2728445" y="1290314"/>
              <a:ext cx="561205" cy="139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6"/>
                    <a:pt x="10800" y="20875"/>
                  </a:cubicBezTo>
                  <a:lnTo>
                    <a:pt x="10800" y="11525"/>
                  </a:lnTo>
                  <a:cubicBezTo>
                    <a:pt x="10800" y="11124"/>
                    <a:pt x="5965" y="10800"/>
                    <a:pt x="0" y="10800"/>
                  </a:cubicBezTo>
                  <a:cubicBezTo>
                    <a:pt x="5965" y="10800"/>
                    <a:pt x="10800" y="10476"/>
                    <a:pt x="10800" y="10075"/>
                  </a:cubicBezTo>
                  <a:lnTo>
                    <a:pt x="10800" y="725"/>
                  </a:lnTo>
                  <a:cubicBezTo>
                    <a:pt x="10800" y="32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28" name="文本框 253"/>
            <p:cNvSpPr/>
            <p:nvPr/>
          </p:nvSpPr>
          <p:spPr>
            <a:xfrm>
              <a:off x="0" y="1375546"/>
              <a:ext cx="28994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特殊类型</a:t>
              </a:r>
            </a:p>
            <a:p>
              <a:pPr defTabSz="1828800">
                <a:defRPr sz="26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pPr>
              <a:r>
                <a:t>（</a:t>
              </a:r>
              <a:r>
                <a:t>Special types</a:t>
              </a:r>
              <a:r>
                <a:t>）</a:t>
              </a:r>
            </a:p>
          </p:txBody>
        </p:sp>
        <p:sp>
          <p:nvSpPr>
            <p:cNvPr id="429" name="矩形 257"/>
            <p:cNvSpPr/>
            <p:nvPr/>
          </p:nvSpPr>
          <p:spPr>
            <a:xfrm>
              <a:off x="6046023" y="254598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null</a:t>
              </a:r>
            </a:p>
          </p:txBody>
        </p:sp>
        <p:sp>
          <p:nvSpPr>
            <p:cNvPr id="430" name="矩形 258"/>
            <p:cNvSpPr/>
            <p:nvPr/>
          </p:nvSpPr>
          <p:spPr>
            <a:xfrm>
              <a:off x="6046023" y="2937725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undefined</a:t>
              </a:r>
            </a:p>
          </p:txBody>
        </p:sp>
        <p:sp>
          <p:nvSpPr>
            <p:cNvPr id="431" name="矩形 259"/>
            <p:cNvSpPr/>
            <p:nvPr/>
          </p:nvSpPr>
          <p:spPr>
            <a:xfrm>
              <a:off x="6046023" y="450466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bigint</a:t>
              </a:r>
            </a:p>
          </p:txBody>
        </p:sp>
        <p:sp>
          <p:nvSpPr>
            <p:cNvPr id="432" name="矩形 260"/>
            <p:cNvSpPr/>
            <p:nvPr/>
          </p:nvSpPr>
          <p:spPr>
            <a:xfrm>
              <a:off x="6046023" y="4896409"/>
              <a:ext cx="115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8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symbol</a:t>
              </a:r>
            </a:p>
          </p:txBody>
        </p:sp>
        <p:sp>
          <p:nvSpPr>
            <p:cNvPr id="433" name="矩形 261"/>
            <p:cNvSpPr/>
            <p:nvPr/>
          </p:nvSpPr>
          <p:spPr>
            <a:xfrm>
              <a:off x="5948166" y="2061610"/>
              <a:ext cx="1320428" cy="3083229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1600"/>
              </a:pPr>
            </a:p>
          </p:txBody>
        </p:sp>
        <p:sp>
          <p:nvSpPr>
            <p:cNvPr id="434" name="左大括号 311"/>
            <p:cNvSpPr/>
            <p:nvPr/>
          </p:nvSpPr>
          <p:spPr>
            <a:xfrm>
              <a:off x="5684536" y="2384816"/>
              <a:ext cx="304801" cy="71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368"/>
                    <a:pt x="10800" y="21083"/>
                  </a:cubicBezTo>
                  <a:lnTo>
                    <a:pt x="10800" y="11317"/>
                  </a:lnTo>
                  <a:cubicBezTo>
                    <a:pt x="10800" y="11032"/>
                    <a:pt x="5965" y="10800"/>
                    <a:pt x="0" y="10800"/>
                  </a:cubicBezTo>
                  <a:cubicBezTo>
                    <a:pt x="5965" y="10800"/>
                    <a:pt x="10800" y="10568"/>
                    <a:pt x="10800" y="10283"/>
                  </a:cubicBezTo>
                  <a:lnTo>
                    <a:pt x="10800" y="517"/>
                  </a:lnTo>
                  <a:cubicBezTo>
                    <a:pt x="10800" y="232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435" name="直接连接符 313"/>
            <p:cNvCxnSpPr>
              <a:stCxn id="419" idx="0"/>
              <a:endCxn id="434" idx="0"/>
            </p:cNvCxnSpPr>
            <p:nvPr/>
          </p:nvCxnSpPr>
          <p:spPr>
            <a:xfrm flipV="1">
              <a:off x="4776529" y="2741887"/>
              <a:ext cx="1060408" cy="2361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436" name="左大括号 314"/>
            <p:cNvSpPr/>
            <p:nvPr/>
          </p:nvSpPr>
          <p:spPr>
            <a:xfrm>
              <a:off x="5684536" y="3167139"/>
              <a:ext cx="304801" cy="18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16"/>
                    <a:pt x="10800" y="21413"/>
                  </a:cubicBezTo>
                  <a:lnTo>
                    <a:pt x="10800" y="10987"/>
                  </a:lnTo>
                  <a:cubicBezTo>
                    <a:pt x="10800" y="10884"/>
                    <a:pt x="5965" y="10800"/>
                    <a:pt x="0" y="10800"/>
                  </a:cubicBezTo>
                  <a:cubicBezTo>
                    <a:pt x="5965" y="10800"/>
                    <a:pt x="10800" y="10716"/>
                    <a:pt x="10800" y="10613"/>
                  </a:cubicBezTo>
                  <a:lnTo>
                    <a:pt x="10800" y="187"/>
                  </a:lnTo>
                  <a:cubicBezTo>
                    <a:pt x="10800" y="84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cxnSp>
          <p:nvCxnSpPr>
            <p:cNvPr id="437" name="直接连接符 315"/>
            <p:cNvCxnSpPr>
              <a:stCxn id="421" idx="0"/>
              <a:endCxn id="436" idx="0"/>
            </p:cNvCxnSpPr>
            <p:nvPr/>
          </p:nvCxnSpPr>
          <p:spPr>
            <a:xfrm>
              <a:off x="4776529" y="3974213"/>
              <a:ext cx="1060408" cy="13876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</p:cxnSp>
        <p:sp>
          <p:nvSpPr>
            <p:cNvPr id="438" name="文本框 318"/>
            <p:cNvSpPr/>
            <p:nvPr/>
          </p:nvSpPr>
          <p:spPr>
            <a:xfrm>
              <a:off x="5092125" y="4067127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泛化</a:t>
              </a:r>
            </a:p>
          </p:txBody>
        </p:sp>
        <p:sp>
          <p:nvSpPr>
            <p:cNvPr id="439" name="文本框 319"/>
            <p:cNvSpPr/>
            <p:nvPr/>
          </p:nvSpPr>
          <p:spPr>
            <a:xfrm>
              <a:off x="5092125" y="2645256"/>
              <a:ext cx="30777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等同</a:t>
              </a:r>
            </a:p>
          </p:txBody>
        </p:sp>
        <p:sp>
          <p:nvSpPr>
            <p:cNvPr id="440" name="左大括号 189"/>
            <p:cNvSpPr/>
            <p:nvPr/>
          </p:nvSpPr>
          <p:spPr>
            <a:xfrm rot="10800000">
              <a:off x="7228135" y="3158625"/>
              <a:ext cx="307777" cy="18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504"/>
                    <a:pt x="10800" y="21385"/>
                  </a:cubicBezTo>
                  <a:lnTo>
                    <a:pt x="10800" y="11015"/>
                  </a:lnTo>
                  <a:cubicBezTo>
                    <a:pt x="10800" y="10896"/>
                    <a:pt x="5965" y="10800"/>
                    <a:pt x="0" y="10800"/>
                  </a:cubicBezTo>
                  <a:cubicBezTo>
                    <a:pt x="5965" y="10800"/>
                    <a:pt x="10800" y="10704"/>
                    <a:pt x="10800" y="10585"/>
                  </a:cubicBezTo>
                  <a:lnTo>
                    <a:pt x="10800" y="215"/>
                  </a:lnTo>
                  <a:cubicBezTo>
                    <a:pt x="10800" y="96"/>
                    <a:pt x="15635" y="0"/>
                    <a:pt x="21600" y="0"/>
                  </a:cubicBez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41" name="文本框 195"/>
            <p:cNvSpPr/>
            <p:nvPr/>
          </p:nvSpPr>
          <p:spPr>
            <a:xfrm>
              <a:off x="7546612" y="4004983"/>
              <a:ext cx="61555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包装类</a:t>
              </a:r>
            </a:p>
          </p:txBody>
        </p:sp>
        <p:sp>
          <p:nvSpPr>
            <p:cNvPr id="442" name="矩形 196"/>
            <p:cNvSpPr/>
            <p:nvPr/>
          </p:nvSpPr>
          <p:spPr>
            <a:xfrm>
              <a:off x="3338821" y="4242348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true/false</a:t>
              </a:r>
            </a:p>
          </p:txBody>
        </p:sp>
        <p:sp>
          <p:nvSpPr>
            <p:cNvPr id="443" name="矩形 1"/>
            <p:cNvSpPr/>
            <p:nvPr/>
          </p:nvSpPr>
          <p:spPr>
            <a:xfrm>
              <a:off x="3338808" y="1413425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this</a:t>
              </a:r>
            </a:p>
          </p:txBody>
        </p:sp>
        <p:sp>
          <p:nvSpPr>
            <p:cNvPr id="444" name="文本框 19"/>
            <p:cNvSpPr/>
            <p:nvPr/>
          </p:nvSpPr>
          <p:spPr>
            <a:xfrm>
              <a:off x="2202421" y="0"/>
              <a:ext cx="335280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700">
                  <a:solidFill>
                    <a:srgbClr val="FFFFFF"/>
                  </a:solidFill>
                </a:defRPr>
              </a:pPr>
              <a:r>
                <a:t>字面风格的</a:t>
              </a:r>
            </a:p>
            <a:p>
              <a:pPr defTabSz="1828800">
                <a:defRPr i="1" sz="13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（</a:t>
              </a:r>
              <a:r>
                <a:t>Literal style / literal expression</a:t>
              </a:r>
              <a:r>
                <a:t>）</a:t>
              </a:r>
            </a:p>
          </p:txBody>
        </p:sp>
        <p:sp>
          <p:nvSpPr>
            <p:cNvPr id="445" name="左大括号 28"/>
            <p:cNvSpPr/>
            <p:nvPr/>
          </p:nvSpPr>
          <p:spPr>
            <a:xfrm>
              <a:off x="2728445" y="3269968"/>
              <a:ext cx="561205" cy="1408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279"/>
                    <a:pt x="10800" y="20883"/>
                  </a:cubicBezTo>
                  <a:lnTo>
                    <a:pt x="10800" y="11517"/>
                  </a:lnTo>
                  <a:cubicBezTo>
                    <a:pt x="10800" y="11121"/>
                    <a:pt x="5965" y="10800"/>
                    <a:pt x="0" y="10800"/>
                  </a:cubicBezTo>
                  <a:cubicBezTo>
                    <a:pt x="5965" y="10800"/>
                    <a:pt x="10800" y="10479"/>
                    <a:pt x="10800" y="10083"/>
                  </a:cubicBezTo>
                  <a:lnTo>
                    <a:pt x="10800" y="717"/>
                  </a:lnTo>
                  <a:cubicBezTo>
                    <a:pt x="10800" y="321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  <p:sp>
          <p:nvSpPr>
            <p:cNvPr id="446" name="矩形 39"/>
            <p:cNvSpPr/>
            <p:nvPr/>
          </p:nvSpPr>
          <p:spPr>
            <a:xfrm>
              <a:off x="3338808" y="4556062"/>
              <a:ext cx="12192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unique symbol</a:t>
              </a:r>
            </a:p>
          </p:txBody>
        </p:sp>
        <p:sp>
          <p:nvSpPr>
            <p:cNvPr id="447" name="矩形 40"/>
            <p:cNvSpPr/>
            <p:nvPr/>
          </p:nvSpPr>
          <p:spPr>
            <a:xfrm>
              <a:off x="3410821" y="4993849"/>
              <a:ext cx="93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1828800">
                <a:defRPr sz="14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More …</a:t>
              </a:r>
            </a:p>
          </p:txBody>
        </p:sp>
      </p:grpSp>
      <p:grpSp>
        <p:nvGrpSpPr>
          <p:cNvPr id="452" name="成组"/>
          <p:cNvGrpSpPr/>
          <p:nvPr/>
        </p:nvGrpSpPr>
        <p:grpSpPr>
          <a:xfrm>
            <a:off x="16477746" y="7044983"/>
            <a:ext cx="1990060" cy="1314260"/>
            <a:chOff x="0" y="0"/>
            <a:chExt cx="1990059" cy="1314259"/>
          </a:xfrm>
        </p:grpSpPr>
        <p:sp>
          <p:nvSpPr>
            <p:cNvPr id="502" name="连接符: 肘形 135"/>
            <p:cNvSpPr/>
            <p:nvPr/>
          </p:nvSpPr>
          <p:spPr>
            <a:xfrm>
              <a:off x="0" y="744532"/>
              <a:ext cx="913675" cy="569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50" name="矩形 60"/>
            <p:cNvSpPr/>
            <p:nvPr/>
          </p:nvSpPr>
          <p:spPr>
            <a:xfrm>
              <a:off x="913674" y="0"/>
              <a:ext cx="1076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对象</a:t>
              </a:r>
            </a:p>
            <a:p>
              <a:pPr defTabSz="1828800">
                <a:defRPr sz="1800">
                  <a:solidFill>
                    <a:srgbClr val="FFFFFF"/>
                  </a:solidFill>
                </a:defRPr>
              </a:pPr>
              <a:r>
                <a:t>Object</a:t>
              </a:r>
            </a:p>
          </p:txBody>
        </p:sp>
        <p:sp>
          <p:nvSpPr>
            <p:cNvPr id="451" name="矩形 95"/>
            <p:cNvSpPr/>
            <p:nvPr/>
          </p:nvSpPr>
          <p:spPr>
            <a:xfrm>
              <a:off x="241575" y="873736"/>
              <a:ext cx="5761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实例化</a:t>
              </a:r>
            </a:p>
          </p:txBody>
        </p:sp>
      </p:grpSp>
      <p:cxnSp>
        <p:nvCxnSpPr>
          <p:cNvPr id="453" name="连接符: 曲线 11"/>
          <p:cNvCxnSpPr>
            <a:stCxn id="396" idx="0"/>
            <a:endCxn id="362" idx="0"/>
          </p:cNvCxnSpPr>
          <p:nvPr/>
        </p:nvCxnSpPr>
        <p:spPr>
          <a:xfrm>
            <a:off x="12432976" y="2787754"/>
            <a:ext cx="5498195" cy="2398764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54" name="连接符: 曲线 65"/>
          <p:cNvCxnSpPr>
            <a:stCxn id="389" idx="0"/>
            <a:endCxn id="365" idx="0"/>
          </p:cNvCxnSpPr>
          <p:nvPr/>
        </p:nvCxnSpPr>
        <p:spPr>
          <a:xfrm>
            <a:off x="18665964" y="2350365"/>
            <a:ext cx="2053918" cy="30187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cxnSp>
        <p:nvCxnSpPr>
          <p:cNvPr id="455" name="连接符: 曲线 65"/>
          <p:cNvCxnSpPr>
            <a:stCxn id="390" idx="0"/>
            <a:endCxn id="366" idx="0"/>
          </p:cNvCxnSpPr>
          <p:nvPr/>
        </p:nvCxnSpPr>
        <p:spPr>
          <a:xfrm>
            <a:off x="18677560" y="3052965"/>
            <a:ext cx="2042322" cy="73773"/>
          </a:xfrm>
          <a:prstGeom prst="straightConnector1">
            <a:avLst/>
          </a:prstGeom>
          <a:ln w="127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503" name="连接符: 肘形 135"/>
          <p:cNvSpPr/>
          <p:nvPr/>
        </p:nvSpPr>
        <p:spPr>
          <a:xfrm>
            <a:off x="18925790" y="4436791"/>
            <a:ext cx="595874" cy="356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57" name="文本框 78"/>
          <p:cNvSpPr txBox="1"/>
          <p:nvPr/>
        </p:nvSpPr>
        <p:spPr>
          <a:xfrm>
            <a:off x="18469584" y="4323095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同构</a:t>
            </a:r>
          </a:p>
        </p:txBody>
      </p:sp>
      <p:sp>
        <p:nvSpPr>
          <p:cNvPr id="458" name="文本框 9"/>
          <p:cNvSpPr txBox="1"/>
          <p:nvPr/>
        </p:nvSpPr>
        <p:spPr>
          <a:xfrm>
            <a:off x="18469584" y="4637657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有限</a:t>
            </a:r>
          </a:p>
        </p:txBody>
      </p:sp>
      <p:sp>
        <p:nvSpPr>
          <p:cNvPr id="459" name="文本框 9"/>
          <p:cNvSpPr txBox="1"/>
          <p:nvPr/>
        </p:nvSpPr>
        <p:spPr>
          <a:xfrm>
            <a:off x="18469584" y="496756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固定</a:t>
            </a:r>
          </a:p>
        </p:txBody>
      </p:sp>
      <p:sp>
        <p:nvSpPr>
          <p:cNvPr id="460" name="文本框 78"/>
          <p:cNvSpPr txBox="1"/>
          <p:nvPr/>
        </p:nvSpPr>
        <p:spPr>
          <a:xfrm>
            <a:off x="18469584" y="5297478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异构</a:t>
            </a:r>
          </a:p>
        </p:txBody>
      </p:sp>
      <p:sp>
        <p:nvSpPr>
          <p:cNvPr id="461" name="文本框 9"/>
          <p:cNvSpPr txBox="1"/>
          <p:nvPr/>
        </p:nvSpPr>
        <p:spPr>
          <a:xfrm>
            <a:off x="18469584" y="5627389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无限</a:t>
            </a:r>
          </a:p>
        </p:txBody>
      </p:sp>
      <p:sp>
        <p:nvSpPr>
          <p:cNvPr id="462" name="文本框 9"/>
          <p:cNvSpPr txBox="1"/>
          <p:nvPr/>
        </p:nvSpPr>
        <p:spPr>
          <a:xfrm>
            <a:off x="18469584" y="5957300"/>
            <a:ext cx="5080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不固定</a:t>
            </a:r>
          </a:p>
        </p:txBody>
      </p:sp>
      <p:sp>
        <p:nvSpPr>
          <p:cNvPr id="463" name="左大括号 247"/>
          <p:cNvSpPr/>
          <p:nvPr/>
        </p:nvSpPr>
        <p:spPr>
          <a:xfrm>
            <a:off x="18310128" y="4316862"/>
            <a:ext cx="266573" cy="1885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504" name="连接符: 肘形 135"/>
          <p:cNvSpPr/>
          <p:nvPr/>
        </p:nvSpPr>
        <p:spPr>
          <a:xfrm>
            <a:off x="18921989" y="4718864"/>
            <a:ext cx="1469224" cy="845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05" name="连接符: 肘形 135"/>
          <p:cNvSpPr/>
          <p:nvPr/>
        </p:nvSpPr>
        <p:spPr>
          <a:xfrm>
            <a:off x="18935406" y="5079313"/>
            <a:ext cx="1284000" cy="48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06" name="连接符: 肘形 135"/>
          <p:cNvSpPr/>
          <p:nvPr/>
        </p:nvSpPr>
        <p:spPr>
          <a:xfrm>
            <a:off x="18931478" y="5396603"/>
            <a:ext cx="841633" cy="168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07" name="连接符: 肘形 135"/>
          <p:cNvSpPr/>
          <p:nvPr/>
        </p:nvSpPr>
        <p:spPr>
          <a:xfrm>
            <a:off x="18910608" y="4958798"/>
            <a:ext cx="643132" cy="7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08" name="连接符: 肘形 135"/>
          <p:cNvSpPr/>
          <p:nvPr/>
        </p:nvSpPr>
        <p:spPr>
          <a:xfrm>
            <a:off x="18960163" y="4952663"/>
            <a:ext cx="640243" cy="1091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6350">
            <a:solidFill>
              <a:srgbClr val="FFFFFF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469" name="左大括号 247"/>
          <p:cNvSpPr/>
          <p:nvPr/>
        </p:nvSpPr>
        <p:spPr>
          <a:xfrm>
            <a:off x="18310128" y="8589629"/>
            <a:ext cx="266573" cy="2600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096"/>
                  <a:pt x="10800" y="20474"/>
                </a:cubicBezTo>
                <a:lnTo>
                  <a:pt x="10800" y="11926"/>
                </a:lnTo>
                <a:cubicBezTo>
                  <a:pt x="10800" y="11304"/>
                  <a:pt x="5965" y="10800"/>
                  <a:pt x="0" y="10800"/>
                </a:cubicBezTo>
                <a:cubicBezTo>
                  <a:pt x="5965" y="10800"/>
                  <a:pt x="10800" y="10296"/>
                  <a:pt x="10800" y="9674"/>
                </a:cubicBezTo>
                <a:lnTo>
                  <a:pt x="10800" y="1126"/>
                </a:lnTo>
                <a:cubicBezTo>
                  <a:pt x="10800" y="504"/>
                  <a:pt x="15635" y="0"/>
                  <a:pt x="21600" y="0"/>
                </a:cubicBezTo>
              </a:path>
            </a:pathLst>
          </a:custGeom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3600"/>
            </a:pPr>
          </a:p>
        </p:txBody>
      </p:sp>
      <p:sp>
        <p:nvSpPr>
          <p:cNvPr id="470" name="X, Y"/>
          <p:cNvSpPr txBox="1"/>
          <p:nvPr/>
        </p:nvSpPr>
        <p:spPr>
          <a:xfrm>
            <a:off x="16513969" y="3494644"/>
            <a:ext cx="54772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828800"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X, Y</a:t>
            </a:r>
          </a:p>
        </p:txBody>
      </p:sp>
      <p:sp>
        <p:nvSpPr>
          <p:cNvPr id="471" name="矩形 60"/>
          <p:cNvSpPr txBox="1"/>
          <p:nvPr/>
        </p:nvSpPr>
        <p:spPr>
          <a:xfrm>
            <a:off x="17214006" y="9475532"/>
            <a:ext cx="1253799" cy="81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函数</a:t>
            </a:r>
          </a:p>
          <a:p>
            <a:pPr defTabSz="1828800">
              <a:defRPr sz="1800">
                <a:solidFill>
                  <a:srgbClr val="FFFFFF"/>
                </a:solidFill>
              </a:defRPr>
            </a:pPr>
            <a:r>
              <a:t>Function</a:t>
            </a:r>
          </a:p>
        </p:txBody>
      </p:sp>
      <p:grpSp>
        <p:nvGrpSpPr>
          <p:cNvPr id="486" name="成组"/>
          <p:cNvGrpSpPr/>
          <p:nvPr/>
        </p:nvGrpSpPr>
        <p:grpSpPr>
          <a:xfrm>
            <a:off x="18310128" y="6368796"/>
            <a:ext cx="3679754" cy="1919838"/>
            <a:chOff x="0" y="0"/>
            <a:chExt cx="3679752" cy="1919837"/>
          </a:xfrm>
        </p:grpSpPr>
        <p:sp>
          <p:nvSpPr>
            <p:cNvPr id="472" name="矩形 50"/>
            <p:cNvSpPr/>
            <p:nvPr/>
          </p:nvSpPr>
          <p:spPr>
            <a:xfrm>
              <a:off x="1139752" y="570672"/>
              <a:ext cx="2540001" cy="372142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x: object</a:t>
              </a:r>
            </a:p>
          </p:txBody>
        </p:sp>
        <p:sp>
          <p:nvSpPr>
            <p:cNvPr id="473" name="矩形 460"/>
            <p:cNvSpPr/>
            <p:nvPr/>
          </p:nvSpPr>
          <p:spPr>
            <a:xfrm>
              <a:off x="1139752" y="102489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对象：</a:t>
              </a:r>
              <a:r>
                <a:t>{a: ..., b: ...}</a:t>
              </a:r>
            </a:p>
          </p:txBody>
        </p:sp>
        <p:sp>
          <p:nvSpPr>
            <p:cNvPr id="474" name="矩形 460"/>
            <p:cNvSpPr/>
            <p:nvPr/>
          </p:nvSpPr>
          <p:spPr>
            <a:xfrm>
              <a:off x="1139752" y="1039048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127000" algn="l" defTabSz="1828800">
                <a:defRPr sz="1600">
                  <a:solidFill>
                    <a:srgbClr val="FFFFFF"/>
                  </a:solidFill>
                </a:defRPr>
              </a:pPr>
              <a:r>
                <a:t>记录</a:t>
              </a:r>
              <a:r>
                <a:t>：</a:t>
              </a:r>
              <a:r>
                <a:t>Record&lt;&gt;</a:t>
              </a:r>
            </a:p>
          </p:txBody>
        </p:sp>
        <p:sp>
          <p:nvSpPr>
            <p:cNvPr id="475" name="文本框 78"/>
            <p:cNvSpPr txBox="1"/>
            <p:nvPr/>
          </p:nvSpPr>
          <p:spPr>
            <a:xfrm>
              <a:off x="177458" y="0"/>
              <a:ext cx="508001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同构</a:t>
              </a:r>
            </a:p>
          </p:txBody>
        </p:sp>
        <p:sp>
          <p:nvSpPr>
            <p:cNvPr id="476" name="文本框 9"/>
            <p:cNvSpPr txBox="1"/>
            <p:nvPr/>
          </p:nvSpPr>
          <p:spPr>
            <a:xfrm>
              <a:off x="177458" y="329910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有限</a:t>
              </a:r>
            </a:p>
          </p:txBody>
        </p:sp>
        <p:sp>
          <p:nvSpPr>
            <p:cNvPr id="477" name="文本框 9"/>
            <p:cNvSpPr txBox="1"/>
            <p:nvPr/>
          </p:nvSpPr>
          <p:spPr>
            <a:xfrm>
              <a:off x="177458" y="659821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固定</a:t>
              </a:r>
            </a:p>
          </p:txBody>
        </p:sp>
        <p:sp>
          <p:nvSpPr>
            <p:cNvPr id="478" name="文本框 78"/>
            <p:cNvSpPr txBox="1"/>
            <p:nvPr/>
          </p:nvSpPr>
          <p:spPr>
            <a:xfrm>
              <a:off x="177458" y="98973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异构</a:t>
              </a:r>
            </a:p>
          </p:txBody>
        </p:sp>
        <p:sp>
          <p:nvSpPr>
            <p:cNvPr id="479" name="文本框 9"/>
            <p:cNvSpPr txBox="1"/>
            <p:nvPr/>
          </p:nvSpPr>
          <p:spPr>
            <a:xfrm>
              <a:off x="177458" y="1319642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无限</a:t>
              </a:r>
            </a:p>
          </p:txBody>
        </p:sp>
        <p:sp>
          <p:nvSpPr>
            <p:cNvPr id="480" name="文本框 9"/>
            <p:cNvSpPr txBox="1"/>
            <p:nvPr/>
          </p:nvSpPr>
          <p:spPr>
            <a:xfrm>
              <a:off x="177458" y="1649554"/>
              <a:ext cx="508001" cy="2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defTabSz="1828800">
                <a:defRPr sz="1200">
                  <a:solidFill>
                    <a:srgbClr val="FFFFFF"/>
                  </a:solidFill>
                  <a:latin typeface="Source Han Sans SC"/>
                  <a:ea typeface="Source Han Sans SC"/>
                  <a:cs typeface="Source Han Sans SC"/>
                  <a:sym typeface="Source Han Sans SC"/>
                </a:defRPr>
              </a:lvl1pPr>
            </a:lstStyle>
            <a:p>
              <a:pPr/>
              <a:r>
                <a:t>不固定</a:t>
              </a:r>
            </a:p>
          </p:txBody>
        </p:sp>
        <p:sp>
          <p:nvSpPr>
            <p:cNvPr id="481" name="矩形 50"/>
            <p:cNvSpPr/>
            <p:nvPr/>
          </p:nvSpPr>
          <p:spPr>
            <a:xfrm>
              <a:off x="1139752" y="1507231"/>
              <a:ext cx="2540001" cy="372141"/>
            </a:xfrm>
            <a:prstGeom prst="rect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indent="127000" algn="l" defTabSz="1828800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枚举：enum ...</a:t>
              </a:r>
            </a:p>
          </p:txBody>
        </p:sp>
        <p:sp>
          <p:nvSpPr>
            <p:cNvPr id="509" name="连接符: 肘形 135"/>
            <p:cNvSpPr/>
            <p:nvPr/>
          </p:nvSpPr>
          <p:spPr>
            <a:xfrm>
              <a:off x="623227" y="364904"/>
              <a:ext cx="477717" cy="65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0" name="连接符: 肘形 135"/>
            <p:cNvSpPr/>
            <p:nvPr/>
          </p:nvSpPr>
          <p:spPr>
            <a:xfrm>
              <a:off x="685458" y="364904"/>
              <a:ext cx="415485" cy="5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11" name="连接符: 肘形 135"/>
            <p:cNvSpPr/>
            <p:nvPr/>
          </p:nvSpPr>
          <p:spPr>
            <a:xfrm>
              <a:off x="676840" y="364904"/>
              <a:ext cx="424103" cy="129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85" name="左大括号 247"/>
            <p:cNvSpPr/>
            <p:nvPr/>
          </p:nvSpPr>
          <p:spPr>
            <a:xfrm>
              <a:off x="0" y="34515"/>
              <a:ext cx="266572" cy="188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1096"/>
                    <a:pt x="10800" y="20474"/>
                  </a:cubicBezTo>
                  <a:lnTo>
                    <a:pt x="10800" y="11926"/>
                  </a:lnTo>
                  <a:cubicBezTo>
                    <a:pt x="10800" y="11304"/>
                    <a:pt x="5965" y="10800"/>
                    <a:pt x="0" y="10800"/>
                  </a:cubicBezTo>
                  <a:cubicBezTo>
                    <a:pt x="5965" y="10800"/>
                    <a:pt x="10800" y="10296"/>
                    <a:pt x="10800" y="9674"/>
                  </a:cubicBezTo>
                  <a:lnTo>
                    <a:pt x="10800" y="1126"/>
                  </a:lnTo>
                  <a:cubicBezTo>
                    <a:pt x="10800" y="504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/>
              </a:pPr>
            </a:p>
          </p:txBody>
        </p:sp>
      </p:grpSp>
      <p:sp>
        <p:nvSpPr>
          <p:cNvPr id="487" name="..."/>
          <p:cNvSpPr txBox="1"/>
          <p:nvPr/>
        </p:nvSpPr>
        <p:spPr>
          <a:xfrm>
            <a:off x="19293327" y="9610637"/>
            <a:ext cx="40223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127000" algn="l" defTabSz="1828800"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512" name="连接符: 肘形 135"/>
          <p:cNvSpPr/>
          <p:nvPr/>
        </p:nvSpPr>
        <p:spPr>
          <a:xfrm>
            <a:off x="16476070" y="9249160"/>
            <a:ext cx="737937" cy="34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489" name="文本框 136"/>
          <p:cNvSpPr txBox="1"/>
          <p:nvPr/>
        </p:nvSpPr>
        <p:spPr>
          <a:xfrm rot="2255021">
            <a:off x="13799835" y="829865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可调用</a:t>
            </a:r>
          </a:p>
        </p:txBody>
      </p:sp>
      <p:sp>
        <p:nvSpPr>
          <p:cNvPr id="490" name="文本框 457"/>
          <p:cNvSpPr txBox="1"/>
          <p:nvPr/>
        </p:nvSpPr>
        <p:spPr>
          <a:xfrm rot="20968705">
            <a:off x="14082390" y="7195698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可索引</a:t>
            </a:r>
          </a:p>
        </p:txBody>
      </p:sp>
      <p:sp>
        <p:nvSpPr>
          <p:cNvPr id="491" name="文本框 462"/>
          <p:cNvSpPr txBox="1"/>
          <p:nvPr/>
        </p:nvSpPr>
        <p:spPr>
          <a:xfrm rot="214402">
            <a:off x="14082391" y="7550362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可迭代</a:t>
            </a:r>
          </a:p>
        </p:txBody>
      </p:sp>
      <p:sp>
        <p:nvSpPr>
          <p:cNvPr id="492" name="文本框 465"/>
          <p:cNvSpPr txBox="1"/>
          <p:nvPr/>
        </p:nvSpPr>
        <p:spPr>
          <a:xfrm rot="1098054">
            <a:off x="13983103" y="7985965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可创建</a:t>
            </a:r>
          </a:p>
        </p:txBody>
      </p:sp>
      <p:sp>
        <p:nvSpPr>
          <p:cNvPr id="493" name="文本框 469"/>
          <p:cNvSpPr txBox="1"/>
          <p:nvPr/>
        </p:nvSpPr>
        <p:spPr>
          <a:xfrm>
            <a:off x="12855421" y="8662460"/>
            <a:ext cx="46166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28800">
              <a:defRPr sz="1200">
                <a:solidFill>
                  <a:srgbClr val="FFFFFF"/>
                </a:solidFill>
                <a:latin typeface="Source Han Sans SC"/>
                <a:ea typeface="Source Han Sans SC"/>
                <a:cs typeface="Source Han Sans SC"/>
                <a:sym typeface="Source Han Sans SC"/>
              </a:defRPr>
            </a:lvl1pPr>
          </a:lstStyle>
          <a:p>
            <a:pPr/>
            <a:r>
              <a:t>可列举</a:t>
            </a:r>
          </a:p>
        </p:txBody>
      </p:sp>
      <p:sp>
        <p:nvSpPr>
          <p:cNvPr id="494" name="矩形 489"/>
          <p:cNvSpPr/>
          <p:nvPr/>
        </p:nvSpPr>
        <p:spPr>
          <a:xfrm>
            <a:off x="10748759" y="4165028"/>
            <a:ext cx="12419195" cy="7199364"/>
          </a:xfrm>
          <a:prstGeom prst="rect">
            <a:avLst/>
          </a:prstGeom>
          <a:gradFill>
            <a:gsLst>
              <a:gs pos="0">
                <a:srgbClr val="B0CBE9">
                  <a:alpha val="28000"/>
                </a:srgbClr>
              </a:gs>
              <a:gs pos="50000">
                <a:srgbClr val="A1C1E5">
                  <a:alpha val="26000"/>
                </a:srgbClr>
              </a:gs>
              <a:gs pos="100000">
                <a:srgbClr val="91B9E4">
                  <a:alpha val="17000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</p:spPr>
        <p:txBody>
          <a:bodyPr tIns="91439" bIns="91439" anchor="ctr"/>
          <a:lstStyle/>
          <a:p>
            <a:pPr defTabSz="1828800"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declaration merging 2.png" descr="declaration merging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4486" y="1944202"/>
            <a:ext cx="17546420" cy="9307828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https://typescriptlang.org/docs/handbook/declaration-merging.html"/>
          <p:cNvSpPr txBox="1"/>
          <p:nvPr/>
        </p:nvSpPr>
        <p:spPr>
          <a:xfrm>
            <a:off x="6789371" y="11490125"/>
            <a:ext cx="10021913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https://typescriptlang.org/docs/handbook/declaration-merging.html</a:t>
            </a:r>
          </a:p>
        </p:txBody>
      </p:sp>
      <p:sp>
        <p:nvSpPr>
          <p:cNvPr id="516" name="线条"/>
          <p:cNvSpPr/>
          <p:nvPr/>
        </p:nvSpPr>
        <p:spPr>
          <a:xfrm flipV="1">
            <a:off x="11409105" y="872138"/>
            <a:ext cx="1" cy="2900186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7" name="线条"/>
          <p:cNvSpPr/>
          <p:nvPr/>
        </p:nvSpPr>
        <p:spPr>
          <a:xfrm flipV="1">
            <a:off x="15628651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8" name="线条"/>
          <p:cNvSpPr/>
          <p:nvPr/>
        </p:nvSpPr>
        <p:spPr>
          <a:xfrm flipV="1">
            <a:off x="18724845" y="1484459"/>
            <a:ext cx="1" cy="1675544"/>
          </a:xfrm>
          <a:prstGeom prst="line">
            <a:avLst/>
          </a:prstGeom>
          <a:ln w="25400">
            <a:solidFill>
              <a:schemeClr val="accent5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9" name="declare"/>
          <p:cNvSpPr txBox="1"/>
          <p:nvPr/>
        </p:nvSpPr>
        <p:spPr>
          <a:xfrm>
            <a:off x="9966914" y="472477"/>
            <a:ext cx="1181274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declare</a:t>
            </a:r>
          </a:p>
        </p:txBody>
      </p:sp>
      <p:sp>
        <p:nvSpPr>
          <p:cNvPr id="520" name="scope"/>
          <p:cNvSpPr txBox="1"/>
          <p:nvPr/>
        </p:nvSpPr>
        <p:spPr>
          <a:xfrm>
            <a:off x="11601363" y="472477"/>
            <a:ext cx="876425" cy="423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scope</a:t>
            </a:r>
          </a:p>
        </p:txBody>
      </p:sp>
      <p:sp>
        <p:nvSpPr>
          <p:cNvPr id="521" name="名字空间"/>
          <p:cNvSpPr txBox="1"/>
          <p:nvPr/>
        </p:nvSpPr>
        <p:spPr>
          <a:xfrm>
            <a:off x="12765326" y="1416559"/>
            <a:ext cx="1130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名字空间</a:t>
            </a:r>
          </a:p>
        </p:txBody>
      </p:sp>
      <p:sp>
        <p:nvSpPr>
          <p:cNvPr id="522" name="类型"/>
          <p:cNvSpPr txBox="1"/>
          <p:nvPr/>
        </p:nvSpPr>
        <p:spPr>
          <a:xfrm>
            <a:off x="16743678" y="1396001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523" name="值"/>
          <p:cNvSpPr txBox="1"/>
          <p:nvPr/>
        </p:nvSpPr>
        <p:spPr>
          <a:xfrm>
            <a:off x="19545540" y="1355327"/>
            <a:ext cx="36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1828800">
              <a:defRPr sz="20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值</a:t>
            </a:r>
          </a:p>
        </p:txBody>
      </p:sp>
      <p:pic>
        <p:nvPicPr>
          <p:cNvPr id="524" name="图片 1" descr="图片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76803" y="8781183"/>
            <a:ext cx="609525" cy="60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图片 14" descr="图片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66341" y="3052878"/>
            <a:ext cx="609525" cy="609525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矩形 23"/>
          <p:cNvSpPr txBox="1"/>
          <p:nvPr/>
        </p:nvSpPr>
        <p:spPr>
          <a:xfrm>
            <a:off x="13146326" y="8927535"/>
            <a:ext cx="368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chemeClr val="accent5"/>
                </a:solidFill>
                <a:latin typeface="+mn-lt"/>
                <a:ea typeface="+mn-ea"/>
                <a:cs typeface="+mn-cs"/>
                <a:sym typeface="苹方-简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ingFang SC Regular"/>
        <a:ea typeface="PingFang SC Regular"/>
        <a:cs typeface="PingFang SC Regular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ingFang S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