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15 |  在 TypeScript 中的“语句”与名字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本篇回顾与综述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从语言的角度来理解TypeScript（语句与表达式）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对后续课程的安排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924131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主要概念</a:t>
            </a:r>
          </a:p>
        </p:txBody>
      </p:sp>
      <p:sp>
        <p:nvSpPr>
          <p:cNvPr id="88" name="文本框 33"/>
          <p:cNvSpPr txBox="1"/>
          <p:nvPr/>
        </p:nvSpPr>
        <p:spPr>
          <a:xfrm>
            <a:off x="7128431" y="3677412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名字</a:t>
            </a:r>
          </a:p>
        </p:txBody>
      </p:sp>
      <p:sp>
        <p:nvSpPr>
          <p:cNvPr id="89" name="文本框 33"/>
          <p:cNvSpPr txBox="1"/>
          <p:nvPr/>
        </p:nvSpPr>
        <p:spPr>
          <a:xfrm>
            <a:off x="7128431" y="4727750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值</a:t>
            </a:r>
          </a:p>
        </p:txBody>
      </p:sp>
      <p:grpSp>
        <p:nvGrpSpPr>
          <p:cNvPr id="92" name="圆角矩形 26"/>
          <p:cNvGrpSpPr/>
          <p:nvPr/>
        </p:nvGrpSpPr>
        <p:grpSpPr>
          <a:xfrm>
            <a:off x="5947802" y="4740204"/>
            <a:ext cx="673101" cy="646861"/>
            <a:chOff x="0" y="0"/>
            <a:chExt cx="673100" cy="646860"/>
          </a:xfrm>
        </p:grpSpPr>
        <p:sp>
          <p:nvSpPr>
            <p:cNvPr id="90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1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5" name="圆角矩形 26"/>
          <p:cNvGrpSpPr/>
          <p:nvPr/>
        </p:nvGrpSpPr>
        <p:grpSpPr>
          <a:xfrm>
            <a:off x="5947802" y="3689866"/>
            <a:ext cx="673101" cy="646861"/>
            <a:chOff x="0" y="0"/>
            <a:chExt cx="673100" cy="646860"/>
          </a:xfrm>
        </p:grpSpPr>
        <p:sp>
          <p:nvSpPr>
            <p:cNvPr id="93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4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6" name="文本框 33"/>
          <p:cNvSpPr txBox="1"/>
          <p:nvPr/>
        </p:nvSpPr>
        <p:spPr>
          <a:xfrm>
            <a:off x="7128431" y="5790542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语句</a:t>
            </a:r>
          </a:p>
        </p:txBody>
      </p:sp>
      <p:grpSp>
        <p:nvGrpSpPr>
          <p:cNvPr id="99" name="圆角矩形 26"/>
          <p:cNvGrpSpPr/>
          <p:nvPr/>
        </p:nvGrpSpPr>
        <p:grpSpPr>
          <a:xfrm>
            <a:off x="5947802" y="5802996"/>
            <a:ext cx="673101" cy="646861"/>
            <a:chOff x="0" y="0"/>
            <a:chExt cx="673100" cy="646860"/>
          </a:xfrm>
        </p:grpSpPr>
        <p:sp>
          <p:nvSpPr>
            <p:cNvPr id="97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8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0" name="文本框 33"/>
          <p:cNvSpPr txBox="1"/>
          <p:nvPr/>
        </p:nvSpPr>
        <p:spPr>
          <a:xfrm>
            <a:off x="7133409" y="6858000"/>
            <a:ext cx="12506238" cy="67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表达式</a:t>
            </a:r>
          </a:p>
        </p:txBody>
      </p:sp>
      <p:grpSp>
        <p:nvGrpSpPr>
          <p:cNvPr id="103" name="圆角矩形 26"/>
          <p:cNvGrpSpPr/>
          <p:nvPr/>
        </p:nvGrpSpPr>
        <p:grpSpPr>
          <a:xfrm>
            <a:off x="5952780" y="6870453"/>
            <a:ext cx="673101" cy="646861"/>
            <a:chOff x="0" y="0"/>
            <a:chExt cx="673100" cy="646860"/>
          </a:xfrm>
        </p:grpSpPr>
        <p:sp>
          <p:nvSpPr>
            <p:cNvPr id="101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02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4" name="左大括号 105"/>
          <p:cNvSpPr/>
          <p:nvPr/>
        </p:nvSpPr>
        <p:spPr>
          <a:xfrm>
            <a:off x="9186146" y="5904534"/>
            <a:ext cx="549854" cy="1631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965" y="21600"/>
                  <a:pt x="10800" y="21463"/>
                  <a:pt x="10800" y="21295"/>
                </a:cubicBezTo>
                <a:lnTo>
                  <a:pt x="10800" y="11105"/>
                </a:lnTo>
                <a:cubicBezTo>
                  <a:pt x="10800" y="10937"/>
                  <a:pt x="15635" y="10800"/>
                  <a:pt x="21600" y="10800"/>
                </a:cubicBezTo>
                <a:cubicBezTo>
                  <a:pt x="15635" y="10800"/>
                  <a:pt x="10800" y="10663"/>
                  <a:pt x="10800" y="10495"/>
                </a:cubicBezTo>
                <a:lnTo>
                  <a:pt x="10800" y="305"/>
                </a:lnTo>
                <a:cubicBezTo>
                  <a:pt x="10800" y="137"/>
                  <a:pt x="5965" y="0"/>
                  <a:pt x="0" y="0"/>
                </a:cubicBezTo>
              </a:path>
            </a:pathLst>
          </a:custGeom>
          <a:ln w="38100">
            <a:solidFill>
              <a:srgbClr val="4472C4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05" name="关键字"/>
          <p:cNvSpPr txBox="1"/>
          <p:nvPr/>
        </p:nvSpPr>
        <p:spPr>
          <a:xfrm>
            <a:off x="10019040" y="6331811"/>
            <a:ext cx="1338581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关键字</a:t>
            </a:r>
          </a:p>
        </p:txBody>
      </p:sp>
      <p:grpSp>
        <p:nvGrpSpPr>
          <p:cNvPr id="108" name="圆角矩形 26"/>
          <p:cNvGrpSpPr/>
          <p:nvPr/>
        </p:nvGrpSpPr>
        <p:grpSpPr>
          <a:xfrm>
            <a:off x="11448701" y="6318532"/>
            <a:ext cx="673101" cy="646861"/>
            <a:chOff x="0" y="0"/>
            <a:chExt cx="673100" cy="646860"/>
          </a:xfrm>
        </p:grpSpPr>
        <p:sp>
          <p:nvSpPr>
            <p:cNvPr id="106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07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declaration merging 2.png" descr="declaration merging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486" y="1944202"/>
            <a:ext cx="17546420" cy="930782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https://typescriptlang.org/docs/handbook/declaration-merging.html"/>
          <p:cNvSpPr txBox="1"/>
          <p:nvPr/>
        </p:nvSpPr>
        <p:spPr>
          <a:xfrm>
            <a:off x="6789371" y="11490125"/>
            <a:ext cx="10021913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https://typescriptlang.org/docs/handbook/declaration-merging.html</a:t>
            </a:r>
          </a:p>
        </p:txBody>
      </p:sp>
      <p:sp>
        <p:nvSpPr>
          <p:cNvPr id="112" name="线条"/>
          <p:cNvSpPr/>
          <p:nvPr/>
        </p:nvSpPr>
        <p:spPr>
          <a:xfrm flipV="1">
            <a:off x="11409105" y="872138"/>
            <a:ext cx="1" cy="290018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线条"/>
          <p:cNvSpPr/>
          <p:nvPr/>
        </p:nvSpPr>
        <p:spPr>
          <a:xfrm flipV="1">
            <a:off x="15628651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线条"/>
          <p:cNvSpPr/>
          <p:nvPr/>
        </p:nvSpPr>
        <p:spPr>
          <a:xfrm flipV="1">
            <a:off x="18724845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declare"/>
          <p:cNvSpPr txBox="1"/>
          <p:nvPr/>
        </p:nvSpPr>
        <p:spPr>
          <a:xfrm>
            <a:off x="9966914" y="472477"/>
            <a:ext cx="1181274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declare</a:t>
            </a:r>
          </a:p>
        </p:txBody>
      </p:sp>
      <p:sp>
        <p:nvSpPr>
          <p:cNvPr id="116" name="scope"/>
          <p:cNvSpPr txBox="1"/>
          <p:nvPr/>
        </p:nvSpPr>
        <p:spPr>
          <a:xfrm>
            <a:off x="11601363" y="472477"/>
            <a:ext cx="876425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117" name="名字空间"/>
          <p:cNvSpPr txBox="1"/>
          <p:nvPr/>
        </p:nvSpPr>
        <p:spPr>
          <a:xfrm>
            <a:off x="12765326" y="141655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名字空间</a:t>
            </a:r>
          </a:p>
        </p:txBody>
      </p:sp>
      <p:sp>
        <p:nvSpPr>
          <p:cNvPr id="118" name="类型"/>
          <p:cNvSpPr txBox="1"/>
          <p:nvPr/>
        </p:nvSpPr>
        <p:spPr>
          <a:xfrm>
            <a:off x="16743678" y="139600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119" name="值"/>
          <p:cNvSpPr txBox="1"/>
          <p:nvPr/>
        </p:nvSpPr>
        <p:spPr>
          <a:xfrm>
            <a:off x="19545540" y="1355327"/>
            <a:ext cx="36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值</a:t>
            </a:r>
          </a:p>
        </p:txBody>
      </p:sp>
      <p:sp>
        <p:nvSpPr>
          <p:cNvPr id="120" name="矩形 23"/>
          <p:cNvSpPr txBox="1"/>
          <p:nvPr/>
        </p:nvSpPr>
        <p:spPr>
          <a:xfrm>
            <a:off x="13146326" y="8927535"/>
            <a:ext cx="368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线条 线条" descr="线条 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8824417" y="6716310"/>
            <a:ext cx="7279909" cy="519688"/>
          </a:xfrm>
          <a:prstGeom prst="rect">
            <a:avLst/>
          </a:prstGeom>
        </p:spPr>
      </p:pic>
      <p:sp>
        <p:nvSpPr>
          <p:cNvPr id="124" name="在此输入一级标题"/>
          <p:cNvSpPr txBox="1"/>
          <p:nvPr/>
        </p:nvSpPr>
        <p:spPr>
          <a:xfrm>
            <a:off x="1285952" y="1239528"/>
            <a:ext cx="695654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后续课程</a:t>
            </a:r>
          </a:p>
        </p:txBody>
      </p:sp>
      <p:grpSp>
        <p:nvGrpSpPr>
          <p:cNvPr id="127" name="矩形 4"/>
          <p:cNvGrpSpPr/>
          <p:nvPr/>
        </p:nvGrpSpPr>
        <p:grpSpPr>
          <a:xfrm>
            <a:off x="9771462" y="1634578"/>
            <a:ext cx="5324360" cy="1832671"/>
            <a:chOff x="0" y="0"/>
            <a:chExt cx="5324359" cy="1832669"/>
          </a:xfrm>
        </p:grpSpPr>
        <p:sp>
          <p:nvSpPr>
            <p:cNvPr id="125" name="矩形"/>
            <p:cNvSpPr/>
            <p:nvPr/>
          </p:nvSpPr>
          <p:spPr>
            <a:xfrm>
              <a:off x="0" y="89238"/>
              <a:ext cx="5324360" cy="1625601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26" name="一、初阶类型篇…"/>
            <p:cNvSpPr txBox="1"/>
            <p:nvPr/>
          </p:nvSpPr>
          <p:spPr>
            <a:xfrm>
              <a:off x="119143" y="0"/>
              <a:ext cx="5086073" cy="1832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40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一、初阶类型篇</a:t>
              </a:r>
            </a:p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第01~15讲</a:t>
              </a:r>
              <a:r>
                <a:t>）</a:t>
              </a:r>
            </a:p>
          </p:txBody>
        </p:sp>
      </p:grpSp>
      <p:grpSp>
        <p:nvGrpSpPr>
          <p:cNvPr id="130" name="矩形 3"/>
          <p:cNvGrpSpPr/>
          <p:nvPr/>
        </p:nvGrpSpPr>
        <p:grpSpPr>
          <a:xfrm>
            <a:off x="9771462" y="6136318"/>
            <a:ext cx="5324360" cy="1627808"/>
            <a:chOff x="0" y="0"/>
            <a:chExt cx="5324359" cy="1627807"/>
          </a:xfrm>
        </p:grpSpPr>
        <p:sp>
          <p:nvSpPr>
            <p:cNvPr id="128" name="矩形"/>
            <p:cNvSpPr/>
            <p:nvPr/>
          </p:nvSpPr>
          <p:spPr>
            <a:xfrm>
              <a:off x="0" y="0"/>
              <a:ext cx="5324360" cy="1561139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29" name="三、TS应用篇…"/>
            <p:cNvSpPr txBox="1"/>
            <p:nvPr/>
          </p:nvSpPr>
          <p:spPr>
            <a:xfrm>
              <a:off x="126879" y="12414"/>
              <a:ext cx="5070601" cy="1615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5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三、TS应用篇</a:t>
              </a:r>
            </a:p>
            <a:p>
              <a:pPr defTabSz="1828800">
                <a:defRPr sz="35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第30~45讲</a:t>
              </a:r>
              <a:r>
                <a:t>）</a:t>
              </a:r>
            </a:p>
          </p:txBody>
        </p:sp>
      </p:grpSp>
      <p:grpSp>
        <p:nvGrpSpPr>
          <p:cNvPr id="133" name="矩形 15"/>
          <p:cNvGrpSpPr/>
          <p:nvPr/>
        </p:nvGrpSpPr>
        <p:grpSpPr>
          <a:xfrm>
            <a:off x="9771462" y="3918837"/>
            <a:ext cx="5324360" cy="1663461"/>
            <a:chOff x="0" y="0"/>
            <a:chExt cx="5324359" cy="1663459"/>
          </a:xfrm>
        </p:grpSpPr>
        <p:sp>
          <p:nvSpPr>
            <p:cNvPr id="131" name="矩形"/>
            <p:cNvSpPr/>
            <p:nvPr/>
          </p:nvSpPr>
          <p:spPr>
            <a:xfrm>
              <a:off x="0" y="37859"/>
              <a:ext cx="5324360" cy="1625601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32" name="二、高阶类型篇（上）…"/>
            <p:cNvSpPr txBox="1"/>
            <p:nvPr/>
          </p:nvSpPr>
          <p:spPr>
            <a:xfrm>
              <a:off x="126879" y="0"/>
              <a:ext cx="5070601" cy="1615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二、高阶类型篇（上）</a:t>
              </a:r>
            </a:p>
            <a:p>
              <a:pPr defTabSz="1828800">
                <a:defRPr sz="3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（第16~29讲）</a:t>
              </a:r>
            </a:p>
          </p:txBody>
        </p:sp>
      </p:grpSp>
      <p:grpSp>
        <p:nvGrpSpPr>
          <p:cNvPr id="136" name="矩形 3"/>
          <p:cNvGrpSpPr/>
          <p:nvPr/>
        </p:nvGrpSpPr>
        <p:grpSpPr>
          <a:xfrm>
            <a:off x="9771462" y="10507416"/>
            <a:ext cx="5324360" cy="1684229"/>
            <a:chOff x="0" y="0"/>
            <a:chExt cx="5324359" cy="1684227"/>
          </a:xfrm>
        </p:grpSpPr>
        <p:sp>
          <p:nvSpPr>
            <p:cNvPr id="134" name="矩形"/>
            <p:cNvSpPr/>
            <p:nvPr/>
          </p:nvSpPr>
          <p:spPr>
            <a:xfrm>
              <a:off x="0" y="58627"/>
              <a:ext cx="5324360" cy="1625601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35" name="五、TS开发篇…"/>
            <p:cNvSpPr txBox="1"/>
            <p:nvPr/>
          </p:nvSpPr>
          <p:spPr>
            <a:xfrm>
              <a:off x="126879" y="0"/>
              <a:ext cx="5070601" cy="1615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五、TS开发篇</a:t>
              </a:r>
            </a:p>
            <a:p>
              <a:pPr defTabSz="1828800">
                <a:defRPr sz="3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第60讲+</a:t>
              </a:r>
              <a:r>
                <a:t>）</a:t>
              </a:r>
            </a:p>
          </p:txBody>
        </p:sp>
      </p:grpSp>
      <p:grpSp>
        <p:nvGrpSpPr>
          <p:cNvPr id="139" name="矩形 15"/>
          <p:cNvGrpSpPr/>
          <p:nvPr/>
        </p:nvGrpSpPr>
        <p:grpSpPr>
          <a:xfrm>
            <a:off x="9771462" y="8310605"/>
            <a:ext cx="5324360" cy="1678544"/>
            <a:chOff x="0" y="0"/>
            <a:chExt cx="5324359" cy="1678542"/>
          </a:xfrm>
        </p:grpSpPr>
        <p:sp>
          <p:nvSpPr>
            <p:cNvPr id="137" name="矩形"/>
            <p:cNvSpPr/>
            <p:nvPr/>
          </p:nvSpPr>
          <p:spPr>
            <a:xfrm>
              <a:off x="0" y="52942"/>
              <a:ext cx="5324360" cy="1625601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38" name="四、高阶类型篇（下）…"/>
            <p:cNvSpPr txBox="1"/>
            <p:nvPr/>
          </p:nvSpPr>
          <p:spPr>
            <a:xfrm>
              <a:off x="126879" y="0"/>
              <a:ext cx="5070601" cy="1615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四、高阶类型篇（下）</a:t>
              </a:r>
            </a:p>
            <a:p>
              <a:pPr defTabSz="1828800">
                <a:defRPr sz="3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（第46~59讲）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在此输入一级标题"/>
          <p:cNvSpPr txBox="1"/>
          <p:nvPr/>
        </p:nvSpPr>
        <p:spPr>
          <a:xfrm>
            <a:off x="1285952" y="1239528"/>
            <a:ext cx="695654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后续课程</a:t>
            </a:r>
          </a:p>
        </p:txBody>
      </p:sp>
      <p:grpSp>
        <p:nvGrpSpPr>
          <p:cNvPr id="144" name="矩形 3"/>
          <p:cNvGrpSpPr/>
          <p:nvPr/>
        </p:nvGrpSpPr>
        <p:grpSpPr>
          <a:xfrm>
            <a:off x="13852159" y="6438143"/>
            <a:ext cx="4370121" cy="1876301"/>
            <a:chOff x="0" y="0"/>
            <a:chExt cx="4370120" cy="1876300"/>
          </a:xfrm>
        </p:grpSpPr>
        <p:sp>
          <p:nvSpPr>
            <p:cNvPr id="142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D783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43" name="三、TS应用篇…"/>
            <p:cNvSpPr txBox="1"/>
            <p:nvPr/>
          </p:nvSpPr>
          <p:spPr>
            <a:xfrm>
              <a:off x="104139" y="275209"/>
              <a:ext cx="4161842" cy="1325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三、TS应用篇</a:t>
              </a:r>
            </a:p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第30~45讲</a:t>
              </a:r>
              <a:r>
                <a:t>）</a:t>
              </a:r>
            </a:p>
          </p:txBody>
        </p:sp>
      </p:grpSp>
      <p:grpSp>
        <p:nvGrpSpPr>
          <p:cNvPr id="147" name="矩形 4"/>
          <p:cNvGrpSpPr/>
          <p:nvPr/>
        </p:nvGrpSpPr>
        <p:grpSpPr>
          <a:xfrm>
            <a:off x="9834347" y="2599366"/>
            <a:ext cx="4841076" cy="2566121"/>
            <a:chOff x="0" y="0"/>
            <a:chExt cx="4841075" cy="2566120"/>
          </a:xfrm>
        </p:grpSpPr>
        <p:sp>
          <p:nvSpPr>
            <p:cNvPr id="145" name="矩形"/>
            <p:cNvSpPr/>
            <p:nvPr/>
          </p:nvSpPr>
          <p:spPr>
            <a:xfrm>
              <a:off x="0" y="243808"/>
              <a:ext cx="4841076" cy="207850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46" name="一、初阶类型篇…"/>
            <p:cNvSpPr txBox="1"/>
            <p:nvPr/>
          </p:nvSpPr>
          <p:spPr>
            <a:xfrm>
              <a:off x="108328" y="0"/>
              <a:ext cx="4624419" cy="2566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40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一、初阶类型篇</a:t>
              </a:r>
            </a:p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第01~15讲</a:t>
              </a:r>
              <a:r>
                <a:t>）</a:t>
              </a:r>
            </a:p>
          </p:txBody>
        </p:sp>
      </p:grpSp>
      <p:grpSp>
        <p:nvGrpSpPr>
          <p:cNvPr id="150" name="矩形 15"/>
          <p:cNvGrpSpPr/>
          <p:nvPr/>
        </p:nvGrpSpPr>
        <p:grpSpPr>
          <a:xfrm>
            <a:off x="6423364" y="6438143"/>
            <a:ext cx="4370121" cy="1876301"/>
            <a:chOff x="0" y="0"/>
            <a:chExt cx="4370120" cy="1876300"/>
          </a:xfrm>
        </p:grpSpPr>
        <p:sp>
          <p:nvSpPr>
            <p:cNvPr id="148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49" name="二、高阶类型篇（上）…"/>
            <p:cNvSpPr txBox="1"/>
            <p:nvPr/>
          </p:nvSpPr>
          <p:spPr>
            <a:xfrm>
              <a:off x="104139" y="275209"/>
              <a:ext cx="4161842" cy="1325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二、高阶类型篇（上）</a:t>
              </a:r>
            </a:p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（第16~29讲）</a:t>
              </a:r>
            </a:p>
          </p:txBody>
        </p:sp>
      </p:grpSp>
      <p:grpSp>
        <p:nvGrpSpPr>
          <p:cNvPr id="153" name="矩形 3"/>
          <p:cNvGrpSpPr/>
          <p:nvPr/>
        </p:nvGrpSpPr>
        <p:grpSpPr>
          <a:xfrm>
            <a:off x="13897168" y="9065832"/>
            <a:ext cx="4370121" cy="1876301"/>
            <a:chOff x="0" y="0"/>
            <a:chExt cx="4370120" cy="1876300"/>
          </a:xfrm>
        </p:grpSpPr>
        <p:sp>
          <p:nvSpPr>
            <p:cNvPr id="151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D783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52" name="五、TS开发篇…"/>
            <p:cNvSpPr txBox="1"/>
            <p:nvPr/>
          </p:nvSpPr>
          <p:spPr>
            <a:xfrm>
              <a:off x="104139" y="275209"/>
              <a:ext cx="4161842" cy="1325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五、TS开发篇</a:t>
              </a:r>
            </a:p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第60讲+</a:t>
              </a:r>
              <a:r>
                <a:t>）</a:t>
              </a:r>
            </a:p>
          </p:txBody>
        </p:sp>
      </p:grpSp>
      <p:grpSp>
        <p:nvGrpSpPr>
          <p:cNvPr id="156" name="矩形 15"/>
          <p:cNvGrpSpPr/>
          <p:nvPr/>
        </p:nvGrpSpPr>
        <p:grpSpPr>
          <a:xfrm>
            <a:off x="6468374" y="9065832"/>
            <a:ext cx="4370121" cy="1876301"/>
            <a:chOff x="0" y="0"/>
            <a:chExt cx="4370120" cy="1876300"/>
          </a:xfrm>
        </p:grpSpPr>
        <p:sp>
          <p:nvSpPr>
            <p:cNvPr id="154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55" name="四、高阶类型篇（下）…"/>
            <p:cNvSpPr txBox="1"/>
            <p:nvPr/>
          </p:nvSpPr>
          <p:spPr>
            <a:xfrm>
              <a:off x="104139" y="275209"/>
              <a:ext cx="4161842" cy="1325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四、高阶类型篇（下）</a:t>
              </a:r>
            </a:p>
            <a:p>
              <a:pPr defTabSz="1828800">
                <a:defRPr sz="31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（第46~59讲）</a:t>
              </a:r>
            </a:p>
          </p:txBody>
        </p:sp>
      </p:grpSp>
      <p:grpSp>
        <p:nvGrpSpPr>
          <p:cNvPr id="159" name="成组"/>
          <p:cNvGrpSpPr/>
          <p:nvPr/>
        </p:nvGrpSpPr>
        <p:grpSpPr>
          <a:xfrm>
            <a:off x="8854971" y="4958545"/>
            <a:ext cx="2931346" cy="4054644"/>
            <a:chOff x="0" y="0"/>
            <a:chExt cx="2931345" cy="4054643"/>
          </a:xfrm>
        </p:grpSpPr>
        <p:sp>
          <p:nvSpPr>
            <p:cNvPr id="157" name="线条"/>
            <p:cNvSpPr/>
            <p:nvPr/>
          </p:nvSpPr>
          <p:spPr>
            <a:xfrm flipH="1">
              <a:off x="20548" y="-1"/>
              <a:ext cx="2910797" cy="142582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线条"/>
            <p:cNvSpPr/>
            <p:nvPr/>
          </p:nvSpPr>
          <p:spPr>
            <a:xfrm flipH="1">
              <a:off x="-1" y="3408543"/>
              <a:ext cx="2" cy="64610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2" name="成组"/>
          <p:cNvGrpSpPr/>
          <p:nvPr/>
        </p:nvGrpSpPr>
        <p:grpSpPr>
          <a:xfrm>
            <a:off x="12659561" y="4944023"/>
            <a:ext cx="3498544" cy="4167132"/>
            <a:chOff x="0" y="0"/>
            <a:chExt cx="3498543" cy="4167130"/>
          </a:xfrm>
        </p:grpSpPr>
        <p:sp>
          <p:nvSpPr>
            <p:cNvPr id="160" name="线条"/>
            <p:cNvSpPr/>
            <p:nvPr/>
          </p:nvSpPr>
          <p:spPr>
            <a:xfrm>
              <a:off x="0" y="-1"/>
              <a:ext cx="3407166" cy="1435193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" name="线条"/>
            <p:cNvSpPr/>
            <p:nvPr/>
          </p:nvSpPr>
          <p:spPr>
            <a:xfrm>
              <a:off x="3498543" y="3325098"/>
              <a:ext cx="1" cy="842033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163" name="线条 线条" descr="线条 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239403">
            <a:off x="9492804" y="5343978"/>
            <a:ext cx="2042599" cy="519688"/>
          </a:xfrm>
          <a:prstGeom prst="rect">
            <a:avLst/>
          </a:prstGeom>
        </p:spPr>
      </p:pic>
      <p:pic>
        <p:nvPicPr>
          <p:cNvPr id="165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435925">
            <a:off x="11569396" y="10067191"/>
            <a:ext cx="1649351" cy="519688"/>
          </a:xfrm>
          <a:prstGeom prst="rect">
            <a:avLst/>
          </a:prstGeom>
        </p:spPr>
      </p:pic>
      <p:pic>
        <p:nvPicPr>
          <p:cNvPr id="167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435925">
            <a:off x="11540660" y="6705011"/>
            <a:ext cx="1649351" cy="519688"/>
          </a:xfrm>
          <a:prstGeom prst="rect">
            <a:avLst/>
          </a:prstGeom>
        </p:spPr>
      </p:pic>
      <p:pic>
        <p:nvPicPr>
          <p:cNvPr id="169" name="线条 线条" descr="线条 线条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9854176">
            <a:off x="11123432" y="8321115"/>
            <a:ext cx="2435389" cy="5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73" name="矩形 23"/>
          <p:cNvSpPr txBox="1"/>
          <p:nvPr/>
        </p:nvSpPr>
        <p:spPr>
          <a:xfrm>
            <a:off x="2192029" y="2948508"/>
            <a:ext cx="643802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词法记号、名字、值、语句、表达式：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运算符、操作数、关键字：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类型、类型运算、类型表达式：</a:t>
            </a:r>
          </a:p>
        </p:txBody>
      </p:sp>
      <p:sp>
        <p:nvSpPr>
          <p:cNvPr id="174" name="矩形 23"/>
          <p:cNvSpPr txBox="1"/>
          <p:nvPr/>
        </p:nvSpPr>
        <p:spPr>
          <a:xfrm>
            <a:off x="1921978" y="6060926"/>
            <a:ext cx="20665931" cy="6832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用户定义的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词法记号</a:t>
            </a:r>
            <a:r>
              <a:t>（</a:t>
            </a:r>
            <a:r>
              <a:t>Tokens</a:t>
            </a:r>
            <a:r>
              <a:t>）都是一系列字符的有序书写，比如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名字</a:t>
            </a:r>
            <a:r>
              <a:t>（</a:t>
            </a:r>
            <a:r>
              <a:t>Names</a:t>
            </a:r>
            <a:r>
              <a:t>）。此外，一部分系统保留的词法记号称为保留字或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关键字</a:t>
            </a:r>
            <a:r>
              <a:t>（</a:t>
            </a:r>
            <a:r>
              <a:t>Keywords</a:t>
            </a:r>
            <a:r>
              <a:t>），另一部分用作运算符等等，例如那些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标点符号</a:t>
            </a:r>
            <a:r>
              <a:t>（</a:t>
            </a:r>
            <a:r>
              <a:t>Punctuator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《JavaScript语言精髓与编程实践（第三版）》第“4.2.1 标识符”章节。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表达式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Expressions</a:t>
            </a:r>
            <a:r>
              <a:rPr>
                <a:solidFill>
                  <a:srgbClr val="FFFFFF"/>
                </a:solidFill>
              </a:rPr>
              <a:t>）由</a:t>
            </a:r>
            <a:r>
              <a:rPr>
                <a:solidFill>
                  <a:srgbClr val="FFFFFF"/>
                </a:solidFill>
              </a:rPr>
              <a:t>0~1</a:t>
            </a:r>
            <a:r>
              <a:rPr>
                <a:solidFill>
                  <a:srgbClr val="FFFFFF"/>
                </a:solidFill>
              </a:rPr>
              <a:t>个运算符和至少</a:t>
            </a:r>
            <a:r>
              <a:rPr>
                <a:solidFill>
                  <a:srgbClr val="FFFFF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个操作数的有序书写，其中运算符可以是标点符号和关键字，而操作数可以是标识符、字面量、模板（</a:t>
            </a:r>
            <a:r>
              <a:rPr>
                <a:solidFill>
                  <a:srgbClr val="FFFFFF"/>
                </a:solidFill>
              </a:rPr>
              <a:t>JavaScript</a:t>
            </a:r>
            <a:r>
              <a:rPr>
                <a:solidFill>
                  <a:srgbClr val="FFFFFF"/>
                </a:solidFill>
              </a:rPr>
              <a:t>）等。零个运算符（只有操作数）的表达式称为单值表达式，所有的值、名字都可以视为单值或单值表达式。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《JavaScript语言精髓与编程实践（第三版）》第“4.2.2 表达式”章节。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声明语句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Declaration statements</a:t>
            </a:r>
            <a:r>
              <a:rPr>
                <a:solidFill>
                  <a:srgbClr val="FFFFFF"/>
                </a:solidFill>
              </a:rPr>
              <a:t>）要么用于声明标识符名字，要么用于声明名字与值的关系，后者也称为</a:t>
            </a:r>
            <a:r>
              <a:t>绑定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Binding</a:t>
            </a:r>
            <a:r>
              <a:rPr>
                <a:solidFill>
                  <a:srgbClr val="FFFFFF"/>
                </a:solidFill>
              </a:rPr>
              <a:t>）。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《JavaScript语言精髓与编程实践（第三版）》第“4.2.3 语句”章节。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</a:t>
            </a:r>
            <a:r>
              <a:t>TypeScript</a:t>
            </a:r>
            <a:r>
              <a:t>中，类型运算被称为“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从类型创建类型</a:t>
            </a:r>
            <a:r>
              <a:t>（</a:t>
            </a:r>
            <a:r>
              <a:rPr i="1"/>
              <a:t>Creating Types from Types</a:t>
            </a:r>
            <a:r>
              <a:t>）”。在某种程度上，</a:t>
            </a:r>
            <a:r>
              <a:t>TypeScript</a:t>
            </a:r>
            <a:r>
              <a:t>在手册中弱化了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类型运算</a:t>
            </a:r>
            <a:r>
              <a:t>或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类型表达式</a:t>
            </a:r>
            <a:r>
              <a:t>的语义，一般将这样的过程称为“用现有类型或值来表示新类型（</a:t>
            </a:r>
            <a:r>
              <a:rPr i="1"/>
              <a:t>to express a new type in terms of an existing type </a:t>
            </a:r>
            <a:r>
              <a:t>）”。但是仍然</a:t>
            </a:r>
            <a:r>
              <a:t>——</a:t>
            </a:r>
            <a:r>
              <a:t>不可避免地</a:t>
            </a:r>
            <a:r>
              <a:t>——</a:t>
            </a:r>
            <a:r>
              <a:t>使用了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运算符</a:t>
            </a:r>
            <a:r>
              <a:t>（</a:t>
            </a:r>
            <a:r>
              <a:t>Operators</a:t>
            </a:r>
            <a:r>
              <a:t>）、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类型</a:t>
            </a:r>
            <a:r>
              <a:t>（</a:t>
            </a:r>
            <a:r>
              <a:t>Types, as operands</a:t>
            </a:r>
            <a:r>
              <a:t>）这样的术语，并且面向更高级的用户提供了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泛型</a:t>
            </a:r>
            <a:r>
              <a:t>（</a:t>
            </a:r>
            <a:r>
              <a:t>Generics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https://www.typescriptlang.org/docs/handbook/2/types-from-types.html</a:t>
            </a:r>
          </a:p>
        </p:txBody>
      </p:sp>
      <p:sp>
        <p:nvSpPr>
          <p:cNvPr id="175" name="矩形 23"/>
          <p:cNvSpPr txBox="1"/>
          <p:nvPr/>
        </p:nvSpPr>
        <p:spPr>
          <a:xfrm>
            <a:off x="8422154" y="3189808"/>
            <a:ext cx="10955773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Tokens, Name, Value, Statement, Expression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Operator, Operand, Keyword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Type, Type computing(operation/evaluation), Type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78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