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5" name="Shape 3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单类型（单型、简单类型、独立类型、操作数类型）、表达式类型、泛型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16 |  表达式类型及其基本性质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什么是表达式类型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78435" y="3806502"/>
            <a:ext cx="951683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表达式类型的三个基本性质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794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1509" y="683593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TypeScript中的表达式类型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79406" y="6767928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6" name="矩形 35"/>
          <p:cNvSpPr txBox="1"/>
          <p:nvPr/>
        </p:nvSpPr>
        <p:spPr>
          <a:xfrm>
            <a:off x="5405429" y="8414174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9" name="圆角矩形 36"/>
          <p:cNvGrpSpPr/>
          <p:nvPr/>
        </p:nvGrpSpPr>
        <p:grpSpPr>
          <a:xfrm>
            <a:off x="4053325" y="8248642"/>
            <a:ext cx="951683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4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矩形 3"/>
          <p:cNvGrpSpPr/>
          <p:nvPr/>
        </p:nvGrpSpPr>
        <p:grpSpPr>
          <a:xfrm>
            <a:off x="6446158" y="9143807"/>
            <a:ext cx="4370121" cy="1876301"/>
            <a:chOff x="0" y="0"/>
            <a:chExt cx="4370120" cy="1876300"/>
          </a:xfrm>
        </p:grpSpPr>
        <p:sp>
          <p:nvSpPr>
            <p:cNvPr id="91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92" name="字面类型…"/>
            <p:cNvSpPr txBox="1"/>
            <p:nvPr/>
          </p:nvSpPr>
          <p:spPr>
            <a:xfrm>
              <a:off x="104139" y="186310"/>
              <a:ext cx="4161842" cy="1503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 types</a:t>
              </a:r>
              <a:r>
                <a:t>）</a:t>
              </a:r>
            </a:p>
          </p:txBody>
        </p:sp>
      </p:grpSp>
      <p:grpSp>
        <p:nvGrpSpPr>
          <p:cNvPr id="96" name="矩形 4"/>
          <p:cNvGrpSpPr/>
          <p:nvPr/>
        </p:nvGrpSpPr>
        <p:grpSpPr>
          <a:xfrm>
            <a:off x="4641976" y="3255284"/>
            <a:ext cx="4841076" cy="2566121"/>
            <a:chOff x="0" y="0"/>
            <a:chExt cx="4841075" cy="2566120"/>
          </a:xfrm>
        </p:grpSpPr>
        <p:sp>
          <p:nvSpPr>
            <p:cNvPr id="94" name="矩形"/>
            <p:cNvSpPr/>
            <p:nvPr/>
          </p:nvSpPr>
          <p:spPr>
            <a:xfrm>
              <a:off x="0" y="243808"/>
              <a:ext cx="4841076" cy="207850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95" name="原始值类型(同es)…"/>
            <p:cNvSpPr txBox="1"/>
            <p:nvPr/>
          </p:nvSpPr>
          <p:spPr>
            <a:xfrm>
              <a:off x="108328" y="0"/>
              <a:ext cx="4624419" cy="25661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40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原始值类型</a:t>
              </a:r>
              <a:r>
                <a:t>(</a:t>
              </a:r>
              <a:r>
                <a:t>同</a:t>
              </a:r>
              <a:r>
                <a:t>es)</a:t>
              </a:r>
            </a:p>
            <a:p>
              <a:pPr defTabSz="1828800">
                <a:defRPr sz="32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Primitive types</a:t>
              </a:r>
              <a:r>
                <a:t>）</a:t>
              </a:r>
            </a:p>
          </p:txBody>
        </p:sp>
      </p:grpSp>
      <p:sp>
        <p:nvSpPr>
          <p:cNvPr id="97" name="文本框 6"/>
          <p:cNvSpPr txBox="1"/>
          <p:nvPr/>
        </p:nvSpPr>
        <p:spPr>
          <a:xfrm>
            <a:off x="8256596" y="6734131"/>
            <a:ext cx="4226021" cy="798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Above is collective type of literal types</a:t>
            </a:r>
          </a:p>
        </p:txBody>
      </p:sp>
      <p:grpSp>
        <p:nvGrpSpPr>
          <p:cNvPr id="100" name="矩形 7"/>
          <p:cNvGrpSpPr/>
          <p:nvPr/>
        </p:nvGrpSpPr>
        <p:grpSpPr>
          <a:xfrm>
            <a:off x="18876779" y="5554140"/>
            <a:ext cx="4969549" cy="2157635"/>
            <a:chOff x="0" y="-11985"/>
            <a:chExt cx="4969547" cy="2157634"/>
          </a:xfrm>
        </p:grpSpPr>
        <p:sp>
          <p:nvSpPr>
            <p:cNvPr id="98" name="矩形"/>
            <p:cNvSpPr/>
            <p:nvPr/>
          </p:nvSpPr>
          <p:spPr>
            <a:xfrm>
              <a:off x="-1" y="-1"/>
              <a:ext cx="4969549" cy="213366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99" name="类/构造类型…"/>
            <p:cNvSpPr txBox="1"/>
            <p:nvPr/>
          </p:nvSpPr>
          <p:spPr>
            <a:xfrm>
              <a:off x="111203" y="-11986"/>
              <a:ext cx="4747142" cy="2157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2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类</a:t>
              </a:r>
              <a:r>
                <a:t>/</a:t>
              </a:r>
              <a:r>
                <a:t>构造类型</a:t>
              </a:r>
            </a:p>
            <a:p>
              <a:pPr defTabSz="1828800">
                <a:defRPr sz="28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rPr>
                  <a:latin typeface="Avenir Next Regular"/>
                  <a:ea typeface="Avenir Next Regular"/>
                  <a:cs typeface="Avenir Next Regular"/>
                  <a:sym typeface="Avenir Next Regular"/>
                </a:rPr>
                <a:t>Class/Construct type</a:t>
              </a:r>
              <a:r>
                <a:t>）</a:t>
              </a:r>
            </a:p>
          </p:txBody>
        </p:sp>
      </p:grpSp>
      <p:grpSp>
        <p:nvGrpSpPr>
          <p:cNvPr id="103" name="矩形 15"/>
          <p:cNvGrpSpPr/>
          <p:nvPr/>
        </p:nvGrpSpPr>
        <p:grpSpPr>
          <a:xfrm>
            <a:off x="548922" y="9143807"/>
            <a:ext cx="4370121" cy="1876301"/>
            <a:chOff x="0" y="0"/>
            <a:chExt cx="4370120" cy="1876300"/>
          </a:xfrm>
        </p:grpSpPr>
        <p:sp>
          <p:nvSpPr>
            <p:cNvPr id="101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02" name="特殊类型…"/>
            <p:cNvSpPr txBox="1"/>
            <p:nvPr/>
          </p:nvSpPr>
          <p:spPr>
            <a:xfrm>
              <a:off x="104139" y="186310"/>
              <a:ext cx="4161842" cy="1503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（Special types）</a:t>
              </a:r>
            </a:p>
          </p:txBody>
        </p:sp>
      </p:grpSp>
      <p:sp>
        <p:nvSpPr>
          <p:cNvPr id="104" name="矩形 2"/>
          <p:cNvSpPr/>
          <p:nvPr/>
        </p:nvSpPr>
        <p:spPr>
          <a:xfrm>
            <a:off x="8799738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0, ...</a:t>
            </a:r>
          </a:p>
        </p:txBody>
      </p:sp>
      <p:sp>
        <p:nvSpPr>
          <p:cNvPr id="105" name="矩形 5"/>
          <p:cNvSpPr/>
          <p:nvPr/>
        </p:nvSpPr>
        <p:spPr>
          <a:xfrm>
            <a:off x="7661126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'a', 'aa', ...</a:t>
            </a:r>
          </a:p>
        </p:txBody>
      </p:sp>
      <p:sp>
        <p:nvSpPr>
          <p:cNvPr id="106" name="矩形 8"/>
          <p:cNvSpPr/>
          <p:nvPr/>
        </p:nvSpPr>
        <p:spPr>
          <a:xfrm>
            <a:off x="9938350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1n,</a:t>
            </a:r>
            <a:r>
              <a:t> </a:t>
            </a:r>
            <a:r>
              <a:t>...</a:t>
            </a:r>
          </a:p>
        </p:txBody>
      </p:sp>
      <p:sp>
        <p:nvSpPr>
          <p:cNvPr id="107" name="矩形 17"/>
          <p:cNvSpPr/>
          <p:nvPr/>
        </p:nvSpPr>
        <p:spPr>
          <a:xfrm>
            <a:off x="5383901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108" name="矩形 18"/>
          <p:cNvSpPr/>
          <p:nvPr/>
        </p:nvSpPr>
        <p:spPr>
          <a:xfrm>
            <a:off x="6522514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undefined</a:t>
            </a:r>
          </a:p>
        </p:txBody>
      </p:sp>
      <p:sp>
        <p:nvSpPr>
          <p:cNvPr id="109" name="矩形 19"/>
          <p:cNvSpPr/>
          <p:nvPr/>
        </p:nvSpPr>
        <p:spPr>
          <a:xfrm>
            <a:off x="517722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never</a:t>
            </a:r>
          </a:p>
        </p:txBody>
      </p:sp>
      <p:sp>
        <p:nvSpPr>
          <p:cNvPr id="110" name="矩形 20"/>
          <p:cNvSpPr/>
          <p:nvPr/>
        </p:nvSpPr>
        <p:spPr>
          <a:xfrm>
            <a:off x="1421404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void</a:t>
            </a:r>
          </a:p>
        </p:txBody>
      </p:sp>
      <p:sp>
        <p:nvSpPr>
          <p:cNvPr id="111" name="矩形 21"/>
          <p:cNvSpPr/>
          <p:nvPr/>
        </p:nvSpPr>
        <p:spPr>
          <a:xfrm>
            <a:off x="2325086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any</a:t>
            </a:r>
          </a:p>
        </p:txBody>
      </p:sp>
      <p:sp>
        <p:nvSpPr>
          <p:cNvPr id="112" name="矩形 22"/>
          <p:cNvSpPr/>
          <p:nvPr/>
        </p:nvSpPr>
        <p:spPr>
          <a:xfrm>
            <a:off x="3228768" y="8174621"/>
            <a:ext cx="828001" cy="2222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unknown</a:t>
            </a:r>
          </a:p>
        </p:txBody>
      </p:sp>
      <p:sp>
        <p:nvSpPr>
          <p:cNvPr id="113" name="矩形 23"/>
          <p:cNvSpPr/>
          <p:nvPr/>
        </p:nvSpPr>
        <p:spPr>
          <a:xfrm>
            <a:off x="11076966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true/false</a:t>
            </a:r>
          </a:p>
        </p:txBody>
      </p:sp>
      <p:sp>
        <p:nvSpPr>
          <p:cNvPr id="114" name="矩形 26"/>
          <p:cNvSpPr/>
          <p:nvPr/>
        </p:nvSpPr>
        <p:spPr>
          <a:xfrm>
            <a:off x="8799740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number</a:t>
            </a:r>
          </a:p>
        </p:txBody>
      </p:sp>
      <p:sp>
        <p:nvSpPr>
          <p:cNvPr id="115" name="矩形 27"/>
          <p:cNvSpPr/>
          <p:nvPr/>
        </p:nvSpPr>
        <p:spPr>
          <a:xfrm>
            <a:off x="7661128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string</a:t>
            </a:r>
          </a:p>
        </p:txBody>
      </p:sp>
      <p:sp>
        <p:nvSpPr>
          <p:cNvPr id="116" name="矩形 28"/>
          <p:cNvSpPr/>
          <p:nvPr/>
        </p:nvSpPr>
        <p:spPr>
          <a:xfrm>
            <a:off x="9938352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bigint</a:t>
            </a:r>
          </a:p>
        </p:txBody>
      </p:sp>
      <p:sp>
        <p:nvSpPr>
          <p:cNvPr id="117" name="矩形 29"/>
          <p:cNvSpPr/>
          <p:nvPr/>
        </p:nvSpPr>
        <p:spPr>
          <a:xfrm>
            <a:off x="5383904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118" name="矩形 30"/>
          <p:cNvSpPr/>
          <p:nvPr/>
        </p:nvSpPr>
        <p:spPr>
          <a:xfrm>
            <a:off x="6522516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undefined</a:t>
            </a:r>
          </a:p>
        </p:txBody>
      </p:sp>
      <p:sp>
        <p:nvSpPr>
          <p:cNvPr id="119" name="矩形 31"/>
          <p:cNvSpPr/>
          <p:nvPr/>
        </p:nvSpPr>
        <p:spPr>
          <a:xfrm>
            <a:off x="11076968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boolean</a:t>
            </a:r>
          </a:p>
        </p:txBody>
      </p:sp>
      <p:sp>
        <p:nvSpPr>
          <p:cNvPr id="120" name="矩形 32"/>
          <p:cNvSpPr/>
          <p:nvPr/>
        </p:nvSpPr>
        <p:spPr>
          <a:xfrm>
            <a:off x="13359617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b="1" sz="1600">
                <a:solidFill>
                  <a:schemeClr val="accent5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121" name="矩形 33"/>
          <p:cNvSpPr/>
          <p:nvPr/>
        </p:nvSpPr>
        <p:spPr>
          <a:xfrm>
            <a:off x="14498232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122" name="矩形 34"/>
          <p:cNvSpPr/>
          <p:nvPr/>
        </p:nvSpPr>
        <p:spPr>
          <a:xfrm>
            <a:off x="16972536" y="200159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Number()</a:t>
            </a:r>
          </a:p>
        </p:txBody>
      </p:sp>
      <p:sp>
        <p:nvSpPr>
          <p:cNvPr id="123" name="矩形 35"/>
          <p:cNvSpPr/>
          <p:nvPr/>
        </p:nvSpPr>
        <p:spPr>
          <a:xfrm>
            <a:off x="16972536" y="1613155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String()</a:t>
            </a:r>
          </a:p>
        </p:txBody>
      </p:sp>
      <p:sp>
        <p:nvSpPr>
          <p:cNvPr id="124" name="左大括号 42"/>
          <p:cNvSpPr/>
          <p:nvPr/>
        </p:nvSpPr>
        <p:spPr>
          <a:xfrm flipH="1" rot="16200000">
            <a:off x="9055021" y="2084237"/>
            <a:ext cx="574369" cy="7916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42"/>
                  <a:pt x="10800" y="21469"/>
                </a:cubicBezTo>
                <a:lnTo>
                  <a:pt x="10800" y="4471"/>
                </a:lnTo>
                <a:cubicBezTo>
                  <a:pt x="10800" y="4399"/>
                  <a:pt x="5965" y="4340"/>
                  <a:pt x="0" y="4340"/>
                </a:cubicBezTo>
                <a:cubicBezTo>
                  <a:pt x="5965" y="4340"/>
                  <a:pt x="10800" y="4282"/>
                  <a:pt x="10800" y="4210"/>
                </a:cubicBezTo>
                <a:lnTo>
                  <a:pt x="10800" y="131"/>
                </a:lnTo>
                <a:cubicBezTo>
                  <a:pt x="10800" y="58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25" name="左大括号 43"/>
          <p:cNvSpPr/>
          <p:nvPr/>
        </p:nvSpPr>
        <p:spPr>
          <a:xfrm flipH="1" rot="5400000">
            <a:off x="10182204" y="5931471"/>
            <a:ext cx="574369" cy="5630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18"/>
                  <a:pt x="10800" y="21416"/>
                </a:cubicBezTo>
                <a:lnTo>
                  <a:pt x="10800" y="17924"/>
                </a:lnTo>
                <a:cubicBezTo>
                  <a:pt x="10800" y="17822"/>
                  <a:pt x="5965" y="17740"/>
                  <a:pt x="0" y="17740"/>
                </a:cubicBezTo>
                <a:cubicBezTo>
                  <a:pt x="5965" y="17740"/>
                  <a:pt x="10800" y="17658"/>
                  <a:pt x="10800" y="17556"/>
                </a:cubicBezTo>
                <a:lnTo>
                  <a:pt x="10800" y="184"/>
                </a:lnTo>
                <a:cubicBezTo>
                  <a:pt x="10800" y="82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26" name="左大括号 44"/>
          <p:cNvSpPr/>
          <p:nvPr/>
        </p:nvSpPr>
        <p:spPr>
          <a:xfrm flipH="1" rot="5400000">
            <a:off x="10349143" y="1540077"/>
            <a:ext cx="263845" cy="1019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79"/>
                  <a:pt x="10800" y="21553"/>
                </a:cubicBezTo>
                <a:lnTo>
                  <a:pt x="10800" y="2378"/>
                </a:lnTo>
                <a:cubicBezTo>
                  <a:pt x="10800" y="2352"/>
                  <a:pt x="5965" y="2331"/>
                  <a:pt x="0" y="2331"/>
                </a:cubicBezTo>
                <a:cubicBezTo>
                  <a:pt x="5965" y="2331"/>
                  <a:pt x="10800" y="2310"/>
                  <a:pt x="10800" y="2285"/>
                </a:cubicBezTo>
                <a:lnTo>
                  <a:pt x="10800" y="47"/>
                </a:lnTo>
                <a:cubicBezTo>
                  <a:pt x="10800" y="21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27" name="文本框 46"/>
          <p:cNvSpPr txBox="1"/>
          <p:nvPr/>
        </p:nvSpPr>
        <p:spPr>
          <a:xfrm>
            <a:off x="13509823" y="6739506"/>
            <a:ext cx="2071585" cy="86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基础类型系统</a:t>
            </a:r>
          </a:p>
          <a:p>
            <a:pPr defTabSz="1828800">
              <a:defRPr b="1"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</a:t>
            </a:r>
            <a:r>
              <a:t>typeof</a:t>
            </a:r>
            <a:r>
              <a:t>）</a:t>
            </a:r>
          </a:p>
        </p:txBody>
      </p:sp>
      <p:sp>
        <p:nvSpPr>
          <p:cNvPr id="128" name="左大括号 47"/>
          <p:cNvSpPr/>
          <p:nvPr/>
        </p:nvSpPr>
        <p:spPr>
          <a:xfrm flipH="1" rot="5400000">
            <a:off x="2452707" y="6532871"/>
            <a:ext cx="574369" cy="4425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5"/>
                  <a:pt x="10800" y="21366"/>
                </a:cubicBezTo>
                <a:lnTo>
                  <a:pt x="10800" y="11001"/>
                </a:lnTo>
                <a:cubicBezTo>
                  <a:pt x="10800" y="10872"/>
                  <a:pt x="5965" y="10768"/>
                  <a:pt x="0" y="10768"/>
                </a:cubicBezTo>
                <a:cubicBezTo>
                  <a:pt x="5965" y="10768"/>
                  <a:pt x="10800" y="10663"/>
                  <a:pt x="10800" y="10534"/>
                </a:cubicBezTo>
                <a:lnTo>
                  <a:pt x="10800" y="234"/>
                </a:lnTo>
                <a:cubicBezTo>
                  <a:pt x="10800" y="105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29" name="文本框 50"/>
          <p:cNvSpPr txBox="1"/>
          <p:nvPr/>
        </p:nvSpPr>
        <p:spPr>
          <a:xfrm>
            <a:off x="11906982" y="9084057"/>
            <a:ext cx="2228679" cy="95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b="1" sz="1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5"/>
                </a:solidFill>
              </a:rPr>
              <a:t>字面对象</a:t>
            </a:r>
            <a:r>
              <a:rPr b="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：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{ … }</a:t>
            </a:r>
            <a:endParaRPr b="0">
              <a:latin typeface="Helvetica"/>
              <a:ea typeface="Helvetica"/>
              <a:cs typeface="Helvetica"/>
              <a:sym typeface="Helvetica"/>
            </a:endParaRPr>
          </a:p>
          <a:p>
            <a:pPr algn="l" defTabSz="1828800">
              <a:defRPr sz="1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数组与元组对象：</a:t>
            </a:r>
            <a:r>
              <a:t>[ … ]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字面正则对象</a:t>
            </a:r>
            <a:r>
              <a:t>: /…/…</a:t>
            </a:r>
          </a:p>
        </p:txBody>
      </p:sp>
      <p:sp>
        <p:nvSpPr>
          <p:cNvPr id="130" name="文本框 52"/>
          <p:cNvSpPr txBox="1"/>
          <p:nvPr/>
        </p:nvSpPr>
        <p:spPr>
          <a:xfrm>
            <a:off x="14749375" y="8964727"/>
            <a:ext cx="2228679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箭头函数</a:t>
            </a:r>
            <a:r>
              <a:t>: () =&gt; …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具名函数</a:t>
            </a:r>
            <a:r>
              <a:t>: function f() { ... }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匿名函数</a:t>
            </a:r>
            <a:r>
              <a:t>: function () { ... }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...</a:t>
            </a:r>
          </a:p>
        </p:txBody>
      </p:sp>
      <p:cxnSp>
        <p:nvCxnSpPr>
          <p:cNvPr id="131" name="直接连接符 54"/>
          <p:cNvCxnSpPr>
            <a:stCxn id="158" idx="0"/>
            <a:endCxn id="129" idx="0"/>
          </p:cNvCxnSpPr>
          <p:nvPr/>
        </p:nvCxnSpPr>
        <p:spPr>
          <a:xfrm flipH="1">
            <a:off x="13021321" y="8286456"/>
            <a:ext cx="878293" cy="1274665"/>
          </a:xfrm>
          <a:prstGeom prst="straightConnector1">
            <a:avLst/>
          </a:prstGeom>
          <a:ln w="25400">
            <a:solidFill>
              <a:srgbClr val="FFFFFF"/>
            </a:solidFill>
            <a:miter/>
          </a:ln>
        </p:spPr>
      </p:cxnSp>
      <p:sp>
        <p:nvSpPr>
          <p:cNvPr id="132" name="矩形 71"/>
          <p:cNvSpPr/>
          <p:nvPr/>
        </p:nvSpPr>
        <p:spPr>
          <a:xfrm>
            <a:off x="16972536" y="239002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BigInt()</a:t>
            </a:r>
          </a:p>
        </p:txBody>
      </p:sp>
      <p:sp>
        <p:nvSpPr>
          <p:cNvPr id="133" name="矩形 72"/>
          <p:cNvSpPr/>
          <p:nvPr/>
        </p:nvSpPr>
        <p:spPr>
          <a:xfrm>
            <a:off x="16972536" y="2778463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Boolean()</a:t>
            </a:r>
          </a:p>
        </p:txBody>
      </p:sp>
      <p:grpSp>
        <p:nvGrpSpPr>
          <p:cNvPr id="136" name="矩形 73"/>
          <p:cNvGrpSpPr/>
          <p:nvPr/>
        </p:nvGrpSpPr>
        <p:grpSpPr>
          <a:xfrm>
            <a:off x="19151813" y="2944525"/>
            <a:ext cx="1409701" cy="885395"/>
            <a:chOff x="0" y="0"/>
            <a:chExt cx="1409700" cy="885394"/>
          </a:xfrm>
        </p:grpSpPr>
        <p:sp>
          <p:nvSpPr>
            <p:cNvPr id="134" name="矩形"/>
            <p:cNvSpPr/>
            <p:nvPr/>
          </p:nvSpPr>
          <p:spPr>
            <a:xfrm>
              <a:off x="0" y="-1"/>
              <a:ext cx="1409700" cy="885396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35" name="Object()"/>
            <p:cNvSpPr txBox="1"/>
            <p:nvPr/>
          </p:nvSpPr>
          <p:spPr>
            <a:xfrm>
              <a:off x="75175" y="290297"/>
              <a:ext cx="125935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b="1" sz="1600">
                  <a:solidFill>
                    <a:srgbClr val="FF0000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Object()</a:t>
              </a:r>
            </a:p>
          </p:txBody>
        </p:sp>
      </p:grpSp>
      <p:sp>
        <p:nvSpPr>
          <p:cNvPr id="137" name="矩形 74"/>
          <p:cNvSpPr/>
          <p:nvPr/>
        </p:nvSpPr>
        <p:spPr>
          <a:xfrm>
            <a:off x="16972536" y="3736482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b="1" sz="1600">
                <a:solidFill>
                  <a:schemeClr val="accent5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Function()</a:t>
            </a:r>
          </a:p>
        </p:txBody>
      </p:sp>
      <p:sp>
        <p:nvSpPr>
          <p:cNvPr id="138" name="矩形 75"/>
          <p:cNvSpPr/>
          <p:nvPr/>
        </p:nvSpPr>
        <p:spPr>
          <a:xfrm>
            <a:off x="16972536" y="4124913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RegExp()</a:t>
            </a:r>
          </a:p>
        </p:txBody>
      </p:sp>
      <p:sp>
        <p:nvSpPr>
          <p:cNvPr id="139" name="左大括号 76"/>
          <p:cNvSpPr/>
          <p:nvPr/>
        </p:nvSpPr>
        <p:spPr>
          <a:xfrm flipH="1" rot="10800000">
            <a:off x="16668625" y="1656786"/>
            <a:ext cx="343581" cy="1759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43"/>
                  <a:pt x="10800" y="21248"/>
                </a:cubicBezTo>
                <a:lnTo>
                  <a:pt x="10800" y="11243"/>
                </a:lnTo>
                <a:cubicBezTo>
                  <a:pt x="10800" y="11049"/>
                  <a:pt x="5965" y="10891"/>
                  <a:pt x="0" y="10891"/>
                </a:cubicBezTo>
                <a:cubicBezTo>
                  <a:pt x="5965" y="10891"/>
                  <a:pt x="10800" y="10734"/>
                  <a:pt x="10800" y="10540"/>
                </a:cubicBezTo>
                <a:lnTo>
                  <a:pt x="10800" y="352"/>
                </a:lnTo>
                <a:cubicBezTo>
                  <a:pt x="10800" y="157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87" name="直接连接符 78"/>
          <p:cNvSpPr/>
          <p:nvPr/>
        </p:nvSpPr>
        <p:spPr>
          <a:xfrm>
            <a:off x="13295300" y="3628128"/>
            <a:ext cx="3524116" cy="199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>
                <a:lumOff val="23529"/>
              </a:schemeClr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8" name="直接连接符 90"/>
          <p:cNvSpPr/>
          <p:nvPr/>
        </p:nvSpPr>
        <p:spPr>
          <a:xfrm>
            <a:off x="18063860" y="3740054"/>
            <a:ext cx="1084779" cy="540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2" name="直接连接符 119"/>
          <p:cNvSpPr/>
          <p:nvPr/>
        </p:nvSpPr>
        <p:spPr>
          <a:xfrm flipH="1">
            <a:off x="15968202" y="568919"/>
            <a:ext cx="1" cy="7914193"/>
          </a:xfrm>
          <a:prstGeom prst="line">
            <a:avLst/>
          </a:prstGeom>
          <a:ln w="127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43" name="文本框 121"/>
          <p:cNvSpPr txBox="1"/>
          <p:nvPr/>
        </p:nvSpPr>
        <p:spPr>
          <a:xfrm>
            <a:off x="12230422" y="581002"/>
            <a:ext cx="3030391" cy="623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2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Literal style</a:t>
            </a:r>
          </a:p>
        </p:txBody>
      </p:sp>
      <p:sp>
        <p:nvSpPr>
          <p:cNvPr id="144" name="文本框 122"/>
          <p:cNvSpPr txBox="1"/>
          <p:nvPr/>
        </p:nvSpPr>
        <p:spPr>
          <a:xfrm>
            <a:off x="16313016" y="445519"/>
            <a:ext cx="3803007" cy="8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Construct style</a:t>
            </a:r>
          </a:p>
          <a:p>
            <a:pPr algn="l" defTabSz="1828800">
              <a:def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(with/without package classes)</a:t>
            </a:r>
          </a:p>
        </p:txBody>
      </p:sp>
      <p:grpSp>
        <p:nvGrpSpPr>
          <p:cNvPr id="147" name="矩形 124"/>
          <p:cNvGrpSpPr/>
          <p:nvPr/>
        </p:nvGrpSpPr>
        <p:grpSpPr>
          <a:xfrm>
            <a:off x="18613454" y="9143807"/>
            <a:ext cx="4370121" cy="1876301"/>
            <a:chOff x="0" y="0"/>
            <a:chExt cx="4370120" cy="1876300"/>
          </a:xfrm>
        </p:grpSpPr>
        <p:sp>
          <p:nvSpPr>
            <p:cNvPr id="145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46" name="接口类型…"/>
            <p:cNvSpPr txBox="1"/>
            <p:nvPr/>
          </p:nvSpPr>
          <p:spPr>
            <a:xfrm>
              <a:off x="104139" y="168479"/>
              <a:ext cx="4161842" cy="1539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接口类型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rPr>
                  <a:latin typeface="Avenir Next Regular"/>
                  <a:ea typeface="Avenir Next Regular"/>
                  <a:cs typeface="Avenir Next Regular"/>
                  <a:sym typeface="Avenir Next Regular"/>
                </a:rPr>
                <a:t>Interface type</a:t>
              </a:r>
              <a:r>
                <a:t>）</a:t>
              </a:r>
            </a:p>
          </p:txBody>
        </p:sp>
      </p:grpSp>
      <p:sp>
        <p:nvSpPr>
          <p:cNvPr id="148" name="箭头: 上下 125"/>
          <p:cNvSpPr/>
          <p:nvPr/>
        </p:nvSpPr>
        <p:spPr>
          <a:xfrm>
            <a:off x="22264512" y="7732457"/>
            <a:ext cx="271405" cy="861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01"/>
                </a:moveTo>
                <a:lnTo>
                  <a:pt x="10800" y="0"/>
                </a:lnTo>
                <a:lnTo>
                  <a:pt x="21600" y="3401"/>
                </a:lnTo>
                <a:lnTo>
                  <a:pt x="16200" y="3401"/>
                </a:lnTo>
                <a:lnTo>
                  <a:pt x="16200" y="18199"/>
                </a:lnTo>
                <a:lnTo>
                  <a:pt x="21600" y="18199"/>
                </a:lnTo>
                <a:lnTo>
                  <a:pt x="10800" y="21600"/>
                </a:lnTo>
                <a:lnTo>
                  <a:pt x="0" y="18199"/>
                </a:lnTo>
                <a:lnTo>
                  <a:pt x="5400" y="18199"/>
                </a:lnTo>
                <a:lnTo>
                  <a:pt x="5400" y="3401"/>
                </a:lnTo>
                <a:close/>
              </a:path>
            </a:pathLst>
          </a:custGeom>
          <a:solidFill>
            <a:srgbClr val="4472C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49" name="左大括号 131"/>
          <p:cNvSpPr/>
          <p:nvPr/>
        </p:nvSpPr>
        <p:spPr>
          <a:xfrm flipH="1" rot="5400000">
            <a:off x="19005181" y="3047311"/>
            <a:ext cx="368705" cy="4370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32"/>
                  <a:pt x="10800" y="21448"/>
                </a:cubicBezTo>
                <a:lnTo>
                  <a:pt x="10800" y="18851"/>
                </a:lnTo>
                <a:cubicBezTo>
                  <a:pt x="10800" y="18767"/>
                  <a:pt x="5965" y="18699"/>
                  <a:pt x="0" y="18699"/>
                </a:cubicBezTo>
                <a:cubicBezTo>
                  <a:pt x="5965" y="18699"/>
                  <a:pt x="10800" y="18631"/>
                  <a:pt x="10800" y="18547"/>
                </a:cubicBezTo>
                <a:lnTo>
                  <a:pt x="10800" y="152"/>
                </a:lnTo>
                <a:cubicBezTo>
                  <a:pt x="10800" y="68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89" name="直接连接符 93"/>
          <p:cNvSpPr/>
          <p:nvPr/>
        </p:nvSpPr>
        <p:spPr>
          <a:xfrm>
            <a:off x="18111678" y="3987211"/>
            <a:ext cx="856420" cy="710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1" name="矩形 139"/>
          <p:cNvSpPr/>
          <p:nvPr/>
        </p:nvSpPr>
        <p:spPr>
          <a:xfrm>
            <a:off x="20258513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More...</a:t>
            </a:r>
          </a:p>
        </p:txBody>
      </p:sp>
      <p:sp>
        <p:nvSpPr>
          <p:cNvPr id="190" name="直接连接符 93"/>
          <p:cNvSpPr/>
          <p:nvPr/>
        </p:nvSpPr>
        <p:spPr>
          <a:xfrm>
            <a:off x="18053349" y="1773809"/>
            <a:ext cx="1304964" cy="1167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3" name="文本框 148"/>
          <p:cNvSpPr txBox="1"/>
          <p:nvPr/>
        </p:nvSpPr>
        <p:spPr>
          <a:xfrm>
            <a:off x="18352803" y="11061851"/>
            <a:ext cx="4722909" cy="111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Interface define instance and/or class for instance, using one or more definitions.</a:t>
            </a:r>
          </a:p>
        </p:txBody>
      </p:sp>
      <p:sp>
        <p:nvSpPr>
          <p:cNvPr id="154" name="文本框 149"/>
          <p:cNvSpPr txBox="1"/>
          <p:nvPr/>
        </p:nvSpPr>
        <p:spPr>
          <a:xfrm>
            <a:off x="16350223" y="5465767"/>
            <a:ext cx="2331707" cy="86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对象类型系统</a:t>
            </a:r>
          </a:p>
          <a:p>
            <a:pPr defTabSz="1828800">
              <a:defRPr b="1"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</a:t>
            </a:r>
            <a:r>
              <a:t>instanceof</a:t>
            </a:r>
            <a:r>
              <a:t>）</a:t>
            </a:r>
          </a:p>
        </p:txBody>
      </p:sp>
      <p:sp>
        <p:nvSpPr>
          <p:cNvPr id="155" name="直接连接符 151"/>
          <p:cNvSpPr/>
          <p:nvPr/>
        </p:nvSpPr>
        <p:spPr>
          <a:xfrm flipH="1" flipV="1">
            <a:off x="327913" y="7976345"/>
            <a:ext cx="23817839" cy="1"/>
          </a:xfrm>
          <a:prstGeom prst="line">
            <a:avLst/>
          </a:prstGeom>
          <a:ln w="127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56" name="文本框 157"/>
          <p:cNvSpPr txBox="1"/>
          <p:nvPr/>
        </p:nvSpPr>
        <p:spPr>
          <a:xfrm>
            <a:off x="16013811" y="2386852"/>
            <a:ext cx="61555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包装类</a:t>
            </a:r>
          </a:p>
        </p:txBody>
      </p:sp>
      <p:cxnSp>
        <p:nvCxnSpPr>
          <p:cNvPr id="157" name="直接连接符 180"/>
          <p:cNvCxnSpPr>
            <a:stCxn id="159" idx="0"/>
            <a:endCxn id="130" idx="0"/>
          </p:cNvCxnSpPr>
          <p:nvPr/>
        </p:nvCxnSpPr>
        <p:spPr>
          <a:xfrm>
            <a:off x="15038229" y="8286456"/>
            <a:ext cx="825486" cy="1277712"/>
          </a:xfrm>
          <a:prstGeom prst="straightConnector1">
            <a:avLst/>
          </a:prstGeom>
          <a:ln w="25400">
            <a:solidFill>
              <a:srgbClr val="FFFFFF"/>
            </a:solidFill>
            <a:miter/>
          </a:ln>
        </p:spPr>
      </p:cxnSp>
      <p:sp>
        <p:nvSpPr>
          <p:cNvPr id="158" name="矩形 189"/>
          <p:cNvSpPr/>
          <p:nvPr/>
        </p:nvSpPr>
        <p:spPr>
          <a:xfrm>
            <a:off x="13359614" y="8130881"/>
            <a:ext cx="1080000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159" name="矩形 190"/>
          <p:cNvSpPr/>
          <p:nvPr/>
        </p:nvSpPr>
        <p:spPr>
          <a:xfrm>
            <a:off x="14498229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160" name="左大括号 202"/>
          <p:cNvSpPr/>
          <p:nvPr/>
        </p:nvSpPr>
        <p:spPr>
          <a:xfrm flipH="1" rot="10800000">
            <a:off x="16802450" y="1656786"/>
            <a:ext cx="225625" cy="2358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23"/>
                  <a:pt x="10800" y="21428"/>
                </a:cubicBezTo>
                <a:lnTo>
                  <a:pt x="10800" y="3695"/>
                </a:lnTo>
                <a:cubicBezTo>
                  <a:pt x="10800" y="3600"/>
                  <a:pt x="5965" y="3523"/>
                  <a:pt x="0" y="3523"/>
                </a:cubicBezTo>
                <a:cubicBezTo>
                  <a:pt x="5965" y="3523"/>
                  <a:pt x="10800" y="3445"/>
                  <a:pt x="10800" y="3350"/>
                </a:cubicBezTo>
                <a:lnTo>
                  <a:pt x="10800" y="172"/>
                </a:lnTo>
                <a:cubicBezTo>
                  <a:pt x="10800" y="77"/>
                  <a:pt x="15635" y="0"/>
                  <a:pt x="21600" y="0"/>
                </a:cubicBezTo>
              </a:path>
            </a:pathLst>
          </a:custGeom>
          <a:ln w="19050">
            <a:solidFill>
              <a:schemeClr val="accent3">
                <a:lumOff val="23529"/>
              </a:schemeClr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61" name="文本框 206"/>
          <p:cNvSpPr txBox="1"/>
          <p:nvPr/>
        </p:nvSpPr>
        <p:spPr>
          <a:xfrm rot="19809415">
            <a:off x="14773496" y="4128088"/>
            <a:ext cx="102592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对应的类型</a:t>
            </a:r>
          </a:p>
        </p:txBody>
      </p:sp>
      <p:sp>
        <p:nvSpPr>
          <p:cNvPr id="162" name="左大括号 207"/>
          <p:cNvSpPr/>
          <p:nvPr/>
        </p:nvSpPr>
        <p:spPr>
          <a:xfrm flipH="1" rot="16200000">
            <a:off x="11328958" y="1934156"/>
            <a:ext cx="574369" cy="792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42"/>
                  <a:pt x="10800" y="21470"/>
                </a:cubicBezTo>
                <a:lnTo>
                  <a:pt x="10800" y="15522"/>
                </a:lnTo>
                <a:cubicBezTo>
                  <a:pt x="10800" y="15450"/>
                  <a:pt x="5965" y="15391"/>
                  <a:pt x="0" y="15391"/>
                </a:cubicBezTo>
                <a:cubicBezTo>
                  <a:pt x="5965" y="15391"/>
                  <a:pt x="10800" y="15333"/>
                  <a:pt x="10800" y="15261"/>
                </a:cubicBezTo>
                <a:lnTo>
                  <a:pt x="10800" y="130"/>
                </a:lnTo>
                <a:cubicBezTo>
                  <a:pt x="10800" y="58"/>
                  <a:pt x="15635" y="0"/>
                  <a:pt x="21600" y="0"/>
                </a:cubicBezTo>
              </a:path>
            </a:pathLst>
          </a:custGeom>
          <a:ln w="19050">
            <a:solidFill>
              <a:schemeClr val="accent3">
                <a:lumOff val="23529"/>
              </a:schemeClr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63" name="矩形 232"/>
          <p:cNvSpPr/>
          <p:nvPr/>
        </p:nvSpPr>
        <p:spPr>
          <a:xfrm>
            <a:off x="16965114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 …</a:t>
            </a:r>
          </a:p>
        </p:txBody>
      </p:sp>
      <p:sp>
        <p:nvSpPr>
          <p:cNvPr id="191" name="直接连接符 93"/>
          <p:cNvSpPr/>
          <p:nvPr/>
        </p:nvSpPr>
        <p:spPr>
          <a:xfrm>
            <a:off x="18054130" y="2144673"/>
            <a:ext cx="1155720" cy="79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2" name="直接连接符 93"/>
          <p:cNvSpPr/>
          <p:nvPr/>
        </p:nvSpPr>
        <p:spPr>
          <a:xfrm>
            <a:off x="18063494" y="2558264"/>
            <a:ext cx="1085145" cy="501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3" name="直接连接符 93"/>
          <p:cNvSpPr/>
          <p:nvPr/>
        </p:nvSpPr>
        <p:spPr>
          <a:xfrm>
            <a:off x="18065816" y="2926276"/>
            <a:ext cx="1082823" cy="278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4" name="直接连接符 93"/>
          <p:cNvSpPr/>
          <p:nvPr/>
        </p:nvSpPr>
        <p:spPr>
          <a:xfrm>
            <a:off x="18088542" y="3592965"/>
            <a:ext cx="1060097" cy="308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8" name="矩形 280"/>
          <p:cNvSpPr/>
          <p:nvPr/>
        </p:nvSpPr>
        <p:spPr>
          <a:xfrm>
            <a:off x="18611814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More...</a:t>
            </a:r>
          </a:p>
        </p:txBody>
      </p:sp>
      <p:sp>
        <p:nvSpPr>
          <p:cNvPr id="195" name="直接连接符 93"/>
          <p:cNvSpPr/>
          <p:nvPr/>
        </p:nvSpPr>
        <p:spPr>
          <a:xfrm>
            <a:off x="20177154" y="3833129"/>
            <a:ext cx="511824" cy="712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0" name="矩形 303"/>
          <p:cNvSpPr txBox="1"/>
          <p:nvPr/>
        </p:nvSpPr>
        <p:spPr>
          <a:xfrm>
            <a:off x="17141494" y="4369384"/>
            <a:ext cx="22562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196" name="直接连接符 90"/>
          <p:cNvSpPr/>
          <p:nvPr/>
        </p:nvSpPr>
        <p:spPr>
          <a:xfrm>
            <a:off x="17820205" y="3833129"/>
            <a:ext cx="1376356" cy="929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2" name="箭头: 上下 377"/>
          <p:cNvSpPr/>
          <p:nvPr/>
        </p:nvSpPr>
        <p:spPr>
          <a:xfrm>
            <a:off x="10453210" y="7232250"/>
            <a:ext cx="271405" cy="861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01"/>
                </a:moveTo>
                <a:lnTo>
                  <a:pt x="10800" y="0"/>
                </a:lnTo>
                <a:lnTo>
                  <a:pt x="21600" y="3401"/>
                </a:lnTo>
                <a:lnTo>
                  <a:pt x="16200" y="3401"/>
                </a:lnTo>
                <a:lnTo>
                  <a:pt x="16200" y="18199"/>
                </a:lnTo>
                <a:lnTo>
                  <a:pt x="21600" y="18199"/>
                </a:lnTo>
                <a:lnTo>
                  <a:pt x="10800" y="21600"/>
                </a:lnTo>
                <a:lnTo>
                  <a:pt x="0" y="18199"/>
                </a:lnTo>
                <a:lnTo>
                  <a:pt x="5400" y="18199"/>
                </a:lnTo>
                <a:lnTo>
                  <a:pt x="5400" y="3401"/>
                </a:lnTo>
                <a:close/>
              </a:path>
            </a:pathLst>
          </a:custGeom>
          <a:solidFill>
            <a:srgbClr val="4472C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73" name="矩形 1"/>
          <p:cNvSpPr/>
          <p:nvPr/>
        </p:nvSpPr>
        <p:spPr>
          <a:xfrm>
            <a:off x="12215580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symbol</a:t>
            </a:r>
          </a:p>
        </p:txBody>
      </p:sp>
      <p:sp>
        <p:nvSpPr>
          <p:cNvPr id="174" name="矩形 16"/>
          <p:cNvSpPr/>
          <p:nvPr/>
        </p:nvSpPr>
        <p:spPr>
          <a:xfrm>
            <a:off x="16972536" y="3148774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Symbol()</a:t>
            </a:r>
          </a:p>
        </p:txBody>
      </p:sp>
      <p:sp>
        <p:nvSpPr>
          <p:cNvPr id="197" name="直接连接符 93"/>
          <p:cNvSpPr/>
          <p:nvPr/>
        </p:nvSpPr>
        <p:spPr>
          <a:xfrm>
            <a:off x="18055607" y="3204016"/>
            <a:ext cx="1093032" cy="111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6" name="矩形 9"/>
          <p:cNvSpPr/>
          <p:nvPr/>
        </p:nvSpPr>
        <p:spPr>
          <a:xfrm>
            <a:off x="4132450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this</a:t>
            </a:r>
          </a:p>
        </p:txBody>
      </p:sp>
      <p:sp>
        <p:nvSpPr>
          <p:cNvPr id="177" name="矩形 14"/>
          <p:cNvSpPr/>
          <p:nvPr/>
        </p:nvSpPr>
        <p:spPr>
          <a:xfrm>
            <a:off x="12217432" y="8155571"/>
            <a:ext cx="1080001" cy="2603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Uni-symbol</a:t>
            </a:r>
          </a:p>
        </p:txBody>
      </p:sp>
      <p:grpSp>
        <p:nvGrpSpPr>
          <p:cNvPr id="180" name="矩形 40"/>
          <p:cNvGrpSpPr/>
          <p:nvPr/>
        </p:nvGrpSpPr>
        <p:grpSpPr>
          <a:xfrm>
            <a:off x="11473700" y="10028842"/>
            <a:ext cx="2891755" cy="1451523"/>
            <a:chOff x="0" y="0"/>
            <a:chExt cx="2891754" cy="1451522"/>
          </a:xfrm>
        </p:grpSpPr>
        <p:sp>
          <p:nvSpPr>
            <p:cNvPr id="178" name="矩形"/>
            <p:cNvSpPr/>
            <p:nvPr/>
          </p:nvSpPr>
          <p:spPr>
            <a:xfrm>
              <a:off x="-1" y="-1"/>
              <a:ext cx="2891756" cy="145152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79" name="对象类型…"/>
            <p:cNvSpPr txBox="1"/>
            <p:nvPr/>
          </p:nvSpPr>
          <p:spPr>
            <a:xfrm>
              <a:off x="97789" y="151720"/>
              <a:ext cx="2696176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8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对象类型</a:t>
              </a:r>
            </a:p>
            <a:p>
              <a:pPr defTabSz="1828800">
                <a:defRPr sz="25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object type</a:t>
              </a:r>
              <a:r>
                <a:t>）</a:t>
              </a:r>
            </a:p>
          </p:txBody>
        </p:sp>
      </p:grpSp>
      <p:grpSp>
        <p:nvGrpSpPr>
          <p:cNvPr id="183" name="矩形 41"/>
          <p:cNvGrpSpPr/>
          <p:nvPr/>
        </p:nvGrpSpPr>
        <p:grpSpPr>
          <a:xfrm>
            <a:off x="14517558" y="10028842"/>
            <a:ext cx="3154443" cy="1453429"/>
            <a:chOff x="0" y="0"/>
            <a:chExt cx="3154441" cy="1453428"/>
          </a:xfrm>
        </p:grpSpPr>
        <p:sp>
          <p:nvSpPr>
            <p:cNvPr id="181" name="矩形"/>
            <p:cNvSpPr/>
            <p:nvPr/>
          </p:nvSpPr>
          <p:spPr>
            <a:xfrm>
              <a:off x="0" y="0"/>
              <a:ext cx="3154442" cy="1453429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path path="shape">
                <a:fillToRect l="50000" t="-802" r="49999" b="10080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82" name="函数类型…"/>
            <p:cNvSpPr txBox="1"/>
            <p:nvPr/>
          </p:nvSpPr>
          <p:spPr>
            <a:xfrm>
              <a:off x="106673" y="116999"/>
              <a:ext cx="2941096" cy="1246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28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函数类型</a:t>
              </a:r>
            </a:p>
            <a:p>
              <a:pPr defTabSz="1828800">
                <a:defRPr sz="25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function type</a:t>
              </a:r>
              <a:r>
                <a:t>）</a:t>
              </a:r>
            </a:p>
          </p:txBody>
        </p:sp>
      </p:grpSp>
      <p:sp>
        <p:nvSpPr>
          <p:cNvPr id="184" name="直接连接符 59"/>
          <p:cNvSpPr/>
          <p:nvPr/>
        </p:nvSpPr>
        <p:spPr>
          <a:xfrm>
            <a:off x="18214519" y="10218163"/>
            <a:ext cx="1" cy="913001"/>
          </a:xfrm>
          <a:prstGeom prst="line">
            <a:avLst/>
          </a:prstGeom>
          <a:ln w="127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85" name="箭头: 上下 63"/>
          <p:cNvSpPr/>
          <p:nvPr/>
        </p:nvSpPr>
        <p:spPr>
          <a:xfrm rot="5400000">
            <a:off x="18095872" y="10441895"/>
            <a:ext cx="271405" cy="459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378"/>
                </a:moveTo>
                <a:lnTo>
                  <a:pt x="10800" y="0"/>
                </a:lnTo>
                <a:lnTo>
                  <a:pt x="21600" y="6378"/>
                </a:lnTo>
                <a:lnTo>
                  <a:pt x="16200" y="6378"/>
                </a:lnTo>
                <a:lnTo>
                  <a:pt x="16200" y="15222"/>
                </a:lnTo>
                <a:lnTo>
                  <a:pt x="21600" y="15222"/>
                </a:lnTo>
                <a:lnTo>
                  <a:pt x="10800" y="21600"/>
                </a:lnTo>
                <a:lnTo>
                  <a:pt x="0" y="15222"/>
                </a:lnTo>
                <a:lnTo>
                  <a:pt x="5400" y="15222"/>
                </a:lnTo>
                <a:lnTo>
                  <a:pt x="5400" y="6378"/>
                </a:lnTo>
                <a:close/>
              </a:path>
            </a:pathLst>
          </a:custGeom>
          <a:solidFill>
            <a:srgbClr val="4472C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186" name="文本框 10"/>
          <p:cNvSpPr txBox="1"/>
          <p:nvPr/>
        </p:nvSpPr>
        <p:spPr>
          <a:xfrm>
            <a:off x="-1101134" y="966090"/>
            <a:ext cx="12279353" cy="160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JS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类型 </a:t>
            </a:r>
            <a:r>
              <a:t>=&gt; TS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矩形 489"/>
          <p:cNvSpPr/>
          <p:nvPr/>
        </p:nvSpPr>
        <p:spPr>
          <a:xfrm>
            <a:off x="10748759" y="4165028"/>
            <a:ext cx="12419195" cy="7199364"/>
          </a:xfrm>
          <a:prstGeom prst="rect">
            <a:avLst/>
          </a:prstGeom>
          <a:gradFill>
            <a:gsLst>
              <a:gs pos="0">
                <a:srgbClr val="B0CBE9">
                  <a:alpha val="28000"/>
                </a:srgbClr>
              </a:gs>
              <a:gs pos="50000">
                <a:srgbClr val="A1C1E5">
                  <a:alpha val="26000"/>
                </a:srgbClr>
              </a:gs>
              <a:gs pos="100000">
                <a:srgbClr val="91B9E4">
                  <a:alpha val="17000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sp>
        <p:nvSpPr>
          <p:cNvPr id="200" name="椭圆形"/>
          <p:cNvSpPr/>
          <p:nvPr/>
        </p:nvSpPr>
        <p:spPr>
          <a:xfrm>
            <a:off x="10140363" y="651674"/>
            <a:ext cx="5508454" cy="2660109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201" name="组合类型…"/>
          <p:cNvSpPr txBox="1"/>
          <p:nvPr/>
        </p:nvSpPr>
        <p:spPr>
          <a:xfrm>
            <a:off x="11208302" y="1180771"/>
            <a:ext cx="2449348" cy="983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组合类型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（Combination types）</a:t>
            </a:r>
          </a:p>
        </p:txBody>
      </p:sp>
      <p:sp>
        <p:nvSpPr>
          <p:cNvPr id="202" name="矩形 52"/>
          <p:cNvSpPr txBox="1"/>
          <p:nvPr/>
        </p:nvSpPr>
        <p:spPr>
          <a:xfrm>
            <a:off x="17391420" y="4869017"/>
            <a:ext cx="10795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列表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List</a:t>
            </a:r>
          </a:p>
        </p:txBody>
      </p:sp>
      <p:sp>
        <p:nvSpPr>
          <p:cNvPr id="203" name="椭圆形"/>
          <p:cNvSpPr/>
          <p:nvPr/>
        </p:nvSpPr>
        <p:spPr>
          <a:xfrm>
            <a:off x="13913400" y="2172886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204" name="关系组合"/>
          <p:cNvSpPr txBox="1"/>
          <p:nvPr/>
        </p:nvSpPr>
        <p:spPr>
          <a:xfrm>
            <a:off x="14143958" y="2232210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关系组合</a:t>
            </a:r>
          </a:p>
        </p:txBody>
      </p:sp>
      <p:sp>
        <p:nvSpPr>
          <p:cNvPr id="205" name="矩形 53"/>
          <p:cNvSpPr/>
          <p:nvPr/>
        </p:nvSpPr>
        <p:spPr>
          <a:xfrm>
            <a:off x="19449881" y="2199522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联合：</a:t>
            </a:r>
            <a:r>
              <a:t>X | Y</a:t>
            </a:r>
          </a:p>
        </p:txBody>
      </p:sp>
      <p:sp>
        <p:nvSpPr>
          <p:cNvPr id="206" name="矩形 55"/>
          <p:cNvSpPr/>
          <p:nvPr/>
        </p:nvSpPr>
        <p:spPr>
          <a:xfrm>
            <a:off x="19449881" y="2945707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交叉：</a:t>
            </a:r>
            <a:r>
              <a:t>X &amp; Y</a:t>
            </a:r>
          </a:p>
        </p:txBody>
      </p:sp>
      <p:sp>
        <p:nvSpPr>
          <p:cNvPr id="334" name="连接符: 曲线 67"/>
          <p:cNvSpPr/>
          <p:nvPr/>
        </p:nvSpPr>
        <p:spPr>
          <a:xfrm>
            <a:off x="14707023" y="2565743"/>
            <a:ext cx="2702677" cy="2303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85" y="5541"/>
                  <a:pt x="9485" y="12741"/>
                  <a:pt x="21600" y="21600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8" name="矩形 104"/>
          <p:cNvSpPr txBox="1"/>
          <p:nvPr/>
        </p:nvSpPr>
        <p:spPr>
          <a:xfrm>
            <a:off x="15599266" y="11424505"/>
            <a:ext cx="3747019" cy="114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</a:defRPr>
            </a:pPr>
            <a:r>
              <a:t>接口类型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（Interface type）</a:t>
            </a:r>
          </a:p>
        </p:txBody>
      </p:sp>
      <p:sp>
        <p:nvSpPr>
          <p:cNvPr id="209" name="椭圆 111"/>
          <p:cNvSpPr txBox="1"/>
          <p:nvPr/>
        </p:nvSpPr>
        <p:spPr>
          <a:xfrm>
            <a:off x="11801426" y="7136176"/>
            <a:ext cx="2087883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</a:t>
            </a:r>
          </a:p>
          <a:p>
            <a:pPr defTabSz="1828800">
              <a:defRPr sz="15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（Object type）</a:t>
            </a:r>
          </a:p>
        </p:txBody>
      </p:sp>
      <p:sp>
        <p:nvSpPr>
          <p:cNvPr id="210" name="矩形 113"/>
          <p:cNvSpPr/>
          <p:nvPr/>
        </p:nvSpPr>
        <p:spPr>
          <a:xfrm>
            <a:off x="14802311" y="6833052"/>
            <a:ext cx="1793697" cy="3385847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cxnSp>
        <p:nvCxnSpPr>
          <p:cNvPr id="211" name="连接符: 肘形 135"/>
          <p:cNvCxnSpPr>
            <a:stCxn id="209" idx="0"/>
            <a:endCxn id="243" idx="0"/>
          </p:cNvCxnSpPr>
          <p:nvPr/>
        </p:nvCxnSpPr>
        <p:spPr>
          <a:xfrm>
            <a:off x="12845367" y="7691166"/>
            <a:ext cx="2841443" cy="14114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214" name="成组"/>
          <p:cNvGrpSpPr/>
          <p:nvPr/>
        </p:nvGrpSpPr>
        <p:grpSpPr>
          <a:xfrm>
            <a:off x="16458860" y="5557087"/>
            <a:ext cx="1176182" cy="1603159"/>
            <a:chOff x="0" y="0"/>
            <a:chExt cx="1176180" cy="1603158"/>
          </a:xfrm>
        </p:grpSpPr>
        <p:sp>
          <p:nvSpPr>
            <p:cNvPr id="212" name="连接符: 肘形 135"/>
            <p:cNvSpPr/>
            <p:nvPr/>
          </p:nvSpPr>
          <p:spPr>
            <a:xfrm flipH="1">
              <a:off x="0" y="0"/>
              <a:ext cx="1039828" cy="1603159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/>
              </a:pPr>
            </a:p>
          </p:txBody>
        </p:sp>
        <p:sp>
          <p:nvSpPr>
            <p:cNvPr id="213" name="文本框 145"/>
            <p:cNvSpPr/>
            <p:nvPr/>
          </p:nvSpPr>
          <p:spPr>
            <a:xfrm>
              <a:off x="246840" y="419263"/>
              <a:ext cx="9293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数字键值索引</a:t>
              </a:r>
            </a:p>
          </p:txBody>
        </p:sp>
      </p:grpSp>
      <p:sp>
        <p:nvSpPr>
          <p:cNvPr id="335" name="连接符: 曲线 239"/>
          <p:cNvSpPr/>
          <p:nvPr/>
        </p:nvSpPr>
        <p:spPr>
          <a:xfrm>
            <a:off x="21984295" y="9305425"/>
            <a:ext cx="485476" cy="1293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4" h="21193" fill="norm" stroke="1" extrusionOk="0">
                <a:moveTo>
                  <a:pt x="1874" y="21193"/>
                </a:moveTo>
                <a:cubicBezTo>
                  <a:pt x="21600" y="6651"/>
                  <a:pt x="20975" y="-407"/>
                  <a:pt x="0" y="18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6" name="矩形 162"/>
          <p:cNvSpPr/>
          <p:nvPr/>
        </p:nvSpPr>
        <p:spPr>
          <a:xfrm>
            <a:off x="19449881" y="858530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类：</a:t>
            </a:r>
            <a:r>
              <a:t>class ...</a:t>
            </a:r>
          </a:p>
        </p:txBody>
      </p:sp>
      <p:sp>
        <p:nvSpPr>
          <p:cNvPr id="217" name="矩形 163"/>
          <p:cNvSpPr/>
          <p:nvPr/>
        </p:nvSpPr>
        <p:spPr>
          <a:xfrm>
            <a:off x="19442749" y="1039848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一般函数</a:t>
            </a:r>
            <a:r>
              <a:t>: function x() …</a:t>
            </a:r>
          </a:p>
        </p:txBody>
      </p:sp>
      <p:sp>
        <p:nvSpPr>
          <p:cNvPr id="218" name="矩形 164"/>
          <p:cNvSpPr/>
          <p:nvPr/>
        </p:nvSpPr>
        <p:spPr>
          <a:xfrm>
            <a:off x="19442749" y="1078684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箭头函数</a:t>
            </a:r>
            <a:r>
              <a:t>: x = ()=&gt;...</a:t>
            </a:r>
          </a:p>
        </p:txBody>
      </p:sp>
      <p:sp>
        <p:nvSpPr>
          <p:cNvPr id="219" name="矩形 238"/>
          <p:cNvSpPr/>
          <p:nvPr/>
        </p:nvSpPr>
        <p:spPr>
          <a:xfrm>
            <a:off x="19449881" y="9058966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构造器</a:t>
            </a:r>
          </a:p>
        </p:txBody>
      </p:sp>
      <p:sp>
        <p:nvSpPr>
          <p:cNvPr id="220" name="矩形 242"/>
          <p:cNvSpPr/>
          <p:nvPr/>
        </p:nvSpPr>
        <p:spPr>
          <a:xfrm>
            <a:off x="19442749" y="1000252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生成器函数</a:t>
            </a:r>
            <a:r>
              <a:t>: function*()...</a:t>
            </a:r>
          </a:p>
        </p:txBody>
      </p:sp>
      <p:sp>
        <p:nvSpPr>
          <p:cNvPr id="221" name="左大括号 247"/>
          <p:cNvSpPr/>
          <p:nvPr/>
        </p:nvSpPr>
        <p:spPr>
          <a:xfrm>
            <a:off x="19247384" y="8588524"/>
            <a:ext cx="168113" cy="8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336" name="连接符: 肘形 135"/>
          <p:cNvSpPr/>
          <p:nvPr/>
        </p:nvSpPr>
        <p:spPr>
          <a:xfrm>
            <a:off x="16479561" y="8657283"/>
            <a:ext cx="907700" cy="81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337" name="连接符: 肘形 135"/>
          <p:cNvSpPr/>
          <p:nvPr/>
        </p:nvSpPr>
        <p:spPr>
          <a:xfrm>
            <a:off x="7310363" y="790755"/>
            <a:ext cx="3056954" cy="651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38" name="连接符: 肘形 135"/>
          <p:cNvSpPr/>
          <p:nvPr/>
        </p:nvSpPr>
        <p:spPr>
          <a:xfrm>
            <a:off x="9538339" y="3276112"/>
            <a:ext cx="2666775" cy="500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25" name="直接连接符 535"/>
          <p:cNvSpPr/>
          <p:nvPr/>
        </p:nvSpPr>
        <p:spPr>
          <a:xfrm flipH="1">
            <a:off x="9893962" y="843085"/>
            <a:ext cx="1" cy="8584489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  <p:sp>
        <p:nvSpPr>
          <p:cNvPr id="226" name="文本框 10"/>
          <p:cNvSpPr txBox="1"/>
          <p:nvPr/>
        </p:nvSpPr>
        <p:spPr>
          <a:xfrm rot="2820000">
            <a:off x="15107707" y="3155338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（顺序的）</a:t>
            </a:r>
          </a:p>
        </p:txBody>
      </p:sp>
      <p:cxnSp>
        <p:nvCxnSpPr>
          <p:cNvPr id="227" name="连接符: 曲线 65"/>
          <p:cNvCxnSpPr>
            <a:stCxn id="203" idx="0"/>
            <a:endCxn id="229" idx="0"/>
          </p:cNvCxnSpPr>
          <p:nvPr/>
        </p:nvCxnSpPr>
        <p:spPr>
          <a:xfrm flipV="1">
            <a:off x="14583626" y="2350365"/>
            <a:ext cx="4082339" cy="17278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cxnSp>
        <p:nvCxnSpPr>
          <p:cNvPr id="228" name="连接符: 曲线 66"/>
          <p:cNvCxnSpPr>
            <a:stCxn id="203" idx="0"/>
            <a:endCxn id="230" idx="0"/>
          </p:cNvCxnSpPr>
          <p:nvPr/>
        </p:nvCxnSpPr>
        <p:spPr>
          <a:xfrm>
            <a:off x="14583626" y="2367642"/>
            <a:ext cx="4093935" cy="68532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229" name="文本框 63"/>
          <p:cNvSpPr txBox="1"/>
          <p:nvPr/>
        </p:nvSpPr>
        <p:spPr>
          <a:xfrm>
            <a:off x="18460780" y="22424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并集</a:t>
            </a:r>
          </a:p>
        </p:txBody>
      </p:sp>
      <p:sp>
        <p:nvSpPr>
          <p:cNvPr id="230" name="文本框 75"/>
          <p:cNvSpPr txBox="1"/>
          <p:nvPr/>
        </p:nvSpPr>
        <p:spPr>
          <a:xfrm>
            <a:off x="18472376" y="29450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交集</a:t>
            </a:r>
          </a:p>
        </p:txBody>
      </p:sp>
      <p:sp>
        <p:nvSpPr>
          <p:cNvPr id="231" name="矩形 6"/>
          <p:cNvSpPr/>
          <p:nvPr/>
        </p:nvSpPr>
        <p:spPr>
          <a:xfrm>
            <a:off x="18635988" y="8861418"/>
            <a:ext cx="576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子类化</a:t>
            </a:r>
          </a:p>
        </p:txBody>
      </p:sp>
      <p:sp>
        <p:nvSpPr>
          <p:cNvPr id="232" name="矩形 57"/>
          <p:cNvSpPr/>
          <p:nvPr/>
        </p:nvSpPr>
        <p:spPr>
          <a:xfrm>
            <a:off x="19449881" y="4580270"/>
            <a:ext cx="2540001" cy="372142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数组：</a:t>
            </a:r>
            <a:r>
              <a:t>X[] = [X, X, …]</a:t>
            </a:r>
          </a:p>
        </p:txBody>
      </p:sp>
      <p:sp>
        <p:nvSpPr>
          <p:cNvPr id="233" name="矩形 59"/>
          <p:cNvSpPr/>
          <p:nvPr/>
        </p:nvSpPr>
        <p:spPr>
          <a:xfrm>
            <a:off x="19449881" y="5568008"/>
            <a:ext cx="2540001" cy="37214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元组：</a:t>
            </a:r>
            <a:r>
              <a:t>[X, Y]</a:t>
            </a:r>
          </a:p>
        </p:txBody>
      </p:sp>
      <p:sp>
        <p:nvSpPr>
          <p:cNvPr id="234" name="文本框 2"/>
          <p:cNvSpPr txBox="1"/>
          <p:nvPr/>
        </p:nvSpPr>
        <p:spPr>
          <a:xfrm rot="21419793">
            <a:off x="15930401" y="2147907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（离散的）</a:t>
            </a:r>
          </a:p>
        </p:txBody>
      </p:sp>
      <p:cxnSp>
        <p:nvCxnSpPr>
          <p:cNvPr id="235" name="连接符: 曲线 11"/>
          <p:cNvCxnSpPr>
            <a:stCxn id="236" idx="0"/>
            <a:endCxn id="209" idx="0"/>
          </p:cNvCxnSpPr>
          <p:nvPr/>
        </p:nvCxnSpPr>
        <p:spPr>
          <a:xfrm>
            <a:off x="12432976" y="2787754"/>
            <a:ext cx="412392" cy="490341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236" name="椭圆形"/>
          <p:cNvSpPr/>
          <p:nvPr/>
        </p:nvSpPr>
        <p:spPr>
          <a:xfrm>
            <a:off x="11762750" y="2592998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237" name="结构组合"/>
          <p:cNvSpPr txBox="1"/>
          <p:nvPr/>
        </p:nvSpPr>
        <p:spPr>
          <a:xfrm>
            <a:off x="11969425" y="2653215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结构组合</a:t>
            </a:r>
          </a:p>
        </p:txBody>
      </p:sp>
      <p:sp>
        <p:nvSpPr>
          <p:cNvPr id="238" name="文本框 18"/>
          <p:cNvSpPr txBox="1"/>
          <p:nvPr/>
        </p:nvSpPr>
        <p:spPr>
          <a:xfrm>
            <a:off x="11763562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非顺序存储</a:t>
            </a:r>
          </a:p>
        </p:txBody>
      </p:sp>
      <p:sp>
        <p:nvSpPr>
          <p:cNvPr id="239" name="文本框 42"/>
          <p:cNvSpPr txBox="1"/>
          <p:nvPr/>
        </p:nvSpPr>
        <p:spPr>
          <a:xfrm>
            <a:off x="12936186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顺序存储</a:t>
            </a:r>
          </a:p>
        </p:txBody>
      </p:sp>
      <p:sp>
        <p:nvSpPr>
          <p:cNvPr id="240" name="矩形 118"/>
          <p:cNvSpPr txBox="1"/>
          <p:nvPr/>
        </p:nvSpPr>
        <p:spPr>
          <a:xfrm>
            <a:off x="14988309" y="8323413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构造签名</a:t>
            </a:r>
          </a:p>
        </p:txBody>
      </p:sp>
      <p:sp>
        <p:nvSpPr>
          <p:cNvPr id="241" name="矩形 447"/>
          <p:cNvSpPr txBox="1"/>
          <p:nvPr/>
        </p:nvSpPr>
        <p:spPr>
          <a:xfrm>
            <a:off x="14988309" y="9017717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调用签名</a:t>
            </a:r>
          </a:p>
        </p:txBody>
      </p:sp>
      <p:sp>
        <p:nvSpPr>
          <p:cNvPr id="242" name="矩形 448"/>
          <p:cNvSpPr txBox="1"/>
          <p:nvPr/>
        </p:nvSpPr>
        <p:spPr>
          <a:xfrm>
            <a:off x="14988309" y="9712026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成员声明</a:t>
            </a:r>
          </a:p>
        </p:txBody>
      </p:sp>
      <p:sp>
        <p:nvSpPr>
          <p:cNvPr id="243" name="矩形 449"/>
          <p:cNvSpPr txBox="1"/>
          <p:nvPr/>
        </p:nvSpPr>
        <p:spPr>
          <a:xfrm>
            <a:off x="14988309" y="7629108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迭代签名</a:t>
            </a:r>
          </a:p>
        </p:txBody>
      </p:sp>
      <p:sp>
        <p:nvSpPr>
          <p:cNvPr id="244" name="矩形 450"/>
          <p:cNvSpPr txBox="1"/>
          <p:nvPr/>
        </p:nvSpPr>
        <p:spPr>
          <a:xfrm>
            <a:off x="14988309" y="6934804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索引签名</a:t>
            </a:r>
          </a:p>
        </p:txBody>
      </p:sp>
      <p:sp>
        <p:nvSpPr>
          <p:cNvPr id="339" name="连接符: 肘形 135"/>
          <p:cNvSpPr/>
          <p:nvPr/>
        </p:nvSpPr>
        <p:spPr>
          <a:xfrm>
            <a:off x="13889308" y="8087783"/>
            <a:ext cx="1090495" cy="414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246" name="连接符: 肘形 135"/>
          <p:cNvCxnSpPr>
            <a:stCxn id="209" idx="0"/>
            <a:endCxn id="244" idx="0"/>
          </p:cNvCxnSpPr>
          <p:nvPr/>
        </p:nvCxnSpPr>
        <p:spPr>
          <a:xfrm flipV="1">
            <a:off x="12845367" y="7138004"/>
            <a:ext cx="2841443" cy="55316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340" name="连接符: 肘形 135"/>
          <p:cNvSpPr/>
          <p:nvPr/>
        </p:nvSpPr>
        <p:spPr>
          <a:xfrm>
            <a:off x="13601561" y="8246156"/>
            <a:ext cx="1384516" cy="101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248" name="连接符: 肘形 135"/>
          <p:cNvCxnSpPr>
            <a:stCxn id="209" idx="0"/>
            <a:endCxn id="242" idx="0"/>
          </p:cNvCxnSpPr>
          <p:nvPr/>
        </p:nvCxnSpPr>
        <p:spPr>
          <a:xfrm flipH="1" rot="16200000">
            <a:off x="13150850" y="7385050"/>
            <a:ext cx="2222500" cy="2844800"/>
          </a:xfrm>
          <a:prstGeom prst="bentConnector2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288" name="成组"/>
          <p:cNvGrpSpPr/>
          <p:nvPr/>
        </p:nvGrpSpPr>
        <p:grpSpPr>
          <a:xfrm>
            <a:off x="1533247" y="892981"/>
            <a:ext cx="8296553" cy="5520520"/>
            <a:chOff x="0" y="0"/>
            <a:chExt cx="8296552" cy="5520518"/>
          </a:xfrm>
        </p:grpSpPr>
        <p:sp>
          <p:nvSpPr>
            <p:cNvPr id="249" name="矩形 17"/>
            <p:cNvSpPr/>
            <p:nvPr/>
          </p:nvSpPr>
          <p:spPr>
            <a:xfrm>
              <a:off x="3338808" y="367482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0, ...</a:t>
              </a:r>
            </a:p>
          </p:txBody>
        </p:sp>
        <p:sp>
          <p:nvSpPr>
            <p:cNvPr id="250" name="矩形 20"/>
            <p:cNvSpPr/>
            <p:nvPr/>
          </p:nvSpPr>
          <p:spPr>
            <a:xfrm>
              <a:off x="3338808" y="339308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'a', 'aa', ...</a:t>
              </a:r>
            </a:p>
          </p:txBody>
        </p:sp>
        <p:sp>
          <p:nvSpPr>
            <p:cNvPr id="251" name="矩形 21"/>
            <p:cNvSpPr/>
            <p:nvPr/>
          </p:nvSpPr>
          <p:spPr>
            <a:xfrm>
              <a:off x="3338808" y="395655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1n,</a:t>
              </a:r>
              <a:r>
                <a:t> </a:t>
              </a:r>
              <a:r>
                <a:t>...</a:t>
              </a:r>
            </a:p>
          </p:txBody>
        </p:sp>
        <p:sp>
          <p:nvSpPr>
            <p:cNvPr id="252" name="矩形 22"/>
            <p:cNvSpPr/>
            <p:nvPr/>
          </p:nvSpPr>
          <p:spPr>
            <a:xfrm>
              <a:off x="3338808" y="282959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253" name="矩形 23"/>
            <p:cNvSpPr/>
            <p:nvPr/>
          </p:nvSpPr>
          <p:spPr>
            <a:xfrm>
              <a:off x="3338808" y="311133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254" name="矩形 24"/>
            <p:cNvSpPr/>
            <p:nvPr/>
          </p:nvSpPr>
          <p:spPr>
            <a:xfrm>
              <a:off x="3338808" y="170262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255" name="矩形 25"/>
            <p:cNvSpPr/>
            <p:nvPr/>
          </p:nvSpPr>
          <p:spPr>
            <a:xfrm>
              <a:off x="3338808" y="198437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void</a:t>
              </a:r>
            </a:p>
          </p:txBody>
        </p:sp>
        <p:sp>
          <p:nvSpPr>
            <p:cNvPr id="256" name="矩形 26"/>
            <p:cNvSpPr/>
            <p:nvPr/>
          </p:nvSpPr>
          <p:spPr>
            <a:xfrm>
              <a:off x="3338808" y="226611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257" name="矩形 27"/>
            <p:cNvSpPr/>
            <p:nvPr/>
          </p:nvSpPr>
          <p:spPr>
            <a:xfrm>
              <a:off x="3338808" y="254785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unknown</a:t>
              </a:r>
            </a:p>
          </p:txBody>
        </p:sp>
        <p:sp>
          <p:nvSpPr>
            <p:cNvPr id="258" name="文本框 31"/>
            <p:cNvSpPr/>
            <p:nvPr/>
          </p:nvSpPr>
          <p:spPr>
            <a:xfrm>
              <a:off x="41098" y="3254230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 types</a:t>
              </a:r>
              <a:r>
                <a:t>）</a:t>
              </a:r>
            </a:p>
          </p:txBody>
        </p:sp>
        <p:sp>
          <p:nvSpPr>
            <p:cNvPr id="259" name="左大括号 32"/>
            <p:cNvSpPr/>
            <p:nvPr/>
          </p:nvSpPr>
          <p:spPr>
            <a:xfrm rot="10800000">
              <a:off x="4692473" y="2727432"/>
              <a:ext cx="168113" cy="50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30"/>
                    <a:pt x="10800" y="20996"/>
                  </a:cubicBezTo>
                  <a:lnTo>
                    <a:pt x="10800" y="11404"/>
                  </a:lnTo>
                  <a:cubicBezTo>
                    <a:pt x="10800" y="11070"/>
                    <a:pt x="5965" y="10800"/>
                    <a:pt x="0" y="10800"/>
                  </a:cubicBezTo>
                  <a:cubicBezTo>
                    <a:pt x="5965" y="10800"/>
                    <a:pt x="10800" y="10530"/>
                    <a:pt x="10800" y="10196"/>
                  </a:cubicBezTo>
                  <a:lnTo>
                    <a:pt x="10800" y="604"/>
                  </a:lnTo>
                  <a:cubicBezTo>
                    <a:pt x="10800" y="270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260" name="文本框 33"/>
            <p:cNvSpPr/>
            <p:nvPr/>
          </p:nvSpPr>
          <p:spPr>
            <a:xfrm>
              <a:off x="6286717" y="2127777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0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空值类型</a:t>
              </a:r>
            </a:p>
          </p:txBody>
        </p:sp>
        <p:sp>
          <p:nvSpPr>
            <p:cNvPr id="261" name="左大括号 35"/>
            <p:cNvSpPr/>
            <p:nvPr/>
          </p:nvSpPr>
          <p:spPr>
            <a:xfrm rot="10800000">
              <a:off x="4692475" y="3269966"/>
              <a:ext cx="168109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262" name="矩形 36"/>
            <p:cNvSpPr/>
            <p:nvPr/>
          </p:nvSpPr>
          <p:spPr>
            <a:xfrm>
              <a:off x="6046023" y="3721197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number</a:t>
              </a:r>
            </a:p>
          </p:txBody>
        </p:sp>
        <p:sp>
          <p:nvSpPr>
            <p:cNvPr id="263" name="矩形 37"/>
            <p:cNvSpPr/>
            <p:nvPr/>
          </p:nvSpPr>
          <p:spPr>
            <a:xfrm>
              <a:off x="6046023" y="3329461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264" name="矩形 38"/>
            <p:cNvSpPr/>
            <p:nvPr/>
          </p:nvSpPr>
          <p:spPr>
            <a:xfrm>
              <a:off x="6046023" y="4112933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boolean</a:t>
              </a:r>
            </a:p>
          </p:txBody>
        </p:sp>
        <p:sp>
          <p:nvSpPr>
            <p:cNvPr id="265" name="文本框 47"/>
            <p:cNvSpPr/>
            <p:nvPr/>
          </p:nvSpPr>
          <p:spPr>
            <a:xfrm>
              <a:off x="4943752" y="5520518"/>
              <a:ext cx="33528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（Primitive types）</a:t>
              </a:r>
            </a:p>
          </p:txBody>
        </p:sp>
        <p:sp>
          <p:nvSpPr>
            <p:cNvPr id="266" name="矩形 48"/>
            <p:cNvSpPr/>
            <p:nvPr/>
          </p:nvSpPr>
          <p:spPr>
            <a:xfrm>
              <a:off x="3269268" y="1130128"/>
              <a:ext cx="1358282" cy="372478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267" name="左大括号 251"/>
            <p:cNvSpPr/>
            <p:nvPr/>
          </p:nvSpPr>
          <p:spPr>
            <a:xfrm>
              <a:off x="2728445" y="1290314"/>
              <a:ext cx="561205" cy="1394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6"/>
                    <a:pt x="10800" y="20875"/>
                  </a:cubicBezTo>
                  <a:lnTo>
                    <a:pt x="10800" y="11525"/>
                  </a:lnTo>
                  <a:cubicBezTo>
                    <a:pt x="10800" y="11124"/>
                    <a:pt x="5965" y="10800"/>
                    <a:pt x="0" y="10800"/>
                  </a:cubicBezTo>
                  <a:cubicBezTo>
                    <a:pt x="5965" y="10800"/>
                    <a:pt x="10800" y="10476"/>
                    <a:pt x="10800" y="10075"/>
                  </a:cubicBezTo>
                  <a:lnTo>
                    <a:pt x="10800" y="725"/>
                  </a:lnTo>
                  <a:cubicBezTo>
                    <a:pt x="10800" y="32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268" name="文本框 253"/>
            <p:cNvSpPr/>
            <p:nvPr/>
          </p:nvSpPr>
          <p:spPr>
            <a:xfrm>
              <a:off x="0" y="1375546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Special types</a:t>
              </a:r>
              <a:r>
                <a:t>）</a:t>
              </a:r>
            </a:p>
          </p:txBody>
        </p:sp>
        <p:sp>
          <p:nvSpPr>
            <p:cNvPr id="269" name="矩形 257"/>
            <p:cNvSpPr/>
            <p:nvPr/>
          </p:nvSpPr>
          <p:spPr>
            <a:xfrm>
              <a:off x="6046023" y="254598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270" name="矩形 258"/>
            <p:cNvSpPr/>
            <p:nvPr/>
          </p:nvSpPr>
          <p:spPr>
            <a:xfrm>
              <a:off x="6046023" y="2937725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271" name="矩形 259"/>
            <p:cNvSpPr/>
            <p:nvPr/>
          </p:nvSpPr>
          <p:spPr>
            <a:xfrm>
              <a:off x="6046023" y="450466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bigint</a:t>
              </a:r>
            </a:p>
          </p:txBody>
        </p:sp>
        <p:sp>
          <p:nvSpPr>
            <p:cNvPr id="272" name="矩形 260"/>
            <p:cNvSpPr/>
            <p:nvPr/>
          </p:nvSpPr>
          <p:spPr>
            <a:xfrm>
              <a:off x="6046023" y="489640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symbol</a:t>
              </a:r>
            </a:p>
          </p:txBody>
        </p:sp>
        <p:sp>
          <p:nvSpPr>
            <p:cNvPr id="273" name="矩形 261"/>
            <p:cNvSpPr/>
            <p:nvPr/>
          </p:nvSpPr>
          <p:spPr>
            <a:xfrm>
              <a:off x="5948166" y="2061610"/>
              <a:ext cx="1320428" cy="3083229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274" name="左大括号 311"/>
            <p:cNvSpPr/>
            <p:nvPr/>
          </p:nvSpPr>
          <p:spPr>
            <a:xfrm>
              <a:off x="5684536" y="2384816"/>
              <a:ext cx="304801" cy="71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68"/>
                    <a:pt x="10800" y="21083"/>
                  </a:cubicBezTo>
                  <a:lnTo>
                    <a:pt x="10800" y="11317"/>
                  </a:lnTo>
                  <a:cubicBezTo>
                    <a:pt x="10800" y="11032"/>
                    <a:pt x="5965" y="10800"/>
                    <a:pt x="0" y="10800"/>
                  </a:cubicBezTo>
                  <a:cubicBezTo>
                    <a:pt x="5965" y="10800"/>
                    <a:pt x="10800" y="10568"/>
                    <a:pt x="10800" y="10283"/>
                  </a:cubicBezTo>
                  <a:lnTo>
                    <a:pt x="10800" y="517"/>
                  </a:lnTo>
                  <a:cubicBezTo>
                    <a:pt x="10800" y="232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275" name="直接连接符 313"/>
            <p:cNvCxnSpPr>
              <a:stCxn id="259" idx="0"/>
              <a:endCxn id="274" idx="0"/>
            </p:cNvCxnSpPr>
            <p:nvPr/>
          </p:nvCxnSpPr>
          <p:spPr>
            <a:xfrm flipV="1">
              <a:off x="4776529" y="2741887"/>
              <a:ext cx="1060408" cy="236172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276" name="左大括号 314"/>
            <p:cNvSpPr/>
            <p:nvPr/>
          </p:nvSpPr>
          <p:spPr>
            <a:xfrm>
              <a:off x="5684536" y="3167139"/>
              <a:ext cx="304801" cy="18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16"/>
                    <a:pt x="10800" y="21413"/>
                  </a:cubicBezTo>
                  <a:lnTo>
                    <a:pt x="10800" y="10987"/>
                  </a:lnTo>
                  <a:cubicBezTo>
                    <a:pt x="10800" y="10884"/>
                    <a:pt x="5965" y="10800"/>
                    <a:pt x="0" y="10800"/>
                  </a:cubicBezTo>
                  <a:cubicBezTo>
                    <a:pt x="5965" y="10800"/>
                    <a:pt x="10800" y="10716"/>
                    <a:pt x="10800" y="10613"/>
                  </a:cubicBezTo>
                  <a:lnTo>
                    <a:pt x="10800" y="187"/>
                  </a:lnTo>
                  <a:cubicBezTo>
                    <a:pt x="10800" y="84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277" name="直接连接符 315"/>
            <p:cNvCxnSpPr>
              <a:stCxn id="261" idx="0"/>
              <a:endCxn id="276" idx="0"/>
            </p:cNvCxnSpPr>
            <p:nvPr/>
          </p:nvCxnSpPr>
          <p:spPr>
            <a:xfrm>
              <a:off x="4776529" y="3974213"/>
              <a:ext cx="1060408" cy="138763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278" name="文本框 318"/>
            <p:cNvSpPr/>
            <p:nvPr/>
          </p:nvSpPr>
          <p:spPr>
            <a:xfrm>
              <a:off x="5092125" y="4067127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泛化</a:t>
              </a:r>
            </a:p>
          </p:txBody>
        </p:sp>
        <p:sp>
          <p:nvSpPr>
            <p:cNvPr id="279" name="文本框 319"/>
            <p:cNvSpPr/>
            <p:nvPr/>
          </p:nvSpPr>
          <p:spPr>
            <a:xfrm>
              <a:off x="5092125" y="2645256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等同</a:t>
              </a:r>
            </a:p>
          </p:txBody>
        </p:sp>
        <p:sp>
          <p:nvSpPr>
            <p:cNvPr id="280" name="左大括号 189"/>
            <p:cNvSpPr/>
            <p:nvPr/>
          </p:nvSpPr>
          <p:spPr>
            <a:xfrm rot="10800000">
              <a:off x="7228135" y="3158625"/>
              <a:ext cx="307777" cy="18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281" name="文本框 195"/>
            <p:cNvSpPr/>
            <p:nvPr/>
          </p:nvSpPr>
          <p:spPr>
            <a:xfrm>
              <a:off x="7546612" y="4004983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包装类</a:t>
              </a:r>
            </a:p>
          </p:txBody>
        </p:sp>
        <p:sp>
          <p:nvSpPr>
            <p:cNvPr id="282" name="矩形 196"/>
            <p:cNvSpPr/>
            <p:nvPr/>
          </p:nvSpPr>
          <p:spPr>
            <a:xfrm>
              <a:off x="3338821" y="4242348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true/false</a:t>
              </a:r>
            </a:p>
          </p:txBody>
        </p:sp>
        <p:sp>
          <p:nvSpPr>
            <p:cNvPr id="283" name="矩形 1"/>
            <p:cNvSpPr/>
            <p:nvPr/>
          </p:nvSpPr>
          <p:spPr>
            <a:xfrm>
              <a:off x="3338808" y="141342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this</a:t>
              </a:r>
            </a:p>
          </p:txBody>
        </p:sp>
        <p:sp>
          <p:nvSpPr>
            <p:cNvPr id="284" name="文本框 19"/>
            <p:cNvSpPr/>
            <p:nvPr/>
          </p:nvSpPr>
          <p:spPr>
            <a:xfrm>
              <a:off x="2202421" y="0"/>
              <a:ext cx="335280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700">
                  <a:solidFill>
                    <a:srgbClr val="FFFFFF"/>
                  </a:solidFill>
                </a:defRPr>
              </a:pPr>
              <a:r>
                <a:t>字面风格的</a:t>
              </a:r>
            </a:p>
            <a:p>
              <a:pPr defTabSz="1828800">
                <a:defRPr i="1" sz="13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（</a:t>
              </a:r>
              <a:r>
                <a:t>Literal style / literal expression</a:t>
              </a:r>
              <a:r>
                <a:t>）</a:t>
              </a:r>
            </a:p>
          </p:txBody>
        </p:sp>
        <p:sp>
          <p:nvSpPr>
            <p:cNvPr id="285" name="左大括号 28"/>
            <p:cNvSpPr/>
            <p:nvPr/>
          </p:nvSpPr>
          <p:spPr>
            <a:xfrm>
              <a:off x="2728445" y="3269968"/>
              <a:ext cx="561205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9"/>
                    <a:pt x="10800" y="20883"/>
                  </a:cubicBezTo>
                  <a:lnTo>
                    <a:pt x="10800" y="11517"/>
                  </a:lnTo>
                  <a:cubicBezTo>
                    <a:pt x="10800" y="11121"/>
                    <a:pt x="5965" y="10800"/>
                    <a:pt x="0" y="10800"/>
                  </a:cubicBezTo>
                  <a:cubicBezTo>
                    <a:pt x="5965" y="10800"/>
                    <a:pt x="10800" y="10479"/>
                    <a:pt x="10800" y="10083"/>
                  </a:cubicBezTo>
                  <a:lnTo>
                    <a:pt x="10800" y="717"/>
                  </a:lnTo>
                  <a:cubicBezTo>
                    <a:pt x="10800" y="321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286" name="矩形 39"/>
            <p:cNvSpPr/>
            <p:nvPr/>
          </p:nvSpPr>
          <p:spPr>
            <a:xfrm>
              <a:off x="3338808" y="4556062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unique symbol</a:t>
              </a:r>
            </a:p>
          </p:txBody>
        </p:sp>
        <p:sp>
          <p:nvSpPr>
            <p:cNvPr id="287" name="矩形 40"/>
            <p:cNvSpPr/>
            <p:nvPr/>
          </p:nvSpPr>
          <p:spPr>
            <a:xfrm>
              <a:off x="3410821" y="4993849"/>
              <a:ext cx="936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More …</a:t>
              </a:r>
            </a:p>
          </p:txBody>
        </p:sp>
      </p:grpSp>
      <p:grpSp>
        <p:nvGrpSpPr>
          <p:cNvPr id="292" name="成组"/>
          <p:cNvGrpSpPr/>
          <p:nvPr/>
        </p:nvGrpSpPr>
        <p:grpSpPr>
          <a:xfrm>
            <a:off x="16477746" y="7044983"/>
            <a:ext cx="1990060" cy="1314260"/>
            <a:chOff x="0" y="0"/>
            <a:chExt cx="1990059" cy="1314259"/>
          </a:xfrm>
        </p:grpSpPr>
        <p:sp>
          <p:nvSpPr>
            <p:cNvPr id="341" name="连接符: 肘形 135"/>
            <p:cNvSpPr/>
            <p:nvPr/>
          </p:nvSpPr>
          <p:spPr>
            <a:xfrm>
              <a:off x="0" y="744532"/>
              <a:ext cx="913675" cy="569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90" name="矩形 60"/>
            <p:cNvSpPr/>
            <p:nvPr/>
          </p:nvSpPr>
          <p:spPr>
            <a:xfrm>
              <a:off x="913674" y="0"/>
              <a:ext cx="1076386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对象</a:t>
              </a:r>
            </a:p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Object</a:t>
              </a:r>
            </a:p>
          </p:txBody>
        </p:sp>
        <p:sp>
          <p:nvSpPr>
            <p:cNvPr id="291" name="矩形 95"/>
            <p:cNvSpPr/>
            <p:nvPr/>
          </p:nvSpPr>
          <p:spPr>
            <a:xfrm>
              <a:off x="241575" y="873736"/>
              <a:ext cx="5761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实例化</a:t>
              </a:r>
            </a:p>
          </p:txBody>
        </p:sp>
      </p:grpSp>
      <p:cxnSp>
        <p:nvCxnSpPr>
          <p:cNvPr id="293" name="连接符: 曲线 11"/>
          <p:cNvCxnSpPr>
            <a:stCxn id="236" idx="0"/>
            <a:endCxn id="202" idx="0"/>
          </p:cNvCxnSpPr>
          <p:nvPr/>
        </p:nvCxnSpPr>
        <p:spPr>
          <a:xfrm>
            <a:off x="12432976" y="2787754"/>
            <a:ext cx="5498195" cy="239876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294" name="连接符: 曲线 65"/>
          <p:cNvCxnSpPr>
            <a:stCxn id="229" idx="0"/>
            <a:endCxn id="205" idx="0"/>
          </p:cNvCxnSpPr>
          <p:nvPr/>
        </p:nvCxnSpPr>
        <p:spPr>
          <a:xfrm>
            <a:off x="18665964" y="2350365"/>
            <a:ext cx="2053918" cy="30187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295" name="连接符: 曲线 65"/>
          <p:cNvCxnSpPr>
            <a:stCxn id="230" idx="0"/>
            <a:endCxn id="206" idx="0"/>
          </p:cNvCxnSpPr>
          <p:nvPr/>
        </p:nvCxnSpPr>
        <p:spPr>
          <a:xfrm>
            <a:off x="18677560" y="3052965"/>
            <a:ext cx="2042322" cy="7377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342" name="连接符: 肘形 135"/>
          <p:cNvSpPr/>
          <p:nvPr/>
        </p:nvSpPr>
        <p:spPr>
          <a:xfrm>
            <a:off x="18925790" y="4436791"/>
            <a:ext cx="595874" cy="356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97" name="文本框 78"/>
          <p:cNvSpPr txBox="1"/>
          <p:nvPr/>
        </p:nvSpPr>
        <p:spPr>
          <a:xfrm>
            <a:off x="18469584" y="4323095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同构</a:t>
            </a:r>
          </a:p>
        </p:txBody>
      </p:sp>
      <p:sp>
        <p:nvSpPr>
          <p:cNvPr id="298" name="文本框 9"/>
          <p:cNvSpPr txBox="1"/>
          <p:nvPr/>
        </p:nvSpPr>
        <p:spPr>
          <a:xfrm>
            <a:off x="18469584" y="4637657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有限</a:t>
            </a:r>
          </a:p>
        </p:txBody>
      </p:sp>
      <p:sp>
        <p:nvSpPr>
          <p:cNvPr id="299" name="文本框 9"/>
          <p:cNvSpPr txBox="1"/>
          <p:nvPr/>
        </p:nvSpPr>
        <p:spPr>
          <a:xfrm>
            <a:off x="18469584" y="496756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固定</a:t>
            </a:r>
          </a:p>
        </p:txBody>
      </p:sp>
      <p:sp>
        <p:nvSpPr>
          <p:cNvPr id="300" name="文本框 78"/>
          <p:cNvSpPr txBox="1"/>
          <p:nvPr/>
        </p:nvSpPr>
        <p:spPr>
          <a:xfrm>
            <a:off x="18469584" y="529747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异构</a:t>
            </a:r>
          </a:p>
        </p:txBody>
      </p:sp>
      <p:sp>
        <p:nvSpPr>
          <p:cNvPr id="301" name="文本框 9"/>
          <p:cNvSpPr txBox="1"/>
          <p:nvPr/>
        </p:nvSpPr>
        <p:spPr>
          <a:xfrm>
            <a:off x="18469584" y="5627389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无限</a:t>
            </a:r>
          </a:p>
        </p:txBody>
      </p:sp>
      <p:sp>
        <p:nvSpPr>
          <p:cNvPr id="302" name="文本框 9"/>
          <p:cNvSpPr txBox="1"/>
          <p:nvPr/>
        </p:nvSpPr>
        <p:spPr>
          <a:xfrm>
            <a:off x="18469584" y="5957300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不固定</a:t>
            </a:r>
          </a:p>
        </p:txBody>
      </p:sp>
      <p:sp>
        <p:nvSpPr>
          <p:cNvPr id="303" name="左大括号 247"/>
          <p:cNvSpPr/>
          <p:nvPr/>
        </p:nvSpPr>
        <p:spPr>
          <a:xfrm>
            <a:off x="18310128" y="4316862"/>
            <a:ext cx="266573" cy="1885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343" name="连接符: 肘形 135"/>
          <p:cNvSpPr/>
          <p:nvPr/>
        </p:nvSpPr>
        <p:spPr>
          <a:xfrm>
            <a:off x="18921989" y="4718864"/>
            <a:ext cx="1469224" cy="84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44" name="连接符: 肘形 135"/>
          <p:cNvSpPr/>
          <p:nvPr/>
        </p:nvSpPr>
        <p:spPr>
          <a:xfrm>
            <a:off x="18935406" y="5079313"/>
            <a:ext cx="1284000" cy="485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45" name="连接符: 肘形 135"/>
          <p:cNvSpPr/>
          <p:nvPr/>
        </p:nvSpPr>
        <p:spPr>
          <a:xfrm>
            <a:off x="18931478" y="5396603"/>
            <a:ext cx="841633" cy="168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46" name="连接符: 肘形 135"/>
          <p:cNvSpPr/>
          <p:nvPr/>
        </p:nvSpPr>
        <p:spPr>
          <a:xfrm>
            <a:off x="18910608" y="4958798"/>
            <a:ext cx="643132" cy="789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47" name="连接符: 肘形 135"/>
          <p:cNvSpPr/>
          <p:nvPr/>
        </p:nvSpPr>
        <p:spPr>
          <a:xfrm>
            <a:off x="18960163" y="4952663"/>
            <a:ext cx="640243" cy="1091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09" name="左大括号 247"/>
          <p:cNvSpPr/>
          <p:nvPr/>
        </p:nvSpPr>
        <p:spPr>
          <a:xfrm>
            <a:off x="18310128" y="8589629"/>
            <a:ext cx="266573" cy="2600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310" name="X, Y"/>
          <p:cNvSpPr txBox="1"/>
          <p:nvPr/>
        </p:nvSpPr>
        <p:spPr>
          <a:xfrm>
            <a:off x="16513969" y="3494644"/>
            <a:ext cx="54772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X, Y</a:t>
            </a:r>
          </a:p>
        </p:txBody>
      </p:sp>
      <p:sp>
        <p:nvSpPr>
          <p:cNvPr id="311" name="矩形 60"/>
          <p:cNvSpPr txBox="1"/>
          <p:nvPr/>
        </p:nvSpPr>
        <p:spPr>
          <a:xfrm>
            <a:off x="17214006" y="9475532"/>
            <a:ext cx="1253799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函数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Function</a:t>
            </a:r>
          </a:p>
        </p:txBody>
      </p:sp>
      <p:grpSp>
        <p:nvGrpSpPr>
          <p:cNvPr id="326" name="成组"/>
          <p:cNvGrpSpPr/>
          <p:nvPr/>
        </p:nvGrpSpPr>
        <p:grpSpPr>
          <a:xfrm>
            <a:off x="18310128" y="6368796"/>
            <a:ext cx="3679754" cy="1919838"/>
            <a:chOff x="0" y="0"/>
            <a:chExt cx="3679752" cy="1919837"/>
          </a:xfrm>
        </p:grpSpPr>
        <p:sp>
          <p:nvSpPr>
            <p:cNvPr id="312" name="矩形 50"/>
            <p:cNvSpPr/>
            <p:nvPr/>
          </p:nvSpPr>
          <p:spPr>
            <a:xfrm>
              <a:off x="1139752" y="570672"/>
              <a:ext cx="2540001" cy="372142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x: object</a:t>
              </a:r>
            </a:p>
          </p:txBody>
        </p:sp>
        <p:sp>
          <p:nvSpPr>
            <p:cNvPr id="313" name="矩形 460"/>
            <p:cNvSpPr/>
            <p:nvPr/>
          </p:nvSpPr>
          <p:spPr>
            <a:xfrm>
              <a:off x="1139752" y="102489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{a: ..., b: ...}</a:t>
              </a:r>
            </a:p>
          </p:txBody>
        </p:sp>
        <p:sp>
          <p:nvSpPr>
            <p:cNvPr id="314" name="矩形 460"/>
            <p:cNvSpPr/>
            <p:nvPr/>
          </p:nvSpPr>
          <p:spPr>
            <a:xfrm>
              <a:off x="1139752" y="1039048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记录</a:t>
              </a:r>
              <a:r>
                <a:t>：</a:t>
              </a:r>
              <a:r>
                <a:t>Record&lt;&gt;</a:t>
              </a:r>
            </a:p>
          </p:txBody>
        </p:sp>
        <p:sp>
          <p:nvSpPr>
            <p:cNvPr id="315" name="文本框 78"/>
            <p:cNvSpPr txBox="1"/>
            <p:nvPr/>
          </p:nvSpPr>
          <p:spPr>
            <a:xfrm>
              <a:off x="177458" y="0"/>
              <a:ext cx="508001" cy="2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同构</a:t>
              </a:r>
            </a:p>
          </p:txBody>
        </p:sp>
        <p:sp>
          <p:nvSpPr>
            <p:cNvPr id="316" name="文本框 9"/>
            <p:cNvSpPr txBox="1"/>
            <p:nvPr/>
          </p:nvSpPr>
          <p:spPr>
            <a:xfrm>
              <a:off x="177458" y="329910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有限</a:t>
              </a:r>
            </a:p>
          </p:txBody>
        </p:sp>
        <p:sp>
          <p:nvSpPr>
            <p:cNvPr id="317" name="文本框 9"/>
            <p:cNvSpPr txBox="1"/>
            <p:nvPr/>
          </p:nvSpPr>
          <p:spPr>
            <a:xfrm>
              <a:off x="177458" y="659821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固定</a:t>
              </a:r>
            </a:p>
          </p:txBody>
        </p:sp>
        <p:sp>
          <p:nvSpPr>
            <p:cNvPr id="318" name="文本框 78"/>
            <p:cNvSpPr txBox="1"/>
            <p:nvPr/>
          </p:nvSpPr>
          <p:spPr>
            <a:xfrm>
              <a:off x="177458" y="98973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异构</a:t>
              </a:r>
            </a:p>
          </p:txBody>
        </p:sp>
        <p:sp>
          <p:nvSpPr>
            <p:cNvPr id="319" name="文本框 9"/>
            <p:cNvSpPr txBox="1"/>
            <p:nvPr/>
          </p:nvSpPr>
          <p:spPr>
            <a:xfrm>
              <a:off x="177458" y="131964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无限</a:t>
              </a:r>
            </a:p>
          </p:txBody>
        </p:sp>
        <p:sp>
          <p:nvSpPr>
            <p:cNvPr id="320" name="文本框 9"/>
            <p:cNvSpPr txBox="1"/>
            <p:nvPr/>
          </p:nvSpPr>
          <p:spPr>
            <a:xfrm>
              <a:off x="177458" y="1649554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不固定</a:t>
              </a:r>
            </a:p>
          </p:txBody>
        </p:sp>
        <p:sp>
          <p:nvSpPr>
            <p:cNvPr id="321" name="矩形 50"/>
            <p:cNvSpPr/>
            <p:nvPr/>
          </p:nvSpPr>
          <p:spPr>
            <a:xfrm>
              <a:off x="1139752" y="1507231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indent="127000" algn="l" defTabSz="1828800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枚举：enum ...</a:t>
              </a:r>
            </a:p>
          </p:txBody>
        </p:sp>
        <p:sp>
          <p:nvSpPr>
            <p:cNvPr id="348" name="连接符: 肘形 135"/>
            <p:cNvSpPr/>
            <p:nvPr/>
          </p:nvSpPr>
          <p:spPr>
            <a:xfrm>
              <a:off x="623227" y="364904"/>
              <a:ext cx="477717" cy="650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49" name="连接符: 肘形 135"/>
            <p:cNvSpPr/>
            <p:nvPr/>
          </p:nvSpPr>
          <p:spPr>
            <a:xfrm>
              <a:off x="685458" y="364904"/>
              <a:ext cx="415485" cy="57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0" name="连接符: 肘形 135"/>
            <p:cNvSpPr/>
            <p:nvPr/>
          </p:nvSpPr>
          <p:spPr>
            <a:xfrm>
              <a:off x="676840" y="364904"/>
              <a:ext cx="424103" cy="129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25" name="左大括号 247"/>
            <p:cNvSpPr/>
            <p:nvPr/>
          </p:nvSpPr>
          <p:spPr>
            <a:xfrm>
              <a:off x="0" y="34515"/>
              <a:ext cx="266572" cy="188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096"/>
                    <a:pt x="10800" y="20474"/>
                  </a:cubicBezTo>
                  <a:lnTo>
                    <a:pt x="10800" y="11926"/>
                  </a:lnTo>
                  <a:cubicBezTo>
                    <a:pt x="10800" y="11304"/>
                    <a:pt x="5965" y="10800"/>
                    <a:pt x="0" y="10800"/>
                  </a:cubicBezTo>
                  <a:cubicBezTo>
                    <a:pt x="5965" y="10800"/>
                    <a:pt x="10800" y="10296"/>
                    <a:pt x="10800" y="9674"/>
                  </a:cubicBezTo>
                  <a:lnTo>
                    <a:pt x="10800" y="1126"/>
                  </a:lnTo>
                  <a:cubicBezTo>
                    <a:pt x="10800" y="50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</p:grpSp>
      <p:sp>
        <p:nvSpPr>
          <p:cNvPr id="327" name="..."/>
          <p:cNvSpPr txBox="1"/>
          <p:nvPr/>
        </p:nvSpPr>
        <p:spPr>
          <a:xfrm>
            <a:off x="19293327" y="9610637"/>
            <a:ext cx="40223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351" name="连接符: 肘形 135"/>
          <p:cNvSpPr/>
          <p:nvPr/>
        </p:nvSpPr>
        <p:spPr>
          <a:xfrm>
            <a:off x="16476070" y="9249160"/>
            <a:ext cx="737937" cy="3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329" name="文本框 136"/>
          <p:cNvSpPr txBox="1"/>
          <p:nvPr/>
        </p:nvSpPr>
        <p:spPr>
          <a:xfrm rot="2255021">
            <a:off x="13799835" y="829865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可调用</a:t>
            </a:r>
          </a:p>
        </p:txBody>
      </p:sp>
      <p:sp>
        <p:nvSpPr>
          <p:cNvPr id="330" name="文本框 457"/>
          <p:cNvSpPr txBox="1"/>
          <p:nvPr/>
        </p:nvSpPr>
        <p:spPr>
          <a:xfrm rot="20968705">
            <a:off x="14082390" y="719569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可索引</a:t>
            </a:r>
          </a:p>
        </p:txBody>
      </p:sp>
      <p:sp>
        <p:nvSpPr>
          <p:cNvPr id="331" name="文本框 462"/>
          <p:cNvSpPr txBox="1"/>
          <p:nvPr/>
        </p:nvSpPr>
        <p:spPr>
          <a:xfrm rot="214402">
            <a:off x="14082391" y="7550362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可迭代</a:t>
            </a:r>
          </a:p>
        </p:txBody>
      </p:sp>
      <p:sp>
        <p:nvSpPr>
          <p:cNvPr id="332" name="文本框 465"/>
          <p:cNvSpPr txBox="1"/>
          <p:nvPr/>
        </p:nvSpPr>
        <p:spPr>
          <a:xfrm rot="1098054">
            <a:off x="13983103" y="7985965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可创建</a:t>
            </a:r>
          </a:p>
        </p:txBody>
      </p:sp>
      <p:sp>
        <p:nvSpPr>
          <p:cNvPr id="333" name="文本框 469"/>
          <p:cNvSpPr txBox="1"/>
          <p:nvPr/>
        </p:nvSpPr>
        <p:spPr>
          <a:xfrm>
            <a:off x="12855421" y="8662460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可列举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在此输入一级标题"/>
          <p:cNvSpPr txBox="1"/>
          <p:nvPr/>
        </p:nvSpPr>
        <p:spPr>
          <a:xfrm>
            <a:off x="1285952" y="1239528"/>
            <a:ext cx="1038227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类型表达式 =&gt; 表达式类型</a:t>
            </a:r>
          </a:p>
        </p:txBody>
      </p:sp>
      <p:sp>
        <p:nvSpPr>
          <p:cNvPr id="354" name="矩形 489"/>
          <p:cNvSpPr/>
          <p:nvPr/>
        </p:nvSpPr>
        <p:spPr>
          <a:xfrm>
            <a:off x="3561370" y="6803603"/>
            <a:ext cx="4795969" cy="2780207"/>
          </a:xfrm>
          <a:prstGeom prst="rect">
            <a:avLst/>
          </a:prstGeom>
          <a:gradFill>
            <a:gsLst>
              <a:gs pos="0">
                <a:srgbClr val="7A81FF"/>
              </a:gs>
              <a:gs pos="50000">
                <a:srgbClr val="7A81FF"/>
              </a:gs>
              <a:gs pos="100000">
                <a:srgbClr val="91B9E4">
                  <a:alpha val="17000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sp>
        <p:nvSpPr>
          <p:cNvPr id="355" name="单类型"/>
          <p:cNvSpPr txBox="1"/>
          <p:nvPr/>
        </p:nvSpPr>
        <p:spPr>
          <a:xfrm>
            <a:off x="5138507" y="5184605"/>
            <a:ext cx="148590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单类型</a:t>
            </a:r>
          </a:p>
        </p:txBody>
      </p:sp>
      <p:sp>
        <p:nvSpPr>
          <p:cNvPr id="356" name="矩形 489"/>
          <p:cNvSpPr/>
          <p:nvPr/>
        </p:nvSpPr>
        <p:spPr>
          <a:xfrm>
            <a:off x="9794016" y="6785919"/>
            <a:ext cx="4795969" cy="2780207"/>
          </a:xfrm>
          <a:prstGeom prst="rect">
            <a:avLst/>
          </a:prstGeom>
          <a:gradFill>
            <a:gsLst>
              <a:gs pos="0">
                <a:srgbClr val="7A81FF"/>
              </a:gs>
              <a:gs pos="50000">
                <a:srgbClr val="7A81FF"/>
              </a:gs>
              <a:gs pos="100000">
                <a:srgbClr val="91B9E4">
                  <a:alpha val="17000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sp>
        <p:nvSpPr>
          <p:cNvPr id="357" name="表达式类型"/>
          <p:cNvSpPr txBox="1"/>
          <p:nvPr/>
        </p:nvSpPr>
        <p:spPr>
          <a:xfrm>
            <a:off x="10811757" y="5184605"/>
            <a:ext cx="240030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表达式类型</a:t>
            </a:r>
          </a:p>
        </p:txBody>
      </p:sp>
      <p:sp>
        <p:nvSpPr>
          <p:cNvPr id="358" name="矩形 489"/>
          <p:cNvSpPr/>
          <p:nvPr/>
        </p:nvSpPr>
        <p:spPr>
          <a:xfrm>
            <a:off x="16026662" y="6797173"/>
            <a:ext cx="4795969" cy="2780207"/>
          </a:xfrm>
          <a:prstGeom prst="rect">
            <a:avLst/>
          </a:prstGeom>
          <a:gradFill>
            <a:gsLst>
              <a:gs pos="0">
                <a:srgbClr val="7A81FF"/>
              </a:gs>
              <a:gs pos="50000">
                <a:srgbClr val="7A81FF"/>
              </a:gs>
              <a:gs pos="100000">
                <a:srgbClr val="91B9E4">
                  <a:alpha val="17000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sp>
        <p:nvSpPr>
          <p:cNvPr id="359" name="泛型"/>
          <p:cNvSpPr txBox="1"/>
          <p:nvPr/>
        </p:nvSpPr>
        <p:spPr>
          <a:xfrm>
            <a:off x="17399406" y="5184605"/>
            <a:ext cx="102870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泛型</a:t>
            </a:r>
          </a:p>
        </p:txBody>
      </p:sp>
      <p:sp>
        <p:nvSpPr>
          <p:cNvPr id="360" name="文本框 31"/>
          <p:cNvSpPr txBox="1"/>
          <p:nvPr/>
        </p:nvSpPr>
        <p:spPr>
          <a:xfrm>
            <a:off x="3814348" y="8231531"/>
            <a:ext cx="1257301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字面类型</a:t>
            </a:r>
          </a:p>
        </p:txBody>
      </p:sp>
      <p:sp>
        <p:nvSpPr>
          <p:cNvPr id="361" name="文本框 47"/>
          <p:cNvSpPr txBox="1"/>
          <p:nvPr/>
        </p:nvSpPr>
        <p:spPr>
          <a:xfrm>
            <a:off x="3814348" y="8807563"/>
            <a:ext cx="1257301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原始类型</a:t>
            </a:r>
          </a:p>
        </p:txBody>
      </p:sp>
      <p:sp>
        <p:nvSpPr>
          <p:cNvPr id="362" name="文本框 253"/>
          <p:cNvSpPr txBox="1"/>
          <p:nvPr/>
        </p:nvSpPr>
        <p:spPr>
          <a:xfrm>
            <a:off x="3814348" y="7655500"/>
            <a:ext cx="1257301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特殊类型</a:t>
            </a:r>
          </a:p>
        </p:txBody>
      </p:sp>
      <p:sp>
        <p:nvSpPr>
          <p:cNvPr id="363" name="矩形 104"/>
          <p:cNvSpPr txBox="1"/>
          <p:nvPr/>
        </p:nvSpPr>
        <p:spPr>
          <a:xfrm>
            <a:off x="6907377" y="8283139"/>
            <a:ext cx="1257301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接口类型</a:t>
            </a:r>
          </a:p>
        </p:txBody>
      </p:sp>
      <p:sp>
        <p:nvSpPr>
          <p:cNvPr id="364" name="椭圆 111"/>
          <p:cNvSpPr txBox="1"/>
          <p:nvPr/>
        </p:nvSpPr>
        <p:spPr>
          <a:xfrm>
            <a:off x="6907377" y="8807563"/>
            <a:ext cx="1257301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对象类型</a:t>
            </a:r>
          </a:p>
        </p:txBody>
      </p:sp>
      <p:sp>
        <p:nvSpPr>
          <p:cNvPr id="365" name="矩形 60"/>
          <p:cNvSpPr txBox="1"/>
          <p:nvPr/>
        </p:nvSpPr>
        <p:spPr>
          <a:xfrm>
            <a:off x="5360863" y="7079469"/>
            <a:ext cx="1257301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函数类型</a:t>
            </a:r>
          </a:p>
        </p:txBody>
      </p:sp>
      <p:sp>
        <p:nvSpPr>
          <p:cNvPr id="366" name="矩形 60"/>
          <p:cNvSpPr txBox="1"/>
          <p:nvPr/>
        </p:nvSpPr>
        <p:spPr>
          <a:xfrm>
            <a:off x="5360863" y="8807563"/>
            <a:ext cx="1257301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类类型</a:t>
            </a:r>
          </a:p>
        </p:txBody>
      </p:sp>
      <p:sp>
        <p:nvSpPr>
          <p:cNvPr id="367" name="矩形 60"/>
          <p:cNvSpPr txBox="1"/>
          <p:nvPr/>
        </p:nvSpPr>
        <p:spPr>
          <a:xfrm>
            <a:off x="5360863" y="7655500"/>
            <a:ext cx="1257301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元组类型</a:t>
            </a:r>
          </a:p>
        </p:txBody>
      </p:sp>
      <p:sp>
        <p:nvSpPr>
          <p:cNvPr id="368" name="矩形 60"/>
          <p:cNvSpPr txBox="1"/>
          <p:nvPr/>
        </p:nvSpPr>
        <p:spPr>
          <a:xfrm>
            <a:off x="5360863" y="8231531"/>
            <a:ext cx="1257301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数组类型</a:t>
            </a:r>
          </a:p>
        </p:txBody>
      </p:sp>
      <p:sp>
        <p:nvSpPr>
          <p:cNvPr id="369" name="矩形 60"/>
          <p:cNvSpPr txBox="1"/>
          <p:nvPr/>
        </p:nvSpPr>
        <p:spPr>
          <a:xfrm>
            <a:off x="3814348" y="7079469"/>
            <a:ext cx="1257301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枚举类型</a:t>
            </a:r>
          </a:p>
        </p:txBody>
      </p:sp>
      <p:sp>
        <p:nvSpPr>
          <p:cNvPr id="370" name="文本框 47"/>
          <p:cNvSpPr txBox="1"/>
          <p:nvPr/>
        </p:nvSpPr>
        <p:spPr>
          <a:xfrm>
            <a:off x="3379771" y="9709281"/>
            <a:ext cx="17522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匿名的</a:t>
            </a:r>
          </a:p>
          <a:p>
            <a:pPr defTabSz="1828800">
              <a:defRPr sz="1200">
                <a:solidFill>
                  <a:srgbClr val="FFFFFF"/>
                </a:solidFill>
              </a:defRPr>
            </a:pPr>
            <a:r>
              <a:t>（字面量/字面风格的）</a:t>
            </a:r>
          </a:p>
        </p:txBody>
      </p:sp>
      <p:sp>
        <p:nvSpPr>
          <p:cNvPr id="371" name="文本框 47"/>
          <p:cNvSpPr txBox="1"/>
          <p:nvPr/>
        </p:nvSpPr>
        <p:spPr>
          <a:xfrm>
            <a:off x="5008759" y="9629202"/>
            <a:ext cx="1257301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具名的</a:t>
            </a:r>
          </a:p>
        </p:txBody>
      </p:sp>
      <p:sp>
        <p:nvSpPr>
          <p:cNvPr id="372" name="矩形 104"/>
          <p:cNvSpPr txBox="1"/>
          <p:nvPr/>
        </p:nvSpPr>
        <p:spPr>
          <a:xfrm>
            <a:off x="10000406" y="8837921"/>
            <a:ext cx="1257301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800">
                <a:solidFill>
                  <a:srgbClr val="00FA92"/>
                </a:solidFill>
              </a:defRPr>
            </a:lvl1pPr>
          </a:lstStyle>
          <a:p>
            <a:pPr/>
            <a:r>
              <a:t>联合</a:t>
            </a:r>
          </a:p>
        </p:txBody>
      </p:sp>
      <p:sp>
        <p:nvSpPr>
          <p:cNvPr id="373" name="矩形 104"/>
          <p:cNvSpPr txBox="1"/>
          <p:nvPr/>
        </p:nvSpPr>
        <p:spPr>
          <a:xfrm>
            <a:off x="10000406" y="8299725"/>
            <a:ext cx="1257301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800">
                <a:solidFill>
                  <a:srgbClr val="00FA92"/>
                </a:solidFill>
              </a:defRPr>
            </a:lvl1pPr>
          </a:lstStyle>
          <a:p>
            <a:pPr/>
            <a:r>
              <a:t>交叉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成组"/>
          <p:cNvGrpSpPr/>
          <p:nvPr/>
        </p:nvGrpSpPr>
        <p:grpSpPr>
          <a:xfrm>
            <a:off x="11128739" y="-645319"/>
            <a:ext cx="11062051" cy="15006727"/>
            <a:chOff x="0" y="0"/>
            <a:chExt cx="11062050" cy="15006725"/>
          </a:xfrm>
        </p:grpSpPr>
        <p:sp>
          <p:nvSpPr>
            <p:cNvPr id="377" name="矩形"/>
            <p:cNvSpPr/>
            <p:nvPr/>
          </p:nvSpPr>
          <p:spPr>
            <a:xfrm>
              <a:off x="0" y="1245989"/>
              <a:ext cx="11062051" cy="12514660"/>
            </a:xfrm>
            <a:prstGeom prst="rect">
              <a:avLst/>
            </a:prstGeom>
            <a:solidFill>
              <a:srgbClr val="DDDDDD"/>
            </a:solidFill>
            <a:ln w="9525" cap="flat">
              <a:solidFill>
                <a:srgbClr val="FD5E4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78" name="未命名.pdf" descr="未命名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28775" y="0"/>
              <a:ext cx="10604517" cy="150067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0" name="1、可以作为单个运算数参与运算"/>
          <p:cNvSpPr txBox="1"/>
          <p:nvPr/>
        </p:nvSpPr>
        <p:spPr>
          <a:xfrm>
            <a:off x="1651276" y="8462288"/>
            <a:ext cx="676884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1、可以作为单个运算数参与运算</a:t>
            </a:r>
          </a:p>
        </p:txBody>
      </p:sp>
      <p:sp>
        <p:nvSpPr>
          <p:cNvPr id="381" name="2、支持惰性求值"/>
          <p:cNvSpPr txBox="1"/>
          <p:nvPr/>
        </p:nvSpPr>
        <p:spPr>
          <a:xfrm>
            <a:off x="1651276" y="9687483"/>
            <a:ext cx="356844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2、支持惰性求值</a:t>
            </a:r>
          </a:p>
        </p:txBody>
      </p:sp>
      <p:sp>
        <p:nvSpPr>
          <p:cNvPr id="382" name="在此输入一级标题"/>
          <p:cNvSpPr txBox="1"/>
          <p:nvPr/>
        </p:nvSpPr>
        <p:spPr>
          <a:xfrm>
            <a:off x="1285952" y="1239528"/>
            <a:ext cx="921806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表达式类型</a:t>
            </a:r>
          </a:p>
        </p:txBody>
      </p:sp>
      <p:sp>
        <p:nvSpPr>
          <p:cNvPr id="383" name="3、最终运算结果是联合类型或单类型"/>
          <p:cNvSpPr txBox="1"/>
          <p:nvPr/>
        </p:nvSpPr>
        <p:spPr>
          <a:xfrm>
            <a:off x="1651276" y="10912678"/>
            <a:ext cx="768324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3、最终运算结果是联合类型或单类型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386" name="矩形 23"/>
          <p:cNvSpPr txBox="1"/>
          <p:nvPr/>
        </p:nvSpPr>
        <p:spPr>
          <a:xfrm>
            <a:off x="1696172" y="4373562"/>
            <a:ext cx="20991655" cy="648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表达式类型要么是由零个至多个运算符，以及约定个数的操作数构成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单类型可以视为零个运算符的表达式类型，泛型与泛型表达式都可以视为表达式类型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TypeScript的类型运算可以视为表达式语言范式的（亦即是函数式语言范式）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三个基本性质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可以作为单个运算数参与运算（通常是先求值再运算）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支持惰性求值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最终运算结果是联合类型或单类型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存在六种表达式类型，以及7+3种相关的语法与语法上下文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运算符优先级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语法元素或上下文在概念上是没有优先级的（表格中列出优先级是为了方便理解）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389" name="矩形 23"/>
          <p:cNvSpPr txBox="1"/>
          <p:nvPr/>
        </p:nvSpPr>
        <p:spPr>
          <a:xfrm>
            <a:off x="1696172" y="3722780"/>
            <a:ext cx="20633888" cy="1223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1、查找手册，使用六种表达式语法各写1~3个示例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T = …</a:t>
            </a:r>
          </a:p>
        </p:txBody>
      </p:sp>
      <p:sp>
        <p:nvSpPr>
          <p:cNvPr id="390" name="矩形 23"/>
          <p:cNvSpPr txBox="1"/>
          <p:nvPr/>
        </p:nvSpPr>
        <p:spPr>
          <a:xfrm>
            <a:off x="1823172" y="6159398"/>
            <a:ext cx="2063388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2、试说明单类型与表达式类型有什么不同？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39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