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" name="Shape 6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定位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线条"/>
          <p:cNvSpPr/>
          <p:nvPr/>
        </p:nvSpPr>
        <p:spPr>
          <a:xfrm flipV="1">
            <a:off x="2199175" y="1506027"/>
            <a:ext cx="1" cy="9986913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播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无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QCon +-2.jpg" descr="QCon +-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标题文本"/>
          <p:cNvSpPr txBox="1"/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ctr" defTabSz="825500">
              <a:lnSpc>
                <a:spcPct val="100000"/>
              </a:lnSpc>
              <a:defRPr sz="11200">
                <a:solidFill>
                  <a:srgbClr val="FFFFFF"/>
                </a:solidFill>
                <a:latin typeface="PingFang SC Medium"/>
                <a:ea typeface="PingFang SC Medium"/>
                <a:cs typeface="PingFang SC Medium"/>
                <a:sym typeface="PingFang SC Medium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52" name="正文级别 1…"/>
          <p:cNvSpPr txBox="1"/>
          <p:nvPr>
            <p:ph type="body" sz="quarter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53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幻灯片编号"/>
          <p:cNvSpPr txBox="1"/>
          <p:nvPr>
            <p:ph type="sldNum" sz="quarter" idx="2"/>
          </p:nvPr>
        </p:nvSpPr>
        <p:spPr>
          <a:xfrm>
            <a:off x="11976710" y="130810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219200" y="184149"/>
            <a:ext cx="21945600" cy="30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22146200" y="12795909"/>
            <a:ext cx="561400" cy="563832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 anchor="ctr">
            <a:spAutoFit/>
          </a:bodyPr>
          <a:lstStyle>
            <a:lvl1pPr algn="r" defTabSz="1828800">
              <a:defRPr sz="2400">
                <a:solidFill>
                  <a:srgbClr val="888888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ransition xmlns:p14="http://schemas.microsoft.com/office/powerpoint/2010/main" spd="med" advClick="1"/>
  <p:txStyles>
    <p:titleStyle>
      <a:lvl1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1pPr>
      <a:lvl2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2pPr>
      <a:lvl3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3pPr>
      <a:lvl4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4pPr>
      <a:lvl5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5pPr>
      <a:lvl6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6pPr>
      <a:lvl7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7pPr>
      <a:lvl8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8pPr>
      <a:lvl9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9pPr>
    </p:titleStyle>
    <p:bodyStyle>
      <a:lvl1pPr marL="457200" marR="0" indent="-457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1pPr>
      <a:lvl2pPr marL="990600" marR="0" indent="-5334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2pPr>
      <a:lvl3pPr marL="1554479" marR="0" indent="-640079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3pPr>
      <a:lvl4pPr marL="20828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4pPr>
      <a:lvl5pPr marL="25400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5pPr>
      <a:lvl6pPr marL="29972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6pPr>
      <a:lvl7pPr marL="34544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7pPr>
      <a:lvl8pPr marL="39116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8pPr>
      <a:lvl9pPr marL="43688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9pPr>
    </p:bodyStyle>
    <p:otherStyle>
      <a:lvl1pPr marL="0" marR="0" indent="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1pPr>
      <a:lvl2pPr marL="0" marR="0" indent="4572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2pPr>
      <a:lvl3pPr marL="0" marR="0" indent="9144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3pPr>
      <a:lvl4pPr marL="0" marR="0" indent="13716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4pPr>
      <a:lvl5pPr marL="0" marR="0" indent="18288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5pPr>
      <a:lvl6pPr marL="0" marR="0" indent="22860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6pPr>
      <a:lvl7pPr marL="0" marR="0" indent="27432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7pPr>
      <a:lvl8pPr marL="0" marR="0" indent="32004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8pPr>
      <a:lvl9pPr marL="0" marR="0" indent="36576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填写课程标题"/>
          <p:cNvSpPr txBox="1"/>
          <p:nvPr>
            <p:ph type="title"/>
          </p:nvPr>
        </p:nvSpPr>
        <p:spPr>
          <a:xfrm>
            <a:off x="1778000" y="4291457"/>
            <a:ext cx="20828000" cy="2621154"/>
          </a:xfrm>
          <a:prstGeom prst="rect">
            <a:avLst/>
          </a:prstGeom>
        </p:spPr>
        <p:txBody>
          <a:bodyPr/>
          <a:lstStyle>
            <a:lvl1pPr>
              <a:defRPr sz="9600">
                <a:latin typeface="+mj-lt"/>
                <a:ea typeface="+mj-ea"/>
                <a:cs typeface="+mj-cs"/>
                <a:sym typeface="PingFang SC Regular"/>
              </a:defRPr>
            </a:lvl1pPr>
          </a:lstStyle>
          <a:p>
            <a:pPr/>
            <a:r>
              <a:t>17 |  作为表达式类型的联合与交叉</a:t>
            </a:r>
          </a:p>
        </p:txBody>
      </p:sp>
      <p:sp>
        <p:nvSpPr>
          <p:cNvPr id="71" name="副标题 / 讲师"/>
          <p:cNvSpPr txBox="1"/>
          <p:nvPr>
            <p:ph type="body" sz="quarter" idx="1"/>
          </p:nvPr>
        </p:nvSpPr>
        <p:spPr>
          <a:xfrm>
            <a:off x="1778000" y="7376230"/>
            <a:ext cx="20828000" cy="158750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PingFang SC Regular"/>
              </a:defRPr>
            </a:lvl1pPr>
          </a:lstStyle>
          <a:p>
            <a:pPr/>
            <a:r>
              <a:t>周爱民（Aimingoo）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23"/>
          <p:cNvSpPr txBox="1"/>
          <p:nvPr/>
        </p:nvSpPr>
        <p:spPr>
          <a:xfrm>
            <a:off x="5430539" y="3890033"/>
            <a:ext cx="1166976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交叉表达式类型</a:t>
            </a:r>
          </a:p>
        </p:txBody>
      </p:sp>
      <p:grpSp>
        <p:nvGrpSpPr>
          <p:cNvPr id="76" name="圆角矩形 27"/>
          <p:cNvGrpSpPr/>
          <p:nvPr/>
        </p:nvGrpSpPr>
        <p:grpSpPr>
          <a:xfrm>
            <a:off x="4078435" y="3806502"/>
            <a:ext cx="951683" cy="914583"/>
            <a:chOff x="0" y="0"/>
            <a:chExt cx="951681" cy="914582"/>
          </a:xfrm>
        </p:grpSpPr>
        <p:sp>
          <p:nvSpPr>
            <p:cNvPr id="74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75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77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78" name="矩形 23"/>
          <p:cNvSpPr txBox="1"/>
          <p:nvPr/>
        </p:nvSpPr>
        <p:spPr>
          <a:xfrm>
            <a:off x="5431509" y="5350040"/>
            <a:ext cx="1489916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联合表达式类型</a:t>
            </a:r>
          </a:p>
        </p:txBody>
      </p:sp>
      <p:grpSp>
        <p:nvGrpSpPr>
          <p:cNvPr id="81" name="圆角矩形 27"/>
          <p:cNvGrpSpPr/>
          <p:nvPr/>
        </p:nvGrpSpPr>
        <p:grpSpPr>
          <a:xfrm>
            <a:off x="4079406" y="5287215"/>
            <a:ext cx="951682" cy="914583"/>
            <a:chOff x="0" y="0"/>
            <a:chExt cx="951681" cy="914582"/>
          </a:xfrm>
        </p:grpSpPr>
        <p:sp>
          <p:nvSpPr>
            <p:cNvPr id="79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80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82" name="矩形 23"/>
          <p:cNvSpPr txBox="1"/>
          <p:nvPr/>
        </p:nvSpPr>
        <p:spPr>
          <a:xfrm>
            <a:off x="5431509" y="6835930"/>
            <a:ext cx="143742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总结</a:t>
            </a:r>
          </a:p>
        </p:txBody>
      </p:sp>
      <p:grpSp>
        <p:nvGrpSpPr>
          <p:cNvPr id="85" name="圆角矩形 27"/>
          <p:cNvGrpSpPr/>
          <p:nvPr/>
        </p:nvGrpSpPr>
        <p:grpSpPr>
          <a:xfrm>
            <a:off x="4079406" y="6767928"/>
            <a:ext cx="951682" cy="914583"/>
            <a:chOff x="0" y="0"/>
            <a:chExt cx="951681" cy="914582"/>
          </a:xfrm>
        </p:grpSpPr>
        <p:sp>
          <p:nvSpPr>
            <p:cNvPr id="83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84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3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在此输入一级标题"/>
          <p:cNvSpPr txBox="1"/>
          <p:nvPr/>
        </p:nvSpPr>
        <p:spPr>
          <a:xfrm>
            <a:off x="1285952" y="1239528"/>
            <a:ext cx="9218066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三种运算语义</a:t>
            </a:r>
          </a:p>
        </p:txBody>
      </p:sp>
      <p:sp>
        <p:nvSpPr>
          <p:cNvPr id="88" name="1、作为表达式，自身要求值（表达式求值）"/>
          <p:cNvSpPr txBox="1"/>
          <p:nvPr/>
        </p:nvSpPr>
        <p:spPr>
          <a:xfrm>
            <a:off x="5607177" y="5830539"/>
            <a:ext cx="905484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828800">
              <a:defRPr sz="3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1、作为表达式，自身要求值（表达式求值）</a:t>
            </a:r>
          </a:p>
        </p:txBody>
      </p:sp>
      <p:sp>
        <p:nvSpPr>
          <p:cNvPr id="89" name="2、作为表达式类型，要参与其它运算符的运算（操作数）"/>
          <p:cNvSpPr txBox="1"/>
          <p:nvPr/>
        </p:nvSpPr>
        <p:spPr>
          <a:xfrm>
            <a:off x="5607177" y="7055734"/>
            <a:ext cx="1179804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828800">
              <a:defRPr sz="3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2、作为表达式类型，要参与其它运算符的运算（操作数）</a:t>
            </a:r>
          </a:p>
        </p:txBody>
      </p:sp>
      <p:sp>
        <p:nvSpPr>
          <p:cNvPr id="90" name="3、作为变量的类型声明，要接受其它类型的赋值（赋值兼容性）"/>
          <p:cNvSpPr txBox="1"/>
          <p:nvPr/>
        </p:nvSpPr>
        <p:spPr>
          <a:xfrm>
            <a:off x="5607177" y="8280929"/>
            <a:ext cx="1316964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828800">
              <a:defRPr sz="3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3、作为变量的类型声明，要接受其它类型的赋值（赋值兼容性）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成组"/>
          <p:cNvGrpSpPr/>
          <p:nvPr/>
        </p:nvGrpSpPr>
        <p:grpSpPr>
          <a:xfrm>
            <a:off x="13559423" y="-182466"/>
            <a:ext cx="10080986" cy="13675819"/>
            <a:chOff x="0" y="0"/>
            <a:chExt cx="10080985" cy="13675817"/>
          </a:xfrm>
        </p:grpSpPr>
        <p:sp>
          <p:nvSpPr>
            <p:cNvPr id="92" name="矩形"/>
            <p:cNvSpPr/>
            <p:nvPr/>
          </p:nvSpPr>
          <p:spPr>
            <a:xfrm>
              <a:off x="0" y="1135485"/>
              <a:ext cx="10080986" cy="11404768"/>
            </a:xfrm>
            <a:prstGeom prst="rect">
              <a:avLst/>
            </a:prstGeom>
            <a:solidFill>
              <a:srgbClr val="DDDDDD"/>
            </a:solidFill>
            <a:ln w="9525" cap="flat">
              <a:solidFill>
                <a:srgbClr val="FD5E48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93" name="未命名.pdf" descr="未命名.pdf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208485" y="0"/>
              <a:ext cx="9664030" cy="136758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5" name="在此输入一级标题"/>
          <p:cNvSpPr txBox="1"/>
          <p:nvPr/>
        </p:nvSpPr>
        <p:spPr>
          <a:xfrm>
            <a:off x="1285952" y="1239528"/>
            <a:ext cx="9218066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表达式类型</a:t>
            </a:r>
          </a:p>
        </p:txBody>
      </p:sp>
      <p:sp>
        <p:nvSpPr>
          <p:cNvPr id="96" name="1、作为表达式，自身要求值（表达式求值）"/>
          <p:cNvSpPr txBox="1"/>
          <p:nvPr/>
        </p:nvSpPr>
        <p:spPr>
          <a:xfrm>
            <a:off x="1556037" y="8434842"/>
            <a:ext cx="905484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828800">
              <a:defRPr sz="3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1、作为表达式，自身要求值（表达式求值）</a:t>
            </a:r>
          </a:p>
        </p:txBody>
      </p:sp>
      <p:sp>
        <p:nvSpPr>
          <p:cNvPr id="97" name="2、作为表达式类型，要参与其它运算符的运算（操作数）"/>
          <p:cNvSpPr txBox="1"/>
          <p:nvPr/>
        </p:nvSpPr>
        <p:spPr>
          <a:xfrm>
            <a:off x="1556037" y="9660038"/>
            <a:ext cx="12038398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1828800">
              <a:defRPr sz="3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2、作为表达式类型，要参与其它运算符的运算（操作数）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advClick="1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总结</a:t>
            </a:r>
          </a:p>
        </p:txBody>
      </p:sp>
      <p:sp>
        <p:nvSpPr>
          <p:cNvPr id="100" name="矩形 23"/>
          <p:cNvSpPr txBox="1"/>
          <p:nvPr/>
        </p:nvSpPr>
        <p:spPr>
          <a:xfrm>
            <a:off x="1696172" y="4373562"/>
            <a:ext cx="20991655" cy="506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08000" indent="-508000" algn="l">
              <a:buSzPct val="100000"/>
              <a:buAutoNum type="arabicPeriod" startAt="1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三种运算语义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表达式求值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用作操作数参与运算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赋值兼容性检查</a:t>
            </a:r>
          </a:p>
          <a:p>
            <a: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</a:p>
          <a:p>
            <a:pPr marL="508000" indent="-508000" algn="l">
              <a:buSzPct val="100000"/>
              <a:buAutoNum type="arabicPeriod" startAt="2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交叉与联合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交叉与联合在成员中有结构类型时，其自身的求值是惰性的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交叉在作为keyof X、X[]的运算中，先求值X再运算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联合在作为keyof U、U[]、以及U&amp;A的运算中，是让每一个成员都参与运算的</a:t>
            </a:r>
          </a:p>
          <a:p>
            <a:pPr lvl="2" marL="1498600" indent="-228600" algn="l">
              <a:buSzPct val="100000"/>
              <a:buChar char="‣"/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注意keyof中，是求分量结果的交叉，而U[]和U&amp;A是求分量结果的联合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文本框 2"/>
          <p:cNvSpPr txBox="1"/>
          <p:nvPr/>
        </p:nvSpPr>
        <p:spPr>
          <a:xfrm>
            <a:off x="5726111" y="4584698"/>
            <a:ext cx="12931776" cy="454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THANKS</a:t>
            </a:r>
          </a:p>
        </p:txBody>
      </p:sp>
      <p:pic>
        <p:nvPicPr>
          <p:cNvPr id="103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11116" y="632027"/>
            <a:ext cx="3780431" cy="10810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PingFang SC Regular"/>
        <a:ea typeface="PingFang SC Regular"/>
        <a:cs typeface="PingFang SC Regular"/>
      </a:majorFont>
      <a:minorFont>
        <a:latin typeface="苹方-简"/>
        <a:ea typeface="苹方-简"/>
        <a:cs typeface="苹方-简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PingFang SC Regular"/>
        <a:ea typeface="PingFang SC Regular"/>
        <a:cs typeface="PingFang SC Regular"/>
      </a:majorFont>
      <a:minorFont>
        <a:latin typeface="苹方-简"/>
        <a:ea typeface="苹方-简"/>
        <a:cs typeface="苹方-简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