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5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01 | 我们为什么要用 TypeScript</a:t>
            </a:r>
          </a:p>
        </p:txBody>
      </p:sp>
      <p:sp>
        <p:nvSpPr>
          <p:cNvPr id="56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0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23"/>
          <p:cNvSpPr txBox="1"/>
          <p:nvPr/>
        </p:nvSpPr>
        <p:spPr>
          <a:xfrm>
            <a:off x="5525596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JavaScript 的简单示例</a:t>
            </a:r>
          </a:p>
        </p:txBody>
      </p:sp>
      <p:grpSp>
        <p:nvGrpSpPr>
          <p:cNvPr id="61" name="圆角矩形 27"/>
          <p:cNvGrpSpPr/>
          <p:nvPr/>
        </p:nvGrpSpPr>
        <p:grpSpPr>
          <a:xfrm>
            <a:off x="4125867" y="3806502"/>
            <a:ext cx="951683" cy="914583"/>
            <a:chOff x="0" y="0"/>
            <a:chExt cx="951681" cy="914582"/>
          </a:xfrm>
        </p:grpSpPr>
        <p:sp>
          <p:nvSpPr>
            <p:cNvPr id="5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2" name="矩形 25"/>
          <p:cNvSpPr txBox="1"/>
          <p:nvPr/>
        </p:nvSpPr>
        <p:spPr>
          <a:xfrm>
            <a:off x="6454216" y="5359434"/>
            <a:ext cx="116697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TypeScript 为什么有用</a:t>
            </a:r>
          </a:p>
        </p:txBody>
      </p:sp>
      <p:grpSp>
        <p:nvGrpSpPr>
          <p:cNvPr id="65" name="圆角矩形 26"/>
          <p:cNvGrpSpPr/>
          <p:nvPr/>
        </p:nvGrpSpPr>
        <p:grpSpPr>
          <a:xfrm>
            <a:off x="5102112" y="5300607"/>
            <a:ext cx="675005" cy="648692"/>
            <a:chOff x="0" y="0"/>
            <a:chExt cx="675004" cy="648690"/>
          </a:xfrm>
        </p:grpSpPr>
        <p:sp>
          <p:nvSpPr>
            <p:cNvPr id="63" name="圆角矩形"/>
            <p:cNvSpPr/>
            <p:nvPr/>
          </p:nvSpPr>
          <p:spPr>
            <a:xfrm>
              <a:off x="0" y="-1"/>
              <a:ext cx="675005" cy="64869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4" name="2"/>
            <p:cNvSpPr txBox="1"/>
            <p:nvPr/>
          </p:nvSpPr>
          <p:spPr>
            <a:xfrm>
              <a:off x="31665" y="39697"/>
              <a:ext cx="611674" cy="569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" name="矩形 31"/>
          <p:cNvSpPr txBox="1"/>
          <p:nvPr/>
        </p:nvSpPr>
        <p:spPr>
          <a:xfrm>
            <a:off x="6454216" y="6344394"/>
            <a:ext cx="116697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简单的 TypeScript 环境介绍</a:t>
            </a:r>
          </a:p>
        </p:txBody>
      </p:sp>
      <p:grpSp>
        <p:nvGrpSpPr>
          <p:cNvPr id="69" name="圆角矩形 32"/>
          <p:cNvGrpSpPr/>
          <p:nvPr/>
        </p:nvGrpSpPr>
        <p:grpSpPr>
          <a:xfrm>
            <a:off x="5102112" y="6247090"/>
            <a:ext cx="675005" cy="648691"/>
            <a:chOff x="0" y="0"/>
            <a:chExt cx="675004" cy="648690"/>
          </a:xfrm>
        </p:grpSpPr>
        <p:sp>
          <p:nvSpPr>
            <p:cNvPr id="67" name="圆角矩形"/>
            <p:cNvSpPr/>
            <p:nvPr/>
          </p:nvSpPr>
          <p:spPr>
            <a:xfrm>
              <a:off x="0" y="-1"/>
              <a:ext cx="675005" cy="64869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8" name="3"/>
            <p:cNvSpPr txBox="1"/>
            <p:nvPr/>
          </p:nvSpPr>
          <p:spPr>
            <a:xfrm>
              <a:off x="31665" y="39697"/>
              <a:ext cx="611674" cy="5692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0" name="矩形 35"/>
          <p:cNvSpPr txBox="1"/>
          <p:nvPr/>
        </p:nvSpPr>
        <p:spPr>
          <a:xfrm>
            <a:off x="5429725" y="7898949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 / 课后作业</a:t>
            </a:r>
          </a:p>
        </p:txBody>
      </p:sp>
      <p:grpSp>
        <p:nvGrpSpPr>
          <p:cNvPr id="73" name="圆角矩形 36"/>
          <p:cNvGrpSpPr/>
          <p:nvPr/>
        </p:nvGrpSpPr>
        <p:grpSpPr>
          <a:xfrm>
            <a:off x="4077621" y="7728240"/>
            <a:ext cx="951683" cy="914583"/>
            <a:chOff x="0" y="0"/>
            <a:chExt cx="951681" cy="914582"/>
          </a:xfrm>
        </p:grpSpPr>
        <p:sp>
          <p:nvSpPr>
            <p:cNvPr id="7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2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基础环境</a:t>
            </a:r>
          </a:p>
        </p:txBody>
      </p:sp>
      <p:sp>
        <p:nvSpPr>
          <p:cNvPr id="77" name="矩形 23"/>
          <p:cNvSpPr txBox="1"/>
          <p:nvPr/>
        </p:nvSpPr>
        <p:spPr>
          <a:xfrm>
            <a:off x="2214534" y="3960913"/>
            <a:ext cx="11669767" cy="157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Node.js + VSCode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https://nodejs.org/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https://typescriptlang.org/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2214534" y="6502400"/>
            <a:ext cx="11669767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Typescript playground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简单操作</a:t>
            </a:r>
          </a:p>
        </p:txBody>
      </p:sp>
      <p:sp>
        <p:nvSpPr>
          <p:cNvPr id="81" name="矩形 23"/>
          <p:cNvSpPr txBox="1"/>
          <p:nvPr/>
        </p:nvSpPr>
        <p:spPr>
          <a:xfrm>
            <a:off x="2214534" y="2845258"/>
            <a:ext cx="12001521" cy="2512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TypeScript简单使用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在全局安装typescript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-g typescript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（编译指定.ts文件）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MyTest.ts</a:t>
            </a:r>
          </a:p>
        </p:txBody>
      </p:sp>
      <p:sp>
        <p:nvSpPr>
          <p:cNvPr id="82" name="矩形 23"/>
          <p:cNvSpPr txBox="1"/>
          <p:nvPr/>
        </p:nvSpPr>
        <p:spPr>
          <a:xfrm>
            <a:off x="2214534" y="9820476"/>
            <a:ext cx="12001521" cy="2512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在Node.js中支持TypeScript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将当前目录初始化为Node.js项目目录（生成package.json，如有，则可略过）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init -y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安装TypeScript支持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--save-dev @types/node</a:t>
            </a:r>
          </a:p>
        </p:txBody>
      </p:sp>
      <p:sp>
        <p:nvSpPr>
          <p:cNvPr id="83" name="矩形 23"/>
          <p:cNvSpPr txBox="1"/>
          <p:nvPr/>
        </p:nvSpPr>
        <p:spPr>
          <a:xfrm>
            <a:off x="2214534" y="5849182"/>
            <a:ext cx="12001521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TypeScript的项目操作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将当前目录初始化为一个TypeScript项目目录（将生成./tsconfig.json）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--init --module es2020 --target es2020 --lib es2020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 编译（使用当前目录中的默认配置./tsconfig.json）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 编译（使用指定配置编译）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-p ./tsconfig.json 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# 适用于多个配置文件的情况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6" name="矩形 23"/>
          <p:cNvSpPr txBox="1"/>
          <p:nvPr/>
        </p:nvSpPr>
        <p:spPr>
          <a:xfrm>
            <a:off x="2214534" y="6204969"/>
            <a:ext cx="11669767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 有两种主要用法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编译指定文件（例如`tsc MyTest.ts`）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创建和编译TS项目（例如用`tsc --init …`）</a:t>
            </a:r>
          </a:p>
        </p:txBody>
      </p:sp>
      <p:sp>
        <p:nvSpPr>
          <p:cNvPr id="87" name="矩形 23"/>
          <p:cNvSpPr txBox="1"/>
          <p:nvPr/>
        </p:nvSpPr>
        <p:spPr>
          <a:xfrm>
            <a:off x="2214534" y="3960913"/>
            <a:ext cx="11669767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 的主要作用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在代码上显式标注类型，可以让代码更易读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在开发和编译时，通过类型推断和静态类型检查可以显著提高代码质量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2214534" y="8449026"/>
            <a:ext cx="11669767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简单的开发环境及其它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基础环境：Node.js + VSCode，Or TypeScript playground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安装TypeScript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安装VSCode插件（chinese language, reload, etc…）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简单命令行使用，和VSCode的简单配置</a:t>
            </a:r>
          </a:p>
          <a:p>
            <a:pPr lvl="1" marL="10160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tsc, npm, npx, node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基本的类型概念：类型安全、类型标注、类型推断、强类型、类型检查等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91" name="矩形 23"/>
          <p:cNvSpPr txBox="1"/>
          <p:nvPr/>
        </p:nvSpPr>
        <p:spPr>
          <a:xfrm>
            <a:off x="2192030" y="2948509"/>
            <a:ext cx="6438019" cy="343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类型兼容、类型兼容性：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控制台、终端、外壳程序：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弱类型、强类型与静态类型：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类型系统：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静态检查、静态类型检查、类型检查器：</a:t>
            </a:r>
          </a:p>
        </p:txBody>
      </p:sp>
      <p:sp>
        <p:nvSpPr>
          <p:cNvPr id="92" name="矩形 23"/>
          <p:cNvSpPr txBox="1"/>
          <p:nvPr/>
        </p:nvSpPr>
        <p:spPr>
          <a:xfrm>
            <a:off x="2183338" y="6826091"/>
            <a:ext cx="20540044" cy="5410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JavaScript是一个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弱类型语言</a:t>
            </a:r>
            <a:r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JavaScript is a weakly typed language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https://developer.mozilla.org/en-US/docs/Web/JavaScript/Data_structures</a:t>
            </a: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TypeScript是一个带有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编译期类型检查</a:t>
            </a:r>
            <a:r>
              <a:t>的JavaScript的运行环境（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TypeScript is JavaScript’s runtime with a compile-time type checker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https://typescriptlang.org/docs/handbook/typescript-from-scratch.html</a:t>
            </a: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在执行前检查程序是否有错误，称为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静态检查</a:t>
            </a:r>
            <a:r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Detecting errors in code without running it is referred to as static checking</a:t>
            </a:r>
            <a:r>
              <a:t>）；在这个阶段根据值的类型进行检查（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based on the kinds of values</a:t>
            </a:r>
            <a:r>
              <a:t>），则称为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静态类型检查</a:t>
            </a:r>
            <a:r>
              <a:t>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https://typescriptlang.org/docs/handbook/typescript-from-scratch.html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chemeClr val="accent1">
                    <a:lumOff val="12500"/>
                  </a:schemeClr>
                </a:solidFill>
              </a:rPr>
              <a:t>类型系统</a:t>
            </a:r>
            <a:r>
              <a:t>是由规则集构成的逻辑系统，用于描述如何将类型分配给名字、符号等术语（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Is a logical system comprising a set of rules that assigns … type to every term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https://en.wikipedia.org/wiki/Type_system</a:t>
            </a:r>
          </a:p>
        </p:txBody>
      </p:sp>
      <p:sp>
        <p:nvSpPr>
          <p:cNvPr id="93" name="矩形 23"/>
          <p:cNvSpPr txBox="1"/>
          <p:nvPr/>
        </p:nvSpPr>
        <p:spPr>
          <a:xfrm>
            <a:off x="8422154" y="2948509"/>
            <a:ext cx="10955772" cy="343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Compaction, Type Compatibility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Console, Terminal, Shell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Weak vs. strong typing, and Static typing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systems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Static checking, Static type checking, Type checker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96" name="矩形 23"/>
          <p:cNvSpPr txBox="1"/>
          <p:nvPr/>
        </p:nvSpPr>
        <p:spPr>
          <a:xfrm>
            <a:off x="2183338" y="3231779"/>
            <a:ext cx="14714243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我怎知道当前的Node.js可以安装哪个版本的TypeScript</a:t>
            </a:r>
          </a:p>
          <a:p>
            <a:pPr marL="596900" indent="-419100" algn="l">
              <a:buSzPct val="100000"/>
              <a:buChar char="@see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https://nx.dev/packages/workspace/documents/nx-nodejs-typescript-version-matrix</a:t>
            </a:r>
          </a:p>
        </p:txBody>
      </p:sp>
      <p:sp>
        <p:nvSpPr>
          <p:cNvPr id="97" name="矩形 23"/>
          <p:cNvSpPr txBox="1"/>
          <p:nvPr/>
        </p:nvSpPr>
        <p:spPr>
          <a:xfrm>
            <a:off x="2183338" y="8794168"/>
            <a:ext cx="16777155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为什么不推荐使用 TypeScript playground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演练场（playground）在某些配置项上不能自如地设置，例如 `--lib`。不过如果你习惯使用它的话，本课程的绝大多数练习也可以在其中完成。此外，由于演练场的结果与生产环境存在差异，本课程中的某些示例在演练场中可能会遇到意外的结果，因此若有必要，请切换回 VSCode。</a:t>
            </a:r>
          </a:p>
        </p:txBody>
      </p:sp>
      <p:sp>
        <p:nvSpPr>
          <p:cNvPr id="98" name="矩形 23"/>
          <p:cNvSpPr txBox="1"/>
          <p:nvPr/>
        </p:nvSpPr>
        <p:spPr>
          <a:xfrm>
            <a:off x="2183338" y="5061298"/>
            <a:ext cx="13486413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如何安装Bash的控制台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安装一下“Git for Windows”，再启动VSCode就行了。@see https://gitforwindows.org</a:t>
            </a:r>
          </a:p>
        </p:txBody>
      </p:sp>
      <p:sp>
        <p:nvSpPr>
          <p:cNvPr id="99" name="矩形 23"/>
          <p:cNvSpPr txBox="1"/>
          <p:nvPr/>
        </p:nvSpPr>
        <p:spPr>
          <a:xfrm>
            <a:off x="2183338" y="6890818"/>
            <a:ext cx="13486413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VSCode的主边栏为什么在右边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在VSCode菜单“View / Appearance / Move Primary Side Bar Left”中切换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102" name="矩形 23"/>
          <p:cNvSpPr txBox="1"/>
          <p:nvPr/>
        </p:nvSpPr>
        <p:spPr>
          <a:xfrm>
            <a:off x="2183338" y="3231779"/>
            <a:ext cx="19342102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什么是“隐式的any类型”，它为什么会存在？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 默认将无法确定的类型标注为 any 类型，以便兼容 JavaScript 中的动态类型和弱类型系统。如果一个 any 类型是由 TypeScript 引擎自行推断出来的，则它称为“隐式的any类型”（反之则是由用户代码显式标注的）。任何隐式的 any 类型都是不安全的，应尽量避免，因此在 tsonfig.json 中有一个 `noImplicitAny` 配置项，用于在遇到隐式的 any 类型时抛出编译错误。</a:t>
            </a:r>
          </a:p>
        </p:txBody>
      </p:sp>
      <p:sp>
        <p:nvSpPr>
          <p:cNvPr id="103" name="矩形 23"/>
          <p:cNvSpPr txBox="1"/>
          <p:nvPr/>
        </p:nvSpPr>
        <p:spPr>
          <a:xfrm>
            <a:off x="2183338" y="6074930"/>
            <a:ext cx="13383647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如何检查开发环境的版本和安装目录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版本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node -v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-v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-v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# 安装路径（在Windows控制台中用where）</a:t>
            </a:r>
          </a:p>
          <a:p>
            <a:pPr marL="698500" indent="-381000" algn="l">
              <a:buSzPct val="100000"/>
              <a:buChar char="&gt; "/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which node 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# or npm, tsc,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课后作业</a:t>
            </a:r>
          </a:p>
        </p:txBody>
      </p:sp>
      <p:sp>
        <p:nvSpPr>
          <p:cNvPr id="106" name="矩形 23"/>
          <p:cNvSpPr txBox="1"/>
          <p:nvPr/>
        </p:nvSpPr>
        <p:spPr>
          <a:xfrm>
            <a:off x="2186475" y="443793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将 TypeScript 配置改回默认项</a:t>
            </a:r>
          </a:p>
        </p:txBody>
      </p:sp>
      <p:sp>
        <p:nvSpPr>
          <p:cNvPr id="107" name="矩形 23"/>
          <p:cNvSpPr txBox="1"/>
          <p:nvPr/>
        </p:nvSpPr>
        <p:spPr>
          <a:xfrm>
            <a:off x="2162352" y="6032500"/>
            <a:ext cx="13383647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Node.js 环境下为示例项目（MyTest.js）完善功能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 readline 模块，为 inputSomething() 添加一个输入功能。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简单实现 loadFromDatabase()，例如，从 .json/.js 中装载和返回数据。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