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1、有名字的地方一定可以标注类型；2、有表达式的地方一定可以as断言类型。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类型标注和断言的4项原则（清晰、语义明确）</a:t>
            </a:r>
          </a:p>
          <a:p>
            <a:pPr/>
            <a:r>
              <a:t>1、界面必须清楚；2、能不标注就不标注（依赖类型推断/Inference）；3、能用const的尽量用const；4、少用as。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5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383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446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510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573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02 | 怎样标注类型</a:t>
            </a:r>
          </a:p>
        </p:txBody>
      </p:sp>
      <p:sp>
        <p:nvSpPr>
          <p:cNvPr id="56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课后作业</a:t>
            </a:r>
          </a:p>
        </p:txBody>
      </p:sp>
      <p:sp>
        <p:nvSpPr>
          <p:cNvPr id="108" name="矩形 23"/>
          <p:cNvSpPr txBox="1"/>
          <p:nvPr/>
        </p:nvSpPr>
        <p:spPr>
          <a:xfrm>
            <a:off x="2186475" y="5666008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给上一讲作业的 MyTest.ts 尽量标注全部类型。</a:t>
            </a:r>
          </a:p>
        </p:txBody>
      </p:sp>
      <p:sp>
        <p:nvSpPr>
          <p:cNvPr id="109" name="矩形 23"/>
          <p:cNvSpPr txBox="1"/>
          <p:nvPr/>
        </p:nvSpPr>
        <p:spPr>
          <a:xfrm>
            <a:off x="2186475" y="6781658"/>
            <a:ext cx="177159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从上述结果中尽量移除类型信息，观察 TypeScript 的类型推断带来的效果。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12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23"/>
          <p:cNvSpPr txBox="1"/>
          <p:nvPr/>
        </p:nvSpPr>
        <p:spPr>
          <a:xfrm>
            <a:off x="5525596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什么是类型标注</a:t>
            </a:r>
          </a:p>
        </p:txBody>
      </p:sp>
      <p:grpSp>
        <p:nvGrpSpPr>
          <p:cNvPr id="61" name="圆角矩形 27"/>
          <p:cNvGrpSpPr/>
          <p:nvPr/>
        </p:nvGrpSpPr>
        <p:grpSpPr>
          <a:xfrm>
            <a:off x="4125867" y="3806502"/>
            <a:ext cx="951683" cy="914583"/>
            <a:chOff x="0" y="0"/>
            <a:chExt cx="951681" cy="914582"/>
          </a:xfrm>
        </p:grpSpPr>
        <p:sp>
          <p:nvSpPr>
            <p:cNvPr id="5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6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2" name="矩形 25"/>
          <p:cNvSpPr txBox="1"/>
          <p:nvPr/>
        </p:nvSpPr>
        <p:spPr>
          <a:xfrm>
            <a:off x="5477971" y="5693080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类型标注与使用</a:t>
            </a:r>
          </a:p>
        </p:txBody>
      </p:sp>
      <p:grpSp>
        <p:nvGrpSpPr>
          <p:cNvPr id="65" name="圆角矩形 26"/>
          <p:cNvGrpSpPr/>
          <p:nvPr/>
        </p:nvGrpSpPr>
        <p:grpSpPr>
          <a:xfrm>
            <a:off x="4125867" y="5565961"/>
            <a:ext cx="951683" cy="914583"/>
            <a:chOff x="0" y="0"/>
            <a:chExt cx="951681" cy="914582"/>
          </a:xfrm>
        </p:grpSpPr>
        <p:sp>
          <p:nvSpPr>
            <p:cNvPr id="6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64" name="2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6" name="矩形 35"/>
          <p:cNvSpPr txBox="1"/>
          <p:nvPr/>
        </p:nvSpPr>
        <p:spPr>
          <a:xfrm>
            <a:off x="5477971" y="7496128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 / 课后作业</a:t>
            </a:r>
          </a:p>
        </p:txBody>
      </p:sp>
      <p:grpSp>
        <p:nvGrpSpPr>
          <p:cNvPr id="69" name="圆角矩形 36"/>
          <p:cNvGrpSpPr/>
          <p:nvPr/>
        </p:nvGrpSpPr>
        <p:grpSpPr>
          <a:xfrm>
            <a:off x="4125867" y="7325419"/>
            <a:ext cx="951683" cy="914583"/>
            <a:chOff x="0" y="0"/>
            <a:chExt cx="951681" cy="914582"/>
          </a:xfrm>
        </p:grpSpPr>
        <p:sp>
          <p:nvSpPr>
            <p:cNvPr id="6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68" name="4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0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类型标注</a:t>
            </a:r>
          </a:p>
        </p:txBody>
      </p:sp>
      <p:sp>
        <p:nvSpPr>
          <p:cNvPr id="73" name="let x: string = 'abcdef';"/>
          <p:cNvSpPr txBox="1"/>
          <p:nvPr/>
        </p:nvSpPr>
        <p:spPr>
          <a:xfrm>
            <a:off x="4321249" y="4879378"/>
            <a:ext cx="14594657" cy="130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let x: string = 'abcdef';</a:t>
            </a:r>
          </a:p>
        </p:txBody>
      </p:sp>
      <p:sp>
        <p:nvSpPr>
          <p:cNvPr id="74" name="线条"/>
          <p:cNvSpPr/>
          <p:nvPr/>
        </p:nvSpPr>
        <p:spPr>
          <a:xfrm>
            <a:off x="7504331" y="6310971"/>
            <a:ext cx="4334008" cy="1"/>
          </a:xfrm>
          <a:prstGeom prst="line">
            <a:avLst/>
          </a:prstGeom>
          <a:ln w="50800">
            <a:solidFill>
              <a:schemeClr val="accent1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5" name="矩形 23"/>
          <p:cNvSpPr txBox="1"/>
          <p:nvPr/>
        </p:nvSpPr>
        <p:spPr>
          <a:xfrm>
            <a:off x="11980422" y="7356669"/>
            <a:ext cx="8103843" cy="4421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基本语法（Annotation）：</a:t>
            </a:r>
          </a:p>
          <a:p>
            <a:pPr indent="1524000"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5">
                    <a:lumOff val="17352"/>
                  </a:schemeClr>
                </a:solidFill>
              </a:rPr>
              <a:t>name</a:t>
            </a:r>
            <a:r>
              <a:rPr i="0"/>
              <a:t>: 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type</a:t>
            </a:r>
            <a:r>
              <a:t> </a:t>
            </a:r>
            <a:r>
              <a:rPr i="0"/>
              <a:t>=</a:t>
            </a:r>
            <a:r>
              <a:t> 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value</a:t>
            </a:r>
            <a:endParaRPr>
              <a:solidFill>
                <a:schemeClr val="accent5">
                  <a:lumOff val="17352"/>
                </a:schemeClr>
              </a:solidFill>
            </a:endParaRPr>
          </a:p>
          <a:p>
            <a:pPr indent="1524000"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5">
                    <a:lumOff val="17352"/>
                  </a:schemeClr>
                </a:solidFill>
              </a:rPr>
              <a:t>name</a:t>
            </a:r>
            <a:r>
              <a:rPr i="0"/>
              <a:t>: 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type</a:t>
            </a:r>
            <a:endParaRPr>
              <a:solidFill>
                <a:schemeClr val="accent5">
                  <a:lumOff val="17352"/>
                </a:schemeClr>
              </a:solidFill>
            </a:endParaRPr>
          </a:p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断言语法（Assertion）：</a:t>
            </a:r>
          </a:p>
          <a:p>
            <a:pPr indent="1524000"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5">
                    <a:lumOff val="17352"/>
                  </a:schemeClr>
                </a:solidFill>
              </a:rPr>
              <a:t>expression </a:t>
            </a:r>
            <a:r>
              <a:rPr i="0"/>
              <a:t>as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 type</a:t>
            </a:r>
            <a:endParaRPr>
              <a:solidFill>
                <a:schemeClr val="accent5">
                  <a:lumOff val="17352"/>
                </a:schemeClr>
              </a:solidFill>
            </a:endParaRPr>
          </a:p>
          <a:p>
            <a:pPr indent="1524000"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5">
                    <a:lumOff val="17352"/>
                  </a:schemeClr>
                </a:solidFill>
              </a:rPr>
              <a:t>value</a:t>
            </a:r>
            <a:r>
              <a:rPr i="0"/>
              <a:t> as 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type</a:t>
            </a:r>
          </a:p>
        </p:txBody>
      </p:sp>
      <p:sp>
        <p:nvSpPr>
          <p:cNvPr id="76" name="线条"/>
          <p:cNvSpPr/>
          <p:nvPr/>
        </p:nvSpPr>
        <p:spPr>
          <a:xfrm>
            <a:off x="16837952" y="8856219"/>
            <a:ext cx="1345903" cy="1"/>
          </a:xfrm>
          <a:prstGeom prst="line">
            <a:avLst/>
          </a:prstGeom>
          <a:ln w="50800">
            <a:solidFill>
              <a:schemeClr val="accent4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" name="线条"/>
          <p:cNvSpPr/>
          <p:nvPr/>
        </p:nvSpPr>
        <p:spPr>
          <a:xfrm>
            <a:off x="13485531" y="11733083"/>
            <a:ext cx="1345904" cy="1"/>
          </a:xfrm>
          <a:prstGeom prst="line">
            <a:avLst/>
          </a:prstGeom>
          <a:ln w="50800">
            <a:solidFill>
              <a:schemeClr val="accent4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23"/>
          <p:cNvSpPr txBox="1"/>
          <p:nvPr/>
        </p:nvSpPr>
        <p:spPr>
          <a:xfrm>
            <a:off x="1935000" y="3624711"/>
            <a:ext cx="8103842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基本语法：</a:t>
            </a:r>
          </a:p>
          <a:p>
            <a:pPr indent="1524000"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5">
                    <a:lumOff val="17352"/>
                  </a:schemeClr>
                </a:solidFill>
              </a:rPr>
              <a:t>name</a:t>
            </a:r>
            <a:r>
              <a:rPr i="0"/>
              <a:t>: 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type</a:t>
            </a:r>
            <a:r>
              <a:t> </a:t>
            </a:r>
            <a:r>
              <a:rPr i="0"/>
              <a:t>=</a:t>
            </a:r>
            <a:r>
              <a:t> 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value</a:t>
            </a:r>
            <a:endParaRPr>
              <a:solidFill>
                <a:schemeClr val="accent5">
                  <a:lumOff val="17352"/>
                </a:schemeClr>
              </a:solidFill>
            </a:endParaRPr>
          </a:p>
          <a:p>
            <a:pPr indent="1524000"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5">
                    <a:lumOff val="17352"/>
                  </a:schemeClr>
                </a:solidFill>
              </a:rPr>
              <a:t>name</a:t>
            </a:r>
            <a:r>
              <a:rPr i="0"/>
              <a:t>: 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type</a:t>
            </a:r>
          </a:p>
        </p:txBody>
      </p:sp>
      <p:sp>
        <p:nvSpPr>
          <p:cNvPr id="82" name="矩形 23"/>
          <p:cNvSpPr txBox="1"/>
          <p:nvPr/>
        </p:nvSpPr>
        <p:spPr>
          <a:xfrm>
            <a:off x="4496351" y="6968945"/>
            <a:ext cx="15391298" cy="271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0" indent="-1270000" algn="l">
              <a:buSzPct val="100000"/>
              <a:buChar char="Q: "/>
              <a:defRPr sz="7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有哪些 JavaScript 语句或语法能“声明”一个名字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23"/>
          <p:cNvSpPr txBox="1"/>
          <p:nvPr/>
        </p:nvSpPr>
        <p:spPr>
          <a:xfrm>
            <a:off x="1935000" y="3624711"/>
            <a:ext cx="8103842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断言语法：</a:t>
            </a:r>
          </a:p>
          <a:p>
            <a:pPr indent="1524000"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5">
                    <a:lumOff val="17352"/>
                  </a:schemeClr>
                </a:solidFill>
              </a:rPr>
              <a:t>expression </a:t>
            </a:r>
            <a:r>
              <a:rPr i="0"/>
              <a:t>as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 type</a:t>
            </a:r>
            <a:endParaRPr>
              <a:solidFill>
                <a:schemeClr val="accent5">
                  <a:lumOff val="17352"/>
                </a:schemeClr>
              </a:solidFill>
            </a:endParaRPr>
          </a:p>
          <a:p>
            <a:pPr indent="1524000"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5">
                    <a:lumOff val="17352"/>
                  </a:schemeClr>
                </a:solidFill>
              </a:rPr>
              <a:t>value</a:t>
            </a:r>
            <a:r>
              <a:rPr i="0"/>
              <a:t> as 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type</a:t>
            </a:r>
          </a:p>
        </p:txBody>
      </p:sp>
      <p:sp>
        <p:nvSpPr>
          <p:cNvPr id="85" name="矩形 23"/>
          <p:cNvSpPr txBox="1"/>
          <p:nvPr/>
        </p:nvSpPr>
        <p:spPr>
          <a:xfrm>
            <a:off x="5027895" y="7193424"/>
            <a:ext cx="15758094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0" indent="-1270000" algn="l">
              <a:buSzPct val="100000"/>
              <a:buChar char="Q: "/>
              <a:defRPr sz="7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什么是 JavaScript 中的表达式？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23"/>
          <p:cNvSpPr txBox="1"/>
          <p:nvPr/>
        </p:nvSpPr>
        <p:spPr>
          <a:xfrm>
            <a:off x="5027895" y="5833825"/>
            <a:ext cx="15216773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270000" indent="-1270000" algn="l">
              <a:buSzPct val="100000"/>
              <a:buChar char="Q: "/>
              <a:defRPr sz="7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怎样才能更好地标注类型？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92" name="矩形 23"/>
          <p:cNvSpPr txBox="1"/>
          <p:nvPr/>
        </p:nvSpPr>
        <p:spPr>
          <a:xfrm>
            <a:off x="2214534" y="3960913"/>
            <a:ext cx="1166976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基本语法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rPr>
                <a:latin typeface="Monaco"/>
                <a:ea typeface="Monaco"/>
                <a:cs typeface="Monaco"/>
                <a:sym typeface="Monaco"/>
              </a:rPr>
              <a:t>name: type = value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名字上的类型标注，和求值后的as断言</a:t>
            </a:r>
          </a:p>
        </p:txBody>
      </p:sp>
      <p:sp>
        <p:nvSpPr>
          <p:cNvPr id="93" name="矩形 23"/>
          <p:cNvSpPr txBox="1"/>
          <p:nvPr/>
        </p:nvSpPr>
        <p:spPr>
          <a:xfrm>
            <a:off x="2214534" y="7063297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类型标注和断言的4项原则</a:t>
            </a:r>
          </a:p>
        </p:txBody>
      </p:sp>
      <p:sp>
        <p:nvSpPr>
          <p:cNvPr id="94" name="矩形 23"/>
          <p:cNvSpPr txBox="1"/>
          <p:nvPr/>
        </p:nvSpPr>
        <p:spPr>
          <a:xfrm>
            <a:off x="2214534" y="5982005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在 JavaScript 中声明名字的方法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97" name="矩形 23"/>
          <p:cNvSpPr txBox="1"/>
          <p:nvPr/>
        </p:nvSpPr>
        <p:spPr>
          <a:xfrm>
            <a:off x="2186475" y="3564714"/>
            <a:ext cx="19076123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在哪里可以了解JavaScript的基本语法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@see MDN, https://developer.mozilla.org/zh-CN/docs/Web/JavaScript</a:t>
            </a:r>
            <a:br/>
            <a:r>
              <a:t>@see ECMAScript Sepc., https://tc39.es/ecma262</a:t>
            </a:r>
          </a:p>
        </p:txBody>
      </p:sp>
      <p:sp>
        <p:nvSpPr>
          <p:cNvPr id="98" name="矩形 23"/>
          <p:cNvSpPr txBox="1"/>
          <p:nvPr/>
        </p:nvSpPr>
        <p:spPr>
          <a:xfrm>
            <a:off x="2186475" y="5908442"/>
            <a:ext cx="19076123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表达式、名字和值等等基础概念为什么与常见的语法书有所不同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这里主要参考的是 ECMAScript 中对这些基础概念的解释，与一般的语法书确实有些差别。另外也可以参考《JavaScript语言精髓与编程实践》之“4.2.2 表达式”来重新理解这些概念。</a:t>
            </a:r>
          </a:p>
        </p:txBody>
      </p:sp>
      <p:sp>
        <p:nvSpPr>
          <p:cNvPr id="99" name="矩形 23"/>
          <p:cNvSpPr txBox="1"/>
          <p:nvPr/>
        </p:nvSpPr>
        <p:spPr>
          <a:xfrm>
            <a:off x="2186475" y="8252169"/>
            <a:ext cx="19076123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第 1 讲的作业答案中为什么使用了 CJS 模块风格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“模块”在 TypeScript 中是一个比较复杂的知识块，它将在本课程的第二大部分（40讲之后）才专门讲述，所以这里使用 cjs 模块风格，以避免过多讲述 import/export 等语法与概念。</a:t>
            </a:r>
          </a:p>
        </p:txBody>
      </p:sp>
      <p:sp>
        <p:nvSpPr>
          <p:cNvPr id="100" name="矩形 23"/>
          <p:cNvSpPr txBox="1"/>
          <p:nvPr/>
        </p:nvSpPr>
        <p:spPr>
          <a:xfrm>
            <a:off x="2186475" y="10595897"/>
            <a:ext cx="19076123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怎样确定我标注的类型是否正确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如下三种方法任选其一，都可以确定代码是正确的：1、在 VSCode 中没有错误提示；2、在命令行使用 `tsc t.ts` 来编译没有错误；3、使用 npm 安装 ts-node，然后 `ts-node t.ts` 可以正常执行。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名词/概念</a:t>
            </a:r>
          </a:p>
        </p:txBody>
      </p:sp>
      <p:sp>
        <p:nvSpPr>
          <p:cNvPr id="103" name="矩形 23"/>
          <p:cNvSpPr txBox="1"/>
          <p:nvPr/>
        </p:nvSpPr>
        <p:spPr>
          <a:xfrm>
            <a:off x="2192030" y="2948509"/>
            <a:ext cx="6438019" cy="343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名词、术语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类型标注、类型注解：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类型断言：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类型推断： </a:t>
            </a:r>
          </a:p>
        </p:txBody>
      </p:sp>
      <p:sp>
        <p:nvSpPr>
          <p:cNvPr id="104" name="矩形 23"/>
          <p:cNvSpPr txBox="1"/>
          <p:nvPr/>
        </p:nvSpPr>
        <p:spPr>
          <a:xfrm>
            <a:off x="2183338" y="6826091"/>
            <a:ext cx="20540044" cy="5410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概念</a:t>
            </a:r>
          </a:p>
          <a:p>
            <a:pPr marL="413084" indent="-260684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JavaScript是一个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弱类型语言</a:t>
            </a:r>
            <a:r>
              <a:t>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JavaScript is a weakly typed language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https://developer.mozilla.org/en-US/docs/Web/JavaScript/Data_structures</a:t>
            </a:r>
          </a:p>
          <a:p>
            <a:pPr marL="413084" indent="-260684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TypeScript是一个带有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编译期类型检查</a:t>
            </a:r>
            <a:r>
              <a:t>的JavaScript的运行环境（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TypeScript is JavaScript’s runtime with a compile-time type checker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https://typescriptlang.org/docs/handbook/typescript-from-scratch.html</a:t>
            </a:r>
          </a:p>
          <a:p>
            <a:pPr marL="413084" indent="-260684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在执行前检查程序是否有错误，称为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静态检查</a:t>
            </a:r>
            <a:r>
              <a:t>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Detecting errors in code without running it is referred to as static checking</a:t>
            </a:r>
            <a:r>
              <a:t>）；在这个阶段根据值的类型进行检查（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based on the kinds of values</a:t>
            </a:r>
            <a:r>
              <a:t>），则称为</a:t>
            </a:r>
            <a:r>
              <a:rPr>
                <a:solidFill>
                  <a:schemeClr val="accent1">
                    <a:lumOff val="12500"/>
                  </a:schemeClr>
                </a:solidFill>
              </a:rPr>
              <a:t>静态类型检查</a:t>
            </a:r>
            <a:r>
              <a:t>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https://typescriptlang.org/docs/handbook/typescript-from-scratch.html</a:t>
            </a:r>
            <a:endParaRPr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413084" indent="-260684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rPr>
                <a:solidFill>
                  <a:schemeClr val="accent1">
                    <a:lumOff val="12500"/>
                  </a:schemeClr>
                </a:solidFill>
              </a:rPr>
              <a:t>类型系统</a:t>
            </a:r>
            <a:r>
              <a:t>是由规则集构成的逻辑系统，用于描述如何将类型分配给名字、符号等术语（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Is a logical system comprising a set of rules that assigns … type to every term</a:t>
            </a:r>
            <a:r>
              <a:t>）。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https://en.wikipedia.org/wiki/Type_system</a:t>
            </a:r>
          </a:p>
        </p:txBody>
      </p:sp>
      <p:sp>
        <p:nvSpPr>
          <p:cNvPr id="105" name="矩形 23"/>
          <p:cNvSpPr txBox="1"/>
          <p:nvPr/>
        </p:nvSpPr>
        <p:spPr>
          <a:xfrm>
            <a:off x="8422154" y="2948509"/>
            <a:ext cx="10955772" cy="343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 Innotation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 Assertion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Type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