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3" name="Shape 5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线条"/>
          <p:cNvSpPr/>
          <p:nvPr/>
        </p:nvSpPr>
        <p:spPr>
          <a:xfrm flipV="1">
            <a:off x="2199175" y="1506027"/>
            <a:ext cx="1" cy="998691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5" name="正文级别 1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" name="正文级别 1…"/>
          <p:cNvSpPr txBox="1"/>
          <p:nvPr>
            <p:ph type="body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6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5pPr>
      <a:lvl6pPr marL="3834422" marR="0" indent="-659422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6pPr>
      <a:lvl7pPr marL="4469422" marR="0" indent="-659422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7pPr>
      <a:lvl8pPr marL="5104422" marR="0" indent="-659422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8pPr>
      <a:lvl9pPr marL="5739422" marR="0" indent="-659422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填写课程标题"/>
          <p:cNvSpPr txBox="1"/>
          <p:nvPr>
            <p:ph type="title"/>
          </p:nvPr>
        </p:nvSpPr>
        <p:spPr>
          <a:xfrm>
            <a:off x="1778000" y="4291457"/>
            <a:ext cx="20828000" cy="2621154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03 | TS与JS相关的那些类型</a:t>
            </a:r>
          </a:p>
        </p:txBody>
      </p:sp>
      <p:sp>
        <p:nvSpPr>
          <p:cNvPr id="56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矩形"/>
          <p:cNvSpPr/>
          <p:nvPr/>
        </p:nvSpPr>
        <p:spPr>
          <a:xfrm>
            <a:off x="3247080" y="7998928"/>
            <a:ext cx="18370324" cy="1353187"/>
          </a:xfrm>
          <a:prstGeom prst="rect">
            <a:avLst/>
          </a:prstGeom>
          <a:ln w="50800">
            <a:solidFill>
              <a:schemeClr val="accent5">
                <a:alpha val="0"/>
              </a:schemeClr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77" name="成组"/>
          <p:cNvGrpSpPr/>
          <p:nvPr/>
        </p:nvGrpSpPr>
        <p:grpSpPr>
          <a:xfrm>
            <a:off x="3256629" y="3141193"/>
            <a:ext cx="18472123" cy="4827117"/>
            <a:chOff x="0" y="0"/>
            <a:chExt cx="18472122" cy="4827115"/>
          </a:xfrm>
        </p:grpSpPr>
        <p:sp>
          <p:nvSpPr>
            <p:cNvPr id="346" name="连接符: 肘形 135"/>
            <p:cNvSpPr/>
            <p:nvPr/>
          </p:nvSpPr>
          <p:spPr>
            <a:xfrm flipH="1" flipV="1">
              <a:off x="9940356" y="2895164"/>
              <a:ext cx="1932257" cy="1149"/>
            </a:xfrm>
            <a:prstGeom prst="line">
              <a:avLst/>
            </a:prstGeom>
            <a:noFill/>
            <a:ln w="38100" cap="flat">
              <a:solidFill>
                <a:srgbClr val="70AD47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cxnSp>
          <p:nvCxnSpPr>
            <p:cNvPr id="347" name="连接符: 肘形 135"/>
            <p:cNvCxnSpPr>
              <a:stCxn id="352" idx="0"/>
              <a:endCxn id="361" idx="0"/>
            </p:cNvCxnSpPr>
            <p:nvPr/>
          </p:nvCxnSpPr>
          <p:spPr>
            <a:xfrm flipH="1">
              <a:off x="12591654" y="1228544"/>
              <a:ext cx="2" cy="1718928"/>
            </a:xfrm>
            <a:prstGeom prst="straightConnector1">
              <a:avLst/>
            </a:prstGeom>
            <a:ln w="38100" cap="flat">
              <a:solidFill>
                <a:srgbClr val="70AD47"/>
              </a:solidFill>
              <a:prstDash val="solid"/>
              <a:miter lim="800000"/>
              <a:headEnd type="triangle" w="med" len="med"/>
            </a:ln>
            <a:effectLst/>
          </p:spPr>
        </p:cxnSp>
        <p:sp>
          <p:nvSpPr>
            <p:cNvPr id="348" name="连接符: 肘形 135"/>
            <p:cNvSpPr/>
            <p:nvPr/>
          </p:nvSpPr>
          <p:spPr>
            <a:xfrm flipH="1" flipV="1">
              <a:off x="0" y="1609172"/>
              <a:ext cx="11415121" cy="12353"/>
            </a:xfrm>
            <a:prstGeom prst="line">
              <a:avLst/>
            </a:prstGeom>
            <a:noFill/>
            <a:ln w="38100" cap="flat">
              <a:solidFill>
                <a:srgbClr val="70AD47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349" name="文本框 13"/>
            <p:cNvSpPr txBox="1"/>
            <p:nvPr/>
          </p:nvSpPr>
          <p:spPr>
            <a:xfrm>
              <a:off x="560368" y="970046"/>
              <a:ext cx="2033113" cy="8432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字面类型</a:t>
              </a:r>
            </a:p>
          </p:txBody>
        </p:sp>
        <p:sp>
          <p:nvSpPr>
            <p:cNvPr id="350" name="文本框 14"/>
            <p:cNvSpPr txBox="1"/>
            <p:nvPr/>
          </p:nvSpPr>
          <p:spPr>
            <a:xfrm>
              <a:off x="3957713" y="970046"/>
              <a:ext cx="2033113" cy="8432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原始类型</a:t>
              </a:r>
            </a:p>
          </p:txBody>
        </p:sp>
        <p:sp>
          <p:nvSpPr>
            <p:cNvPr id="351" name="文本框 15"/>
            <p:cNvSpPr txBox="1"/>
            <p:nvPr/>
          </p:nvSpPr>
          <p:spPr>
            <a:xfrm>
              <a:off x="7815805" y="970046"/>
              <a:ext cx="2033113" cy="8432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包装类型</a:t>
              </a:r>
            </a:p>
          </p:txBody>
        </p:sp>
        <p:sp>
          <p:nvSpPr>
            <p:cNvPr id="352" name="文本框 16"/>
            <p:cNvSpPr txBox="1"/>
            <p:nvPr/>
          </p:nvSpPr>
          <p:spPr>
            <a:xfrm>
              <a:off x="11575099" y="584654"/>
              <a:ext cx="2033113" cy="12877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Object</a:t>
              </a:r>
            </a:p>
            <a:p>
              <a:pPr defTabSz="1828800">
                <a:defRPr sz="24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（祖先类）</a:t>
              </a:r>
            </a:p>
          </p:txBody>
        </p:sp>
        <p:sp>
          <p:nvSpPr>
            <p:cNvPr id="353" name="文本框 18"/>
            <p:cNvSpPr txBox="1"/>
            <p:nvPr/>
          </p:nvSpPr>
          <p:spPr>
            <a:xfrm>
              <a:off x="7815805" y="2525831"/>
              <a:ext cx="2033113" cy="8432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任意子类</a:t>
              </a:r>
            </a:p>
          </p:txBody>
        </p:sp>
        <p:sp>
          <p:nvSpPr>
            <p:cNvPr id="354" name="文本框 19"/>
            <p:cNvSpPr txBox="1"/>
            <p:nvPr/>
          </p:nvSpPr>
          <p:spPr>
            <a:xfrm>
              <a:off x="10336810" y="2545397"/>
              <a:ext cx="769443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=》</a:t>
              </a:r>
            </a:p>
          </p:txBody>
        </p:sp>
        <p:sp>
          <p:nvSpPr>
            <p:cNvPr id="355" name="矩形 28"/>
            <p:cNvSpPr/>
            <p:nvPr/>
          </p:nvSpPr>
          <p:spPr>
            <a:xfrm>
              <a:off x="12658549" y="2220567"/>
              <a:ext cx="769443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defRPr sz="13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无限层级</a:t>
              </a:r>
            </a:p>
          </p:txBody>
        </p:sp>
        <p:sp>
          <p:nvSpPr>
            <p:cNvPr id="356" name="文本框 30"/>
            <p:cNvSpPr txBox="1"/>
            <p:nvPr/>
          </p:nvSpPr>
          <p:spPr>
            <a:xfrm>
              <a:off x="2890875" y="1265580"/>
              <a:ext cx="769443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=》</a:t>
              </a:r>
            </a:p>
          </p:txBody>
        </p:sp>
        <p:sp>
          <p:nvSpPr>
            <p:cNvPr id="357" name="文本框 34"/>
            <p:cNvSpPr txBox="1"/>
            <p:nvPr/>
          </p:nvSpPr>
          <p:spPr>
            <a:xfrm>
              <a:off x="6518065" y="1265580"/>
              <a:ext cx="769443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=》</a:t>
              </a:r>
            </a:p>
          </p:txBody>
        </p:sp>
        <p:sp>
          <p:nvSpPr>
            <p:cNvPr id="358" name="文本框 39"/>
            <p:cNvSpPr txBox="1"/>
            <p:nvPr/>
          </p:nvSpPr>
          <p:spPr>
            <a:xfrm>
              <a:off x="10336810" y="1265580"/>
              <a:ext cx="769443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=》</a:t>
              </a:r>
            </a:p>
          </p:txBody>
        </p:sp>
        <p:sp>
          <p:nvSpPr>
            <p:cNvPr id="359" name="矩形 40"/>
            <p:cNvSpPr/>
            <p:nvPr/>
          </p:nvSpPr>
          <p:spPr>
            <a:xfrm>
              <a:off x="7575371" y="658392"/>
              <a:ext cx="5994143" cy="2928229"/>
            </a:xfrm>
            <a:prstGeom prst="rect">
              <a:avLst/>
            </a:prstGeom>
            <a:noFill/>
            <a:ln w="38100" cap="flat">
              <a:solidFill>
                <a:srgbClr val="D0CECE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1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360" name="文本框 41"/>
            <p:cNvSpPr txBox="1"/>
            <p:nvPr/>
          </p:nvSpPr>
          <p:spPr>
            <a:xfrm>
              <a:off x="13308648" y="1429108"/>
              <a:ext cx="256481" cy="36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defRPr sz="20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　</a:t>
              </a:r>
            </a:p>
          </p:txBody>
        </p:sp>
        <p:sp>
          <p:nvSpPr>
            <p:cNvPr id="361" name="文本框 42"/>
            <p:cNvSpPr txBox="1"/>
            <p:nvPr/>
          </p:nvSpPr>
          <p:spPr>
            <a:xfrm>
              <a:off x="11945323" y="2525831"/>
              <a:ext cx="1292663" cy="8432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父类</a:t>
              </a:r>
            </a:p>
          </p:txBody>
        </p:sp>
        <p:sp>
          <p:nvSpPr>
            <p:cNvPr id="362" name="文本框 51"/>
            <p:cNvSpPr txBox="1"/>
            <p:nvPr/>
          </p:nvSpPr>
          <p:spPr>
            <a:xfrm>
              <a:off x="1397468" y="1551846"/>
              <a:ext cx="430109" cy="640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 sz="3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s</a:t>
              </a:r>
            </a:p>
          </p:txBody>
        </p:sp>
        <p:sp>
          <p:nvSpPr>
            <p:cNvPr id="363" name="文本框 52"/>
            <p:cNvSpPr txBox="1"/>
            <p:nvPr/>
          </p:nvSpPr>
          <p:spPr>
            <a:xfrm>
              <a:off x="4773206" y="1551846"/>
              <a:ext cx="430109" cy="640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 sz="3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64" name="文本框 53"/>
            <p:cNvSpPr txBox="1"/>
            <p:nvPr/>
          </p:nvSpPr>
          <p:spPr>
            <a:xfrm>
              <a:off x="8587775" y="1551846"/>
              <a:ext cx="430109" cy="640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 sz="3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65" name="文本框 55"/>
            <p:cNvSpPr txBox="1"/>
            <p:nvPr/>
          </p:nvSpPr>
          <p:spPr>
            <a:xfrm>
              <a:off x="8653684" y="2975645"/>
              <a:ext cx="430109" cy="640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 sz="3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o</a:t>
              </a:r>
            </a:p>
          </p:txBody>
        </p:sp>
        <p:sp>
          <p:nvSpPr>
            <p:cNvPr id="366" name="文本框 56"/>
            <p:cNvSpPr txBox="1"/>
            <p:nvPr/>
          </p:nvSpPr>
          <p:spPr>
            <a:xfrm>
              <a:off x="13055813" y="2895321"/>
              <a:ext cx="430109" cy="640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 sz="3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p</a:t>
              </a:r>
            </a:p>
          </p:txBody>
        </p:sp>
        <p:sp>
          <p:nvSpPr>
            <p:cNvPr id="367" name="文本框 57"/>
            <p:cNvSpPr txBox="1"/>
            <p:nvPr/>
          </p:nvSpPr>
          <p:spPr>
            <a:xfrm>
              <a:off x="13055813" y="1513746"/>
              <a:ext cx="430109" cy="640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 sz="3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r</a:t>
              </a:r>
            </a:p>
          </p:txBody>
        </p:sp>
        <p:sp>
          <p:nvSpPr>
            <p:cNvPr id="368" name="直接连接符 3"/>
            <p:cNvSpPr/>
            <p:nvPr/>
          </p:nvSpPr>
          <p:spPr>
            <a:xfrm>
              <a:off x="0" y="415516"/>
              <a:ext cx="18472123" cy="1"/>
            </a:xfrm>
            <a:prstGeom prst="line">
              <a:avLst/>
            </a:prstGeom>
            <a:noFill/>
            <a:ln w="38100" cap="flat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369" name="文本框 20"/>
            <p:cNvSpPr txBox="1"/>
            <p:nvPr/>
          </p:nvSpPr>
          <p:spPr>
            <a:xfrm>
              <a:off x="1030692" y="4072809"/>
              <a:ext cx="1591936" cy="7543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 sz="36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'abc'</a:t>
              </a:r>
            </a:p>
          </p:txBody>
        </p:sp>
        <p:sp>
          <p:nvSpPr>
            <p:cNvPr id="370" name="文本框 21"/>
            <p:cNvSpPr txBox="1"/>
            <p:nvPr/>
          </p:nvSpPr>
          <p:spPr>
            <a:xfrm>
              <a:off x="4283792" y="4072809"/>
              <a:ext cx="1918113" cy="7543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 sz="36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string</a:t>
              </a:r>
            </a:p>
          </p:txBody>
        </p:sp>
        <p:sp>
          <p:nvSpPr>
            <p:cNvPr id="371" name="文本框 22"/>
            <p:cNvSpPr txBox="1"/>
            <p:nvPr/>
          </p:nvSpPr>
          <p:spPr>
            <a:xfrm>
              <a:off x="8150266" y="4072809"/>
              <a:ext cx="2084409" cy="7543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 sz="36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String</a:t>
              </a:r>
            </a:p>
          </p:txBody>
        </p:sp>
        <p:sp>
          <p:nvSpPr>
            <p:cNvPr id="372" name="文本框 23"/>
            <p:cNvSpPr txBox="1"/>
            <p:nvPr/>
          </p:nvSpPr>
          <p:spPr>
            <a:xfrm>
              <a:off x="11632596" y="4072809"/>
              <a:ext cx="1918113" cy="7543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 sz="36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Object</a:t>
              </a:r>
            </a:p>
          </p:txBody>
        </p:sp>
        <p:sp>
          <p:nvSpPr>
            <p:cNvPr id="373" name="文本框 27"/>
            <p:cNvSpPr txBox="1"/>
            <p:nvPr/>
          </p:nvSpPr>
          <p:spPr>
            <a:xfrm>
              <a:off x="4757414" y="0"/>
              <a:ext cx="2406820" cy="5130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algn="l" defTabSz="1828800">
                <a:defRPr sz="18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“子类型</a:t>
              </a:r>
              <a:r>
                <a:t>-》</a:t>
              </a:r>
              <a:r>
                <a:t>父类型”</a:t>
              </a:r>
            </a:p>
          </p:txBody>
        </p:sp>
        <p:sp>
          <p:nvSpPr>
            <p:cNvPr id="374" name="文本框 31"/>
            <p:cNvSpPr txBox="1"/>
            <p:nvPr/>
          </p:nvSpPr>
          <p:spPr>
            <a:xfrm>
              <a:off x="7680224" y="0"/>
              <a:ext cx="1932268" cy="5130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algn="l" defTabSz="1828800">
                <a:defRPr sz="18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“子类</a:t>
              </a:r>
              <a:r>
                <a:t>-》</a:t>
              </a:r>
              <a:r>
                <a:t>父类”</a:t>
              </a:r>
            </a:p>
          </p:txBody>
        </p:sp>
        <p:sp>
          <p:nvSpPr>
            <p:cNvPr id="375" name="直接连接符 36"/>
            <p:cNvSpPr/>
            <p:nvPr/>
          </p:nvSpPr>
          <p:spPr>
            <a:xfrm>
              <a:off x="0" y="3902729"/>
              <a:ext cx="18446764" cy="1"/>
            </a:xfrm>
            <a:prstGeom prst="line">
              <a:avLst/>
            </a:prstGeom>
            <a:noFill/>
            <a:ln w="38100" cap="flat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376" name="直接连接符 54"/>
            <p:cNvSpPr/>
            <p:nvPr/>
          </p:nvSpPr>
          <p:spPr>
            <a:xfrm>
              <a:off x="7226742" y="47246"/>
              <a:ext cx="1" cy="913605"/>
            </a:xfrm>
            <a:prstGeom prst="line">
              <a:avLst/>
            </a:prstGeom>
            <a:noFill/>
            <a:ln w="38100" cap="flat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</p:grpSp>
      <p:sp>
        <p:nvSpPr>
          <p:cNvPr id="378" name="文本框 20"/>
          <p:cNvSpPr txBox="1"/>
          <p:nvPr/>
        </p:nvSpPr>
        <p:spPr>
          <a:xfrm>
            <a:off x="4382703" y="8057407"/>
            <a:ext cx="1192498" cy="843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3600">
                <a:solidFill>
                  <a:schemeClr val="accent5">
                    <a:lumOff val="8676"/>
                  </a:schemeClr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{ … }</a:t>
            </a:r>
          </a:p>
        </p:txBody>
      </p:sp>
      <p:sp>
        <p:nvSpPr>
          <p:cNvPr id="379" name="文本框 21"/>
          <p:cNvSpPr txBox="1"/>
          <p:nvPr/>
        </p:nvSpPr>
        <p:spPr>
          <a:xfrm>
            <a:off x="7523563" y="8118525"/>
            <a:ext cx="1918113" cy="843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3600">
                <a:solidFill>
                  <a:schemeClr val="accent5">
                    <a:lumOff val="8676"/>
                  </a:schemeClr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object</a:t>
            </a:r>
          </a:p>
        </p:txBody>
      </p:sp>
      <p:sp>
        <p:nvSpPr>
          <p:cNvPr id="380" name="文本框 22"/>
          <p:cNvSpPr txBox="1"/>
          <p:nvPr/>
        </p:nvSpPr>
        <p:spPr>
          <a:xfrm>
            <a:off x="11390038" y="8149083"/>
            <a:ext cx="2084409" cy="843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3600">
                <a:solidFill>
                  <a:schemeClr val="accent5">
                    <a:lumOff val="8676"/>
                  </a:schemeClr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Object</a:t>
            </a:r>
          </a:p>
        </p:txBody>
      </p:sp>
      <p:sp>
        <p:nvSpPr>
          <p:cNvPr id="381" name="文本框 22"/>
          <p:cNvSpPr txBox="1"/>
          <p:nvPr/>
        </p:nvSpPr>
        <p:spPr>
          <a:xfrm>
            <a:off x="19069603" y="8149083"/>
            <a:ext cx="2084409" cy="843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3600">
                <a:solidFill>
                  <a:schemeClr val="accent5">
                    <a:lumOff val="8676"/>
                  </a:schemeClr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Empty</a:t>
            </a:r>
          </a:p>
        </p:txBody>
      </p:sp>
      <p:sp>
        <p:nvSpPr>
          <p:cNvPr id="382" name="文本框 22"/>
          <p:cNvSpPr txBox="1"/>
          <p:nvPr/>
        </p:nvSpPr>
        <p:spPr>
          <a:xfrm>
            <a:off x="19069603" y="7194794"/>
            <a:ext cx="2084409" cy="843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3600">
                <a:solidFill>
                  <a:schemeClr val="accent5">
                    <a:lumOff val="8676"/>
                  </a:schemeClr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Empty</a:t>
            </a:r>
          </a:p>
        </p:txBody>
      </p:sp>
      <p:sp>
        <p:nvSpPr>
          <p:cNvPr id="383" name="矩形 58"/>
          <p:cNvSpPr txBox="1"/>
          <p:nvPr/>
        </p:nvSpPr>
        <p:spPr>
          <a:xfrm>
            <a:off x="18340227" y="3870166"/>
            <a:ext cx="3071860" cy="1287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3600">
                <a:solidFill>
                  <a:schemeClr val="accent5">
                    <a:lumOff val="8676"/>
                  </a:schemeClr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Empty { }</a:t>
            </a:r>
          </a:p>
          <a:p>
            <a:pPr defTabSz="1828800">
              <a:defRPr sz="2400">
                <a:solidFill>
                  <a:schemeClr val="accent5">
                    <a:lumOff val="8676"/>
                  </a:schemeClr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（空接口</a:t>
            </a:r>
            <a:r>
              <a:t>/</a:t>
            </a:r>
            <a:r>
              <a:t>空白对象）</a:t>
            </a:r>
          </a:p>
        </p:txBody>
      </p:sp>
      <p:sp>
        <p:nvSpPr>
          <p:cNvPr id="384" name="文本框 32"/>
          <p:cNvSpPr txBox="1"/>
          <p:nvPr/>
        </p:nvSpPr>
        <p:spPr>
          <a:xfrm>
            <a:off x="19464349" y="5125250"/>
            <a:ext cx="782769" cy="640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obj</a:t>
            </a:r>
          </a:p>
        </p:txBody>
      </p:sp>
      <p:sp>
        <p:nvSpPr>
          <p:cNvPr id="385" name="连接符: 肘形 135"/>
          <p:cNvSpPr/>
          <p:nvPr/>
        </p:nvSpPr>
        <p:spPr>
          <a:xfrm flipH="1" flipV="1">
            <a:off x="16560800" y="4724774"/>
            <a:ext cx="1932257" cy="1149"/>
          </a:xfrm>
          <a:prstGeom prst="line">
            <a:avLst/>
          </a:prstGeom>
          <a:ln w="38100">
            <a:solidFill>
              <a:schemeClr val="accent1">
                <a:lumOff val="12500"/>
              </a:schemeClr>
            </a:solidFill>
            <a:miter/>
            <a:head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386" name="文本框 19"/>
          <p:cNvSpPr txBox="1"/>
          <p:nvPr/>
        </p:nvSpPr>
        <p:spPr>
          <a:xfrm>
            <a:off x="17352864" y="4375007"/>
            <a:ext cx="769443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=》</a:t>
            </a:r>
          </a:p>
        </p:txBody>
      </p:sp>
      <p:sp>
        <p:nvSpPr>
          <p:cNvPr id="387" name="文本框 73"/>
          <p:cNvSpPr txBox="1"/>
          <p:nvPr/>
        </p:nvSpPr>
        <p:spPr>
          <a:xfrm>
            <a:off x="6354376" y="10044569"/>
            <a:ext cx="12276628" cy="1604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defTabSz="914400">
              <a:defRPr sz="5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结构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类型兼容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1200">
        <p159:morph option="byWor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矩形 3"/>
          <p:cNvGrpSpPr/>
          <p:nvPr/>
        </p:nvGrpSpPr>
        <p:grpSpPr>
          <a:xfrm>
            <a:off x="6446158" y="9143807"/>
            <a:ext cx="4370121" cy="1876301"/>
            <a:chOff x="0" y="0"/>
            <a:chExt cx="4370120" cy="1876300"/>
          </a:xfrm>
        </p:grpSpPr>
        <p:sp>
          <p:nvSpPr>
            <p:cNvPr id="389" name="矩形"/>
            <p:cNvSpPr/>
            <p:nvPr/>
          </p:nvSpPr>
          <p:spPr>
            <a:xfrm>
              <a:off x="-1" y="-1"/>
              <a:ext cx="4370122" cy="1876302"/>
            </a:xfrm>
            <a:prstGeom prst="rect">
              <a:avLst/>
            </a:prstGeom>
            <a:solidFill>
              <a:srgbClr val="4472C4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390" name="字面类型…"/>
            <p:cNvSpPr txBox="1"/>
            <p:nvPr/>
          </p:nvSpPr>
          <p:spPr>
            <a:xfrm>
              <a:off x="104139" y="186310"/>
              <a:ext cx="4161842" cy="1503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字面类型</a:t>
              </a:r>
            </a:p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Literal types</a:t>
              </a:r>
              <a:r>
                <a:t>）</a:t>
              </a:r>
            </a:p>
          </p:txBody>
        </p:sp>
      </p:grpSp>
      <p:grpSp>
        <p:nvGrpSpPr>
          <p:cNvPr id="394" name="矩形 4"/>
          <p:cNvGrpSpPr/>
          <p:nvPr/>
        </p:nvGrpSpPr>
        <p:grpSpPr>
          <a:xfrm>
            <a:off x="4641976" y="3255284"/>
            <a:ext cx="4841076" cy="2566121"/>
            <a:chOff x="0" y="0"/>
            <a:chExt cx="4841075" cy="2566120"/>
          </a:xfrm>
        </p:grpSpPr>
        <p:sp>
          <p:nvSpPr>
            <p:cNvPr id="392" name="矩形"/>
            <p:cNvSpPr/>
            <p:nvPr/>
          </p:nvSpPr>
          <p:spPr>
            <a:xfrm>
              <a:off x="0" y="243808"/>
              <a:ext cx="4841076" cy="2078504"/>
            </a:xfrm>
            <a:prstGeom prst="rect">
              <a:avLst/>
            </a:prstGeom>
            <a:gradFill flip="none" rotWithShape="1">
              <a:gsLst>
                <a:gs pos="0">
                  <a:srgbClr val="B4D4A5">
                    <a:alpha val="60000"/>
                  </a:srgbClr>
                </a:gs>
                <a:gs pos="51000">
                  <a:srgbClr val="A9CD97">
                    <a:alpha val="60000"/>
                  </a:srgbClr>
                </a:gs>
                <a:gs pos="100000">
                  <a:srgbClr val="9BC985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393" name="原始值类型(同es)…"/>
            <p:cNvSpPr txBox="1"/>
            <p:nvPr/>
          </p:nvSpPr>
          <p:spPr>
            <a:xfrm>
              <a:off x="108328" y="0"/>
              <a:ext cx="4624419" cy="25661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40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原始值类型</a:t>
              </a:r>
              <a:r>
                <a:t>(</a:t>
              </a:r>
              <a:r>
                <a:t>同</a:t>
              </a:r>
              <a:r>
                <a:t>es)</a:t>
              </a:r>
            </a:p>
            <a:p>
              <a:pPr defTabSz="1828800">
                <a:defRPr sz="32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Primitive types</a:t>
              </a:r>
              <a:r>
                <a:t>）</a:t>
              </a:r>
            </a:p>
          </p:txBody>
        </p:sp>
      </p:grpSp>
      <p:sp>
        <p:nvSpPr>
          <p:cNvPr id="395" name="文本框 6"/>
          <p:cNvSpPr txBox="1"/>
          <p:nvPr/>
        </p:nvSpPr>
        <p:spPr>
          <a:xfrm>
            <a:off x="8256596" y="6734131"/>
            <a:ext cx="4226021" cy="798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18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Above is collective type of literal types</a:t>
            </a:r>
          </a:p>
        </p:txBody>
      </p:sp>
      <p:grpSp>
        <p:nvGrpSpPr>
          <p:cNvPr id="398" name="矩形 7"/>
          <p:cNvGrpSpPr/>
          <p:nvPr/>
        </p:nvGrpSpPr>
        <p:grpSpPr>
          <a:xfrm>
            <a:off x="18876779" y="5554140"/>
            <a:ext cx="4969549" cy="2157635"/>
            <a:chOff x="0" y="-11985"/>
            <a:chExt cx="4969547" cy="2157634"/>
          </a:xfrm>
        </p:grpSpPr>
        <p:sp>
          <p:nvSpPr>
            <p:cNvPr id="396" name="矩形"/>
            <p:cNvSpPr/>
            <p:nvPr/>
          </p:nvSpPr>
          <p:spPr>
            <a:xfrm>
              <a:off x="-1" y="-1"/>
              <a:ext cx="4969549" cy="2133664"/>
            </a:xfrm>
            <a:prstGeom prst="rect">
              <a:avLst/>
            </a:prstGeom>
            <a:gradFill flip="none" rotWithShape="1">
              <a:gsLst>
                <a:gs pos="0">
                  <a:srgbClr val="B4D4A5">
                    <a:alpha val="60000"/>
                  </a:srgbClr>
                </a:gs>
                <a:gs pos="51000">
                  <a:srgbClr val="A9CD97">
                    <a:alpha val="60000"/>
                  </a:srgbClr>
                </a:gs>
                <a:gs pos="100000">
                  <a:srgbClr val="9BC985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397" name="类/构造类型…"/>
            <p:cNvSpPr txBox="1"/>
            <p:nvPr/>
          </p:nvSpPr>
          <p:spPr>
            <a:xfrm>
              <a:off x="111203" y="-11986"/>
              <a:ext cx="4747142" cy="21576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2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类</a:t>
              </a:r>
              <a:r>
                <a:t>/</a:t>
              </a:r>
              <a:r>
                <a:t>构造类型</a:t>
              </a:r>
            </a:p>
            <a:p>
              <a:pPr defTabSz="1828800">
                <a:defRPr sz="28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rPr>
                  <a:latin typeface="Avenir Next Regular"/>
                  <a:ea typeface="Avenir Next Regular"/>
                  <a:cs typeface="Avenir Next Regular"/>
                  <a:sym typeface="Avenir Next Regular"/>
                </a:rPr>
                <a:t>Class/Construct type</a:t>
              </a:r>
              <a:r>
                <a:t>）</a:t>
              </a:r>
            </a:p>
          </p:txBody>
        </p:sp>
      </p:grpSp>
      <p:grpSp>
        <p:nvGrpSpPr>
          <p:cNvPr id="401" name="矩形 15"/>
          <p:cNvGrpSpPr/>
          <p:nvPr/>
        </p:nvGrpSpPr>
        <p:grpSpPr>
          <a:xfrm>
            <a:off x="548922" y="9143807"/>
            <a:ext cx="4370121" cy="1876301"/>
            <a:chOff x="0" y="0"/>
            <a:chExt cx="4370120" cy="1876300"/>
          </a:xfrm>
        </p:grpSpPr>
        <p:sp>
          <p:nvSpPr>
            <p:cNvPr id="399" name="矩形"/>
            <p:cNvSpPr/>
            <p:nvPr/>
          </p:nvSpPr>
          <p:spPr>
            <a:xfrm>
              <a:off x="-1" y="-1"/>
              <a:ext cx="4370122" cy="1876302"/>
            </a:xfrm>
            <a:prstGeom prst="rect">
              <a:avLst/>
            </a:prstGeom>
            <a:solidFill>
              <a:srgbClr val="4472C4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400" name="特殊类型…"/>
            <p:cNvSpPr txBox="1"/>
            <p:nvPr/>
          </p:nvSpPr>
          <p:spPr>
            <a:xfrm>
              <a:off x="104139" y="186310"/>
              <a:ext cx="4161842" cy="1503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特殊类型</a:t>
              </a:r>
            </a:p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（Special types）</a:t>
              </a:r>
            </a:p>
          </p:txBody>
        </p:sp>
      </p:grpSp>
      <p:sp>
        <p:nvSpPr>
          <p:cNvPr id="402" name="矩形 2"/>
          <p:cNvSpPr/>
          <p:nvPr/>
        </p:nvSpPr>
        <p:spPr>
          <a:xfrm>
            <a:off x="8799738" y="8130881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0, ...</a:t>
            </a:r>
          </a:p>
        </p:txBody>
      </p:sp>
      <p:sp>
        <p:nvSpPr>
          <p:cNvPr id="403" name="矩形 5"/>
          <p:cNvSpPr/>
          <p:nvPr/>
        </p:nvSpPr>
        <p:spPr>
          <a:xfrm>
            <a:off x="7661126" y="8130881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'a', 'aa', ...</a:t>
            </a:r>
          </a:p>
        </p:txBody>
      </p:sp>
      <p:sp>
        <p:nvSpPr>
          <p:cNvPr id="404" name="矩形 8"/>
          <p:cNvSpPr/>
          <p:nvPr/>
        </p:nvSpPr>
        <p:spPr>
          <a:xfrm>
            <a:off x="9938350" y="8130881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1n,</a:t>
            </a:r>
            <a:r>
              <a:t> </a:t>
            </a:r>
            <a:r>
              <a:t>...</a:t>
            </a:r>
          </a:p>
        </p:txBody>
      </p:sp>
      <p:sp>
        <p:nvSpPr>
          <p:cNvPr id="405" name="矩形 17"/>
          <p:cNvSpPr/>
          <p:nvPr/>
        </p:nvSpPr>
        <p:spPr>
          <a:xfrm>
            <a:off x="5383901" y="8130881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null</a:t>
            </a:r>
          </a:p>
        </p:txBody>
      </p:sp>
      <p:sp>
        <p:nvSpPr>
          <p:cNvPr id="406" name="矩形 18"/>
          <p:cNvSpPr/>
          <p:nvPr/>
        </p:nvSpPr>
        <p:spPr>
          <a:xfrm>
            <a:off x="6522514" y="8130881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undefined</a:t>
            </a:r>
          </a:p>
        </p:txBody>
      </p:sp>
      <p:sp>
        <p:nvSpPr>
          <p:cNvPr id="407" name="矩形 19"/>
          <p:cNvSpPr/>
          <p:nvPr/>
        </p:nvSpPr>
        <p:spPr>
          <a:xfrm>
            <a:off x="517722" y="8130171"/>
            <a:ext cx="828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never</a:t>
            </a:r>
          </a:p>
        </p:txBody>
      </p:sp>
      <p:sp>
        <p:nvSpPr>
          <p:cNvPr id="408" name="矩形 20"/>
          <p:cNvSpPr/>
          <p:nvPr/>
        </p:nvSpPr>
        <p:spPr>
          <a:xfrm>
            <a:off x="1421404" y="8130171"/>
            <a:ext cx="828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void</a:t>
            </a:r>
          </a:p>
        </p:txBody>
      </p:sp>
      <p:sp>
        <p:nvSpPr>
          <p:cNvPr id="409" name="矩形 21"/>
          <p:cNvSpPr/>
          <p:nvPr/>
        </p:nvSpPr>
        <p:spPr>
          <a:xfrm>
            <a:off x="2325086" y="8130171"/>
            <a:ext cx="828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any</a:t>
            </a:r>
          </a:p>
        </p:txBody>
      </p:sp>
      <p:sp>
        <p:nvSpPr>
          <p:cNvPr id="410" name="矩形 22"/>
          <p:cNvSpPr/>
          <p:nvPr/>
        </p:nvSpPr>
        <p:spPr>
          <a:xfrm>
            <a:off x="3228768" y="8174621"/>
            <a:ext cx="828001" cy="2222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unknown</a:t>
            </a:r>
          </a:p>
        </p:txBody>
      </p:sp>
      <p:sp>
        <p:nvSpPr>
          <p:cNvPr id="411" name="矩形 23"/>
          <p:cNvSpPr/>
          <p:nvPr/>
        </p:nvSpPr>
        <p:spPr>
          <a:xfrm>
            <a:off x="11076966" y="8130881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true/false</a:t>
            </a:r>
          </a:p>
        </p:txBody>
      </p:sp>
      <p:sp>
        <p:nvSpPr>
          <p:cNvPr id="412" name="矩形 26"/>
          <p:cNvSpPr/>
          <p:nvPr/>
        </p:nvSpPr>
        <p:spPr>
          <a:xfrm>
            <a:off x="8799740" y="621083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number</a:t>
            </a:r>
          </a:p>
        </p:txBody>
      </p:sp>
      <p:sp>
        <p:nvSpPr>
          <p:cNvPr id="413" name="矩形 27"/>
          <p:cNvSpPr/>
          <p:nvPr/>
        </p:nvSpPr>
        <p:spPr>
          <a:xfrm>
            <a:off x="7661128" y="621083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string</a:t>
            </a:r>
          </a:p>
        </p:txBody>
      </p:sp>
      <p:sp>
        <p:nvSpPr>
          <p:cNvPr id="414" name="矩形 28"/>
          <p:cNvSpPr/>
          <p:nvPr/>
        </p:nvSpPr>
        <p:spPr>
          <a:xfrm>
            <a:off x="9938352" y="621083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bigint</a:t>
            </a:r>
          </a:p>
        </p:txBody>
      </p:sp>
      <p:sp>
        <p:nvSpPr>
          <p:cNvPr id="415" name="矩形 29"/>
          <p:cNvSpPr/>
          <p:nvPr/>
        </p:nvSpPr>
        <p:spPr>
          <a:xfrm>
            <a:off x="5383904" y="621083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null</a:t>
            </a:r>
          </a:p>
        </p:txBody>
      </p:sp>
      <p:sp>
        <p:nvSpPr>
          <p:cNvPr id="416" name="矩形 30"/>
          <p:cNvSpPr/>
          <p:nvPr/>
        </p:nvSpPr>
        <p:spPr>
          <a:xfrm>
            <a:off x="6522516" y="621083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undefined</a:t>
            </a:r>
          </a:p>
        </p:txBody>
      </p:sp>
      <p:sp>
        <p:nvSpPr>
          <p:cNvPr id="417" name="矩形 31"/>
          <p:cNvSpPr/>
          <p:nvPr/>
        </p:nvSpPr>
        <p:spPr>
          <a:xfrm>
            <a:off x="11076968" y="621083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boolean</a:t>
            </a:r>
          </a:p>
        </p:txBody>
      </p:sp>
      <p:sp>
        <p:nvSpPr>
          <p:cNvPr id="418" name="矩形 32"/>
          <p:cNvSpPr/>
          <p:nvPr/>
        </p:nvSpPr>
        <p:spPr>
          <a:xfrm>
            <a:off x="13359617" y="621083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b="1" sz="1600">
                <a:solidFill>
                  <a:schemeClr val="accent5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object</a:t>
            </a:r>
          </a:p>
        </p:txBody>
      </p:sp>
      <p:sp>
        <p:nvSpPr>
          <p:cNvPr id="419" name="矩形 33"/>
          <p:cNvSpPr/>
          <p:nvPr/>
        </p:nvSpPr>
        <p:spPr>
          <a:xfrm>
            <a:off x="14498232" y="621083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function</a:t>
            </a:r>
          </a:p>
        </p:txBody>
      </p:sp>
      <p:sp>
        <p:nvSpPr>
          <p:cNvPr id="420" name="矩形 34"/>
          <p:cNvSpPr/>
          <p:nvPr/>
        </p:nvSpPr>
        <p:spPr>
          <a:xfrm>
            <a:off x="16972536" y="2001591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Number()</a:t>
            </a:r>
          </a:p>
        </p:txBody>
      </p:sp>
      <p:sp>
        <p:nvSpPr>
          <p:cNvPr id="421" name="矩形 35"/>
          <p:cNvSpPr/>
          <p:nvPr/>
        </p:nvSpPr>
        <p:spPr>
          <a:xfrm>
            <a:off x="16972536" y="1613155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String()</a:t>
            </a:r>
          </a:p>
        </p:txBody>
      </p:sp>
      <p:sp>
        <p:nvSpPr>
          <p:cNvPr id="422" name="左大括号 42"/>
          <p:cNvSpPr/>
          <p:nvPr/>
        </p:nvSpPr>
        <p:spPr>
          <a:xfrm flipH="1" rot="16200000">
            <a:off x="9055021" y="2084237"/>
            <a:ext cx="574369" cy="7916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42"/>
                  <a:pt x="10800" y="21469"/>
                </a:cubicBezTo>
                <a:lnTo>
                  <a:pt x="10800" y="4471"/>
                </a:lnTo>
                <a:cubicBezTo>
                  <a:pt x="10800" y="4399"/>
                  <a:pt x="5965" y="4340"/>
                  <a:pt x="0" y="4340"/>
                </a:cubicBezTo>
                <a:cubicBezTo>
                  <a:pt x="5965" y="4340"/>
                  <a:pt x="10800" y="4282"/>
                  <a:pt x="10800" y="4210"/>
                </a:cubicBezTo>
                <a:lnTo>
                  <a:pt x="10800" y="131"/>
                </a:lnTo>
                <a:cubicBezTo>
                  <a:pt x="10800" y="58"/>
                  <a:pt x="15635" y="0"/>
                  <a:pt x="21600" y="0"/>
                </a:cubicBezTo>
              </a:path>
            </a:pathLst>
          </a:custGeom>
          <a:ln w="254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423" name="左大括号 43"/>
          <p:cNvSpPr/>
          <p:nvPr/>
        </p:nvSpPr>
        <p:spPr>
          <a:xfrm flipH="1" rot="5400000">
            <a:off x="10182204" y="5931471"/>
            <a:ext cx="574369" cy="56306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18"/>
                  <a:pt x="10800" y="21416"/>
                </a:cubicBezTo>
                <a:lnTo>
                  <a:pt x="10800" y="17924"/>
                </a:lnTo>
                <a:cubicBezTo>
                  <a:pt x="10800" y="17822"/>
                  <a:pt x="5965" y="17740"/>
                  <a:pt x="0" y="17740"/>
                </a:cubicBezTo>
                <a:cubicBezTo>
                  <a:pt x="5965" y="17740"/>
                  <a:pt x="10800" y="17658"/>
                  <a:pt x="10800" y="17556"/>
                </a:cubicBezTo>
                <a:lnTo>
                  <a:pt x="10800" y="184"/>
                </a:lnTo>
                <a:cubicBezTo>
                  <a:pt x="10800" y="82"/>
                  <a:pt x="15635" y="0"/>
                  <a:pt x="21600" y="0"/>
                </a:cubicBezTo>
              </a:path>
            </a:pathLst>
          </a:custGeom>
          <a:ln w="254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424" name="左大括号 44"/>
          <p:cNvSpPr/>
          <p:nvPr/>
        </p:nvSpPr>
        <p:spPr>
          <a:xfrm flipH="1" rot="5400000">
            <a:off x="10349143" y="1540077"/>
            <a:ext cx="263845" cy="10194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79"/>
                  <a:pt x="10800" y="21553"/>
                </a:cubicBezTo>
                <a:lnTo>
                  <a:pt x="10800" y="2378"/>
                </a:lnTo>
                <a:cubicBezTo>
                  <a:pt x="10800" y="2352"/>
                  <a:pt x="5965" y="2331"/>
                  <a:pt x="0" y="2331"/>
                </a:cubicBezTo>
                <a:cubicBezTo>
                  <a:pt x="5965" y="2331"/>
                  <a:pt x="10800" y="2310"/>
                  <a:pt x="10800" y="2285"/>
                </a:cubicBezTo>
                <a:lnTo>
                  <a:pt x="10800" y="47"/>
                </a:lnTo>
                <a:cubicBezTo>
                  <a:pt x="10800" y="21"/>
                  <a:pt x="15635" y="0"/>
                  <a:pt x="21600" y="0"/>
                </a:cubicBezTo>
              </a:path>
            </a:pathLst>
          </a:custGeom>
          <a:ln w="254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425" name="文本框 46"/>
          <p:cNvSpPr txBox="1"/>
          <p:nvPr/>
        </p:nvSpPr>
        <p:spPr>
          <a:xfrm>
            <a:off x="13509823" y="6739506"/>
            <a:ext cx="2071585" cy="868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19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基础类型系统</a:t>
            </a:r>
          </a:p>
          <a:p>
            <a:pPr defTabSz="1828800">
              <a:defRPr b="1" sz="19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（</a:t>
            </a:r>
            <a:r>
              <a:t>typeof</a:t>
            </a:r>
            <a:r>
              <a:t>）</a:t>
            </a:r>
          </a:p>
        </p:txBody>
      </p:sp>
      <p:sp>
        <p:nvSpPr>
          <p:cNvPr id="426" name="左大括号 47"/>
          <p:cNvSpPr/>
          <p:nvPr/>
        </p:nvSpPr>
        <p:spPr>
          <a:xfrm flipH="1" rot="5400000">
            <a:off x="2452707" y="6532871"/>
            <a:ext cx="574369" cy="4425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495"/>
                  <a:pt x="10800" y="21366"/>
                </a:cubicBezTo>
                <a:lnTo>
                  <a:pt x="10800" y="11001"/>
                </a:lnTo>
                <a:cubicBezTo>
                  <a:pt x="10800" y="10872"/>
                  <a:pt x="5965" y="10768"/>
                  <a:pt x="0" y="10768"/>
                </a:cubicBezTo>
                <a:cubicBezTo>
                  <a:pt x="5965" y="10768"/>
                  <a:pt x="10800" y="10663"/>
                  <a:pt x="10800" y="10534"/>
                </a:cubicBezTo>
                <a:lnTo>
                  <a:pt x="10800" y="234"/>
                </a:lnTo>
                <a:cubicBezTo>
                  <a:pt x="10800" y="105"/>
                  <a:pt x="15635" y="0"/>
                  <a:pt x="21600" y="0"/>
                </a:cubicBezTo>
              </a:path>
            </a:pathLst>
          </a:custGeom>
          <a:ln w="254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427" name="文本框 50"/>
          <p:cNvSpPr txBox="1"/>
          <p:nvPr/>
        </p:nvSpPr>
        <p:spPr>
          <a:xfrm>
            <a:off x="11906982" y="9084057"/>
            <a:ext cx="2228679" cy="954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 b="1" sz="1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>
                <a:solidFill>
                  <a:schemeClr val="accent5"/>
                </a:solidFill>
              </a:rPr>
              <a:t>字面对象</a:t>
            </a:r>
            <a:r>
              <a:rPr b="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：</a:t>
            </a:r>
            <a:r>
              <a:rPr b="0">
                <a:latin typeface="Helvetica"/>
                <a:ea typeface="Helvetica"/>
                <a:cs typeface="Helvetica"/>
                <a:sym typeface="Helvetica"/>
              </a:rPr>
              <a:t>{ … }</a:t>
            </a:r>
            <a:endParaRPr b="0">
              <a:latin typeface="Helvetica"/>
              <a:ea typeface="Helvetica"/>
              <a:cs typeface="Helvetica"/>
              <a:sym typeface="Helvetica"/>
            </a:endParaRPr>
          </a:p>
          <a:p>
            <a:pPr algn="l" defTabSz="1828800">
              <a:defRPr sz="1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数组与元组对象：</a:t>
            </a:r>
            <a:r>
              <a:t>[ … ]</a:t>
            </a:r>
          </a:p>
          <a:p>
            <a:pPr algn="l" defTabSz="1828800">
              <a:defRPr sz="1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字面正则对象</a:t>
            </a:r>
            <a:r>
              <a:t>: /…/…</a:t>
            </a:r>
          </a:p>
        </p:txBody>
      </p:sp>
      <p:sp>
        <p:nvSpPr>
          <p:cNvPr id="428" name="文本框 52"/>
          <p:cNvSpPr txBox="1"/>
          <p:nvPr/>
        </p:nvSpPr>
        <p:spPr>
          <a:xfrm>
            <a:off x="14749375" y="8964727"/>
            <a:ext cx="2228679" cy="119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 sz="14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箭头函数</a:t>
            </a:r>
            <a:r>
              <a:t>: () =&gt; …</a:t>
            </a:r>
          </a:p>
          <a:p>
            <a:pPr algn="l" defTabSz="1828800">
              <a:defRPr sz="14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具名函数</a:t>
            </a:r>
            <a:r>
              <a:t>: function f() { ... }</a:t>
            </a:r>
          </a:p>
          <a:p>
            <a:pPr algn="l" defTabSz="1828800">
              <a:defRPr sz="14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匿名函数</a:t>
            </a:r>
            <a:r>
              <a:t>: function () { ... }</a:t>
            </a:r>
          </a:p>
          <a:p>
            <a:pPr algn="l" defTabSz="1828800">
              <a:defRPr sz="14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...</a:t>
            </a:r>
          </a:p>
        </p:txBody>
      </p:sp>
      <p:cxnSp>
        <p:nvCxnSpPr>
          <p:cNvPr id="429" name="直接连接符 54"/>
          <p:cNvCxnSpPr>
            <a:stCxn id="456" idx="0"/>
            <a:endCxn id="427" idx="0"/>
          </p:cNvCxnSpPr>
          <p:nvPr/>
        </p:nvCxnSpPr>
        <p:spPr>
          <a:xfrm flipH="1">
            <a:off x="13021321" y="8286456"/>
            <a:ext cx="878293" cy="1274665"/>
          </a:xfrm>
          <a:prstGeom prst="straightConnector1">
            <a:avLst/>
          </a:prstGeom>
          <a:ln w="25400">
            <a:solidFill>
              <a:srgbClr val="FFFFFF"/>
            </a:solidFill>
            <a:miter/>
          </a:ln>
        </p:spPr>
      </p:cxnSp>
      <p:sp>
        <p:nvSpPr>
          <p:cNvPr id="430" name="矩形 71"/>
          <p:cNvSpPr/>
          <p:nvPr/>
        </p:nvSpPr>
        <p:spPr>
          <a:xfrm>
            <a:off x="16972536" y="239002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BigInt()</a:t>
            </a:r>
          </a:p>
        </p:txBody>
      </p:sp>
      <p:sp>
        <p:nvSpPr>
          <p:cNvPr id="431" name="矩形 72"/>
          <p:cNvSpPr/>
          <p:nvPr/>
        </p:nvSpPr>
        <p:spPr>
          <a:xfrm>
            <a:off x="16972536" y="2778463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Boolean()</a:t>
            </a:r>
          </a:p>
        </p:txBody>
      </p:sp>
      <p:grpSp>
        <p:nvGrpSpPr>
          <p:cNvPr id="434" name="矩形 73"/>
          <p:cNvGrpSpPr/>
          <p:nvPr/>
        </p:nvGrpSpPr>
        <p:grpSpPr>
          <a:xfrm>
            <a:off x="19151813" y="2944525"/>
            <a:ext cx="1409701" cy="885395"/>
            <a:chOff x="0" y="0"/>
            <a:chExt cx="1409700" cy="885394"/>
          </a:xfrm>
        </p:grpSpPr>
        <p:sp>
          <p:nvSpPr>
            <p:cNvPr id="432" name="矩形"/>
            <p:cNvSpPr/>
            <p:nvPr/>
          </p:nvSpPr>
          <p:spPr>
            <a:xfrm>
              <a:off x="0" y="-1"/>
              <a:ext cx="1409700" cy="885396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1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433" name="Object()"/>
            <p:cNvSpPr txBox="1"/>
            <p:nvPr/>
          </p:nvSpPr>
          <p:spPr>
            <a:xfrm>
              <a:off x="75175" y="290297"/>
              <a:ext cx="1259350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b="1" sz="1600">
                  <a:solidFill>
                    <a:srgbClr val="FF0000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Object()</a:t>
              </a:r>
            </a:p>
          </p:txBody>
        </p:sp>
      </p:grpSp>
      <p:sp>
        <p:nvSpPr>
          <p:cNvPr id="435" name="矩形 74"/>
          <p:cNvSpPr/>
          <p:nvPr/>
        </p:nvSpPr>
        <p:spPr>
          <a:xfrm>
            <a:off x="16972536" y="3736482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b="1" sz="1600">
                <a:solidFill>
                  <a:schemeClr val="accent5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Function()</a:t>
            </a:r>
          </a:p>
        </p:txBody>
      </p:sp>
      <p:sp>
        <p:nvSpPr>
          <p:cNvPr id="436" name="矩形 75"/>
          <p:cNvSpPr/>
          <p:nvPr/>
        </p:nvSpPr>
        <p:spPr>
          <a:xfrm>
            <a:off x="16972536" y="4124913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RegExp()</a:t>
            </a:r>
          </a:p>
        </p:txBody>
      </p:sp>
      <p:sp>
        <p:nvSpPr>
          <p:cNvPr id="437" name="左大括号 76"/>
          <p:cNvSpPr/>
          <p:nvPr/>
        </p:nvSpPr>
        <p:spPr>
          <a:xfrm flipH="1" rot="10800000">
            <a:off x="16668625" y="1656786"/>
            <a:ext cx="343581" cy="1759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443"/>
                  <a:pt x="10800" y="21248"/>
                </a:cubicBezTo>
                <a:lnTo>
                  <a:pt x="10800" y="11243"/>
                </a:lnTo>
                <a:cubicBezTo>
                  <a:pt x="10800" y="11049"/>
                  <a:pt x="5965" y="10891"/>
                  <a:pt x="0" y="10891"/>
                </a:cubicBezTo>
                <a:cubicBezTo>
                  <a:pt x="5965" y="10891"/>
                  <a:pt x="10800" y="10734"/>
                  <a:pt x="10800" y="10540"/>
                </a:cubicBezTo>
                <a:lnTo>
                  <a:pt x="10800" y="352"/>
                </a:lnTo>
                <a:cubicBezTo>
                  <a:pt x="10800" y="157"/>
                  <a:pt x="15635" y="0"/>
                  <a:pt x="21600" y="0"/>
                </a:cubicBezTo>
              </a:path>
            </a:pathLst>
          </a:custGeom>
          <a:ln w="254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485" name="直接连接符 78"/>
          <p:cNvSpPr/>
          <p:nvPr/>
        </p:nvSpPr>
        <p:spPr>
          <a:xfrm>
            <a:off x="13295300" y="3628128"/>
            <a:ext cx="3524116" cy="1994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chemeClr val="accent3">
                <a:lumOff val="23529"/>
              </a:schemeClr>
            </a:solidFill>
            <a:custDash>
              <a:ds d="600000" sp="6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486" name="直接连接符 90"/>
          <p:cNvSpPr/>
          <p:nvPr/>
        </p:nvSpPr>
        <p:spPr>
          <a:xfrm>
            <a:off x="18063860" y="3740054"/>
            <a:ext cx="1084779" cy="5405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40" name="直接连接符 119"/>
          <p:cNvSpPr/>
          <p:nvPr/>
        </p:nvSpPr>
        <p:spPr>
          <a:xfrm flipH="1">
            <a:off x="15968202" y="568919"/>
            <a:ext cx="1" cy="7914193"/>
          </a:xfrm>
          <a:prstGeom prst="line">
            <a:avLst/>
          </a:prstGeom>
          <a:ln w="12700">
            <a:solidFill>
              <a:srgbClr val="ED7D31"/>
            </a:solidFill>
            <a:miter/>
          </a:ln>
        </p:spPr>
        <p:txBody>
          <a:bodyPr tIns="91439" bIns="91439"/>
          <a:lstStyle/>
          <a:p>
            <a:pPr algn="l"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441" name="文本框 121"/>
          <p:cNvSpPr txBox="1"/>
          <p:nvPr/>
        </p:nvSpPr>
        <p:spPr>
          <a:xfrm>
            <a:off x="12230422" y="581002"/>
            <a:ext cx="3030391" cy="623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28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Literal style</a:t>
            </a:r>
          </a:p>
        </p:txBody>
      </p:sp>
      <p:sp>
        <p:nvSpPr>
          <p:cNvPr id="442" name="文本框 122"/>
          <p:cNvSpPr txBox="1"/>
          <p:nvPr/>
        </p:nvSpPr>
        <p:spPr>
          <a:xfrm>
            <a:off x="16313016" y="445519"/>
            <a:ext cx="3803007" cy="8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Construct style</a:t>
            </a:r>
          </a:p>
          <a:p>
            <a:pPr algn="l" defTabSz="1828800">
              <a:defRPr sz="1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(with/without package classes)</a:t>
            </a:r>
          </a:p>
        </p:txBody>
      </p:sp>
      <p:grpSp>
        <p:nvGrpSpPr>
          <p:cNvPr id="445" name="矩形 124"/>
          <p:cNvGrpSpPr/>
          <p:nvPr/>
        </p:nvGrpSpPr>
        <p:grpSpPr>
          <a:xfrm>
            <a:off x="18613454" y="9143807"/>
            <a:ext cx="4370121" cy="1876301"/>
            <a:chOff x="0" y="0"/>
            <a:chExt cx="4370120" cy="1876300"/>
          </a:xfrm>
        </p:grpSpPr>
        <p:sp>
          <p:nvSpPr>
            <p:cNvPr id="443" name="矩形"/>
            <p:cNvSpPr/>
            <p:nvPr/>
          </p:nvSpPr>
          <p:spPr>
            <a:xfrm>
              <a:off x="-1" y="-1"/>
              <a:ext cx="4370122" cy="1876302"/>
            </a:xfrm>
            <a:prstGeom prst="rect">
              <a:avLst/>
            </a:prstGeom>
            <a:solidFill>
              <a:srgbClr val="4472C4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444" name="接口类型…"/>
            <p:cNvSpPr txBox="1"/>
            <p:nvPr/>
          </p:nvSpPr>
          <p:spPr>
            <a:xfrm>
              <a:off x="104139" y="168479"/>
              <a:ext cx="4161842" cy="15393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接口类型</a:t>
              </a:r>
            </a:p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rPr>
                  <a:latin typeface="Avenir Next Regular"/>
                  <a:ea typeface="Avenir Next Regular"/>
                  <a:cs typeface="Avenir Next Regular"/>
                  <a:sym typeface="Avenir Next Regular"/>
                </a:rPr>
                <a:t>Interface type</a:t>
              </a:r>
              <a:r>
                <a:t>）</a:t>
              </a:r>
            </a:p>
          </p:txBody>
        </p:sp>
      </p:grpSp>
      <p:sp>
        <p:nvSpPr>
          <p:cNvPr id="446" name="箭头: 上下 125"/>
          <p:cNvSpPr/>
          <p:nvPr/>
        </p:nvSpPr>
        <p:spPr>
          <a:xfrm>
            <a:off x="22264512" y="7732457"/>
            <a:ext cx="271405" cy="861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401"/>
                </a:moveTo>
                <a:lnTo>
                  <a:pt x="10800" y="0"/>
                </a:lnTo>
                <a:lnTo>
                  <a:pt x="21600" y="3401"/>
                </a:lnTo>
                <a:lnTo>
                  <a:pt x="16200" y="3401"/>
                </a:lnTo>
                <a:lnTo>
                  <a:pt x="16200" y="18199"/>
                </a:lnTo>
                <a:lnTo>
                  <a:pt x="21600" y="18199"/>
                </a:lnTo>
                <a:lnTo>
                  <a:pt x="10800" y="21600"/>
                </a:lnTo>
                <a:lnTo>
                  <a:pt x="0" y="18199"/>
                </a:lnTo>
                <a:lnTo>
                  <a:pt x="5400" y="18199"/>
                </a:lnTo>
                <a:lnTo>
                  <a:pt x="5400" y="3401"/>
                </a:lnTo>
                <a:close/>
              </a:path>
            </a:pathLst>
          </a:custGeom>
          <a:solidFill>
            <a:srgbClr val="4472C4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447" name="左大括号 131"/>
          <p:cNvSpPr/>
          <p:nvPr/>
        </p:nvSpPr>
        <p:spPr>
          <a:xfrm flipH="1" rot="5400000">
            <a:off x="19005181" y="3047311"/>
            <a:ext cx="368705" cy="43701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32"/>
                  <a:pt x="10800" y="21448"/>
                </a:cubicBezTo>
                <a:lnTo>
                  <a:pt x="10800" y="18851"/>
                </a:lnTo>
                <a:cubicBezTo>
                  <a:pt x="10800" y="18767"/>
                  <a:pt x="5965" y="18699"/>
                  <a:pt x="0" y="18699"/>
                </a:cubicBezTo>
                <a:cubicBezTo>
                  <a:pt x="5965" y="18699"/>
                  <a:pt x="10800" y="18631"/>
                  <a:pt x="10800" y="18547"/>
                </a:cubicBezTo>
                <a:lnTo>
                  <a:pt x="10800" y="152"/>
                </a:lnTo>
                <a:cubicBezTo>
                  <a:pt x="10800" y="68"/>
                  <a:pt x="15635" y="0"/>
                  <a:pt x="21600" y="0"/>
                </a:cubicBezTo>
              </a:path>
            </a:pathLst>
          </a:custGeom>
          <a:ln w="254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487" name="直接连接符 93"/>
          <p:cNvSpPr/>
          <p:nvPr/>
        </p:nvSpPr>
        <p:spPr>
          <a:xfrm>
            <a:off x="18111678" y="3987211"/>
            <a:ext cx="856420" cy="7104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49" name="矩形 139"/>
          <p:cNvSpPr/>
          <p:nvPr/>
        </p:nvSpPr>
        <p:spPr>
          <a:xfrm>
            <a:off x="20258513" y="4697642"/>
            <a:ext cx="1080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More...</a:t>
            </a:r>
          </a:p>
        </p:txBody>
      </p:sp>
      <p:sp>
        <p:nvSpPr>
          <p:cNvPr id="488" name="直接连接符 93"/>
          <p:cNvSpPr/>
          <p:nvPr/>
        </p:nvSpPr>
        <p:spPr>
          <a:xfrm>
            <a:off x="18053349" y="1773809"/>
            <a:ext cx="1304964" cy="11675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51" name="文本框 148"/>
          <p:cNvSpPr txBox="1"/>
          <p:nvPr/>
        </p:nvSpPr>
        <p:spPr>
          <a:xfrm>
            <a:off x="18352803" y="11061851"/>
            <a:ext cx="4722909" cy="1116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r" defTabSz="1828800">
              <a:defRPr sz="18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Interface define instance and/or class for instance, using one or more definitions.</a:t>
            </a:r>
          </a:p>
        </p:txBody>
      </p:sp>
      <p:sp>
        <p:nvSpPr>
          <p:cNvPr id="452" name="文本框 149"/>
          <p:cNvSpPr txBox="1"/>
          <p:nvPr/>
        </p:nvSpPr>
        <p:spPr>
          <a:xfrm>
            <a:off x="16350223" y="5465767"/>
            <a:ext cx="2331707" cy="868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19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对象类型系统</a:t>
            </a:r>
          </a:p>
          <a:p>
            <a:pPr defTabSz="1828800">
              <a:defRPr b="1" sz="19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（</a:t>
            </a:r>
            <a:r>
              <a:t>instanceof</a:t>
            </a:r>
            <a:r>
              <a:t>）</a:t>
            </a:r>
          </a:p>
        </p:txBody>
      </p:sp>
      <p:sp>
        <p:nvSpPr>
          <p:cNvPr id="453" name="直接连接符 151"/>
          <p:cNvSpPr/>
          <p:nvPr/>
        </p:nvSpPr>
        <p:spPr>
          <a:xfrm flipH="1" flipV="1">
            <a:off x="327913" y="7976345"/>
            <a:ext cx="23817839" cy="1"/>
          </a:xfrm>
          <a:prstGeom prst="line">
            <a:avLst/>
          </a:prstGeom>
          <a:ln w="12700">
            <a:solidFill>
              <a:srgbClr val="ED7D31"/>
            </a:solidFill>
            <a:miter/>
          </a:ln>
        </p:spPr>
        <p:txBody>
          <a:bodyPr tIns="91439" bIns="91439"/>
          <a:lstStyle/>
          <a:p>
            <a:pPr algn="l"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454" name="文本框 157"/>
          <p:cNvSpPr txBox="1"/>
          <p:nvPr/>
        </p:nvSpPr>
        <p:spPr>
          <a:xfrm>
            <a:off x="16013811" y="2386852"/>
            <a:ext cx="61555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包装类</a:t>
            </a:r>
          </a:p>
        </p:txBody>
      </p:sp>
      <p:cxnSp>
        <p:nvCxnSpPr>
          <p:cNvPr id="455" name="直接连接符 180"/>
          <p:cNvCxnSpPr>
            <a:stCxn id="457" idx="0"/>
            <a:endCxn id="428" idx="0"/>
          </p:cNvCxnSpPr>
          <p:nvPr/>
        </p:nvCxnSpPr>
        <p:spPr>
          <a:xfrm>
            <a:off x="15038229" y="8286456"/>
            <a:ext cx="825486" cy="1277712"/>
          </a:xfrm>
          <a:prstGeom prst="straightConnector1">
            <a:avLst/>
          </a:prstGeom>
          <a:ln w="25400">
            <a:solidFill>
              <a:srgbClr val="FFFFFF"/>
            </a:solidFill>
            <a:miter/>
          </a:ln>
        </p:spPr>
      </p:cxnSp>
      <p:sp>
        <p:nvSpPr>
          <p:cNvPr id="456" name="矩形 189"/>
          <p:cNvSpPr/>
          <p:nvPr/>
        </p:nvSpPr>
        <p:spPr>
          <a:xfrm>
            <a:off x="13359614" y="8130881"/>
            <a:ext cx="1080000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object</a:t>
            </a:r>
          </a:p>
        </p:txBody>
      </p:sp>
      <p:sp>
        <p:nvSpPr>
          <p:cNvPr id="457" name="矩形 190"/>
          <p:cNvSpPr/>
          <p:nvPr/>
        </p:nvSpPr>
        <p:spPr>
          <a:xfrm>
            <a:off x="14498229" y="8130881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function</a:t>
            </a:r>
          </a:p>
        </p:txBody>
      </p:sp>
      <p:sp>
        <p:nvSpPr>
          <p:cNvPr id="458" name="左大括号 202"/>
          <p:cNvSpPr/>
          <p:nvPr/>
        </p:nvSpPr>
        <p:spPr>
          <a:xfrm flipH="1" rot="10800000">
            <a:off x="16802450" y="1656786"/>
            <a:ext cx="225625" cy="23583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23"/>
                  <a:pt x="10800" y="21428"/>
                </a:cubicBezTo>
                <a:lnTo>
                  <a:pt x="10800" y="3695"/>
                </a:lnTo>
                <a:cubicBezTo>
                  <a:pt x="10800" y="3600"/>
                  <a:pt x="5965" y="3523"/>
                  <a:pt x="0" y="3523"/>
                </a:cubicBezTo>
                <a:cubicBezTo>
                  <a:pt x="5965" y="3523"/>
                  <a:pt x="10800" y="3445"/>
                  <a:pt x="10800" y="3350"/>
                </a:cubicBezTo>
                <a:lnTo>
                  <a:pt x="10800" y="172"/>
                </a:lnTo>
                <a:cubicBezTo>
                  <a:pt x="10800" y="77"/>
                  <a:pt x="15635" y="0"/>
                  <a:pt x="21600" y="0"/>
                </a:cubicBezTo>
              </a:path>
            </a:pathLst>
          </a:custGeom>
          <a:ln w="19050">
            <a:solidFill>
              <a:schemeClr val="accent3">
                <a:lumOff val="23529"/>
              </a:schemeClr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459" name="文本框 206"/>
          <p:cNvSpPr txBox="1"/>
          <p:nvPr/>
        </p:nvSpPr>
        <p:spPr>
          <a:xfrm rot="19809415">
            <a:off x="14773496" y="4128088"/>
            <a:ext cx="102592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对应的类型</a:t>
            </a:r>
          </a:p>
        </p:txBody>
      </p:sp>
      <p:sp>
        <p:nvSpPr>
          <p:cNvPr id="460" name="左大括号 207"/>
          <p:cNvSpPr/>
          <p:nvPr/>
        </p:nvSpPr>
        <p:spPr>
          <a:xfrm flipH="1" rot="16200000">
            <a:off x="11328958" y="1934156"/>
            <a:ext cx="574369" cy="7924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42"/>
                  <a:pt x="10800" y="21470"/>
                </a:cubicBezTo>
                <a:lnTo>
                  <a:pt x="10800" y="15522"/>
                </a:lnTo>
                <a:cubicBezTo>
                  <a:pt x="10800" y="15450"/>
                  <a:pt x="5965" y="15391"/>
                  <a:pt x="0" y="15391"/>
                </a:cubicBezTo>
                <a:cubicBezTo>
                  <a:pt x="5965" y="15391"/>
                  <a:pt x="10800" y="15333"/>
                  <a:pt x="10800" y="15261"/>
                </a:cubicBezTo>
                <a:lnTo>
                  <a:pt x="10800" y="130"/>
                </a:lnTo>
                <a:cubicBezTo>
                  <a:pt x="10800" y="58"/>
                  <a:pt x="15635" y="0"/>
                  <a:pt x="21600" y="0"/>
                </a:cubicBezTo>
              </a:path>
            </a:pathLst>
          </a:custGeom>
          <a:ln w="19050">
            <a:solidFill>
              <a:schemeClr val="accent3">
                <a:lumOff val="23529"/>
              </a:schemeClr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461" name="矩形 232"/>
          <p:cNvSpPr/>
          <p:nvPr/>
        </p:nvSpPr>
        <p:spPr>
          <a:xfrm>
            <a:off x="16965114" y="4697642"/>
            <a:ext cx="1080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More …</a:t>
            </a:r>
          </a:p>
        </p:txBody>
      </p:sp>
      <p:sp>
        <p:nvSpPr>
          <p:cNvPr id="489" name="直接连接符 93"/>
          <p:cNvSpPr/>
          <p:nvPr/>
        </p:nvSpPr>
        <p:spPr>
          <a:xfrm>
            <a:off x="18054130" y="2144673"/>
            <a:ext cx="1155720" cy="7966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90" name="直接连接符 93"/>
          <p:cNvSpPr/>
          <p:nvPr/>
        </p:nvSpPr>
        <p:spPr>
          <a:xfrm>
            <a:off x="18063494" y="2558264"/>
            <a:ext cx="1085145" cy="501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91" name="直接连接符 93"/>
          <p:cNvSpPr/>
          <p:nvPr/>
        </p:nvSpPr>
        <p:spPr>
          <a:xfrm>
            <a:off x="18065816" y="2926276"/>
            <a:ext cx="1082823" cy="2787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92" name="直接连接符 93"/>
          <p:cNvSpPr/>
          <p:nvPr/>
        </p:nvSpPr>
        <p:spPr>
          <a:xfrm>
            <a:off x="18088542" y="3592965"/>
            <a:ext cx="1060097" cy="308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66" name="矩形 280"/>
          <p:cNvSpPr/>
          <p:nvPr/>
        </p:nvSpPr>
        <p:spPr>
          <a:xfrm>
            <a:off x="18611814" y="4697642"/>
            <a:ext cx="1080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More...</a:t>
            </a:r>
          </a:p>
        </p:txBody>
      </p:sp>
      <p:sp>
        <p:nvSpPr>
          <p:cNvPr id="493" name="直接连接符 93"/>
          <p:cNvSpPr/>
          <p:nvPr/>
        </p:nvSpPr>
        <p:spPr>
          <a:xfrm>
            <a:off x="20177154" y="3833129"/>
            <a:ext cx="511824" cy="712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68" name="矩形 303"/>
          <p:cNvSpPr txBox="1"/>
          <p:nvPr/>
        </p:nvSpPr>
        <p:spPr>
          <a:xfrm>
            <a:off x="17141494" y="4369384"/>
            <a:ext cx="22562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494" name="直接连接符 90"/>
          <p:cNvSpPr/>
          <p:nvPr/>
        </p:nvSpPr>
        <p:spPr>
          <a:xfrm>
            <a:off x="17820205" y="3833129"/>
            <a:ext cx="1376356" cy="9297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70" name="箭头: 上下 377"/>
          <p:cNvSpPr/>
          <p:nvPr/>
        </p:nvSpPr>
        <p:spPr>
          <a:xfrm>
            <a:off x="10453210" y="7232250"/>
            <a:ext cx="271405" cy="861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401"/>
                </a:moveTo>
                <a:lnTo>
                  <a:pt x="10800" y="0"/>
                </a:lnTo>
                <a:lnTo>
                  <a:pt x="21600" y="3401"/>
                </a:lnTo>
                <a:lnTo>
                  <a:pt x="16200" y="3401"/>
                </a:lnTo>
                <a:lnTo>
                  <a:pt x="16200" y="18199"/>
                </a:lnTo>
                <a:lnTo>
                  <a:pt x="21600" y="18199"/>
                </a:lnTo>
                <a:lnTo>
                  <a:pt x="10800" y="21600"/>
                </a:lnTo>
                <a:lnTo>
                  <a:pt x="0" y="18199"/>
                </a:lnTo>
                <a:lnTo>
                  <a:pt x="5400" y="18199"/>
                </a:lnTo>
                <a:lnTo>
                  <a:pt x="5400" y="3401"/>
                </a:lnTo>
                <a:close/>
              </a:path>
            </a:pathLst>
          </a:custGeom>
          <a:solidFill>
            <a:srgbClr val="4472C4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471" name="矩形 1"/>
          <p:cNvSpPr/>
          <p:nvPr/>
        </p:nvSpPr>
        <p:spPr>
          <a:xfrm>
            <a:off x="12215580" y="621083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symbol</a:t>
            </a:r>
          </a:p>
        </p:txBody>
      </p:sp>
      <p:sp>
        <p:nvSpPr>
          <p:cNvPr id="472" name="矩形 16"/>
          <p:cNvSpPr/>
          <p:nvPr/>
        </p:nvSpPr>
        <p:spPr>
          <a:xfrm>
            <a:off x="16972536" y="3148774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Symbol()</a:t>
            </a:r>
          </a:p>
        </p:txBody>
      </p:sp>
      <p:sp>
        <p:nvSpPr>
          <p:cNvPr id="495" name="直接连接符 93"/>
          <p:cNvSpPr/>
          <p:nvPr/>
        </p:nvSpPr>
        <p:spPr>
          <a:xfrm>
            <a:off x="18055607" y="3204016"/>
            <a:ext cx="1093032" cy="111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74" name="矩形 9"/>
          <p:cNvSpPr/>
          <p:nvPr/>
        </p:nvSpPr>
        <p:spPr>
          <a:xfrm>
            <a:off x="4132450" y="8130171"/>
            <a:ext cx="828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this</a:t>
            </a:r>
          </a:p>
        </p:txBody>
      </p:sp>
      <p:sp>
        <p:nvSpPr>
          <p:cNvPr id="475" name="矩形 14"/>
          <p:cNvSpPr/>
          <p:nvPr/>
        </p:nvSpPr>
        <p:spPr>
          <a:xfrm>
            <a:off x="12217432" y="8155571"/>
            <a:ext cx="1080001" cy="2603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4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Uni-symbol</a:t>
            </a:r>
          </a:p>
        </p:txBody>
      </p:sp>
      <p:grpSp>
        <p:nvGrpSpPr>
          <p:cNvPr id="478" name="矩形 40"/>
          <p:cNvGrpSpPr/>
          <p:nvPr/>
        </p:nvGrpSpPr>
        <p:grpSpPr>
          <a:xfrm>
            <a:off x="11473700" y="10028842"/>
            <a:ext cx="2891755" cy="1451523"/>
            <a:chOff x="0" y="0"/>
            <a:chExt cx="2891754" cy="1451522"/>
          </a:xfrm>
        </p:grpSpPr>
        <p:sp>
          <p:nvSpPr>
            <p:cNvPr id="476" name="矩形"/>
            <p:cNvSpPr/>
            <p:nvPr/>
          </p:nvSpPr>
          <p:spPr>
            <a:xfrm>
              <a:off x="-1" y="-1"/>
              <a:ext cx="2891756" cy="1451524"/>
            </a:xfrm>
            <a:prstGeom prst="rect">
              <a:avLst/>
            </a:prstGeom>
            <a:gradFill flip="none" rotWithShape="1">
              <a:gsLst>
                <a:gs pos="0">
                  <a:srgbClr val="B4D4A5">
                    <a:alpha val="60000"/>
                  </a:srgbClr>
                </a:gs>
                <a:gs pos="51000">
                  <a:srgbClr val="A9CD97">
                    <a:alpha val="60000"/>
                  </a:srgbClr>
                </a:gs>
                <a:gs pos="100000">
                  <a:srgbClr val="9BC985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477" name="对象类型…"/>
            <p:cNvSpPr txBox="1"/>
            <p:nvPr/>
          </p:nvSpPr>
          <p:spPr>
            <a:xfrm>
              <a:off x="97789" y="151720"/>
              <a:ext cx="2696176" cy="11480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/>
            <a:p>
              <a:pPr defTabSz="1828800">
                <a:defRPr sz="28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对象类型</a:t>
              </a:r>
            </a:p>
            <a:p>
              <a:pPr defTabSz="1828800">
                <a:defRPr sz="25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object type</a:t>
              </a:r>
              <a:r>
                <a:t>）</a:t>
              </a:r>
            </a:p>
          </p:txBody>
        </p:sp>
      </p:grpSp>
      <p:grpSp>
        <p:nvGrpSpPr>
          <p:cNvPr id="481" name="矩形 41"/>
          <p:cNvGrpSpPr/>
          <p:nvPr/>
        </p:nvGrpSpPr>
        <p:grpSpPr>
          <a:xfrm>
            <a:off x="14517558" y="10028842"/>
            <a:ext cx="3154443" cy="1453429"/>
            <a:chOff x="0" y="0"/>
            <a:chExt cx="3154441" cy="1453428"/>
          </a:xfrm>
        </p:grpSpPr>
        <p:sp>
          <p:nvSpPr>
            <p:cNvPr id="479" name="矩形"/>
            <p:cNvSpPr/>
            <p:nvPr/>
          </p:nvSpPr>
          <p:spPr>
            <a:xfrm>
              <a:off x="0" y="0"/>
              <a:ext cx="3154442" cy="1453429"/>
            </a:xfrm>
            <a:prstGeom prst="rect">
              <a:avLst/>
            </a:prstGeom>
            <a:gradFill flip="none" rotWithShape="1">
              <a:gsLst>
                <a:gs pos="0">
                  <a:srgbClr val="B4D4A5">
                    <a:alpha val="60000"/>
                  </a:srgbClr>
                </a:gs>
                <a:gs pos="51000">
                  <a:srgbClr val="A9CD97">
                    <a:alpha val="60000"/>
                  </a:srgbClr>
                </a:gs>
                <a:gs pos="100000">
                  <a:srgbClr val="9BC985"/>
                </a:gs>
              </a:gsLst>
              <a:path path="shape">
                <a:fillToRect l="50000" t="-802" r="49999" b="100802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480" name="函数类型…"/>
            <p:cNvSpPr txBox="1"/>
            <p:nvPr/>
          </p:nvSpPr>
          <p:spPr>
            <a:xfrm>
              <a:off x="106673" y="116999"/>
              <a:ext cx="2941096" cy="12465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28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函数类型</a:t>
              </a:r>
            </a:p>
            <a:p>
              <a:pPr defTabSz="1828800">
                <a:defRPr sz="25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function type</a:t>
              </a:r>
              <a:r>
                <a:t>）</a:t>
              </a:r>
            </a:p>
          </p:txBody>
        </p:sp>
      </p:grpSp>
      <p:sp>
        <p:nvSpPr>
          <p:cNvPr id="482" name="直接连接符 59"/>
          <p:cNvSpPr/>
          <p:nvPr/>
        </p:nvSpPr>
        <p:spPr>
          <a:xfrm>
            <a:off x="18214519" y="10218163"/>
            <a:ext cx="1" cy="913001"/>
          </a:xfrm>
          <a:prstGeom prst="line">
            <a:avLst/>
          </a:prstGeom>
          <a:ln w="12700">
            <a:solidFill>
              <a:srgbClr val="ED7D31"/>
            </a:solidFill>
            <a:miter/>
          </a:ln>
        </p:spPr>
        <p:txBody>
          <a:bodyPr tIns="91439" bIns="91439"/>
          <a:lstStyle/>
          <a:p>
            <a:pPr algn="l"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483" name="箭头: 上下 63"/>
          <p:cNvSpPr/>
          <p:nvPr/>
        </p:nvSpPr>
        <p:spPr>
          <a:xfrm rot="5400000">
            <a:off x="18095872" y="10441895"/>
            <a:ext cx="271405" cy="459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378"/>
                </a:moveTo>
                <a:lnTo>
                  <a:pt x="10800" y="0"/>
                </a:lnTo>
                <a:lnTo>
                  <a:pt x="21600" y="6378"/>
                </a:lnTo>
                <a:lnTo>
                  <a:pt x="16200" y="6378"/>
                </a:lnTo>
                <a:lnTo>
                  <a:pt x="16200" y="15222"/>
                </a:lnTo>
                <a:lnTo>
                  <a:pt x="21600" y="15222"/>
                </a:lnTo>
                <a:lnTo>
                  <a:pt x="10800" y="21600"/>
                </a:lnTo>
                <a:lnTo>
                  <a:pt x="0" y="15222"/>
                </a:lnTo>
                <a:lnTo>
                  <a:pt x="5400" y="15222"/>
                </a:lnTo>
                <a:lnTo>
                  <a:pt x="5400" y="6378"/>
                </a:lnTo>
                <a:close/>
              </a:path>
            </a:pathLst>
          </a:custGeom>
          <a:solidFill>
            <a:srgbClr val="4472C4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484" name="文本框 10"/>
          <p:cNvSpPr txBox="1"/>
          <p:nvPr/>
        </p:nvSpPr>
        <p:spPr>
          <a:xfrm>
            <a:off x="-1101134" y="966090"/>
            <a:ext cx="12279353" cy="160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8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JS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类型 </a:t>
            </a:r>
            <a:r>
              <a:t>=&gt; TS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类型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pasted-image.tiff" descr="pasted-image.tiff"/>
          <p:cNvPicPr>
            <a:picLocks noChangeAspect="1"/>
          </p:cNvPicPr>
          <p:nvPr/>
        </p:nvPicPr>
        <p:blipFill>
          <a:blip r:embed="rId2">
            <a:alphaModFix amt="0"/>
            <a:extLst/>
          </a:blip>
          <a:stretch>
            <a:fillRect/>
          </a:stretch>
        </p:blipFill>
        <p:spPr>
          <a:xfrm>
            <a:off x="4325701" y="1449678"/>
            <a:ext cx="19856379" cy="9622709"/>
          </a:xfrm>
          <a:prstGeom prst="rect">
            <a:avLst/>
          </a:prstGeom>
          <a:ln w="12700">
            <a:miter lim="400000"/>
          </a:ln>
        </p:spPr>
      </p:pic>
      <p:pic>
        <p:nvPicPr>
          <p:cNvPr id="498" name="pasted-image.tiff" descr="pasted-image.tiff"/>
          <p:cNvPicPr>
            <a:picLocks noChangeAspect="1"/>
          </p:cNvPicPr>
          <p:nvPr/>
        </p:nvPicPr>
        <p:blipFill>
          <a:blip r:embed="rId3">
            <a:alphaModFix amt="0"/>
            <a:extLst/>
          </a:blip>
          <a:stretch>
            <a:fillRect/>
          </a:stretch>
        </p:blipFill>
        <p:spPr>
          <a:xfrm>
            <a:off x="11386449" y="1610833"/>
            <a:ext cx="12763224" cy="105705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99" name="pasted-image.tiff" descr="pasted-image.tiff"/>
          <p:cNvPicPr>
            <a:picLocks noChangeAspect="1"/>
          </p:cNvPicPr>
          <p:nvPr/>
        </p:nvPicPr>
        <p:blipFill>
          <a:blip r:embed="rId4">
            <a:alphaModFix amt="0"/>
            <a:extLst/>
          </a:blip>
          <a:stretch>
            <a:fillRect/>
          </a:stretch>
        </p:blipFill>
        <p:spPr>
          <a:xfrm>
            <a:off x="514475" y="8116030"/>
            <a:ext cx="4470499" cy="292106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96" name="成组"/>
          <p:cNvGrpSpPr/>
          <p:nvPr/>
        </p:nvGrpSpPr>
        <p:grpSpPr>
          <a:xfrm>
            <a:off x="-1101133" y="445519"/>
            <a:ext cx="25246884" cy="11732626"/>
            <a:chOff x="0" y="0"/>
            <a:chExt cx="25246884" cy="11732624"/>
          </a:xfrm>
        </p:grpSpPr>
        <p:grpSp>
          <p:nvGrpSpPr>
            <p:cNvPr id="502" name="矩形 3"/>
            <p:cNvGrpSpPr/>
            <p:nvPr/>
          </p:nvGrpSpPr>
          <p:grpSpPr>
            <a:xfrm>
              <a:off x="7547291" y="8698287"/>
              <a:ext cx="4370121" cy="1876301"/>
              <a:chOff x="0" y="0"/>
              <a:chExt cx="4370120" cy="1876300"/>
            </a:xfrm>
          </p:grpSpPr>
          <p:sp>
            <p:nvSpPr>
              <p:cNvPr id="500" name="矩形"/>
              <p:cNvSpPr/>
              <p:nvPr/>
            </p:nvSpPr>
            <p:spPr>
              <a:xfrm>
                <a:off x="-1" y="-1"/>
                <a:ext cx="4370122" cy="1876302"/>
              </a:xfrm>
              <a:prstGeom prst="rect">
                <a:avLst/>
              </a:prstGeom>
              <a:solidFill>
                <a:srgbClr val="447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defTabSz="1828800">
                  <a:defRPr sz="3600">
                    <a:solidFill>
                      <a:srgbClr val="FFFFFF"/>
                    </a:solidFill>
                    <a:latin typeface="Source Han Sans SC"/>
                    <a:ea typeface="Source Han Sans SC"/>
                    <a:cs typeface="Source Han Sans SC"/>
                    <a:sym typeface="Source Han Sans SC"/>
                  </a:defRPr>
                </a:pPr>
              </a:p>
            </p:txBody>
          </p:sp>
          <p:sp>
            <p:nvSpPr>
              <p:cNvPr id="501" name="字面类型…"/>
              <p:cNvSpPr txBox="1"/>
              <p:nvPr/>
            </p:nvSpPr>
            <p:spPr>
              <a:xfrm>
                <a:off x="104139" y="186310"/>
                <a:ext cx="4161842" cy="15036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ctr">
                <a:spAutoFit/>
              </a:bodyPr>
              <a:lstStyle/>
              <a:p>
                <a:pPr defTabSz="1828800">
                  <a:defRPr sz="3600">
                    <a:solidFill>
                      <a:srgbClr val="FFFFFF"/>
                    </a:solidFill>
                    <a:latin typeface="Source Han Sans SC"/>
                    <a:ea typeface="Source Han Sans SC"/>
                    <a:cs typeface="Source Han Sans SC"/>
                    <a:sym typeface="Source Han Sans SC"/>
                  </a:defRPr>
                </a:pPr>
                <a:r>
                  <a:t>字面类型</a:t>
                </a:r>
              </a:p>
              <a:p>
                <a:pPr defTabSz="1828800">
                  <a:defRPr sz="3600">
                    <a:solidFill>
                      <a:srgbClr val="FFFFFF"/>
                    </a:solidFill>
                    <a:latin typeface="Source Han Sans SC"/>
                    <a:ea typeface="Source Han Sans SC"/>
                    <a:cs typeface="Source Han Sans SC"/>
                    <a:sym typeface="Source Han Sans SC"/>
                  </a:defRPr>
                </a:pPr>
                <a:r>
                  <a:t>（</a:t>
                </a:r>
                <a:r>
                  <a:t>Literal types</a:t>
                </a:r>
                <a:r>
                  <a:t>）</a:t>
                </a:r>
              </a:p>
            </p:txBody>
          </p:sp>
        </p:grpSp>
        <p:grpSp>
          <p:nvGrpSpPr>
            <p:cNvPr id="505" name="矩形 4"/>
            <p:cNvGrpSpPr/>
            <p:nvPr/>
          </p:nvGrpSpPr>
          <p:grpSpPr>
            <a:xfrm>
              <a:off x="5743109" y="2809764"/>
              <a:ext cx="4841076" cy="2566122"/>
              <a:chOff x="0" y="0"/>
              <a:chExt cx="4841075" cy="2566120"/>
            </a:xfrm>
          </p:grpSpPr>
          <p:sp>
            <p:nvSpPr>
              <p:cNvPr id="503" name="矩形"/>
              <p:cNvSpPr/>
              <p:nvPr/>
            </p:nvSpPr>
            <p:spPr>
              <a:xfrm>
                <a:off x="0" y="243808"/>
                <a:ext cx="4841076" cy="2078504"/>
              </a:xfrm>
              <a:prstGeom prst="rect">
                <a:avLst/>
              </a:prstGeom>
              <a:gradFill flip="none" rotWithShape="1">
                <a:gsLst>
                  <a:gs pos="0">
                    <a:srgbClr val="B4D4A5">
                      <a:alpha val="60000"/>
                    </a:srgbClr>
                  </a:gs>
                  <a:gs pos="51000">
                    <a:srgbClr val="A9CD97">
                      <a:alpha val="60000"/>
                    </a:srgbClr>
                  </a:gs>
                  <a:gs pos="100000">
                    <a:srgbClr val="9BC985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defTabSz="1828800">
                  <a:defRPr sz="3600">
                    <a:latin typeface="Source Han Sans SC"/>
                    <a:ea typeface="Source Han Sans SC"/>
                    <a:cs typeface="Source Han Sans SC"/>
                    <a:sym typeface="Source Han Sans SC"/>
                  </a:defRPr>
                </a:pPr>
              </a:p>
            </p:txBody>
          </p:sp>
          <p:sp>
            <p:nvSpPr>
              <p:cNvPr id="504" name="原始值类型(同es)…"/>
              <p:cNvSpPr txBox="1"/>
              <p:nvPr/>
            </p:nvSpPr>
            <p:spPr>
              <a:xfrm>
                <a:off x="108328" y="0"/>
                <a:ext cx="4624419" cy="25661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defTabSz="1828800">
                  <a:defRPr sz="4000">
                    <a:latin typeface="Source Han Sans SC"/>
                    <a:ea typeface="Source Han Sans SC"/>
                    <a:cs typeface="Source Han Sans SC"/>
                    <a:sym typeface="Source Han Sans SC"/>
                  </a:defRPr>
                </a:pPr>
                <a:r>
                  <a:t>原始值类型</a:t>
                </a:r>
                <a:r>
                  <a:t>(</a:t>
                </a:r>
                <a:r>
                  <a:t>同</a:t>
                </a:r>
                <a:r>
                  <a:t>es)</a:t>
                </a:r>
              </a:p>
              <a:p>
                <a:pPr defTabSz="1828800">
                  <a:defRPr sz="3200">
                    <a:latin typeface="Source Han Sans SC"/>
                    <a:ea typeface="Source Han Sans SC"/>
                    <a:cs typeface="Source Han Sans SC"/>
                    <a:sym typeface="Source Han Sans SC"/>
                  </a:defRPr>
                </a:pPr>
                <a:r>
                  <a:t>（</a:t>
                </a:r>
                <a:r>
                  <a:t>Primitive types</a:t>
                </a:r>
                <a:r>
                  <a:t>）</a:t>
                </a:r>
              </a:p>
            </p:txBody>
          </p:sp>
        </p:grpSp>
        <p:sp>
          <p:nvSpPr>
            <p:cNvPr id="506" name="文本框 6"/>
            <p:cNvSpPr txBox="1"/>
            <p:nvPr/>
          </p:nvSpPr>
          <p:spPr>
            <a:xfrm>
              <a:off x="9357729" y="6288611"/>
              <a:ext cx="4226021" cy="7987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 sz="18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Above is collective type of literal types</a:t>
              </a:r>
            </a:p>
          </p:txBody>
        </p:sp>
        <p:grpSp>
          <p:nvGrpSpPr>
            <p:cNvPr id="509" name="矩形 7"/>
            <p:cNvGrpSpPr/>
            <p:nvPr/>
          </p:nvGrpSpPr>
          <p:grpSpPr>
            <a:xfrm>
              <a:off x="19977912" y="5108620"/>
              <a:ext cx="4969549" cy="2157635"/>
              <a:chOff x="0" y="-11985"/>
              <a:chExt cx="4969547" cy="2157634"/>
            </a:xfrm>
          </p:grpSpPr>
          <p:sp>
            <p:nvSpPr>
              <p:cNvPr id="507" name="矩形"/>
              <p:cNvSpPr/>
              <p:nvPr/>
            </p:nvSpPr>
            <p:spPr>
              <a:xfrm>
                <a:off x="-1" y="-1"/>
                <a:ext cx="4969549" cy="2133664"/>
              </a:xfrm>
              <a:prstGeom prst="rect">
                <a:avLst/>
              </a:prstGeom>
              <a:gradFill flip="none" rotWithShape="1">
                <a:gsLst>
                  <a:gs pos="0">
                    <a:srgbClr val="B4D4A5">
                      <a:alpha val="60000"/>
                    </a:srgbClr>
                  </a:gs>
                  <a:gs pos="51000">
                    <a:srgbClr val="A9CD97">
                      <a:alpha val="60000"/>
                    </a:srgbClr>
                  </a:gs>
                  <a:gs pos="100000">
                    <a:srgbClr val="9BC985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defTabSz="1828800">
                  <a:defRPr sz="3600">
                    <a:latin typeface="Source Han Sans SC"/>
                    <a:ea typeface="Source Han Sans SC"/>
                    <a:cs typeface="Source Han Sans SC"/>
                    <a:sym typeface="Source Han Sans SC"/>
                  </a:defRPr>
                </a:pPr>
              </a:p>
            </p:txBody>
          </p:sp>
          <p:sp>
            <p:nvSpPr>
              <p:cNvPr id="508" name="类/构造类型…"/>
              <p:cNvSpPr txBox="1"/>
              <p:nvPr/>
            </p:nvSpPr>
            <p:spPr>
              <a:xfrm>
                <a:off x="111203" y="-11986"/>
                <a:ext cx="4747142" cy="21576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defTabSz="1828800">
                  <a:defRPr sz="3200">
                    <a:latin typeface="Source Han Sans SC"/>
                    <a:ea typeface="Source Han Sans SC"/>
                    <a:cs typeface="Source Han Sans SC"/>
                    <a:sym typeface="Source Han Sans SC"/>
                  </a:defRPr>
                </a:pPr>
                <a:r>
                  <a:t>类</a:t>
                </a:r>
                <a:r>
                  <a:t>/</a:t>
                </a:r>
                <a:r>
                  <a:t>构造类型</a:t>
                </a:r>
              </a:p>
              <a:p>
                <a:pPr defTabSz="1828800">
                  <a:defRPr sz="2800">
                    <a:latin typeface="Source Han Sans SC"/>
                    <a:ea typeface="Source Han Sans SC"/>
                    <a:cs typeface="Source Han Sans SC"/>
                    <a:sym typeface="Source Han Sans SC"/>
                  </a:defRPr>
                </a:pPr>
                <a:r>
                  <a:t>（</a:t>
                </a:r>
                <a:r>
                  <a:rPr>
                    <a:latin typeface="Avenir Next Regular"/>
                    <a:ea typeface="Avenir Next Regular"/>
                    <a:cs typeface="Avenir Next Regular"/>
                    <a:sym typeface="Avenir Next Regular"/>
                  </a:rPr>
                  <a:t>Class/Construct type</a:t>
                </a:r>
                <a:r>
                  <a:t>）</a:t>
                </a:r>
              </a:p>
            </p:txBody>
          </p:sp>
        </p:grpSp>
        <p:grpSp>
          <p:nvGrpSpPr>
            <p:cNvPr id="512" name="矩形 15"/>
            <p:cNvGrpSpPr/>
            <p:nvPr/>
          </p:nvGrpSpPr>
          <p:grpSpPr>
            <a:xfrm>
              <a:off x="1650055" y="8698287"/>
              <a:ext cx="4370121" cy="1876301"/>
              <a:chOff x="0" y="0"/>
              <a:chExt cx="4370120" cy="1876300"/>
            </a:xfrm>
          </p:grpSpPr>
          <p:sp>
            <p:nvSpPr>
              <p:cNvPr id="510" name="矩形"/>
              <p:cNvSpPr/>
              <p:nvPr/>
            </p:nvSpPr>
            <p:spPr>
              <a:xfrm>
                <a:off x="-1" y="-1"/>
                <a:ext cx="4370122" cy="1876302"/>
              </a:xfrm>
              <a:prstGeom prst="rect">
                <a:avLst/>
              </a:prstGeom>
              <a:solidFill>
                <a:srgbClr val="447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defTabSz="1828800">
                  <a:defRPr sz="3600">
                    <a:solidFill>
                      <a:srgbClr val="FFFFFF"/>
                    </a:solidFill>
                    <a:latin typeface="Source Han Sans SC"/>
                    <a:ea typeface="Source Han Sans SC"/>
                    <a:cs typeface="Source Han Sans SC"/>
                    <a:sym typeface="Source Han Sans SC"/>
                  </a:defRPr>
                </a:pPr>
              </a:p>
            </p:txBody>
          </p:sp>
          <p:sp>
            <p:nvSpPr>
              <p:cNvPr id="511" name="特殊类型…"/>
              <p:cNvSpPr txBox="1"/>
              <p:nvPr/>
            </p:nvSpPr>
            <p:spPr>
              <a:xfrm>
                <a:off x="104139" y="186310"/>
                <a:ext cx="4161842" cy="15036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ctr">
                <a:spAutoFit/>
              </a:bodyPr>
              <a:lstStyle/>
              <a:p>
                <a:pPr defTabSz="1828800">
                  <a:defRPr sz="3600">
                    <a:solidFill>
                      <a:srgbClr val="FFFFFF"/>
                    </a:solidFill>
                    <a:latin typeface="Source Han Sans SC"/>
                    <a:ea typeface="Source Han Sans SC"/>
                    <a:cs typeface="Source Han Sans SC"/>
                    <a:sym typeface="Source Han Sans SC"/>
                  </a:defRPr>
                </a:pPr>
                <a:r>
                  <a:t>特殊类型</a:t>
                </a:r>
              </a:p>
              <a:p>
                <a:pPr defTabSz="1828800">
                  <a:defRPr sz="3600">
                    <a:solidFill>
                      <a:srgbClr val="FFFFFF"/>
                    </a:solidFill>
                    <a:latin typeface="Source Han Sans SC"/>
                    <a:ea typeface="Source Han Sans SC"/>
                    <a:cs typeface="Source Han Sans SC"/>
                    <a:sym typeface="Source Han Sans SC"/>
                  </a:defRPr>
                </a:pPr>
                <a:r>
                  <a:t>（Special types）</a:t>
                </a:r>
              </a:p>
            </p:txBody>
          </p:sp>
        </p:grpSp>
        <p:sp>
          <p:nvSpPr>
            <p:cNvPr id="513" name="矩形 2"/>
            <p:cNvSpPr/>
            <p:nvPr/>
          </p:nvSpPr>
          <p:spPr>
            <a:xfrm>
              <a:off x="9900871" y="7685361"/>
              <a:ext cx="1080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0, ...</a:t>
              </a:r>
            </a:p>
          </p:txBody>
        </p:sp>
        <p:sp>
          <p:nvSpPr>
            <p:cNvPr id="514" name="矩形 5"/>
            <p:cNvSpPr/>
            <p:nvPr/>
          </p:nvSpPr>
          <p:spPr>
            <a:xfrm>
              <a:off x="8762258" y="7685361"/>
              <a:ext cx="1080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'a', 'aa', ...</a:t>
              </a:r>
            </a:p>
          </p:txBody>
        </p:sp>
        <p:sp>
          <p:nvSpPr>
            <p:cNvPr id="515" name="矩形 8"/>
            <p:cNvSpPr/>
            <p:nvPr/>
          </p:nvSpPr>
          <p:spPr>
            <a:xfrm>
              <a:off x="11039483" y="7685361"/>
              <a:ext cx="1080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1n,</a:t>
              </a:r>
              <a:r>
                <a:t> </a:t>
              </a:r>
              <a:r>
                <a:t>...</a:t>
              </a:r>
            </a:p>
          </p:txBody>
        </p:sp>
        <p:sp>
          <p:nvSpPr>
            <p:cNvPr id="516" name="矩形 17"/>
            <p:cNvSpPr/>
            <p:nvPr/>
          </p:nvSpPr>
          <p:spPr>
            <a:xfrm>
              <a:off x="6485035" y="7685361"/>
              <a:ext cx="1080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null</a:t>
              </a:r>
            </a:p>
          </p:txBody>
        </p:sp>
        <p:sp>
          <p:nvSpPr>
            <p:cNvPr id="517" name="矩形 18"/>
            <p:cNvSpPr/>
            <p:nvPr/>
          </p:nvSpPr>
          <p:spPr>
            <a:xfrm>
              <a:off x="7623647" y="7685361"/>
              <a:ext cx="1080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undefined</a:t>
              </a:r>
            </a:p>
          </p:txBody>
        </p:sp>
        <p:sp>
          <p:nvSpPr>
            <p:cNvPr id="518" name="矩形 19"/>
            <p:cNvSpPr/>
            <p:nvPr/>
          </p:nvSpPr>
          <p:spPr>
            <a:xfrm>
              <a:off x="1618855" y="7684651"/>
              <a:ext cx="828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never</a:t>
              </a:r>
            </a:p>
          </p:txBody>
        </p:sp>
        <p:sp>
          <p:nvSpPr>
            <p:cNvPr id="519" name="矩形 20"/>
            <p:cNvSpPr/>
            <p:nvPr/>
          </p:nvSpPr>
          <p:spPr>
            <a:xfrm>
              <a:off x="2522537" y="7684651"/>
              <a:ext cx="828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void</a:t>
              </a:r>
            </a:p>
          </p:txBody>
        </p:sp>
        <p:sp>
          <p:nvSpPr>
            <p:cNvPr id="520" name="矩形 21"/>
            <p:cNvSpPr/>
            <p:nvPr/>
          </p:nvSpPr>
          <p:spPr>
            <a:xfrm>
              <a:off x="3426219" y="7684651"/>
              <a:ext cx="828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any</a:t>
              </a:r>
            </a:p>
          </p:txBody>
        </p:sp>
        <p:sp>
          <p:nvSpPr>
            <p:cNvPr id="521" name="矩形 22"/>
            <p:cNvSpPr/>
            <p:nvPr/>
          </p:nvSpPr>
          <p:spPr>
            <a:xfrm>
              <a:off x="4329901" y="7729101"/>
              <a:ext cx="828001" cy="2222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unknown</a:t>
              </a:r>
            </a:p>
          </p:txBody>
        </p:sp>
        <p:sp>
          <p:nvSpPr>
            <p:cNvPr id="522" name="矩形 23"/>
            <p:cNvSpPr/>
            <p:nvPr/>
          </p:nvSpPr>
          <p:spPr>
            <a:xfrm>
              <a:off x="12178099" y="7685361"/>
              <a:ext cx="1080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true/false</a:t>
              </a:r>
            </a:p>
          </p:txBody>
        </p:sp>
        <p:sp>
          <p:nvSpPr>
            <p:cNvPr id="523" name="矩形 26"/>
            <p:cNvSpPr/>
            <p:nvPr/>
          </p:nvSpPr>
          <p:spPr>
            <a:xfrm>
              <a:off x="9900873" y="5765318"/>
              <a:ext cx="1080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number</a:t>
              </a:r>
            </a:p>
          </p:txBody>
        </p:sp>
        <p:sp>
          <p:nvSpPr>
            <p:cNvPr id="524" name="矩形 27"/>
            <p:cNvSpPr/>
            <p:nvPr/>
          </p:nvSpPr>
          <p:spPr>
            <a:xfrm>
              <a:off x="8762261" y="5765318"/>
              <a:ext cx="1080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string</a:t>
              </a:r>
            </a:p>
          </p:txBody>
        </p:sp>
        <p:sp>
          <p:nvSpPr>
            <p:cNvPr id="525" name="矩形 28"/>
            <p:cNvSpPr/>
            <p:nvPr/>
          </p:nvSpPr>
          <p:spPr>
            <a:xfrm>
              <a:off x="11039485" y="5765318"/>
              <a:ext cx="1080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bigint</a:t>
              </a:r>
            </a:p>
          </p:txBody>
        </p:sp>
        <p:sp>
          <p:nvSpPr>
            <p:cNvPr id="526" name="矩形 29"/>
            <p:cNvSpPr/>
            <p:nvPr/>
          </p:nvSpPr>
          <p:spPr>
            <a:xfrm>
              <a:off x="6485037" y="5765318"/>
              <a:ext cx="1080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null</a:t>
              </a:r>
            </a:p>
          </p:txBody>
        </p:sp>
        <p:sp>
          <p:nvSpPr>
            <p:cNvPr id="527" name="矩形 30"/>
            <p:cNvSpPr/>
            <p:nvPr/>
          </p:nvSpPr>
          <p:spPr>
            <a:xfrm>
              <a:off x="7623649" y="5765318"/>
              <a:ext cx="1080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undefined</a:t>
              </a:r>
            </a:p>
          </p:txBody>
        </p:sp>
        <p:sp>
          <p:nvSpPr>
            <p:cNvPr id="528" name="矩形 31"/>
            <p:cNvSpPr/>
            <p:nvPr/>
          </p:nvSpPr>
          <p:spPr>
            <a:xfrm>
              <a:off x="12178101" y="5765318"/>
              <a:ext cx="1080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boolean</a:t>
              </a:r>
            </a:p>
          </p:txBody>
        </p:sp>
        <p:sp>
          <p:nvSpPr>
            <p:cNvPr id="529" name="矩形 32"/>
            <p:cNvSpPr/>
            <p:nvPr/>
          </p:nvSpPr>
          <p:spPr>
            <a:xfrm>
              <a:off x="14460749" y="5765318"/>
              <a:ext cx="1080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b="1" sz="1600">
                  <a:solidFill>
                    <a:schemeClr val="accent5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object</a:t>
              </a:r>
            </a:p>
          </p:txBody>
        </p:sp>
        <p:sp>
          <p:nvSpPr>
            <p:cNvPr id="530" name="矩形 33"/>
            <p:cNvSpPr/>
            <p:nvPr/>
          </p:nvSpPr>
          <p:spPr>
            <a:xfrm>
              <a:off x="15599365" y="5765318"/>
              <a:ext cx="1080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function</a:t>
              </a:r>
            </a:p>
          </p:txBody>
        </p:sp>
        <p:sp>
          <p:nvSpPr>
            <p:cNvPr id="531" name="矩形 34"/>
            <p:cNvSpPr/>
            <p:nvPr/>
          </p:nvSpPr>
          <p:spPr>
            <a:xfrm>
              <a:off x="18073668" y="1556072"/>
              <a:ext cx="1080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Number()</a:t>
              </a:r>
            </a:p>
          </p:txBody>
        </p:sp>
        <p:sp>
          <p:nvSpPr>
            <p:cNvPr id="532" name="矩形 35"/>
            <p:cNvSpPr/>
            <p:nvPr/>
          </p:nvSpPr>
          <p:spPr>
            <a:xfrm>
              <a:off x="18073668" y="1167636"/>
              <a:ext cx="1080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String()</a:t>
              </a:r>
            </a:p>
          </p:txBody>
        </p:sp>
        <p:sp>
          <p:nvSpPr>
            <p:cNvPr id="533" name="左大括号 42"/>
            <p:cNvSpPr/>
            <p:nvPr/>
          </p:nvSpPr>
          <p:spPr>
            <a:xfrm flipH="1" rot="16200000">
              <a:off x="10156154" y="1638717"/>
              <a:ext cx="574369" cy="7916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42"/>
                    <a:pt x="10800" y="21469"/>
                  </a:cubicBezTo>
                  <a:lnTo>
                    <a:pt x="10800" y="4471"/>
                  </a:lnTo>
                  <a:cubicBezTo>
                    <a:pt x="10800" y="4399"/>
                    <a:pt x="5965" y="4340"/>
                    <a:pt x="0" y="4340"/>
                  </a:cubicBezTo>
                  <a:cubicBezTo>
                    <a:pt x="5965" y="4340"/>
                    <a:pt x="10800" y="4282"/>
                    <a:pt x="10800" y="4210"/>
                  </a:cubicBezTo>
                  <a:lnTo>
                    <a:pt x="10800" y="131"/>
                  </a:lnTo>
                  <a:cubicBezTo>
                    <a:pt x="10800" y="58"/>
                    <a:pt x="15635" y="0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534" name="左大括号 43"/>
            <p:cNvSpPr/>
            <p:nvPr/>
          </p:nvSpPr>
          <p:spPr>
            <a:xfrm flipH="1" rot="5400000">
              <a:off x="11283336" y="5485951"/>
              <a:ext cx="574369" cy="5630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18"/>
                    <a:pt x="10800" y="21416"/>
                  </a:cubicBezTo>
                  <a:lnTo>
                    <a:pt x="10800" y="17924"/>
                  </a:lnTo>
                  <a:cubicBezTo>
                    <a:pt x="10800" y="17822"/>
                    <a:pt x="5965" y="17740"/>
                    <a:pt x="0" y="17740"/>
                  </a:cubicBezTo>
                  <a:cubicBezTo>
                    <a:pt x="5965" y="17740"/>
                    <a:pt x="10800" y="17658"/>
                    <a:pt x="10800" y="17556"/>
                  </a:cubicBezTo>
                  <a:lnTo>
                    <a:pt x="10800" y="184"/>
                  </a:lnTo>
                  <a:cubicBezTo>
                    <a:pt x="10800" y="82"/>
                    <a:pt x="15635" y="0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535" name="左大括号 44"/>
            <p:cNvSpPr/>
            <p:nvPr/>
          </p:nvSpPr>
          <p:spPr>
            <a:xfrm flipH="1" rot="5400000">
              <a:off x="11450276" y="1094557"/>
              <a:ext cx="263845" cy="10194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79"/>
                    <a:pt x="10800" y="21553"/>
                  </a:cubicBezTo>
                  <a:lnTo>
                    <a:pt x="10800" y="2378"/>
                  </a:lnTo>
                  <a:cubicBezTo>
                    <a:pt x="10800" y="2352"/>
                    <a:pt x="5965" y="2331"/>
                    <a:pt x="0" y="2331"/>
                  </a:cubicBezTo>
                  <a:cubicBezTo>
                    <a:pt x="5965" y="2331"/>
                    <a:pt x="10800" y="2310"/>
                    <a:pt x="10800" y="2285"/>
                  </a:cubicBezTo>
                  <a:lnTo>
                    <a:pt x="10800" y="47"/>
                  </a:lnTo>
                  <a:cubicBezTo>
                    <a:pt x="10800" y="21"/>
                    <a:pt x="15635" y="0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536" name="文本框 46"/>
            <p:cNvSpPr txBox="1"/>
            <p:nvPr/>
          </p:nvSpPr>
          <p:spPr>
            <a:xfrm>
              <a:off x="14610956" y="6293986"/>
              <a:ext cx="2071585" cy="868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19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基础类型系统</a:t>
              </a:r>
            </a:p>
            <a:p>
              <a:pPr defTabSz="1828800">
                <a:defRPr b="1" sz="19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typeof</a:t>
              </a:r>
              <a:r>
                <a:t>）</a:t>
              </a:r>
            </a:p>
          </p:txBody>
        </p:sp>
        <p:sp>
          <p:nvSpPr>
            <p:cNvPr id="537" name="左大括号 47"/>
            <p:cNvSpPr/>
            <p:nvPr/>
          </p:nvSpPr>
          <p:spPr>
            <a:xfrm flipH="1" rot="5400000">
              <a:off x="3553840" y="6087351"/>
              <a:ext cx="574369" cy="4425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495"/>
                    <a:pt x="10800" y="21366"/>
                  </a:cubicBezTo>
                  <a:lnTo>
                    <a:pt x="10800" y="11001"/>
                  </a:lnTo>
                  <a:cubicBezTo>
                    <a:pt x="10800" y="10872"/>
                    <a:pt x="5965" y="10768"/>
                    <a:pt x="0" y="10768"/>
                  </a:cubicBezTo>
                  <a:cubicBezTo>
                    <a:pt x="5965" y="10768"/>
                    <a:pt x="10800" y="10663"/>
                    <a:pt x="10800" y="10534"/>
                  </a:cubicBezTo>
                  <a:lnTo>
                    <a:pt x="10800" y="234"/>
                  </a:lnTo>
                  <a:cubicBezTo>
                    <a:pt x="10800" y="105"/>
                    <a:pt x="15635" y="0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538" name="文本框 50"/>
            <p:cNvSpPr txBox="1"/>
            <p:nvPr/>
          </p:nvSpPr>
          <p:spPr>
            <a:xfrm>
              <a:off x="13008116" y="8638537"/>
              <a:ext cx="2228679" cy="9541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algn="l" defTabSz="1828800">
                <a:defRPr b="1"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rPr>
                  <a:solidFill>
                    <a:schemeClr val="accent5"/>
                  </a:solidFill>
                </a:rPr>
                <a:t>字面对象</a:t>
              </a:r>
              <a:r>
                <a:rPr b="0">
                  <a:solidFill>
                    <a:schemeClr val="accent5"/>
                  </a:solidFill>
                  <a:latin typeface="Helvetica"/>
                  <a:ea typeface="Helvetica"/>
                  <a:cs typeface="Helvetica"/>
                  <a:sym typeface="Helvetica"/>
                </a:rPr>
                <a:t>：</a:t>
              </a:r>
              <a:r>
                <a:rPr b="0">
                  <a:latin typeface="Helvetica"/>
                  <a:ea typeface="Helvetica"/>
                  <a:cs typeface="Helvetica"/>
                  <a:sym typeface="Helvetica"/>
                </a:rPr>
                <a:t>{ … }</a:t>
              </a:r>
              <a:endParaRPr b="0">
                <a:latin typeface="Helvetica"/>
                <a:ea typeface="Helvetica"/>
                <a:cs typeface="Helvetica"/>
                <a:sym typeface="Helvetica"/>
              </a:endParaRPr>
            </a:p>
            <a:p>
              <a:pPr algn="l"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数组与元组对象：</a:t>
              </a:r>
              <a:r>
                <a:t>[ … ]</a:t>
              </a:r>
            </a:p>
            <a:p>
              <a:pPr algn="l"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字面正则对象</a:t>
              </a:r>
              <a:r>
                <a:t>: /…/…</a:t>
              </a:r>
            </a:p>
          </p:txBody>
        </p:sp>
        <p:sp>
          <p:nvSpPr>
            <p:cNvPr id="539" name="文本框 52"/>
            <p:cNvSpPr txBox="1"/>
            <p:nvPr/>
          </p:nvSpPr>
          <p:spPr>
            <a:xfrm>
              <a:off x="15850508" y="8519207"/>
              <a:ext cx="2228679" cy="1198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algn="l" defTabSz="1828800">
                <a:defRPr sz="14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箭头函数</a:t>
              </a:r>
              <a:r>
                <a:t>: () =&gt; …</a:t>
              </a:r>
            </a:p>
            <a:p>
              <a:pPr algn="l" defTabSz="1828800">
                <a:defRPr sz="14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具名函数</a:t>
              </a:r>
              <a:r>
                <a:t>: function f() { ... }</a:t>
              </a:r>
            </a:p>
            <a:p>
              <a:pPr algn="l" defTabSz="1828800">
                <a:defRPr sz="14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匿名函数</a:t>
              </a:r>
              <a:r>
                <a:t>: function () { ... }</a:t>
              </a:r>
            </a:p>
            <a:p>
              <a:pPr algn="l" defTabSz="1828800">
                <a:defRPr sz="14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...</a:t>
              </a:r>
            </a:p>
          </p:txBody>
        </p:sp>
        <p:cxnSp>
          <p:nvCxnSpPr>
            <p:cNvPr id="540" name="直接连接符 54"/>
            <p:cNvCxnSpPr>
              <a:stCxn id="567" idx="0"/>
              <a:endCxn id="538" idx="0"/>
            </p:cNvCxnSpPr>
            <p:nvPr/>
          </p:nvCxnSpPr>
          <p:spPr>
            <a:xfrm flipH="1">
              <a:off x="14122455" y="7840936"/>
              <a:ext cx="878292" cy="1274665"/>
            </a:xfrm>
            <a:prstGeom prst="straightConnector1">
              <a:avLst/>
            </a:prstGeom>
            <a:ln w="25400" cap="flat">
              <a:solidFill>
                <a:srgbClr val="FFFFFF"/>
              </a:solidFill>
              <a:prstDash val="solid"/>
              <a:miter lim="800000"/>
            </a:ln>
            <a:effectLst/>
          </p:spPr>
        </p:cxnSp>
        <p:sp>
          <p:nvSpPr>
            <p:cNvPr id="541" name="矩形 71"/>
            <p:cNvSpPr/>
            <p:nvPr/>
          </p:nvSpPr>
          <p:spPr>
            <a:xfrm>
              <a:off x="18073668" y="1944508"/>
              <a:ext cx="1080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BigInt()</a:t>
              </a:r>
            </a:p>
          </p:txBody>
        </p:sp>
        <p:sp>
          <p:nvSpPr>
            <p:cNvPr id="542" name="矩形 72"/>
            <p:cNvSpPr/>
            <p:nvPr/>
          </p:nvSpPr>
          <p:spPr>
            <a:xfrm>
              <a:off x="18073668" y="2332944"/>
              <a:ext cx="1080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Boolean()</a:t>
              </a:r>
            </a:p>
          </p:txBody>
        </p:sp>
        <p:grpSp>
          <p:nvGrpSpPr>
            <p:cNvPr id="545" name="矩形 73"/>
            <p:cNvGrpSpPr/>
            <p:nvPr/>
          </p:nvGrpSpPr>
          <p:grpSpPr>
            <a:xfrm>
              <a:off x="20252946" y="2499006"/>
              <a:ext cx="1409701" cy="885395"/>
              <a:chOff x="0" y="0"/>
              <a:chExt cx="1409700" cy="885394"/>
            </a:xfrm>
          </p:grpSpPr>
          <p:sp>
            <p:nvSpPr>
              <p:cNvPr id="543" name="矩形"/>
              <p:cNvSpPr/>
              <p:nvPr/>
            </p:nvSpPr>
            <p:spPr>
              <a:xfrm>
                <a:off x="0" y="-1"/>
                <a:ext cx="1409700" cy="885396"/>
              </a:xfrm>
              <a:prstGeom prst="rect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defTabSz="1828800">
                  <a:defRPr sz="1600">
                    <a:latin typeface="Source Han Sans SC"/>
                    <a:ea typeface="Source Han Sans SC"/>
                    <a:cs typeface="Source Han Sans SC"/>
                    <a:sym typeface="Source Han Sans SC"/>
                  </a:defRPr>
                </a:pPr>
              </a:p>
            </p:txBody>
          </p:sp>
          <p:sp>
            <p:nvSpPr>
              <p:cNvPr id="544" name="Object()"/>
              <p:cNvSpPr txBox="1"/>
              <p:nvPr/>
            </p:nvSpPr>
            <p:spPr>
              <a:xfrm>
                <a:off x="75175" y="290297"/>
                <a:ext cx="1259350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1828800">
                  <a:defRPr b="1" sz="1600">
                    <a:solidFill>
                      <a:srgbClr val="FF0000"/>
                    </a:solidFill>
                    <a:latin typeface="Source Han Sans SC"/>
                    <a:ea typeface="Source Han Sans SC"/>
                    <a:cs typeface="Source Han Sans SC"/>
                    <a:sym typeface="Source Han Sans SC"/>
                  </a:defRPr>
                </a:lvl1pPr>
              </a:lstStyle>
              <a:p>
                <a:pPr/>
                <a:r>
                  <a:t>Object()</a:t>
                </a:r>
              </a:p>
            </p:txBody>
          </p:sp>
        </p:grpSp>
        <p:sp>
          <p:nvSpPr>
            <p:cNvPr id="546" name="矩形 74"/>
            <p:cNvSpPr/>
            <p:nvPr/>
          </p:nvSpPr>
          <p:spPr>
            <a:xfrm>
              <a:off x="18073668" y="3290962"/>
              <a:ext cx="1080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b="1" sz="1600">
                  <a:solidFill>
                    <a:schemeClr val="accent5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Function()</a:t>
              </a:r>
            </a:p>
          </p:txBody>
        </p:sp>
        <p:sp>
          <p:nvSpPr>
            <p:cNvPr id="547" name="矩形 75"/>
            <p:cNvSpPr/>
            <p:nvPr/>
          </p:nvSpPr>
          <p:spPr>
            <a:xfrm>
              <a:off x="18073668" y="3679394"/>
              <a:ext cx="1080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RegExp()</a:t>
              </a:r>
            </a:p>
          </p:txBody>
        </p:sp>
        <p:sp>
          <p:nvSpPr>
            <p:cNvPr id="548" name="左大括号 76"/>
            <p:cNvSpPr/>
            <p:nvPr/>
          </p:nvSpPr>
          <p:spPr>
            <a:xfrm flipH="1" rot="10800000">
              <a:off x="17769758" y="1211266"/>
              <a:ext cx="343581" cy="1759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443"/>
                    <a:pt x="10800" y="21248"/>
                  </a:cubicBezTo>
                  <a:lnTo>
                    <a:pt x="10800" y="11243"/>
                  </a:lnTo>
                  <a:cubicBezTo>
                    <a:pt x="10800" y="11049"/>
                    <a:pt x="5965" y="10891"/>
                    <a:pt x="0" y="10891"/>
                  </a:cubicBezTo>
                  <a:cubicBezTo>
                    <a:pt x="5965" y="10891"/>
                    <a:pt x="10800" y="10734"/>
                    <a:pt x="10800" y="10540"/>
                  </a:cubicBezTo>
                  <a:lnTo>
                    <a:pt x="10800" y="352"/>
                  </a:lnTo>
                  <a:cubicBezTo>
                    <a:pt x="10800" y="157"/>
                    <a:pt x="15635" y="0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597" name="直接连接符 78"/>
            <p:cNvSpPr/>
            <p:nvPr/>
          </p:nvSpPr>
          <p:spPr>
            <a:xfrm>
              <a:off x="14396432" y="3182609"/>
              <a:ext cx="3524117" cy="1994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19050" cap="flat">
              <a:solidFill>
                <a:schemeClr val="accent3">
                  <a:lumOff val="23529"/>
                </a:schemeClr>
              </a:solidFill>
              <a:custDash>
                <a:ds d="600000" sp="600000"/>
              </a:custDash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98" name="直接连接符 90"/>
            <p:cNvSpPr/>
            <p:nvPr/>
          </p:nvSpPr>
          <p:spPr>
            <a:xfrm>
              <a:off x="19164992" y="3294534"/>
              <a:ext cx="1084780" cy="540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51" name="直接连接符 119"/>
            <p:cNvSpPr/>
            <p:nvPr/>
          </p:nvSpPr>
          <p:spPr>
            <a:xfrm flipH="1">
              <a:off x="17069336" y="123399"/>
              <a:ext cx="1" cy="7914193"/>
            </a:xfrm>
            <a:prstGeom prst="line">
              <a:avLst/>
            </a:prstGeom>
            <a:noFill/>
            <a:ln w="12700" cap="flat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552" name="文本框 121"/>
            <p:cNvSpPr txBox="1"/>
            <p:nvPr/>
          </p:nvSpPr>
          <p:spPr>
            <a:xfrm>
              <a:off x="13331555" y="135483"/>
              <a:ext cx="3030391" cy="62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 sz="28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Literal style</a:t>
              </a:r>
            </a:p>
          </p:txBody>
        </p:sp>
        <p:sp>
          <p:nvSpPr>
            <p:cNvPr id="553" name="文本框 122"/>
            <p:cNvSpPr txBox="1"/>
            <p:nvPr/>
          </p:nvSpPr>
          <p:spPr>
            <a:xfrm>
              <a:off x="17414149" y="0"/>
              <a:ext cx="3803007" cy="8940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algn="l"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Construct style</a:t>
              </a:r>
            </a:p>
            <a:p>
              <a:pPr algn="l" defTabSz="1828800">
                <a:defRPr sz="12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(with/without package classes)</a:t>
              </a:r>
            </a:p>
          </p:txBody>
        </p:sp>
        <p:grpSp>
          <p:nvGrpSpPr>
            <p:cNvPr id="556" name="矩形 124"/>
            <p:cNvGrpSpPr/>
            <p:nvPr/>
          </p:nvGrpSpPr>
          <p:grpSpPr>
            <a:xfrm>
              <a:off x="19714587" y="8698287"/>
              <a:ext cx="4370121" cy="1876301"/>
              <a:chOff x="0" y="0"/>
              <a:chExt cx="4370120" cy="1876300"/>
            </a:xfrm>
          </p:grpSpPr>
          <p:sp>
            <p:nvSpPr>
              <p:cNvPr id="554" name="矩形"/>
              <p:cNvSpPr/>
              <p:nvPr/>
            </p:nvSpPr>
            <p:spPr>
              <a:xfrm>
                <a:off x="-1" y="-1"/>
                <a:ext cx="4370122" cy="1876302"/>
              </a:xfrm>
              <a:prstGeom prst="rect">
                <a:avLst/>
              </a:prstGeom>
              <a:solidFill>
                <a:srgbClr val="447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defTabSz="1828800">
                  <a:defRPr sz="3600">
                    <a:solidFill>
                      <a:srgbClr val="FFFFFF"/>
                    </a:solidFill>
                    <a:latin typeface="Source Han Sans SC"/>
                    <a:ea typeface="Source Han Sans SC"/>
                    <a:cs typeface="Source Han Sans SC"/>
                    <a:sym typeface="Source Han Sans SC"/>
                  </a:defRPr>
                </a:pPr>
              </a:p>
            </p:txBody>
          </p:sp>
          <p:sp>
            <p:nvSpPr>
              <p:cNvPr id="555" name="接口类型…"/>
              <p:cNvSpPr txBox="1"/>
              <p:nvPr/>
            </p:nvSpPr>
            <p:spPr>
              <a:xfrm>
                <a:off x="104139" y="168479"/>
                <a:ext cx="4161842" cy="15393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ctr">
                <a:spAutoFit/>
              </a:bodyPr>
              <a:lstStyle/>
              <a:p>
                <a:pPr defTabSz="1828800">
                  <a:defRPr sz="3600">
                    <a:solidFill>
                      <a:srgbClr val="FFFFFF"/>
                    </a:solidFill>
                    <a:latin typeface="Source Han Sans SC"/>
                    <a:ea typeface="Source Han Sans SC"/>
                    <a:cs typeface="Source Han Sans SC"/>
                    <a:sym typeface="Source Han Sans SC"/>
                  </a:defRPr>
                </a:pPr>
                <a:r>
                  <a:t>接口类型</a:t>
                </a:r>
              </a:p>
              <a:p>
                <a:pPr defTabSz="1828800">
                  <a:defRPr sz="3600">
                    <a:solidFill>
                      <a:srgbClr val="FFFFFF"/>
                    </a:solidFill>
                    <a:latin typeface="Source Han Sans SC"/>
                    <a:ea typeface="Source Han Sans SC"/>
                    <a:cs typeface="Source Han Sans SC"/>
                    <a:sym typeface="Source Han Sans SC"/>
                  </a:defRPr>
                </a:pPr>
                <a:r>
                  <a:t>（</a:t>
                </a:r>
                <a:r>
                  <a:rPr>
                    <a:latin typeface="Avenir Next Regular"/>
                    <a:ea typeface="Avenir Next Regular"/>
                    <a:cs typeface="Avenir Next Regular"/>
                    <a:sym typeface="Avenir Next Regular"/>
                  </a:rPr>
                  <a:t>Interface type</a:t>
                </a:r>
                <a:r>
                  <a:t>）</a:t>
                </a:r>
              </a:p>
            </p:txBody>
          </p:sp>
        </p:grpSp>
        <p:sp>
          <p:nvSpPr>
            <p:cNvPr id="557" name="箭头: 上下 125"/>
            <p:cNvSpPr/>
            <p:nvPr/>
          </p:nvSpPr>
          <p:spPr>
            <a:xfrm>
              <a:off x="23365645" y="7286937"/>
              <a:ext cx="271405" cy="861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401"/>
                  </a:moveTo>
                  <a:lnTo>
                    <a:pt x="10800" y="0"/>
                  </a:lnTo>
                  <a:lnTo>
                    <a:pt x="21600" y="3401"/>
                  </a:lnTo>
                  <a:lnTo>
                    <a:pt x="16200" y="3401"/>
                  </a:lnTo>
                  <a:lnTo>
                    <a:pt x="16200" y="18199"/>
                  </a:lnTo>
                  <a:lnTo>
                    <a:pt x="21600" y="18199"/>
                  </a:lnTo>
                  <a:lnTo>
                    <a:pt x="10800" y="21600"/>
                  </a:lnTo>
                  <a:lnTo>
                    <a:pt x="0" y="18199"/>
                  </a:lnTo>
                  <a:lnTo>
                    <a:pt x="5400" y="18199"/>
                  </a:lnTo>
                  <a:lnTo>
                    <a:pt x="5400" y="3401"/>
                  </a:lnTo>
                  <a:close/>
                </a:path>
              </a:pathLst>
            </a:custGeom>
            <a:solidFill>
              <a:srgbClr val="4472C4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558" name="左大括号 131"/>
            <p:cNvSpPr/>
            <p:nvPr/>
          </p:nvSpPr>
          <p:spPr>
            <a:xfrm flipH="1" rot="5400000">
              <a:off x="20106313" y="2601792"/>
              <a:ext cx="368705" cy="4370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32"/>
                    <a:pt x="10800" y="21448"/>
                  </a:cubicBezTo>
                  <a:lnTo>
                    <a:pt x="10800" y="18851"/>
                  </a:lnTo>
                  <a:cubicBezTo>
                    <a:pt x="10800" y="18767"/>
                    <a:pt x="5965" y="18699"/>
                    <a:pt x="0" y="18699"/>
                  </a:cubicBezTo>
                  <a:cubicBezTo>
                    <a:pt x="5965" y="18699"/>
                    <a:pt x="10800" y="18631"/>
                    <a:pt x="10800" y="18547"/>
                  </a:cubicBezTo>
                  <a:lnTo>
                    <a:pt x="10800" y="152"/>
                  </a:lnTo>
                  <a:cubicBezTo>
                    <a:pt x="10800" y="68"/>
                    <a:pt x="15635" y="0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599" name="直接连接符 93"/>
            <p:cNvSpPr/>
            <p:nvPr/>
          </p:nvSpPr>
          <p:spPr>
            <a:xfrm>
              <a:off x="19212811" y="3541691"/>
              <a:ext cx="856420" cy="710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60" name="矩形 139"/>
            <p:cNvSpPr/>
            <p:nvPr/>
          </p:nvSpPr>
          <p:spPr>
            <a:xfrm>
              <a:off x="21359646" y="4252123"/>
              <a:ext cx="1080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More...</a:t>
              </a:r>
            </a:p>
          </p:txBody>
        </p:sp>
        <p:sp>
          <p:nvSpPr>
            <p:cNvPr id="600" name="直接连接符 93"/>
            <p:cNvSpPr/>
            <p:nvPr/>
          </p:nvSpPr>
          <p:spPr>
            <a:xfrm>
              <a:off x="19154481" y="1328289"/>
              <a:ext cx="1304964" cy="1167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62" name="文本框 148"/>
            <p:cNvSpPr txBox="1"/>
            <p:nvPr/>
          </p:nvSpPr>
          <p:spPr>
            <a:xfrm>
              <a:off x="19453936" y="10616331"/>
              <a:ext cx="4722909" cy="1116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r" defTabSz="1828800">
                <a:defRPr sz="18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Interface define instance and/or class for instance, using one or more definitions.</a:t>
              </a:r>
            </a:p>
          </p:txBody>
        </p:sp>
        <p:sp>
          <p:nvSpPr>
            <p:cNvPr id="563" name="文本框 149"/>
            <p:cNvSpPr txBox="1"/>
            <p:nvPr/>
          </p:nvSpPr>
          <p:spPr>
            <a:xfrm>
              <a:off x="17451356" y="5020248"/>
              <a:ext cx="2331707" cy="868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19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对象类型系统</a:t>
              </a:r>
            </a:p>
            <a:p>
              <a:pPr defTabSz="1828800">
                <a:defRPr b="1" sz="19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instanceof</a:t>
              </a:r>
              <a:r>
                <a:t>）</a:t>
              </a:r>
            </a:p>
          </p:txBody>
        </p:sp>
        <p:sp>
          <p:nvSpPr>
            <p:cNvPr id="564" name="直接连接符 151"/>
            <p:cNvSpPr/>
            <p:nvPr/>
          </p:nvSpPr>
          <p:spPr>
            <a:xfrm flipH="1" flipV="1">
              <a:off x="1429046" y="7530825"/>
              <a:ext cx="23817839" cy="1"/>
            </a:xfrm>
            <a:prstGeom prst="line">
              <a:avLst/>
            </a:prstGeom>
            <a:noFill/>
            <a:ln w="12700" cap="flat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565" name="文本框 157"/>
            <p:cNvSpPr txBox="1"/>
            <p:nvPr/>
          </p:nvSpPr>
          <p:spPr>
            <a:xfrm>
              <a:off x="17114944" y="1941333"/>
              <a:ext cx="615555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包装类</a:t>
              </a:r>
            </a:p>
          </p:txBody>
        </p:sp>
        <p:cxnSp>
          <p:nvCxnSpPr>
            <p:cNvPr id="566" name="直接连接符 180"/>
            <p:cNvCxnSpPr>
              <a:stCxn id="568" idx="0"/>
              <a:endCxn id="539" idx="0"/>
            </p:cNvCxnSpPr>
            <p:nvPr/>
          </p:nvCxnSpPr>
          <p:spPr>
            <a:xfrm>
              <a:off x="16139362" y="7840936"/>
              <a:ext cx="825486" cy="1277712"/>
            </a:xfrm>
            <a:prstGeom prst="straightConnector1">
              <a:avLst/>
            </a:prstGeom>
            <a:ln w="25400" cap="flat">
              <a:solidFill>
                <a:srgbClr val="FFFFFF"/>
              </a:solidFill>
              <a:prstDash val="solid"/>
              <a:miter lim="800000"/>
            </a:ln>
            <a:effectLst/>
          </p:spPr>
        </p:cxnSp>
        <p:sp>
          <p:nvSpPr>
            <p:cNvPr id="567" name="矩形 189"/>
            <p:cNvSpPr/>
            <p:nvPr/>
          </p:nvSpPr>
          <p:spPr>
            <a:xfrm>
              <a:off x="14460746" y="7685361"/>
              <a:ext cx="1080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object</a:t>
              </a:r>
            </a:p>
          </p:txBody>
        </p:sp>
        <p:sp>
          <p:nvSpPr>
            <p:cNvPr id="568" name="矩形 190"/>
            <p:cNvSpPr/>
            <p:nvPr/>
          </p:nvSpPr>
          <p:spPr>
            <a:xfrm>
              <a:off x="15599362" y="7685361"/>
              <a:ext cx="1080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function</a:t>
              </a:r>
            </a:p>
          </p:txBody>
        </p:sp>
        <p:sp>
          <p:nvSpPr>
            <p:cNvPr id="569" name="左大括号 202"/>
            <p:cNvSpPr/>
            <p:nvPr/>
          </p:nvSpPr>
          <p:spPr>
            <a:xfrm flipH="1" rot="10800000">
              <a:off x="17903583" y="1211266"/>
              <a:ext cx="225625" cy="2358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23"/>
                    <a:pt x="10800" y="21428"/>
                  </a:cubicBezTo>
                  <a:lnTo>
                    <a:pt x="10800" y="3695"/>
                  </a:lnTo>
                  <a:cubicBezTo>
                    <a:pt x="10800" y="3600"/>
                    <a:pt x="5965" y="3523"/>
                    <a:pt x="0" y="3523"/>
                  </a:cubicBezTo>
                  <a:cubicBezTo>
                    <a:pt x="5965" y="3523"/>
                    <a:pt x="10800" y="3445"/>
                    <a:pt x="10800" y="3350"/>
                  </a:cubicBezTo>
                  <a:lnTo>
                    <a:pt x="10800" y="172"/>
                  </a:lnTo>
                  <a:cubicBezTo>
                    <a:pt x="10800" y="77"/>
                    <a:pt x="15635" y="0"/>
                    <a:pt x="21600" y="0"/>
                  </a:cubicBezTo>
                </a:path>
              </a:pathLst>
            </a:custGeom>
            <a:noFill/>
            <a:ln w="19050" cap="flat">
              <a:solidFill>
                <a:schemeClr val="accent3">
                  <a:lumOff val="23529"/>
                </a:schemeClr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570" name="文本框 206"/>
            <p:cNvSpPr txBox="1"/>
            <p:nvPr/>
          </p:nvSpPr>
          <p:spPr>
            <a:xfrm rot="19809415">
              <a:off x="15874628" y="3682569"/>
              <a:ext cx="1025923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对应的类型</a:t>
              </a:r>
            </a:p>
          </p:txBody>
        </p:sp>
        <p:sp>
          <p:nvSpPr>
            <p:cNvPr id="571" name="左大括号 207"/>
            <p:cNvSpPr/>
            <p:nvPr/>
          </p:nvSpPr>
          <p:spPr>
            <a:xfrm flipH="1" rot="16200000">
              <a:off x="12430090" y="1488637"/>
              <a:ext cx="574369" cy="7924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42"/>
                    <a:pt x="10800" y="21470"/>
                  </a:cubicBezTo>
                  <a:lnTo>
                    <a:pt x="10800" y="15522"/>
                  </a:lnTo>
                  <a:cubicBezTo>
                    <a:pt x="10800" y="15450"/>
                    <a:pt x="5965" y="15391"/>
                    <a:pt x="0" y="15391"/>
                  </a:cubicBezTo>
                  <a:cubicBezTo>
                    <a:pt x="5965" y="15391"/>
                    <a:pt x="10800" y="15333"/>
                    <a:pt x="10800" y="15261"/>
                  </a:cubicBezTo>
                  <a:lnTo>
                    <a:pt x="10800" y="130"/>
                  </a:lnTo>
                  <a:cubicBezTo>
                    <a:pt x="10800" y="58"/>
                    <a:pt x="15635" y="0"/>
                    <a:pt x="21600" y="0"/>
                  </a:cubicBezTo>
                </a:path>
              </a:pathLst>
            </a:custGeom>
            <a:noFill/>
            <a:ln w="19050" cap="flat">
              <a:solidFill>
                <a:schemeClr val="accent3">
                  <a:lumOff val="23529"/>
                </a:schemeClr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572" name="矩形 232"/>
            <p:cNvSpPr/>
            <p:nvPr/>
          </p:nvSpPr>
          <p:spPr>
            <a:xfrm>
              <a:off x="18066247" y="4252123"/>
              <a:ext cx="1080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More …</a:t>
              </a:r>
            </a:p>
          </p:txBody>
        </p:sp>
        <p:sp>
          <p:nvSpPr>
            <p:cNvPr id="601" name="直接连接符 93"/>
            <p:cNvSpPr/>
            <p:nvPr/>
          </p:nvSpPr>
          <p:spPr>
            <a:xfrm>
              <a:off x="19155263" y="1699153"/>
              <a:ext cx="1155720" cy="796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02" name="直接连接符 93"/>
            <p:cNvSpPr/>
            <p:nvPr/>
          </p:nvSpPr>
          <p:spPr>
            <a:xfrm>
              <a:off x="19164627" y="2112745"/>
              <a:ext cx="1085145" cy="501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03" name="直接连接符 93"/>
            <p:cNvSpPr/>
            <p:nvPr/>
          </p:nvSpPr>
          <p:spPr>
            <a:xfrm>
              <a:off x="19166949" y="2480756"/>
              <a:ext cx="1082823" cy="278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04" name="直接连接符 93"/>
            <p:cNvSpPr/>
            <p:nvPr/>
          </p:nvSpPr>
          <p:spPr>
            <a:xfrm>
              <a:off x="19189675" y="3147445"/>
              <a:ext cx="1060097" cy="308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77" name="矩形 280"/>
            <p:cNvSpPr/>
            <p:nvPr/>
          </p:nvSpPr>
          <p:spPr>
            <a:xfrm>
              <a:off x="19712947" y="4252123"/>
              <a:ext cx="1080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More...</a:t>
              </a:r>
            </a:p>
          </p:txBody>
        </p:sp>
        <p:sp>
          <p:nvSpPr>
            <p:cNvPr id="605" name="直接连接符 93"/>
            <p:cNvSpPr/>
            <p:nvPr/>
          </p:nvSpPr>
          <p:spPr>
            <a:xfrm>
              <a:off x="21244897" y="3387609"/>
              <a:ext cx="556626" cy="86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79" name="矩形 303"/>
            <p:cNvSpPr txBox="1"/>
            <p:nvPr/>
          </p:nvSpPr>
          <p:spPr>
            <a:xfrm>
              <a:off x="18242627" y="3923865"/>
              <a:ext cx="225626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...</a:t>
              </a:r>
            </a:p>
          </p:txBody>
        </p:sp>
        <p:sp>
          <p:nvSpPr>
            <p:cNvPr id="606" name="直接连接符 90"/>
            <p:cNvSpPr/>
            <p:nvPr/>
          </p:nvSpPr>
          <p:spPr>
            <a:xfrm>
              <a:off x="18921338" y="3387609"/>
              <a:ext cx="1376356" cy="929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81" name="箭头: 上下 377"/>
            <p:cNvSpPr/>
            <p:nvPr/>
          </p:nvSpPr>
          <p:spPr>
            <a:xfrm>
              <a:off x="11554343" y="6786729"/>
              <a:ext cx="271405" cy="861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401"/>
                  </a:moveTo>
                  <a:lnTo>
                    <a:pt x="10800" y="0"/>
                  </a:lnTo>
                  <a:lnTo>
                    <a:pt x="21600" y="3401"/>
                  </a:lnTo>
                  <a:lnTo>
                    <a:pt x="16200" y="3401"/>
                  </a:lnTo>
                  <a:lnTo>
                    <a:pt x="16200" y="18199"/>
                  </a:lnTo>
                  <a:lnTo>
                    <a:pt x="21600" y="18199"/>
                  </a:lnTo>
                  <a:lnTo>
                    <a:pt x="10800" y="21600"/>
                  </a:lnTo>
                  <a:lnTo>
                    <a:pt x="0" y="18199"/>
                  </a:lnTo>
                  <a:lnTo>
                    <a:pt x="5400" y="18199"/>
                  </a:lnTo>
                  <a:lnTo>
                    <a:pt x="5400" y="3401"/>
                  </a:lnTo>
                  <a:close/>
                </a:path>
              </a:pathLst>
            </a:custGeom>
            <a:solidFill>
              <a:srgbClr val="4472C4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582" name="矩形 1"/>
            <p:cNvSpPr/>
            <p:nvPr/>
          </p:nvSpPr>
          <p:spPr>
            <a:xfrm>
              <a:off x="13316714" y="5765318"/>
              <a:ext cx="1080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symbol</a:t>
              </a:r>
            </a:p>
          </p:txBody>
        </p:sp>
        <p:sp>
          <p:nvSpPr>
            <p:cNvPr id="583" name="矩形 16"/>
            <p:cNvSpPr/>
            <p:nvPr/>
          </p:nvSpPr>
          <p:spPr>
            <a:xfrm>
              <a:off x="18073668" y="2703254"/>
              <a:ext cx="1080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Symbol()</a:t>
              </a:r>
            </a:p>
          </p:txBody>
        </p:sp>
        <p:sp>
          <p:nvSpPr>
            <p:cNvPr id="607" name="直接连接符 93"/>
            <p:cNvSpPr/>
            <p:nvPr/>
          </p:nvSpPr>
          <p:spPr>
            <a:xfrm>
              <a:off x="19156740" y="2878029"/>
              <a:ext cx="1093032" cy="38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85" name="矩形 9"/>
            <p:cNvSpPr/>
            <p:nvPr/>
          </p:nvSpPr>
          <p:spPr>
            <a:xfrm>
              <a:off x="5233583" y="7684651"/>
              <a:ext cx="828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this</a:t>
              </a:r>
            </a:p>
          </p:txBody>
        </p:sp>
        <p:sp>
          <p:nvSpPr>
            <p:cNvPr id="586" name="矩形 14"/>
            <p:cNvSpPr/>
            <p:nvPr/>
          </p:nvSpPr>
          <p:spPr>
            <a:xfrm>
              <a:off x="13318565" y="7710051"/>
              <a:ext cx="1080001" cy="2603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Uni-symbol</a:t>
              </a:r>
            </a:p>
          </p:txBody>
        </p:sp>
        <p:grpSp>
          <p:nvGrpSpPr>
            <p:cNvPr id="589" name="矩形 40"/>
            <p:cNvGrpSpPr/>
            <p:nvPr/>
          </p:nvGrpSpPr>
          <p:grpSpPr>
            <a:xfrm>
              <a:off x="12574833" y="9583321"/>
              <a:ext cx="2891755" cy="1451524"/>
              <a:chOff x="0" y="0"/>
              <a:chExt cx="2891754" cy="1451522"/>
            </a:xfrm>
          </p:grpSpPr>
          <p:sp>
            <p:nvSpPr>
              <p:cNvPr id="587" name="矩形"/>
              <p:cNvSpPr/>
              <p:nvPr/>
            </p:nvSpPr>
            <p:spPr>
              <a:xfrm>
                <a:off x="-1" y="-1"/>
                <a:ext cx="2891756" cy="1451524"/>
              </a:xfrm>
              <a:prstGeom prst="rect">
                <a:avLst/>
              </a:prstGeom>
              <a:gradFill flip="none" rotWithShape="1">
                <a:gsLst>
                  <a:gs pos="0">
                    <a:srgbClr val="B4D4A5">
                      <a:alpha val="60000"/>
                    </a:srgbClr>
                  </a:gs>
                  <a:gs pos="51000">
                    <a:srgbClr val="A9CD97">
                      <a:alpha val="60000"/>
                    </a:srgbClr>
                  </a:gs>
                  <a:gs pos="100000">
                    <a:srgbClr val="9BC985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defTabSz="1828800">
                  <a:defRPr sz="3600">
                    <a:latin typeface="Source Han Sans SC"/>
                    <a:ea typeface="Source Han Sans SC"/>
                    <a:cs typeface="Source Han Sans SC"/>
                    <a:sym typeface="Source Han Sans SC"/>
                  </a:defRPr>
                </a:pPr>
              </a:p>
            </p:txBody>
          </p:sp>
          <p:sp>
            <p:nvSpPr>
              <p:cNvPr id="588" name="对象类型…"/>
              <p:cNvSpPr txBox="1"/>
              <p:nvPr/>
            </p:nvSpPr>
            <p:spPr>
              <a:xfrm>
                <a:off x="97789" y="151720"/>
                <a:ext cx="2696176" cy="11480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ctr">
                <a:spAutoFit/>
              </a:bodyPr>
              <a:lstStyle/>
              <a:p>
                <a:pPr defTabSz="1828800">
                  <a:defRPr sz="2800">
                    <a:latin typeface="Source Han Sans SC"/>
                    <a:ea typeface="Source Han Sans SC"/>
                    <a:cs typeface="Source Han Sans SC"/>
                    <a:sym typeface="Source Han Sans SC"/>
                  </a:defRPr>
                </a:pPr>
                <a:r>
                  <a:t>对象类型</a:t>
                </a:r>
              </a:p>
              <a:p>
                <a:pPr defTabSz="1828800">
                  <a:defRPr sz="2500">
                    <a:latin typeface="Source Han Sans SC"/>
                    <a:ea typeface="Source Han Sans SC"/>
                    <a:cs typeface="Source Han Sans SC"/>
                    <a:sym typeface="Source Han Sans SC"/>
                  </a:defRPr>
                </a:pPr>
                <a:r>
                  <a:t>（</a:t>
                </a:r>
                <a:r>
                  <a:t>object type</a:t>
                </a:r>
                <a:r>
                  <a:t>）</a:t>
                </a:r>
              </a:p>
            </p:txBody>
          </p:sp>
        </p:grpSp>
        <p:grpSp>
          <p:nvGrpSpPr>
            <p:cNvPr id="592" name="矩形 41"/>
            <p:cNvGrpSpPr/>
            <p:nvPr/>
          </p:nvGrpSpPr>
          <p:grpSpPr>
            <a:xfrm>
              <a:off x="15618691" y="9583322"/>
              <a:ext cx="3154442" cy="1453429"/>
              <a:chOff x="0" y="0"/>
              <a:chExt cx="3154441" cy="1453428"/>
            </a:xfrm>
          </p:grpSpPr>
          <p:sp>
            <p:nvSpPr>
              <p:cNvPr id="590" name="矩形"/>
              <p:cNvSpPr/>
              <p:nvPr/>
            </p:nvSpPr>
            <p:spPr>
              <a:xfrm>
                <a:off x="0" y="0"/>
                <a:ext cx="3154442" cy="1453429"/>
              </a:xfrm>
              <a:prstGeom prst="rect">
                <a:avLst/>
              </a:prstGeom>
              <a:gradFill flip="none" rotWithShape="1">
                <a:gsLst>
                  <a:gs pos="0">
                    <a:srgbClr val="B4D4A5">
                      <a:alpha val="60000"/>
                    </a:srgbClr>
                  </a:gs>
                  <a:gs pos="51000">
                    <a:srgbClr val="A9CD97">
                      <a:alpha val="60000"/>
                    </a:srgbClr>
                  </a:gs>
                  <a:gs pos="100000">
                    <a:srgbClr val="9BC985"/>
                  </a:gs>
                </a:gsLst>
                <a:path path="shape">
                  <a:fillToRect l="50000" t="-802" r="49999" b="100802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defTabSz="1828800">
                  <a:defRPr sz="3600">
                    <a:latin typeface="Source Han Sans SC"/>
                    <a:ea typeface="Source Han Sans SC"/>
                    <a:cs typeface="Source Han Sans SC"/>
                    <a:sym typeface="Source Han Sans SC"/>
                  </a:defRPr>
                </a:pPr>
              </a:p>
            </p:txBody>
          </p:sp>
          <p:sp>
            <p:nvSpPr>
              <p:cNvPr id="591" name="函数类型…"/>
              <p:cNvSpPr txBox="1"/>
              <p:nvPr/>
            </p:nvSpPr>
            <p:spPr>
              <a:xfrm>
                <a:off x="106673" y="116999"/>
                <a:ext cx="2941096" cy="12465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defTabSz="1828800">
                  <a:defRPr sz="2800">
                    <a:latin typeface="Source Han Sans SC"/>
                    <a:ea typeface="Source Han Sans SC"/>
                    <a:cs typeface="Source Han Sans SC"/>
                    <a:sym typeface="Source Han Sans SC"/>
                  </a:defRPr>
                </a:pPr>
                <a:r>
                  <a:t>函数类型</a:t>
                </a:r>
              </a:p>
              <a:p>
                <a:pPr defTabSz="1828800">
                  <a:defRPr sz="2500">
                    <a:latin typeface="Source Han Sans SC"/>
                    <a:ea typeface="Source Han Sans SC"/>
                    <a:cs typeface="Source Han Sans SC"/>
                    <a:sym typeface="Source Han Sans SC"/>
                  </a:defRPr>
                </a:pPr>
                <a:r>
                  <a:t>（</a:t>
                </a:r>
                <a:r>
                  <a:t>function type</a:t>
                </a:r>
                <a:r>
                  <a:t>）</a:t>
                </a:r>
              </a:p>
            </p:txBody>
          </p:sp>
        </p:grpSp>
        <p:sp>
          <p:nvSpPr>
            <p:cNvPr id="593" name="直接连接符 59"/>
            <p:cNvSpPr/>
            <p:nvPr/>
          </p:nvSpPr>
          <p:spPr>
            <a:xfrm>
              <a:off x="19315652" y="9772643"/>
              <a:ext cx="1" cy="913001"/>
            </a:xfrm>
            <a:prstGeom prst="line">
              <a:avLst/>
            </a:prstGeom>
            <a:noFill/>
            <a:ln w="12700" cap="flat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594" name="箭头: 上下 63"/>
            <p:cNvSpPr/>
            <p:nvPr/>
          </p:nvSpPr>
          <p:spPr>
            <a:xfrm rot="5400000">
              <a:off x="19197004" y="9996375"/>
              <a:ext cx="271405" cy="459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378"/>
                  </a:moveTo>
                  <a:lnTo>
                    <a:pt x="10800" y="0"/>
                  </a:lnTo>
                  <a:lnTo>
                    <a:pt x="21600" y="6378"/>
                  </a:lnTo>
                  <a:lnTo>
                    <a:pt x="16200" y="6378"/>
                  </a:lnTo>
                  <a:lnTo>
                    <a:pt x="16200" y="15222"/>
                  </a:lnTo>
                  <a:lnTo>
                    <a:pt x="21600" y="15222"/>
                  </a:lnTo>
                  <a:lnTo>
                    <a:pt x="10800" y="21600"/>
                  </a:lnTo>
                  <a:lnTo>
                    <a:pt x="0" y="15222"/>
                  </a:lnTo>
                  <a:lnTo>
                    <a:pt x="5400" y="15222"/>
                  </a:lnTo>
                  <a:lnTo>
                    <a:pt x="5400" y="6378"/>
                  </a:lnTo>
                  <a:close/>
                </a:path>
              </a:pathLst>
            </a:custGeom>
            <a:solidFill>
              <a:srgbClr val="4472C4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595" name="文本框 10"/>
            <p:cNvSpPr txBox="1"/>
            <p:nvPr/>
          </p:nvSpPr>
          <p:spPr>
            <a:xfrm>
              <a:off x="0" y="520571"/>
              <a:ext cx="12279353" cy="16052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8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JS</a:t>
              </a:r>
              <a:r>
                <a:rPr>
                  <a:latin typeface="Helvetica"/>
                  <a:ea typeface="Helvetica"/>
                  <a:cs typeface="Helvetica"/>
                  <a:sym typeface="Helvetica"/>
                </a:rPr>
                <a:t>类型 </a:t>
              </a:r>
              <a:r>
                <a:t>=&gt; TS</a:t>
              </a:r>
              <a:r>
                <a:rPr>
                  <a:latin typeface="Helvetica"/>
                  <a:ea typeface="Helvetica"/>
                  <a:cs typeface="Helvetica"/>
                  <a:sym typeface="Helvetica"/>
                </a:rPr>
                <a:t>类型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0" advTm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矩形 3"/>
          <p:cNvGrpSpPr/>
          <p:nvPr/>
        </p:nvGrpSpPr>
        <p:grpSpPr>
          <a:xfrm>
            <a:off x="6446158" y="9143807"/>
            <a:ext cx="4370121" cy="1876301"/>
            <a:chOff x="0" y="0"/>
            <a:chExt cx="4370120" cy="1876300"/>
          </a:xfrm>
        </p:grpSpPr>
        <p:sp>
          <p:nvSpPr>
            <p:cNvPr id="609" name="矩形"/>
            <p:cNvSpPr/>
            <p:nvPr/>
          </p:nvSpPr>
          <p:spPr>
            <a:xfrm>
              <a:off x="-1" y="-1"/>
              <a:ext cx="4370122" cy="1876302"/>
            </a:xfrm>
            <a:prstGeom prst="rect">
              <a:avLst/>
            </a:prstGeom>
            <a:solidFill>
              <a:srgbClr val="4472C4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610" name="字面类型…"/>
            <p:cNvSpPr txBox="1"/>
            <p:nvPr/>
          </p:nvSpPr>
          <p:spPr>
            <a:xfrm>
              <a:off x="104139" y="186310"/>
              <a:ext cx="4161842" cy="1503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字面类型</a:t>
              </a:r>
            </a:p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Literal types</a:t>
              </a:r>
              <a:r>
                <a:t>）</a:t>
              </a:r>
            </a:p>
          </p:txBody>
        </p:sp>
      </p:grpSp>
      <p:grpSp>
        <p:nvGrpSpPr>
          <p:cNvPr id="614" name="矩形 4"/>
          <p:cNvGrpSpPr/>
          <p:nvPr/>
        </p:nvGrpSpPr>
        <p:grpSpPr>
          <a:xfrm>
            <a:off x="4641976" y="3255284"/>
            <a:ext cx="4841076" cy="2566121"/>
            <a:chOff x="0" y="0"/>
            <a:chExt cx="4841075" cy="2566120"/>
          </a:xfrm>
        </p:grpSpPr>
        <p:sp>
          <p:nvSpPr>
            <p:cNvPr id="612" name="矩形"/>
            <p:cNvSpPr/>
            <p:nvPr/>
          </p:nvSpPr>
          <p:spPr>
            <a:xfrm>
              <a:off x="0" y="243808"/>
              <a:ext cx="4841076" cy="2078504"/>
            </a:xfrm>
            <a:prstGeom prst="rect">
              <a:avLst/>
            </a:prstGeom>
            <a:gradFill flip="none" rotWithShape="1">
              <a:gsLst>
                <a:gs pos="0">
                  <a:srgbClr val="B4D4A5">
                    <a:alpha val="60000"/>
                  </a:srgbClr>
                </a:gs>
                <a:gs pos="51000">
                  <a:srgbClr val="A9CD97">
                    <a:alpha val="60000"/>
                  </a:srgbClr>
                </a:gs>
                <a:gs pos="100000">
                  <a:srgbClr val="9BC985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613" name="原始值类型(同es)…"/>
            <p:cNvSpPr txBox="1"/>
            <p:nvPr/>
          </p:nvSpPr>
          <p:spPr>
            <a:xfrm>
              <a:off x="108328" y="0"/>
              <a:ext cx="4624419" cy="25661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40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原始值类型</a:t>
              </a:r>
              <a:r>
                <a:t>(</a:t>
              </a:r>
              <a:r>
                <a:t>同</a:t>
              </a:r>
              <a:r>
                <a:t>es)</a:t>
              </a:r>
            </a:p>
            <a:p>
              <a:pPr defTabSz="1828800">
                <a:defRPr sz="32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Primitive types</a:t>
              </a:r>
              <a:r>
                <a:t>）</a:t>
              </a:r>
            </a:p>
          </p:txBody>
        </p:sp>
      </p:grpSp>
      <p:sp>
        <p:nvSpPr>
          <p:cNvPr id="615" name="文本框 6"/>
          <p:cNvSpPr txBox="1"/>
          <p:nvPr/>
        </p:nvSpPr>
        <p:spPr>
          <a:xfrm>
            <a:off x="8256596" y="6734131"/>
            <a:ext cx="4226021" cy="798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18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Above is collective type of literal types</a:t>
            </a:r>
          </a:p>
        </p:txBody>
      </p:sp>
      <p:sp>
        <p:nvSpPr>
          <p:cNvPr id="616" name="矩形 2"/>
          <p:cNvSpPr/>
          <p:nvPr/>
        </p:nvSpPr>
        <p:spPr>
          <a:xfrm>
            <a:off x="8799738" y="8130881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0, ...</a:t>
            </a:r>
          </a:p>
        </p:txBody>
      </p:sp>
      <p:sp>
        <p:nvSpPr>
          <p:cNvPr id="617" name="矩形 5"/>
          <p:cNvSpPr/>
          <p:nvPr/>
        </p:nvSpPr>
        <p:spPr>
          <a:xfrm>
            <a:off x="7661126" y="8130881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'a', 'aa', ...</a:t>
            </a:r>
          </a:p>
        </p:txBody>
      </p:sp>
      <p:sp>
        <p:nvSpPr>
          <p:cNvPr id="618" name="矩形 8"/>
          <p:cNvSpPr/>
          <p:nvPr/>
        </p:nvSpPr>
        <p:spPr>
          <a:xfrm>
            <a:off x="9938350" y="8130881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1n,</a:t>
            </a:r>
            <a:r>
              <a:t> </a:t>
            </a:r>
            <a:r>
              <a:t>...</a:t>
            </a:r>
          </a:p>
        </p:txBody>
      </p:sp>
      <p:sp>
        <p:nvSpPr>
          <p:cNvPr id="619" name="矩形 17"/>
          <p:cNvSpPr/>
          <p:nvPr/>
        </p:nvSpPr>
        <p:spPr>
          <a:xfrm>
            <a:off x="5383901" y="8130881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null</a:t>
            </a:r>
          </a:p>
        </p:txBody>
      </p:sp>
      <p:sp>
        <p:nvSpPr>
          <p:cNvPr id="620" name="矩形 18"/>
          <p:cNvSpPr/>
          <p:nvPr/>
        </p:nvSpPr>
        <p:spPr>
          <a:xfrm>
            <a:off x="6522514" y="8130881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undefined</a:t>
            </a:r>
          </a:p>
        </p:txBody>
      </p:sp>
      <p:sp>
        <p:nvSpPr>
          <p:cNvPr id="621" name="矩形 23"/>
          <p:cNvSpPr/>
          <p:nvPr/>
        </p:nvSpPr>
        <p:spPr>
          <a:xfrm>
            <a:off x="11076966" y="8130881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true/false</a:t>
            </a:r>
          </a:p>
        </p:txBody>
      </p:sp>
      <p:sp>
        <p:nvSpPr>
          <p:cNvPr id="622" name="矩形 26"/>
          <p:cNvSpPr/>
          <p:nvPr/>
        </p:nvSpPr>
        <p:spPr>
          <a:xfrm>
            <a:off x="8799740" y="621083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number</a:t>
            </a:r>
          </a:p>
        </p:txBody>
      </p:sp>
      <p:sp>
        <p:nvSpPr>
          <p:cNvPr id="623" name="矩形 27"/>
          <p:cNvSpPr/>
          <p:nvPr/>
        </p:nvSpPr>
        <p:spPr>
          <a:xfrm>
            <a:off x="7661128" y="621083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string</a:t>
            </a:r>
          </a:p>
        </p:txBody>
      </p:sp>
      <p:sp>
        <p:nvSpPr>
          <p:cNvPr id="624" name="矩形 28"/>
          <p:cNvSpPr/>
          <p:nvPr/>
        </p:nvSpPr>
        <p:spPr>
          <a:xfrm>
            <a:off x="9938352" y="621083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bigint</a:t>
            </a:r>
          </a:p>
        </p:txBody>
      </p:sp>
      <p:sp>
        <p:nvSpPr>
          <p:cNvPr id="625" name="矩形 29"/>
          <p:cNvSpPr/>
          <p:nvPr/>
        </p:nvSpPr>
        <p:spPr>
          <a:xfrm>
            <a:off x="5383904" y="621083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null</a:t>
            </a:r>
          </a:p>
        </p:txBody>
      </p:sp>
      <p:sp>
        <p:nvSpPr>
          <p:cNvPr id="626" name="矩形 30"/>
          <p:cNvSpPr/>
          <p:nvPr/>
        </p:nvSpPr>
        <p:spPr>
          <a:xfrm>
            <a:off x="6522516" y="621083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undefined</a:t>
            </a:r>
          </a:p>
        </p:txBody>
      </p:sp>
      <p:sp>
        <p:nvSpPr>
          <p:cNvPr id="627" name="矩形 31"/>
          <p:cNvSpPr/>
          <p:nvPr/>
        </p:nvSpPr>
        <p:spPr>
          <a:xfrm>
            <a:off x="11076968" y="621083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boolean</a:t>
            </a:r>
          </a:p>
        </p:txBody>
      </p:sp>
      <p:sp>
        <p:nvSpPr>
          <p:cNvPr id="628" name="矩形 32"/>
          <p:cNvSpPr/>
          <p:nvPr/>
        </p:nvSpPr>
        <p:spPr>
          <a:xfrm>
            <a:off x="13359617" y="621083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b="1" sz="1600">
                <a:solidFill>
                  <a:schemeClr val="accent5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object</a:t>
            </a:r>
          </a:p>
        </p:txBody>
      </p:sp>
      <p:sp>
        <p:nvSpPr>
          <p:cNvPr id="629" name="矩形 33"/>
          <p:cNvSpPr/>
          <p:nvPr/>
        </p:nvSpPr>
        <p:spPr>
          <a:xfrm>
            <a:off x="14498232" y="621083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function</a:t>
            </a:r>
          </a:p>
        </p:txBody>
      </p:sp>
      <p:sp>
        <p:nvSpPr>
          <p:cNvPr id="630" name="矩形 34"/>
          <p:cNvSpPr/>
          <p:nvPr/>
        </p:nvSpPr>
        <p:spPr>
          <a:xfrm>
            <a:off x="16972536" y="2001591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Number()</a:t>
            </a:r>
          </a:p>
        </p:txBody>
      </p:sp>
      <p:sp>
        <p:nvSpPr>
          <p:cNvPr id="631" name="矩形 35"/>
          <p:cNvSpPr/>
          <p:nvPr/>
        </p:nvSpPr>
        <p:spPr>
          <a:xfrm>
            <a:off x="16972536" y="1613155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String()</a:t>
            </a:r>
          </a:p>
        </p:txBody>
      </p:sp>
      <p:sp>
        <p:nvSpPr>
          <p:cNvPr id="632" name="左大括号 42"/>
          <p:cNvSpPr/>
          <p:nvPr/>
        </p:nvSpPr>
        <p:spPr>
          <a:xfrm flipH="1" rot="16200000">
            <a:off x="9055021" y="2084237"/>
            <a:ext cx="574369" cy="7916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42"/>
                  <a:pt x="10800" y="21469"/>
                </a:cubicBezTo>
                <a:lnTo>
                  <a:pt x="10800" y="4471"/>
                </a:lnTo>
                <a:cubicBezTo>
                  <a:pt x="10800" y="4399"/>
                  <a:pt x="5965" y="4340"/>
                  <a:pt x="0" y="4340"/>
                </a:cubicBezTo>
                <a:cubicBezTo>
                  <a:pt x="5965" y="4340"/>
                  <a:pt x="10800" y="4282"/>
                  <a:pt x="10800" y="4210"/>
                </a:cubicBezTo>
                <a:lnTo>
                  <a:pt x="10800" y="131"/>
                </a:lnTo>
                <a:cubicBezTo>
                  <a:pt x="10800" y="58"/>
                  <a:pt x="15635" y="0"/>
                  <a:pt x="21600" y="0"/>
                </a:cubicBezTo>
              </a:path>
            </a:pathLst>
          </a:custGeom>
          <a:ln w="254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633" name="左大括号 43"/>
          <p:cNvSpPr/>
          <p:nvPr/>
        </p:nvSpPr>
        <p:spPr>
          <a:xfrm flipH="1" rot="5400000">
            <a:off x="10182204" y="5931471"/>
            <a:ext cx="574369" cy="56306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18"/>
                  <a:pt x="10800" y="21416"/>
                </a:cubicBezTo>
                <a:lnTo>
                  <a:pt x="10800" y="17924"/>
                </a:lnTo>
                <a:cubicBezTo>
                  <a:pt x="10800" y="17822"/>
                  <a:pt x="5965" y="17740"/>
                  <a:pt x="0" y="17740"/>
                </a:cubicBezTo>
                <a:cubicBezTo>
                  <a:pt x="5965" y="17740"/>
                  <a:pt x="10800" y="17658"/>
                  <a:pt x="10800" y="17556"/>
                </a:cubicBezTo>
                <a:lnTo>
                  <a:pt x="10800" y="184"/>
                </a:lnTo>
                <a:cubicBezTo>
                  <a:pt x="10800" y="82"/>
                  <a:pt x="15635" y="0"/>
                  <a:pt x="21600" y="0"/>
                </a:cubicBezTo>
              </a:path>
            </a:pathLst>
          </a:custGeom>
          <a:ln w="254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634" name="左大括号 44"/>
          <p:cNvSpPr/>
          <p:nvPr/>
        </p:nvSpPr>
        <p:spPr>
          <a:xfrm flipH="1" rot="5400000">
            <a:off x="10349143" y="1540077"/>
            <a:ext cx="263845" cy="10194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79"/>
                  <a:pt x="10800" y="21553"/>
                </a:cubicBezTo>
                <a:lnTo>
                  <a:pt x="10800" y="2378"/>
                </a:lnTo>
                <a:cubicBezTo>
                  <a:pt x="10800" y="2352"/>
                  <a:pt x="5965" y="2331"/>
                  <a:pt x="0" y="2331"/>
                </a:cubicBezTo>
                <a:cubicBezTo>
                  <a:pt x="5965" y="2331"/>
                  <a:pt x="10800" y="2310"/>
                  <a:pt x="10800" y="2285"/>
                </a:cubicBezTo>
                <a:lnTo>
                  <a:pt x="10800" y="47"/>
                </a:lnTo>
                <a:cubicBezTo>
                  <a:pt x="10800" y="21"/>
                  <a:pt x="15635" y="0"/>
                  <a:pt x="21600" y="0"/>
                </a:cubicBezTo>
              </a:path>
            </a:pathLst>
          </a:custGeom>
          <a:ln w="254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635" name="文本框 46"/>
          <p:cNvSpPr txBox="1"/>
          <p:nvPr/>
        </p:nvSpPr>
        <p:spPr>
          <a:xfrm>
            <a:off x="13509823" y="6739506"/>
            <a:ext cx="2071585" cy="868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19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基础类型系统</a:t>
            </a:r>
          </a:p>
          <a:p>
            <a:pPr defTabSz="1828800">
              <a:defRPr b="1" sz="19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（</a:t>
            </a:r>
            <a:r>
              <a:t>typeof</a:t>
            </a:r>
            <a:r>
              <a:t>）</a:t>
            </a:r>
          </a:p>
        </p:txBody>
      </p:sp>
      <p:sp>
        <p:nvSpPr>
          <p:cNvPr id="636" name="矩形 71"/>
          <p:cNvSpPr/>
          <p:nvPr/>
        </p:nvSpPr>
        <p:spPr>
          <a:xfrm>
            <a:off x="16972536" y="239002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BigInt()</a:t>
            </a:r>
          </a:p>
        </p:txBody>
      </p:sp>
      <p:sp>
        <p:nvSpPr>
          <p:cNvPr id="637" name="矩形 72"/>
          <p:cNvSpPr/>
          <p:nvPr/>
        </p:nvSpPr>
        <p:spPr>
          <a:xfrm>
            <a:off x="16972536" y="2778463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Boolean()</a:t>
            </a:r>
          </a:p>
        </p:txBody>
      </p:sp>
      <p:grpSp>
        <p:nvGrpSpPr>
          <p:cNvPr id="640" name="矩形 73"/>
          <p:cNvGrpSpPr/>
          <p:nvPr/>
        </p:nvGrpSpPr>
        <p:grpSpPr>
          <a:xfrm>
            <a:off x="19151813" y="2944525"/>
            <a:ext cx="1409701" cy="885395"/>
            <a:chOff x="0" y="0"/>
            <a:chExt cx="1409700" cy="885394"/>
          </a:xfrm>
        </p:grpSpPr>
        <p:sp>
          <p:nvSpPr>
            <p:cNvPr id="638" name="矩形"/>
            <p:cNvSpPr/>
            <p:nvPr/>
          </p:nvSpPr>
          <p:spPr>
            <a:xfrm>
              <a:off x="0" y="-1"/>
              <a:ext cx="1409700" cy="885396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1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639" name="Object()"/>
            <p:cNvSpPr txBox="1"/>
            <p:nvPr/>
          </p:nvSpPr>
          <p:spPr>
            <a:xfrm>
              <a:off x="75175" y="290297"/>
              <a:ext cx="1259350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b="1" sz="1600">
                  <a:solidFill>
                    <a:srgbClr val="FF0000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Object()</a:t>
              </a:r>
            </a:p>
          </p:txBody>
        </p:sp>
      </p:grpSp>
      <p:sp>
        <p:nvSpPr>
          <p:cNvPr id="641" name="矩形 74"/>
          <p:cNvSpPr/>
          <p:nvPr/>
        </p:nvSpPr>
        <p:spPr>
          <a:xfrm>
            <a:off x="16972536" y="3736482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b="1" sz="1600">
                <a:solidFill>
                  <a:schemeClr val="accent5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Function()</a:t>
            </a:r>
          </a:p>
        </p:txBody>
      </p:sp>
      <p:sp>
        <p:nvSpPr>
          <p:cNvPr id="642" name="矩形 75"/>
          <p:cNvSpPr/>
          <p:nvPr/>
        </p:nvSpPr>
        <p:spPr>
          <a:xfrm>
            <a:off x="16972536" y="4124913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RegExp()</a:t>
            </a:r>
          </a:p>
        </p:txBody>
      </p:sp>
      <p:sp>
        <p:nvSpPr>
          <p:cNvPr id="643" name="左大括号 76"/>
          <p:cNvSpPr/>
          <p:nvPr/>
        </p:nvSpPr>
        <p:spPr>
          <a:xfrm flipH="1" rot="10800000">
            <a:off x="16668625" y="1656786"/>
            <a:ext cx="343581" cy="1759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443"/>
                  <a:pt x="10800" y="21248"/>
                </a:cubicBezTo>
                <a:lnTo>
                  <a:pt x="10800" y="11243"/>
                </a:lnTo>
                <a:cubicBezTo>
                  <a:pt x="10800" y="11049"/>
                  <a:pt x="5965" y="10891"/>
                  <a:pt x="0" y="10891"/>
                </a:cubicBezTo>
                <a:cubicBezTo>
                  <a:pt x="5965" y="10891"/>
                  <a:pt x="10800" y="10734"/>
                  <a:pt x="10800" y="10540"/>
                </a:cubicBezTo>
                <a:lnTo>
                  <a:pt x="10800" y="352"/>
                </a:lnTo>
                <a:cubicBezTo>
                  <a:pt x="10800" y="157"/>
                  <a:pt x="15635" y="0"/>
                  <a:pt x="21600" y="0"/>
                </a:cubicBezTo>
              </a:path>
            </a:pathLst>
          </a:custGeom>
          <a:ln w="254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676" name="直接连接符 78"/>
          <p:cNvSpPr/>
          <p:nvPr/>
        </p:nvSpPr>
        <p:spPr>
          <a:xfrm>
            <a:off x="13295300" y="3628128"/>
            <a:ext cx="3524116" cy="1994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chemeClr val="accent3">
                <a:lumOff val="23529"/>
              </a:schemeClr>
            </a:solidFill>
            <a:custDash>
              <a:ds d="600000" sp="6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677" name="直接连接符 90"/>
          <p:cNvSpPr/>
          <p:nvPr/>
        </p:nvSpPr>
        <p:spPr>
          <a:xfrm>
            <a:off x="18063860" y="3740054"/>
            <a:ext cx="1084779" cy="5405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46" name="直接连接符 119"/>
          <p:cNvSpPr/>
          <p:nvPr/>
        </p:nvSpPr>
        <p:spPr>
          <a:xfrm flipH="1">
            <a:off x="15866908" y="1442206"/>
            <a:ext cx="1" cy="7914193"/>
          </a:xfrm>
          <a:prstGeom prst="line">
            <a:avLst/>
          </a:prstGeom>
          <a:ln w="12700">
            <a:solidFill>
              <a:srgbClr val="ED7D31"/>
            </a:solidFill>
            <a:miter/>
          </a:ln>
        </p:spPr>
        <p:txBody>
          <a:bodyPr tIns="91439" bIns="91439"/>
          <a:lstStyle/>
          <a:p>
            <a:pPr algn="l"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647" name="左大括号 131"/>
          <p:cNvSpPr/>
          <p:nvPr/>
        </p:nvSpPr>
        <p:spPr>
          <a:xfrm flipH="1" rot="5400000">
            <a:off x="19005181" y="3047311"/>
            <a:ext cx="368705" cy="43701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32"/>
                  <a:pt x="10800" y="21448"/>
                </a:cubicBezTo>
                <a:lnTo>
                  <a:pt x="10800" y="18851"/>
                </a:lnTo>
                <a:cubicBezTo>
                  <a:pt x="10800" y="18767"/>
                  <a:pt x="5965" y="18699"/>
                  <a:pt x="0" y="18699"/>
                </a:cubicBezTo>
                <a:cubicBezTo>
                  <a:pt x="5965" y="18699"/>
                  <a:pt x="10800" y="18631"/>
                  <a:pt x="10800" y="18547"/>
                </a:cubicBezTo>
                <a:lnTo>
                  <a:pt x="10800" y="152"/>
                </a:lnTo>
                <a:cubicBezTo>
                  <a:pt x="10800" y="68"/>
                  <a:pt x="15635" y="0"/>
                  <a:pt x="21600" y="0"/>
                </a:cubicBezTo>
              </a:path>
            </a:pathLst>
          </a:custGeom>
          <a:ln w="254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678" name="直接连接符 93"/>
          <p:cNvSpPr/>
          <p:nvPr/>
        </p:nvSpPr>
        <p:spPr>
          <a:xfrm>
            <a:off x="18111678" y="3987211"/>
            <a:ext cx="856420" cy="7104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49" name="矩形 139"/>
          <p:cNvSpPr/>
          <p:nvPr/>
        </p:nvSpPr>
        <p:spPr>
          <a:xfrm>
            <a:off x="20258513" y="4697642"/>
            <a:ext cx="1080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More...</a:t>
            </a:r>
          </a:p>
        </p:txBody>
      </p:sp>
      <p:sp>
        <p:nvSpPr>
          <p:cNvPr id="679" name="直接连接符 93"/>
          <p:cNvSpPr/>
          <p:nvPr/>
        </p:nvSpPr>
        <p:spPr>
          <a:xfrm>
            <a:off x="18053349" y="1773809"/>
            <a:ext cx="1304964" cy="11675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51" name="文本框 149"/>
          <p:cNvSpPr txBox="1"/>
          <p:nvPr/>
        </p:nvSpPr>
        <p:spPr>
          <a:xfrm>
            <a:off x="16350223" y="5465767"/>
            <a:ext cx="2331707" cy="868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19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对象类型系统</a:t>
            </a:r>
          </a:p>
          <a:p>
            <a:pPr defTabSz="1828800">
              <a:defRPr b="1" sz="19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（</a:t>
            </a:r>
            <a:r>
              <a:t>instanceof</a:t>
            </a:r>
            <a:r>
              <a:t>）</a:t>
            </a:r>
          </a:p>
        </p:txBody>
      </p:sp>
      <p:sp>
        <p:nvSpPr>
          <p:cNvPr id="652" name="直接连接符 151"/>
          <p:cNvSpPr/>
          <p:nvPr/>
        </p:nvSpPr>
        <p:spPr>
          <a:xfrm flipH="1" flipV="1">
            <a:off x="4362187" y="7976345"/>
            <a:ext cx="19783564" cy="1"/>
          </a:xfrm>
          <a:prstGeom prst="line">
            <a:avLst/>
          </a:prstGeom>
          <a:ln w="12700">
            <a:solidFill>
              <a:srgbClr val="ED7D31"/>
            </a:solidFill>
            <a:miter/>
          </a:ln>
        </p:spPr>
        <p:txBody>
          <a:bodyPr tIns="91439" bIns="91439"/>
          <a:lstStyle/>
          <a:p>
            <a:pPr algn="l"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653" name="文本框 157"/>
          <p:cNvSpPr txBox="1"/>
          <p:nvPr/>
        </p:nvSpPr>
        <p:spPr>
          <a:xfrm>
            <a:off x="16013811" y="2386852"/>
            <a:ext cx="61555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包装类</a:t>
            </a:r>
          </a:p>
        </p:txBody>
      </p:sp>
      <p:sp>
        <p:nvSpPr>
          <p:cNvPr id="654" name="矩形 189"/>
          <p:cNvSpPr/>
          <p:nvPr/>
        </p:nvSpPr>
        <p:spPr>
          <a:xfrm>
            <a:off x="13359614" y="8130881"/>
            <a:ext cx="1080000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object</a:t>
            </a:r>
          </a:p>
        </p:txBody>
      </p:sp>
      <p:sp>
        <p:nvSpPr>
          <p:cNvPr id="655" name="矩形 190"/>
          <p:cNvSpPr/>
          <p:nvPr/>
        </p:nvSpPr>
        <p:spPr>
          <a:xfrm>
            <a:off x="14498229" y="8130881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function</a:t>
            </a:r>
          </a:p>
        </p:txBody>
      </p:sp>
      <p:sp>
        <p:nvSpPr>
          <p:cNvPr id="656" name="左大括号 202"/>
          <p:cNvSpPr/>
          <p:nvPr/>
        </p:nvSpPr>
        <p:spPr>
          <a:xfrm flipH="1" rot="10800000">
            <a:off x="16802450" y="1656786"/>
            <a:ext cx="225625" cy="23583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23"/>
                  <a:pt x="10800" y="21428"/>
                </a:cubicBezTo>
                <a:lnTo>
                  <a:pt x="10800" y="3695"/>
                </a:lnTo>
                <a:cubicBezTo>
                  <a:pt x="10800" y="3600"/>
                  <a:pt x="5965" y="3523"/>
                  <a:pt x="0" y="3523"/>
                </a:cubicBezTo>
                <a:cubicBezTo>
                  <a:pt x="5965" y="3523"/>
                  <a:pt x="10800" y="3445"/>
                  <a:pt x="10800" y="3350"/>
                </a:cubicBezTo>
                <a:lnTo>
                  <a:pt x="10800" y="172"/>
                </a:lnTo>
                <a:cubicBezTo>
                  <a:pt x="10800" y="77"/>
                  <a:pt x="15635" y="0"/>
                  <a:pt x="21600" y="0"/>
                </a:cubicBezTo>
              </a:path>
            </a:pathLst>
          </a:custGeom>
          <a:ln w="19050">
            <a:solidFill>
              <a:schemeClr val="accent3">
                <a:lumOff val="23529"/>
              </a:schemeClr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657" name="文本框 206"/>
          <p:cNvSpPr txBox="1"/>
          <p:nvPr/>
        </p:nvSpPr>
        <p:spPr>
          <a:xfrm rot="19809415">
            <a:off x="14773496" y="4128088"/>
            <a:ext cx="102592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对应的类型</a:t>
            </a:r>
          </a:p>
        </p:txBody>
      </p:sp>
      <p:sp>
        <p:nvSpPr>
          <p:cNvPr id="658" name="左大括号 207"/>
          <p:cNvSpPr/>
          <p:nvPr/>
        </p:nvSpPr>
        <p:spPr>
          <a:xfrm flipH="1" rot="16200000">
            <a:off x="11328958" y="1934156"/>
            <a:ext cx="574369" cy="7924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42"/>
                  <a:pt x="10800" y="21470"/>
                </a:cubicBezTo>
                <a:lnTo>
                  <a:pt x="10800" y="15522"/>
                </a:lnTo>
                <a:cubicBezTo>
                  <a:pt x="10800" y="15450"/>
                  <a:pt x="5965" y="15391"/>
                  <a:pt x="0" y="15391"/>
                </a:cubicBezTo>
                <a:cubicBezTo>
                  <a:pt x="5965" y="15391"/>
                  <a:pt x="10800" y="15333"/>
                  <a:pt x="10800" y="15261"/>
                </a:cubicBezTo>
                <a:lnTo>
                  <a:pt x="10800" y="130"/>
                </a:lnTo>
                <a:cubicBezTo>
                  <a:pt x="10800" y="58"/>
                  <a:pt x="15635" y="0"/>
                  <a:pt x="21600" y="0"/>
                </a:cubicBezTo>
              </a:path>
            </a:pathLst>
          </a:custGeom>
          <a:ln w="19050">
            <a:solidFill>
              <a:schemeClr val="accent3">
                <a:lumOff val="23529"/>
              </a:schemeClr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659" name="矩形 232"/>
          <p:cNvSpPr/>
          <p:nvPr/>
        </p:nvSpPr>
        <p:spPr>
          <a:xfrm>
            <a:off x="16965114" y="4697642"/>
            <a:ext cx="1080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More …</a:t>
            </a:r>
          </a:p>
        </p:txBody>
      </p:sp>
      <p:sp>
        <p:nvSpPr>
          <p:cNvPr id="680" name="直接连接符 93"/>
          <p:cNvSpPr/>
          <p:nvPr/>
        </p:nvSpPr>
        <p:spPr>
          <a:xfrm>
            <a:off x="18054130" y="2144673"/>
            <a:ext cx="1155720" cy="7966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81" name="直接连接符 93"/>
          <p:cNvSpPr/>
          <p:nvPr/>
        </p:nvSpPr>
        <p:spPr>
          <a:xfrm>
            <a:off x="18063494" y="2558264"/>
            <a:ext cx="1085145" cy="501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82" name="直接连接符 93"/>
          <p:cNvSpPr/>
          <p:nvPr/>
        </p:nvSpPr>
        <p:spPr>
          <a:xfrm>
            <a:off x="18065816" y="2926276"/>
            <a:ext cx="1082823" cy="2787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83" name="直接连接符 93"/>
          <p:cNvSpPr/>
          <p:nvPr/>
        </p:nvSpPr>
        <p:spPr>
          <a:xfrm>
            <a:off x="18088542" y="3592965"/>
            <a:ext cx="1060097" cy="308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64" name="矩形 280"/>
          <p:cNvSpPr/>
          <p:nvPr/>
        </p:nvSpPr>
        <p:spPr>
          <a:xfrm>
            <a:off x="18611814" y="4697642"/>
            <a:ext cx="1080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More...</a:t>
            </a:r>
          </a:p>
        </p:txBody>
      </p:sp>
      <p:sp>
        <p:nvSpPr>
          <p:cNvPr id="684" name="直接连接符 93"/>
          <p:cNvSpPr/>
          <p:nvPr/>
        </p:nvSpPr>
        <p:spPr>
          <a:xfrm>
            <a:off x="20177154" y="3833129"/>
            <a:ext cx="511824" cy="712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66" name="矩形 303"/>
          <p:cNvSpPr txBox="1"/>
          <p:nvPr/>
        </p:nvSpPr>
        <p:spPr>
          <a:xfrm>
            <a:off x="17141494" y="4369384"/>
            <a:ext cx="22562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685" name="直接连接符 90"/>
          <p:cNvSpPr/>
          <p:nvPr/>
        </p:nvSpPr>
        <p:spPr>
          <a:xfrm>
            <a:off x="17820205" y="3833129"/>
            <a:ext cx="1376356" cy="9297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68" name="箭头: 上下 377"/>
          <p:cNvSpPr/>
          <p:nvPr/>
        </p:nvSpPr>
        <p:spPr>
          <a:xfrm>
            <a:off x="10453210" y="7232250"/>
            <a:ext cx="271405" cy="861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401"/>
                </a:moveTo>
                <a:lnTo>
                  <a:pt x="10800" y="0"/>
                </a:lnTo>
                <a:lnTo>
                  <a:pt x="21600" y="3401"/>
                </a:lnTo>
                <a:lnTo>
                  <a:pt x="16200" y="3401"/>
                </a:lnTo>
                <a:lnTo>
                  <a:pt x="16200" y="18199"/>
                </a:lnTo>
                <a:lnTo>
                  <a:pt x="21600" y="18199"/>
                </a:lnTo>
                <a:lnTo>
                  <a:pt x="10800" y="21600"/>
                </a:lnTo>
                <a:lnTo>
                  <a:pt x="0" y="18199"/>
                </a:lnTo>
                <a:lnTo>
                  <a:pt x="5400" y="18199"/>
                </a:lnTo>
                <a:lnTo>
                  <a:pt x="5400" y="3401"/>
                </a:lnTo>
                <a:close/>
              </a:path>
            </a:pathLst>
          </a:custGeom>
          <a:solidFill>
            <a:srgbClr val="4472C4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669" name="矩形 1"/>
          <p:cNvSpPr/>
          <p:nvPr/>
        </p:nvSpPr>
        <p:spPr>
          <a:xfrm>
            <a:off x="12215580" y="621083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symbol</a:t>
            </a:r>
          </a:p>
        </p:txBody>
      </p:sp>
      <p:sp>
        <p:nvSpPr>
          <p:cNvPr id="670" name="矩形 16"/>
          <p:cNvSpPr/>
          <p:nvPr/>
        </p:nvSpPr>
        <p:spPr>
          <a:xfrm>
            <a:off x="16972536" y="3148774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Symbol()</a:t>
            </a:r>
          </a:p>
        </p:txBody>
      </p:sp>
      <p:sp>
        <p:nvSpPr>
          <p:cNvPr id="686" name="直接连接符 93"/>
          <p:cNvSpPr/>
          <p:nvPr/>
        </p:nvSpPr>
        <p:spPr>
          <a:xfrm>
            <a:off x="18055607" y="3204016"/>
            <a:ext cx="1093032" cy="111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72" name="矩形 14"/>
          <p:cNvSpPr/>
          <p:nvPr/>
        </p:nvSpPr>
        <p:spPr>
          <a:xfrm>
            <a:off x="12217432" y="8155571"/>
            <a:ext cx="1080001" cy="2603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4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Uni-symbol</a:t>
            </a:r>
          </a:p>
        </p:txBody>
      </p:sp>
      <p:grpSp>
        <p:nvGrpSpPr>
          <p:cNvPr id="675" name="矩形 7"/>
          <p:cNvGrpSpPr/>
          <p:nvPr/>
        </p:nvGrpSpPr>
        <p:grpSpPr>
          <a:xfrm>
            <a:off x="18876779" y="5554140"/>
            <a:ext cx="4969549" cy="2157635"/>
            <a:chOff x="0" y="-11985"/>
            <a:chExt cx="4969547" cy="2157634"/>
          </a:xfrm>
        </p:grpSpPr>
        <p:sp>
          <p:nvSpPr>
            <p:cNvPr id="673" name="矩形"/>
            <p:cNvSpPr/>
            <p:nvPr/>
          </p:nvSpPr>
          <p:spPr>
            <a:xfrm>
              <a:off x="-1" y="-1"/>
              <a:ext cx="4969549" cy="2133664"/>
            </a:xfrm>
            <a:prstGeom prst="rect">
              <a:avLst/>
            </a:prstGeom>
            <a:gradFill flip="none" rotWithShape="1">
              <a:gsLst>
                <a:gs pos="0">
                  <a:srgbClr val="B4D4A5">
                    <a:alpha val="60000"/>
                  </a:srgbClr>
                </a:gs>
                <a:gs pos="51000">
                  <a:srgbClr val="A9CD97">
                    <a:alpha val="60000"/>
                  </a:srgbClr>
                </a:gs>
                <a:gs pos="100000">
                  <a:srgbClr val="9BC985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674" name="类/构造类型…"/>
            <p:cNvSpPr txBox="1"/>
            <p:nvPr/>
          </p:nvSpPr>
          <p:spPr>
            <a:xfrm>
              <a:off x="111203" y="-11986"/>
              <a:ext cx="4747142" cy="21576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2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类</a:t>
              </a:r>
              <a:r>
                <a:t>/</a:t>
              </a:r>
              <a:r>
                <a:t>构造类型</a:t>
              </a:r>
            </a:p>
            <a:p>
              <a:pPr defTabSz="1828800">
                <a:defRPr sz="28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rPr>
                  <a:latin typeface="Avenir Next Regular"/>
                  <a:ea typeface="Avenir Next Regular"/>
                  <a:cs typeface="Avenir Next Regular"/>
                  <a:sym typeface="Avenir Next Regular"/>
                </a:rPr>
                <a:t>Class/Construct type</a:t>
              </a:r>
              <a:r>
                <a:t>）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矩形 7"/>
          <p:cNvGrpSpPr/>
          <p:nvPr/>
        </p:nvGrpSpPr>
        <p:grpSpPr>
          <a:xfrm>
            <a:off x="18876779" y="5554140"/>
            <a:ext cx="4969549" cy="2157635"/>
            <a:chOff x="0" y="-11985"/>
            <a:chExt cx="4969547" cy="2157634"/>
          </a:xfrm>
        </p:grpSpPr>
        <p:sp>
          <p:nvSpPr>
            <p:cNvPr id="688" name="矩形"/>
            <p:cNvSpPr/>
            <p:nvPr/>
          </p:nvSpPr>
          <p:spPr>
            <a:xfrm>
              <a:off x="-1" y="-1"/>
              <a:ext cx="4969549" cy="2133664"/>
            </a:xfrm>
            <a:prstGeom prst="rect">
              <a:avLst/>
            </a:prstGeom>
            <a:gradFill flip="none" rotWithShape="1">
              <a:gsLst>
                <a:gs pos="0">
                  <a:srgbClr val="B4D4A5">
                    <a:alpha val="60000"/>
                  </a:srgbClr>
                </a:gs>
                <a:gs pos="51000">
                  <a:srgbClr val="A9CD97">
                    <a:alpha val="60000"/>
                  </a:srgbClr>
                </a:gs>
                <a:gs pos="100000">
                  <a:srgbClr val="9BC985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689" name="类/构造类型…"/>
            <p:cNvSpPr txBox="1"/>
            <p:nvPr/>
          </p:nvSpPr>
          <p:spPr>
            <a:xfrm>
              <a:off x="111203" y="-11986"/>
              <a:ext cx="4747142" cy="21576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2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类</a:t>
              </a:r>
              <a:r>
                <a:t>/</a:t>
              </a:r>
              <a:r>
                <a:t>构造类型</a:t>
              </a:r>
            </a:p>
            <a:p>
              <a:pPr defTabSz="1828800">
                <a:defRPr sz="28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rPr>
                  <a:latin typeface="Avenir Next Regular"/>
                  <a:ea typeface="Avenir Next Regular"/>
                  <a:cs typeface="Avenir Next Regular"/>
                  <a:sym typeface="Avenir Next Regular"/>
                </a:rPr>
                <a:t>Class/Construct type</a:t>
              </a:r>
              <a:r>
                <a:t>）</a:t>
              </a:r>
            </a:p>
          </p:txBody>
        </p:sp>
      </p:grpSp>
      <p:sp>
        <p:nvSpPr>
          <p:cNvPr id="691" name="矩形 34"/>
          <p:cNvSpPr/>
          <p:nvPr/>
        </p:nvSpPr>
        <p:spPr>
          <a:xfrm>
            <a:off x="16972536" y="2001591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Number()</a:t>
            </a:r>
          </a:p>
        </p:txBody>
      </p:sp>
      <p:sp>
        <p:nvSpPr>
          <p:cNvPr id="692" name="矩形 35"/>
          <p:cNvSpPr/>
          <p:nvPr/>
        </p:nvSpPr>
        <p:spPr>
          <a:xfrm>
            <a:off x="16972536" y="1613155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String()</a:t>
            </a:r>
          </a:p>
        </p:txBody>
      </p:sp>
      <p:sp>
        <p:nvSpPr>
          <p:cNvPr id="693" name="文本框 50"/>
          <p:cNvSpPr txBox="1"/>
          <p:nvPr/>
        </p:nvSpPr>
        <p:spPr>
          <a:xfrm>
            <a:off x="11906982" y="9084057"/>
            <a:ext cx="2228679" cy="954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 b="1" sz="1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>
                <a:solidFill>
                  <a:schemeClr val="accent5"/>
                </a:solidFill>
              </a:rPr>
              <a:t>字面对象</a:t>
            </a:r>
            <a:r>
              <a:rPr b="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：</a:t>
            </a:r>
            <a:r>
              <a:rPr b="0">
                <a:latin typeface="Helvetica"/>
                <a:ea typeface="Helvetica"/>
                <a:cs typeface="Helvetica"/>
                <a:sym typeface="Helvetica"/>
              </a:rPr>
              <a:t>{ … }</a:t>
            </a:r>
            <a:endParaRPr b="0">
              <a:latin typeface="Helvetica"/>
              <a:ea typeface="Helvetica"/>
              <a:cs typeface="Helvetica"/>
              <a:sym typeface="Helvetica"/>
            </a:endParaRPr>
          </a:p>
          <a:p>
            <a:pPr algn="l" defTabSz="1828800">
              <a:defRPr sz="1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数组与元组对象：</a:t>
            </a:r>
            <a:r>
              <a:t>[ … ]</a:t>
            </a:r>
          </a:p>
          <a:p>
            <a:pPr algn="l" defTabSz="1828800">
              <a:defRPr sz="1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字面正则对象</a:t>
            </a:r>
            <a:r>
              <a:t>: /…/…</a:t>
            </a:r>
          </a:p>
        </p:txBody>
      </p:sp>
      <p:sp>
        <p:nvSpPr>
          <p:cNvPr id="694" name="文本框 52"/>
          <p:cNvSpPr txBox="1"/>
          <p:nvPr/>
        </p:nvSpPr>
        <p:spPr>
          <a:xfrm>
            <a:off x="14749375" y="8964727"/>
            <a:ext cx="2228679" cy="119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 sz="14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箭头函数</a:t>
            </a:r>
            <a:r>
              <a:t>: () =&gt; …</a:t>
            </a:r>
          </a:p>
          <a:p>
            <a:pPr algn="l" defTabSz="1828800">
              <a:defRPr sz="14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具名函数</a:t>
            </a:r>
            <a:r>
              <a:t>: function f() { ... }</a:t>
            </a:r>
          </a:p>
          <a:p>
            <a:pPr algn="l" defTabSz="1828800">
              <a:defRPr sz="14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匿名函数</a:t>
            </a:r>
            <a:r>
              <a:t>: function () { ... }</a:t>
            </a:r>
          </a:p>
          <a:p>
            <a:pPr algn="l" defTabSz="1828800">
              <a:defRPr sz="14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...</a:t>
            </a:r>
          </a:p>
        </p:txBody>
      </p:sp>
      <p:cxnSp>
        <p:nvCxnSpPr>
          <p:cNvPr id="695" name="直接连接符 54"/>
          <p:cNvCxnSpPr>
            <a:stCxn id="716" idx="0"/>
            <a:endCxn id="693" idx="0"/>
          </p:cNvCxnSpPr>
          <p:nvPr/>
        </p:nvCxnSpPr>
        <p:spPr>
          <a:xfrm flipH="1">
            <a:off x="13021321" y="8286456"/>
            <a:ext cx="878293" cy="1274665"/>
          </a:xfrm>
          <a:prstGeom prst="straightConnector1">
            <a:avLst/>
          </a:prstGeom>
          <a:ln w="25400">
            <a:solidFill>
              <a:srgbClr val="FFFFFF"/>
            </a:solidFill>
            <a:miter/>
          </a:ln>
        </p:spPr>
      </p:cxnSp>
      <p:sp>
        <p:nvSpPr>
          <p:cNvPr id="696" name="矩形 71"/>
          <p:cNvSpPr/>
          <p:nvPr/>
        </p:nvSpPr>
        <p:spPr>
          <a:xfrm>
            <a:off x="16972536" y="239002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BigInt()</a:t>
            </a:r>
          </a:p>
        </p:txBody>
      </p:sp>
      <p:sp>
        <p:nvSpPr>
          <p:cNvPr id="697" name="矩形 72"/>
          <p:cNvSpPr/>
          <p:nvPr/>
        </p:nvSpPr>
        <p:spPr>
          <a:xfrm>
            <a:off x="16972536" y="2778463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Boolean()</a:t>
            </a:r>
          </a:p>
        </p:txBody>
      </p:sp>
      <p:grpSp>
        <p:nvGrpSpPr>
          <p:cNvPr id="700" name="矩形 73"/>
          <p:cNvGrpSpPr/>
          <p:nvPr/>
        </p:nvGrpSpPr>
        <p:grpSpPr>
          <a:xfrm>
            <a:off x="19151813" y="2944525"/>
            <a:ext cx="1409701" cy="885395"/>
            <a:chOff x="0" y="0"/>
            <a:chExt cx="1409700" cy="885394"/>
          </a:xfrm>
        </p:grpSpPr>
        <p:sp>
          <p:nvSpPr>
            <p:cNvPr id="698" name="矩形"/>
            <p:cNvSpPr/>
            <p:nvPr/>
          </p:nvSpPr>
          <p:spPr>
            <a:xfrm>
              <a:off x="0" y="-1"/>
              <a:ext cx="1409700" cy="885396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1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699" name="Object()"/>
            <p:cNvSpPr txBox="1"/>
            <p:nvPr/>
          </p:nvSpPr>
          <p:spPr>
            <a:xfrm>
              <a:off x="75175" y="290297"/>
              <a:ext cx="1259350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b="1" sz="1600">
                  <a:solidFill>
                    <a:srgbClr val="FF0000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Object()</a:t>
              </a:r>
            </a:p>
          </p:txBody>
        </p:sp>
      </p:grpSp>
      <p:sp>
        <p:nvSpPr>
          <p:cNvPr id="701" name="矩形 74"/>
          <p:cNvSpPr/>
          <p:nvPr/>
        </p:nvSpPr>
        <p:spPr>
          <a:xfrm>
            <a:off x="16972536" y="3736482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b="1" sz="1600">
                <a:solidFill>
                  <a:schemeClr val="accent5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Function()</a:t>
            </a:r>
          </a:p>
        </p:txBody>
      </p:sp>
      <p:sp>
        <p:nvSpPr>
          <p:cNvPr id="702" name="矩形 75"/>
          <p:cNvSpPr/>
          <p:nvPr/>
        </p:nvSpPr>
        <p:spPr>
          <a:xfrm>
            <a:off x="16972536" y="4124913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RegExp()</a:t>
            </a:r>
          </a:p>
        </p:txBody>
      </p:sp>
      <p:sp>
        <p:nvSpPr>
          <p:cNvPr id="738" name="直接连接符 90"/>
          <p:cNvSpPr/>
          <p:nvPr/>
        </p:nvSpPr>
        <p:spPr>
          <a:xfrm>
            <a:off x="18063860" y="3740054"/>
            <a:ext cx="1084779" cy="5405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706" name="矩形 124"/>
          <p:cNvGrpSpPr/>
          <p:nvPr/>
        </p:nvGrpSpPr>
        <p:grpSpPr>
          <a:xfrm>
            <a:off x="18613454" y="9143807"/>
            <a:ext cx="4370121" cy="1876301"/>
            <a:chOff x="0" y="0"/>
            <a:chExt cx="4370120" cy="1876300"/>
          </a:xfrm>
        </p:grpSpPr>
        <p:sp>
          <p:nvSpPr>
            <p:cNvPr id="704" name="矩形"/>
            <p:cNvSpPr/>
            <p:nvPr/>
          </p:nvSpPr>
          <p:spPr>
            <a:xfrm>
              <a:off x="-1" y="-1"/>
              <a:ext cx="4370122" cy="1876302"/>
            </a:xfrm>
            <a:prstGeom prst="rect">
              <a:avLst/>
            </a:prstGeom>
            <a:solidFill>
              <a:srgbClr val="4472C4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705" name="接口类型…"/>
            <p:cNvSpPr txBox="1"/>
            <p:nvPr/>
          </p:nvSpPr>
          <p:spPr>
            <a:xfrm>
              <a:off x="104139" y="168479"/>
              <a:ext cx="4161842" cy="15393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接口类型</a:t>
              </a:r>
            </a:p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rPr>
                  <a:latin typeface="Avenir Next Regular"/>
                  <a:ea typeface="Avenir Next Regular"/>
                  <a:cs typeface="Avenir Next Regular"/>
                  <a:sym typeface="Avenir Next Regular"/>
                </a:rPr>
                <a:t>Interface type</a:t>
              </a:r>
              <a:r>
                <a:t>）</a:t>
              </a:r>
            </a:p>
          </p:txBody>
        </p:sp>
      </p:grpSp>
      <p:sp>
        <p:nvSpPr>
          <p:cNvPr id="707" name="箭头: 上下 125"/>
          <p:cNvSpPr/>
          <p:nvPr/>
        </p:nvSpPr>
        <p:spPr>
          <a:xfrm>
            <a:off x="22264512" y="7732457"/>
            <a:ext cx="271405" cy="861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401"/>
                </a:moveTo>
                <a:lnTo>
                  <a:pt x="10800" y="0"/>
                </a:lnTo>
                <a:lnTo>
                  <a:pt x="21600" y="3401"/>
                </a:lnTo>
                <a:lnTo>
                  <a:pt x="16200" y="3401"/>
                </a:lnTo>
                <a:lnTo>
                  <a:pt x="16200" y="18199"/>
                </a:lnTo>
                <a:lnTo>
                  <a:pt x="21600" y="18199"/>
                </a:lnTo>
                <a:lnTo>
                  <a:pt x="10800" y="21600"/>
                </a:lnTo>
                <a:lnTo>
                  <a:pt x="0" y="18199"/>
                </a:lnTo>
                <a:lnTo>
                  <a:pt x="5400" y="18199"/>
                </a:lnTo>
                <a:lnTo>
                  <a:pt x="5400" y="3401"/>
                </a:lnTo>
                <a:close/>
              </a:path>
            </a:pathLst>
          </a:custGeom>
          <a:solidFill>
            <a:srgbClr val="4472C4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708" name="左大括号 131"/>
          <p:cNvSpPr/>
          <p:nvPr/>
        </p:nvSpPr>
        <p:spPr>
          <a:xfrm flipH="1" rot="5400000">
            <a:off x="19005181" y="3047311"/>
            <a:ext cx="368705" cy="43701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32"/>
                  <a:pt x="10800" y="21448"/>
                </a:cubicBezTo>
                <a:lnTo>
                  <a:pt x="10800" y="18851"/>
                </a:lnTo>
                <a:cubicBezTo>
                  <a:pt x="10800" y="18767"/>
                  <a:pt x="5965" y="18699"/>
                  <a:pt x="0" y="18699"/>
                </a:cubicBezTo>
                <a:cubicBezTo>
                  <a:pt x="5965" y="18699"/>
                  <a:pt x="10800" y="18631"/>
                  <a:pt x="10800" y="18547"/>
                </a:cubicBezTo>
                <a:lnTo>
                  <a:pt x="10800" y="152"/>
                </a:lnTo>
                <a:cubicBezTo>
                  <a:pt x="10800" y="68"/>
                  <a:pt x="15635" y="0"/>
                  <a:pt x="21600" y="0"/>
                </a:cubicBezTo>
              </a:path>
            </a:pathLst>
          </a:custGeom>
          <a:ln w="254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739" name="直接连接符 93"/>
          <p:cNvSpPr/>
          <p:nvPr/>
        </p:nvSpPr>
        <p:spPr>
          <a:xfrm>
            <a:off x="18111678" y="3987211"/>
            <a:ext cx="856420" cy="7104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10" name="矩形 139"/>
          <p:cNvSpPr/>
          <p:nvPr/>
        </p:nvSpPr>
        <p:spPr>
          <a:xfrm>
            <a:off x="20258513" y="4697642"/>
            <a:ext cx="1080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More...</a:t>
            </a:r>
          </a:p>
        </p:txBody>
      </p:sp>
      <p:sp>
        <p:nvSpPr>
          <p:cNvPr id="740" name="直接连接符 93"/>
          <p:cNvSpPr/>
          <p:nvPr/>
        </p:nvSpPr>
        <p:spPr>
          <a:xfrm>
            <a:off x="18053349" y="1773809"/>
            <a:ext cx="1304964" cy="11675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12" name="文本框 148"/>
          <p:cNvSpPr txBox="1"/>
          <p:nvPr/>
        </p:nvSpPr>
        <p:spPr>
          <a:xfrm>
            <a:off x="18352803" y="11061851"/>
            <a:ext cx="4722909" cy="1116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r" defTabSz="1828800">
              <a:defRPr sz="18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Interface define instance and/or class for instance, using one or more definitions.</a:t>
            </a:r>
          </a:p>
        </p:txBody>
      </p:sp>
      <p:sp>
        <p:nvSpPr>
          <p:cNvPr id="713" name="文本框 149"/>
          <p:cNvSpPr txBox="1"/>
          <p:nvPr/>
        </p:nvSpPr>
        <p:spPr>
          <a:xfrm>
            <a:off x="16350223" y="5465767"/>
            <a:ext cx="2331707" cy="868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19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对象类型系统</a:t>
            </a:r>
          </a:p>
          <a:p>
            <a:pPr defTabSz="1828800">
              <a:defRPr b="1" sz="19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（</a:t>
            </a:r>
            <a:r>
              <a:t>instanceof</a:t>
            </a:r>
            <a:r>
              <a:t>）</a:t>
            </a:r>
          </a:p>
        </p:txBody>
      </p:sp>
      <p:sp>
        <p:nvSpPr>
          <p:cNvPr id="714" name="直接连接符 151"/>
          <p:cNvSpPr/>
          <p:nvPr/>
        </p:nvSpPr>
        <p:spPr>
          <a:xfrm flipH="1" flipV="1">
            <a:off x="11373217" y="7976345"/>
            <a:ext cx="12772534" cy="1"/>
          </a:xfrm>
          <a:prstGeom prst="line">
            <a:avLst/>
          </a:prstGeom>
          <a:ln w="12700">
            <a:solidFill>
              <a:srgbClr val="ED7D31"/>
            </a:solidFill>
            <a:miter/>
          </a:ln>
        </p:spPr>
        <p:txBody>
          <a:bodyPr tIns="91439" bIns="91439"/>
          <a:lstStyle/>
          <a:p>
            <a:pPr algn="l"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cxnSp>
        <p:nvCxnSpPr>
          <p:cNvPr id="715" name="直接连接符 180"/>
          <p:cNvCxnSpPr>
            <a:stCxn id="717" idx="0"/>
            <a:endCxn id="694" idx="0"/>
          </p:cNvCxnSpPr>
          <p:nvPr/>
        </p:nvCxnSpPr>
        <p:spPr>
          <a:xfrm>
            <a:off x="15038229" y="8286456"/>
            <a:ext cx="825486" cy="1277712"/>
          </a:xfrm>
          <a:prstGeom prst="straightConnector1">
            <a:avLst/>
          </a:prstGeom>
          <a:ln w="25400">
            <a:solidFill>
              <a:srgbClr val="FFFFFF"/>
            </a:solidFill>
            <a:miter/>
          </a:ln>
        </p:spPr>
      </p:cxnSp>
      <p:sp>
        <p:nvSpPr>
          <p:cNvPr id="716" name="矩形 189"/>
          <p:cNvSpPr/>
          <p:nvPr/>
        </p:nvSpPr>
        <p:spPr>
          <a:xfrm>
            <a:off x="13359614" y="8130881"/>
            <a:ext cx="1080000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object</a:t>
            </a:r>
          </a:p>
        </p:txBody>
      </p:sp>
      <p:sp>
        <p:nvSpPr>
          <p:cNvPr id="717" name="矩形 190"/>
          <p:cNvSpPr/>
          <p:nvPr/>
        </p:nvSpPr>
        <p:spPr>
          <a:xfrm>
            <a:off x="14498229" y="8130881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function</a:t>
            </a:r>
          </a:p>
        </p:txBody>
      </p:sp>
      <p:sp>
        <p:nvSpPr>
          <p:cNvPr id="718" name="矩形 232"/>
          <p:cNvSpPr/>
          <p:nvPr/>
        </p:nvSpPr>
        <p:spPr>
          <a:xfrm>
            <a:off x="16965114" y="4697642"/>
            <a:ext cx="1080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More …</a:t>
            </a:r>
          </a:p>
        </p:txBody>
      </p:sp>
      <p:sp>
        <p:nvSpPr>
          <p:cNvPr id="741" name="直接连接符 93"/>
          <p:cNvSpPr/>
          <p:nvPr/>
        </p:nvSpPr>
        <p:spPr>
          <a:xfrm>
            <a:off x="18054130" y="2144673"/>
            <a:ext cx="1155720" cy="7966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42" name="直接连接符 93"/>
          <p:cNvSpPr/>
          <p:nvPr/>
        </p:nvSpPr>
        <p:spPr>
          <a:xfrm>
            <a:off x="18063494" y="2558264"/>
            <a:ext cx="1085145" cy="501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43" name="直接连接符 93"/>
          <p:cNvSpPr/>
          <p:nvPr/>
        </p:nvSpPr>
        <p:spPr>
          <a:xfrm>
            <a:off x="18065816" y="2926276"/>
            <a:ext cx="1082823" cy="2787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44" name="直接连接符 93"/>
          <p:cNvSpPr/>
          <p:nvPr/>
        </p:nvSpPr>
        <p:spPr>
          <a:xfrm>
            <a:off x="18088542" y="3592965"/>
            <a:ext cx="1060097" cy="308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23" name="矩形 280"/>
          <p:cNvSpPr/>
          <p:nvPr/>
        </p:nvSpPr>
        <p:spPr>
          <a:xfrm>
            <a:off x="18611814" y="4697642"/>
            <a:ext cx="1080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More...</a:t>
            </a:r>
          </a:p>
        </p:txBody>
      </p:sp>
      <p:sp>
        <p:nvSpPr>
          <p:cNvPr id="745" name="直接连接符 93"/>
          <p:cNvSpPr/>
          <p:nvPr/>
        </p:nvSpPr>
        <p:spPr>
          <a:xfrm>
            <a:off x="20177154" y="3833129"/>
            <a:ext cx="511824" cy="712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25" name="矩形 303"/>
          <p:cNvSpPr txBox="1"/>
          <p:nvPr/>
        </p:nvSpPr>
        <p:spPr>
          <a:xfrm>
            <a:off x="17141494" y="4369384"/>
            <a:ext cx="22562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746" name="直接连接符 90"/>
          <p:cNvSpPr/>
          <p:nvPr/>
        </p:nvSpPr>
        <p:spPr>
          <a:xfrm>
            <a:off x="17820205" y="3833129"/>
            <a:ext cx="1376356" cy="9297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27" name="矩形 16"/>
          <p:cNvSpPr/>
          <p:nvPr/>
        </p:nvSpPr>
        <p:spPr>
          <a:xfrm>
            <a:off x="16972536" y="3148774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Symbol()</a:t>
            </a:r>
          </a:p>
        </p:txBody>
      </p:sp>
      <p:sp>
        <p:nvSpPr>
          <p:cNvPr id="747" name="直接连接符 93"/>
          <p:cNvSpPr/>
          <p:nvPr/>
        </p:nvSpPr>
        <p:spPr>
          <a:xfrm>
            <a:off x="18055607" y="3204016"/>
            <a:ext cx="1093032" cy="111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731" name="矩形 40"/>
          <p:cNvGrpSpPr/>
          <p:nvPr/>
        </p:nvGrpSpPr>
        <p:grpSpPr>
          <a:xfrm>
            <a:off x="11473700" y="10028842"/>
            <a:ext cx="2891755" cy="1451523"/>
            <a:chOff x="0" y="0"/>
            <a:chExt cx="2891754" cy="1451522"/>
          </a:xfrm>
        </p:grpSpPr>
        <p:sp>
          <p:nvSpPr>
            <p:cNvPr id="729" name="矩形"/>
            <p:cNvSpPr/>
            <p:nvPr/>
          </p:nvSpPr>
          <p:spPr>
            <a:xfrm>
              <a:off x="-1" y="-1"/>
              <a:ext cx="2891756" cy="1451524"/>
            </a:xfrm>
            <a:prstGeom prst="rect">
              <a:avLst/>
            </a:prstGeom>
            <a:gradFill flip="none" rotWithShape="1">
              <a:gsLst>
                <a:gs pos="0">
                  <a:srgbClr val="B4D4A5">
                    <a:alpha val="60000"/>
                  </a:srgbClr>
                </a:gs>
                <a:gs pos="51000">
                  <a:srgbClr val="A9CD97">
                    <a:alpha val="60000"/>
                  </a:srgbClr>
                </a:gs>
                <a:gs pos="100000">
                  <a:srgbClr val="9BC985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730" name="对象类型…"/>
            <p:cNvSpPr txBox="1"/>
            <p:nvPr/>
          </p:nvSpPr>
          <p:spPr>
            <a:xfrm>
              <a:off x="97789" y="151720"/>
              <a:ext cx="2696176" cy="11480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/>
            <a:p>
              <a:pPr defTabSz="1828800">
                <a:defRPr sz="28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对象类型</a:t>
              </a:r>
            </a:p>
            <a:p>
              <a:pPr defTabSz="1828800">
                <a:defRPr sz="25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object type</a:t>
              </a:r>
              <a:r>
                <a:t>）</a:t>
              </a:r>
            </a:p>
          </p:txBody>
        </p:sp>
      </p:grpSp>
      <p:grpSp>
        <p:nvGrpSpPr>
          <p:cNvPr id="734" name="矩形 41"/>
          <p:cNvGrpSpPr/>
          <p:nvPr/>
        </p:nvGrpSpPr>
        <p:grpSpPr>
          <a:xfrm>
            <a:off x="14517558" y="10028842"/>
            <a:ext cx="3154443" cy="1453429"/>
            <a:chOff x="0" y="0"/>
            <a:chExt cx="3154441" cy="1453428"/>
          </a:xfrm>
        </p:grpSpPr>
        <p:sp>
          <p:nvSpPr>
            <p:cNvPr id="732" name="矩形"/>
            <p:cNvSpPr/>
            <p:nvPr/>
          </p:nvSpPr>
          <p:spPr>
            <a:xfrm>
              <a:off x="0" y="0"/>
              <a:ext cx="3154442" cy="1453429"/>
            </a:xfrm>
            <a:prstGeom prst="rect">
              <a:avLst/>
            </a:prstGeom>
            <a:gradFill flip="none" rotWithShape="1">
              <a:gsLst>
                <a:gs pos="0">
                  <a:srgbClr val="B4D4A5">
                    <a:alpha val="60000"/>
                  </a:srgbClr>
                </a:gs>
                <a:gs pos="51000">
                  <a:srgbClr val="A9CD97">
                    <a:alpha val="60000"/>
                  </a:srgbClr>
                </a:gs>
                <a:gs pos="100000">
                  <a:srgbClr val="9BC985"/>
                </a:gs>
              </a:gsLst>
              <a:path path="shape">
                <a:fillToRect l="50000" t="-802" r="49999" b="100802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733" name="函数类型…"/>
            <p:cNvSpPr txBox="1"/>
            <p:nvPr/>
          </p:nvSpPr>
          <p:spPr>
            <a:xfrm>
              <a:off x="106673" y="116999"/>
              <a:ext cx="2941096" cy="12465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28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函数类型</a:t>
              </a:r>
            </a:p>
            <a:p>
              <a:pPr defTabSz="1828800">
                <a:defRPr sz="25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function type</a:t>
              </a:r>
              <a:r>
                <a:t>）</a:t>
              </a:r>
            </a:p>
          </p:txBody>
        </p:sp>
      </p:grpSp>
      <p:sp>
        <p:nvSpPr>
          <p:cNvPr id="735" name="直接连接符 59"/>
          <p:cNvSpPr/>
          <p:nvPr/>
        </p:nvSpPr>
        <p:spPr>
          <a:xfrm>
            <a:off x="18214519" y="10218163"/>
            <a:ext cx="1" cy="913001"/>
          </a:xfrm>
          <a:prstGeom prst="line">
            <a:avLst/>
          </a:prstGeom>
          <a:ln w="12700">
            <a:solidFill>
              <a:srgbClr val="ED7D31"/>
            </a:solidFill>
            <a:miter/>
          </a:ln>
        </p:spPr>
        <p:txBody>
          <a:bodyPr tIns="91439" bIns="91439"/>
          <a:lstStyle/>
          <a:p>
            <a:pPr algn="l"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736" name="箭头: 上下 63"/>
          <p:cNvSpPr/>
          <p:nvPr/>
        </p:nvSpPr>
        <p:spPr>
          <a:xfrm rot="5400000">
            <a:off x="18095872" y="10441895"/>
            <a:ext cx="271405" cy="459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378"/>
                </a:moveTo>
                <a:lnTo>
                  <a:pt x="10800" y="0"/>
                </a:lnTo>
                <a:lnTo>
                  <a:pt x="21600" y="6378"/>
                </a:lnTo>
                <a:lnTo>
                  <a:pt x="16200" y="6378"/>
                </a:lnTo>
                <a:lnTo>
                  <a:pt x="16200" y="15222"/>
                </a:lnTo>
                <a:lnTo>
                  <a:pt x="21600" y="15222"/>
                </a:lnTo>
                <a:lnTo>
                  <a:pt x="10800" y="21600"/>
                </a:lnTo>
                <a:lnTo>
                  <a:pt x="0" y="15222"/>
                </a:lnTo>
                <a:lnTo>
                  <a:pt x="5400" y="15222"/>
                </a:lnTo>
                <a:lnTo>
                  <a:pt x="5400" y="6378"/>
                </a:lnTo>
                <a:close/>
              </a:path>
            </a:pathLst>
          </a:custGeom>
          <a:solidFill>
            <a:srgbClr val="4472C4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pic>
        <p:nvPicPr>
          <p:cNvPr id="737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9873" y="5406240"/>
            <a:ext cx="10033489" cy="8309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1" name="矩形 15"/>
          <p:cNvGrpSpPr/>
          <p:nvPr/>
        </p:nvGrpSpPr>
        <p:grpSpPr>
          <a:xfrm>
            <a:off x="548922" y="9143807"/>
            <a:ext cx="4370121" cy="1876301"/>
            <a:chOff x="0" y="0"/>
            <a:chExt cx="4370120" cy="1876300"/>
          </a:xfrm>
        </p:grpSpPr>
        <p:sp>
          <p:nvSpPr>
            <p:cNvPr id="749" name="矩形"/>
            <p:cNvSpPr/>
            <p:nvPr/>
          </p:nvSpPr>
          <p:spPr>
            <a:xfrm>
              <a:off x="-1" y="-1"/>
              <a:ext cx="4370122" cy="1876302"/>
            </a:xfrm>
            <a:prstGeom prst="rect">
              <a:avLst/>
            </a:prstGeom>
            <a:solidFill>
              <a:srgbClr val="4472C4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750" name="特殊类型…"/>
            <p:cNvSpPr txBox="1"/>
            <p:nvPr/>
          </p:nvSpPr>
          <p:spPr>
            <a:xfrm>
              <a:off x="104139" y="186310"/>
              <a:ext cx="4161842" cy="1503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特殊类型</a:t>
              </a:r>
            </a:p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（Special types）</a:t>
              </a:r>
            </a:p>
          </p:txBody>
        </p:sp>
      </p:grpSp>
      <p:sp>
        <p:nvSpPr>
          <p:cNvPr id="752" name="矩形 19"/>
          <p:cNvSpPr/>
          <p:nvPr/>
        </p:nvSpPr>
        <p:spPr>
          <a:xfrm>
            <a:off x="517722" y="8130171"/>
            <a:ext cx="828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never</a:t>
            </a:r>
          </a:p>
        </p:txBody>
      </p:sp>
      <p:sp>
        <p:nvSpPr>
          <p:cNvPr id="753" name="矩形 20"/>
          <p:cNvSpPr/>
          <p:nvPr/>
        </p:nvSpPr>
        <p:spPr>
          <a:xfrm>
            <a:off x="1421404" y="8130171"/>
            <a:ext cx="828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void</a:t>
            </a:r>
          </a:p>
        </p:txBody>
      </p:sp>
      <p:sp>
        <p:nvSpPr>
          <p:cNvPr id="754" name="矩形 21"/>
          <p:cNvSpPr/>
          <p:nvPr/>
        </p:nvSpPr>
        <p:spPr>
          <a:xfrm>
            <a:off x="2325086" y="8130171"/>
            <a:ext cx="828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any</a:t>
            </a:r>
          </a:p>
        </p:txBody>
      </p:sp>
      <p:sp>
        <p:nvSpPr>
          <p:cNvPr id="755" name="矩形 22"/>
          <p:cNvSpPr/>
          <p:nvPr/>
        </p:nvSpPr>
        <p:spPr>
          <a:xfrm>
            <a:off x="3228768" y="8174621"/>
            <a:ext cx="828001" cy="2222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unknown</a:t>
            </a:r>
          </a:p>
        </p:txBody>
      </p:sp>
      <p:sp>
        <p:nvSpPr>
          <p:cNvPr id="756" name="左大括号 47"/>
          <p:cNvSpPr/>
          <p:nvPr/>
        </p:nvSpPr>
        <p:spPr>
          <a:xfrm flipH="1" rot="5400000">
            <a:off x="2452707" y="6532871"/>
            <a:ext cx="574369" cy="4425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495"/>
                  <a:pt x="10800" y="21366"/>
                </a:cubicBezTo>
                <a:lnTo>
                  <a:pt x="10800" y="11001"/>
                </a:lnTo>
                <a:cubicBezTo>
                  <a:pt x="10800" y="10872"/>
                  <a:pt x="5965" y="10768"/>
                  <a:pt x="0" y="10768"/>
                </a:cubicBezTo>
                <a:cubicBezTo>
                  <a:pt x="5965" y="10768"/>
                  <a:pt x="10800" y="10663"/>
                  <a:pt x="10800" y="10534"/>
                </a:cubicBezTo>
                <a:lnTo>
                  <a:pt x="10800" y="234"/>
                </a:lnTo>
                <a:cubicBezTo>
                  <a:pt x="10800" y="105"/>
                  <a:pt x="15635" y="0"/>
                  <a:pt x="21600" y="0"/>
                </a:cubicBezTo>
              </a:path>
            </a:pathLst>
          </a:custGeom>
          <a:ln w="254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757" name="矩形 9"/>
          <p:cNvSpPr/>
          <p:nvPr/>
        </p:nvSpPr>
        <p:spPr>
          <a:xfrm>
            <a:off x="4132450" y="8130171"/>
            <a:ext cx="828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this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9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79287" y="4928330"/>
            <a:ext cx="9928465" cy="4811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60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60170" y="4801522"/>
            <a:ext cx="5492644" cy="4549022"/>
          </a:xfrm>
          <a:prstGeom prst="rect">
            <a:avLst/>
          </a:prstGeom>
          <a:ln w="12700">
            <a:miter lim="400000"/>
          </a:ln>
        </p:spPr>
      </p:pic>
      <p:pic>
        <p:nvPicPr>
          <p:cNvPr id="761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1186" y="6003108"/>
            <a:ext cx="3284084" cy="2145850"/>
          </a:xfrm>
          <a:prstGeom prst="rect">
            <a:avLst/>
          </a:prstGeom>
          <a:ln w="12700">
            <a:miter lim="400000"/>
          </a:ln>
        </p:spPr>
      </p:pic>
      <p:sp>
        <p:nvSpPr>
          <p:cNvPr id="762" name="文本框 73"/>
          <p:cNvSpPr txBox="1"/>
          <p:nvPr/>
        </p:nvSpPr>
        <p:spPr>
          <a:xfrm>
            <a:off x="8261623" y="10221424"/>
            <a:ext cx="4720766" cy="106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defTabSz="914400">
              <a:defRPr sz="4200">
                <a:solidFill>
                  <a:srgbClr val="DDDDD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子类型兼容</a:t>
            </a:r>
          </a:p>
        </p:txBody>
      </p:sp>
      <p:sp>
        <p:nvSpPr>
          <p:cNvPr id="763" name="文本框 73"/>
          <p:cNvSpPr txBox="1"/>
          <p:nvPr/>
        </p:nvSpPr>
        <p:spPr>
          <a:xfrm>
            <a:off x="18446109" y="10221424"/>
            <a:ext cx="4720766" cy="106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defTabSz="914400">
              <a:defRPr sz="4200">
                <a:solidFill>
                  <a:srgbClr val="DDDDD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结构类型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兼容</a:t>
            </a:r>
          </a:p>
        </p:txBody>
      </p:sp>
      <p:sp>
        <p:nvSpPr>
          <p:cNvPr id="764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赋值兼容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名词、术语</a:t>
            </a:r>
          </a:p>
        </p:txBody>
      </p:sp>
      <p:sp>
        <p:nvSpPr>
          <p:cNvPr id="767" name="矩形 23"/>
          <p:cNvSpPr txBox="1"/>
          <p:nvPr/>
        </p:nvSpPr>
        <p:spPr>
          <a:xfrm>
            <a:off x="1562615" y="2667560"/>
            <a:ext cx="6438020" cy="561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50000"/>
              </a:lnSpc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indent="254000" algn="r">
              <a:lnSpc>
                <a:spcPct val="150000"/>
              </a:lnSpc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字面类型、包装类型、包装类：</a:t>
            </a:r>
          </a:p>
          <a:p>
            <a:pPr indent="254000" algn="r">
              <a:lnSpc>
                <a:spcPct val="150000"/>
              </a:lnSpc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原始值类型、对象类型、子面对象类型：</a:t>
            </a:r>
          </a:p>
          <a:p>
            <a:pPr indent="254000" algn="r">
              <a:lnSpc>
                <a:spcPct val="150000"/>
              </a:lnSpc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值类型、引用类型：</a:t>
            </a:r>
          </a:p>
          <a:p>
            <a:pPr indent="254000" algn="r">
              <a:lnSpc>
                <a:spcPct val="150000"/>
              </a:lnSpc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子类、父类、祖先类：</a:t>
            </a:r>
          </a:p>
          <a:p>
            <a:pPr indent="254000" algn="r">
              <a:lnSpc>
                <a:spcPct val="150000"/>
              </a:lnSpc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子类型、父类型</a:t>
            </a:r>
            <a:r>
              <a:t>/</a:t>
            </a:r>
            <a:r>
              <a:t>超类型、子类型兼容：</a:t>
            </a:r>
          </a:p>
          <a:p>
            <a:pPr indent="254000" algn="r">
              <a:lnSpc>
                <a:spcPct val="150000"/>
              </a:lnSpc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结构类型、结构类型兼容：</a:t>
            </a:r>
          </a:p>
          <a:p>
            <a:pPr indent="254000" algn="r">
              <a:lnSpc>
                <a:spcPct val="150000"/>
              </a:lnSpc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接口、接口类型：</a:t>
            </a:r>
          </a:p>
        </p:txBody>
      </p:sp>
      <p:sp>
        <p:nvSpPr>
          <p:cNvPr id="768" name="矩形 23"/>
          <p:cNvSpPr txBox="1"/>
          <p:nvPr/>
        </p:nvSpPr>
        <p:spPr>
          <a:xfrm>
            <a:off x="7700536" y="2888729"/>
            <a:ext cx="16171270" cy="5403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254000" algn="l">
              <a:lnSpc>
                <a:spcPct val="150000"/>
              </a:lnSpc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indent="254000" algn="l">
              <a:lnSpc>
                <a:spcPct val="150000"/>
              </a:lnSpc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Literal types, Wrapper types/Boxed types, Wrapper/Boxed class</a:t>
            </a:r>
          </a:p>
          <a:p>
            <a:pPr indent="254000" algn="l">
              <a:lnSpc>
                <a:spcPct val="150000"/>
              </a:lnSpc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Primitive types, Object types, Literal object types</a:t>
            </a:r>
          </a:p>
          <a:p>
            <a:pPr indent="254000" algn="l">
              <a:lnSpc>
                <a:spcPct val="150000"/>
              </a:lnSpc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Value types, Reference types</a:t>
            </a:r>
          </a:p>
          <a:p>
            <a:pPr indent="254000" algn="l">
              <a:lnSpc>
                <a:spcPct val="150000"/>
              </a:lnSpc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Child class(Subclass, derived class), Parent class(Superclass, base class), Ancestor class(root class)</a:t>
            </a:r>
          </a:p>
          <a:p>
            <a:pPr indent="254000" algn="l">
              <a:lnSpc>
                <a:spcPct val="150000"/>
              </a:lnSpc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Subtype、Supertype、Subtype compatibility</a:t>
            </a:r>
          </a:p>
          <a:p>
            <a:pPr indent="254000" algn="l">
              <a:lnSpc>
                <a:spcPct val="150000"/>
              </a:lnSpc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Structural types 、Structural type compatibility</a:t>
            </a:r>
          </a:p>
          <a:p>
            <a:pPr indent="254000" algn="l">
              <a:lnSpc>
                <a:spcPct val="150000"/>
              </a:lnSpc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Interface、Interface types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概念</a:t>
            </a:r>
          </a:p>
        </p:txBody>
      </p:sp>
      <p:sp>
        <p:nvSpPr>
          <p:cNvPr id="771" name="矩形 23"/>
          <p:cNvSpPr txBox="1"/>
          <p:nvPr/>
        </p:nvSpPr>
        <p:spPr>
          <a:xfrm>
            <a:off x="1314503" y="3144955"/>
            <a:ext cx="21095968" cy="961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13083" indent="-260683" algn="l">
              <a:lnSpc>
                <a:spcPct val="150000"/>
              </a:lnSpc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 JavaScript</a:t>
            </a:r>
            <a:r>
              <a:t> </a:t>
            </a:r>
            <a:r>
              <a:t>中可以使用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基于类的</a:t>
            </a:r>
            <a:r>
              <a:t>和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基于原型的</a:t>
            </a:r>
            <a:r>
              <a:t>面向对象系统（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class-based and prototype-based object-oriented  system</a:t>
            </a:r>
            <a:r>
              <a:t>）。</a:t>
            </a:r>
          </a:p>
          <a:p>
            <a:pPr marL="413083" indent="-260683" algn="l">
              <a:lnSpc>
                <a:spcPct val="150000"/>
              </a:lnSpc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</a:t>
            </a:r>
            <a:r>
              <a:t>JavaScript</a:t>
            </a:r>
            <a:r>
              <a:t>中的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类</a:t>
            </a:r>
            <a:r>
              <a:t>，实际上是基于原型的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构造器</a:t>
            </a:r>
            <a:r>
              <a:t>的语法糖（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classes are really just syntactic sugar to prototype-based constructor functions</a:t>
            </a:r>
            <a:r>
              <a:t>）。</a:t>
            </a:r>
          </a:p>
          <a:p>
            <a:pPr marL="965200" indent="-558800" algn="l">
              <a:lnSpc>
                <a:spcPct val="150000"/>
              </a:lnSpc>
              <a:buSzPct val="100000"/>
              <a:buChar char="@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https://www.typescriptlang.org/docs/handbook/decorators.html#class-decorators</a:t>
            </a:r>
          </a:p>
          <a:p>
            <a:pPr marL="413083" indent="-260683" algn="l">
              <a:lnSpc>
                <a:spcPct val="150000"/>
              </a:lnSpc>
              <a:buSzPct val="100000"/>
              <a:buChar char="‣"/>
              <a:defRPr sz="2600">
                <a:solidFill>
                  <a:schemeClr val="accent1">
                    <a:lumOff val="12500"/>
                  </a:schemeClr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子类型</a:t>
            </a:r>
            <a:r>
              <a:rPr>
                <a:solidFill>
                  <a:srgbClr val="FFFFFF"/>
                </a:solidFill>
              </a:rPr>
              <a:t>是一种通过某些可替换性概念与其它数据类型（超类型）</a:t>
            </a:r>
            <a:r>
              <a:t>关联</a:t>
            </a:r>
            <a:r>
              <a:rPr>
                <a:solidFill>
                  <a:srgbClr val="FFFFFF"/>
                </a:solidFill>
              </a:rPr>
              <a:t>（</a:t>
            </a:r>
            <a:r>
              <a:rPr>
                <a:solidFill>
                  <a:srgbClr val="FFFFFF"/>
                </a:solidFill>
              </a:rPr>
              <a:t> </a:t>
            </a:r>
            <a:r>
              <a:rPr i="1">
                <a:solidFill>
                  <a:srgbClr val="FFFFFF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A subtype is a datatype that is related to another datatype (the supertype) by some notion of substitutability</a:t>
            </a:r>
            <a:r>
              <a:rPr>
                <a:solidFill>
                  <a:srgbClr val="FFFFFF"/>
                </a:solidFill>
              </a:rPr>
              <a:t>）的数据类型，它是类型</a:t>
            </a:r>
            <a:r>
              <a:t>多态性</a:t>
            </a:r>
            <a:r>
              <a:rPr>
                <a:solidFill>
                  <a:srgbClr val="FFFFFF"/>
                </a:solidFill>
              </a:rPr>
              <a:t>的一种形式（</a:t>
            </a:r>
            <a:r>
              <a:rPr i="1">
                <a:solidFill>
                  <a:srgbClr val="FFFFFF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is therefore a form of type polymorphism</a:t>
            </a:r>
            <a:r>
              <a:rPr>
                <a:solidFill>
                  <a:srgbClr val="FFFFFF"/>
                </a:solidFill>
              </a:rPr>
              <a:t>）。</a:t>
            </a:r>
            <a:endParaRPr>
              <a:solidFill>
                <a:srgbClr val="FFFFFF"/>
              </a:solidFill>
            </a:endParaRPr>
          </a:p>
          <a:p>
            <a:pPr marL="965200" indent="-558800" algn="l">
              <a:lnSpc>
                <a:spcPct val="150000"/>
              </a:lnSpc>
              <a:buSzPct val="100000"/>
              <a:buChar char="@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https://en.wikipedia.org/wiki/Subtyping</a:t>
            </a:r>
          </a:p>
          <a:p>
            <a:pPr marL="413083" indent="-260683" algn="l">
              <a:lnSpc>
                <a:spcPct val="150000"/>
              </a:lnSpc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</a:t>
            </a:r>
            <a:r>
              <a:t>TypeScript</a:t>
            </a:r>
            <a:r>
              <a:t>中的类型兼容性是基于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结构子类型</a:t>
            </a:r>
            <a:r>
              <a:t>的（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is based on structural subtyping </a:t>
            </a:r>
            <a:r>
              <a:t>）；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结构类型兼容</a:t>
            </a:r>
            <a:r>
              <a:t>背后的思想是，如果多个类型的“成员类型是兼容的”，则他们是兼容的</a:t>
            </a:r>
            <a:r>
              <a:t>。</a:t>
            </a:r>
          </a:p>
          <a:p>
            <a:pPr marL="965200" indent="-558800" algn="l">
              <a:lnSpc>
                <a:spcPct val="150000"/>
              </a:lnSpc>
              <a:buSzPct val="100000"/>
              <a:buChar char="@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https://www.typescriptlang.org/docs/handbook/type-compatibility.html</a:t>
            </a:r>
          </a:p>
          <a:p>
            <a:pPr marL="965200" indent="-558800" algn="l">
              <a:lnSpc>
                <a:spcPct val="150000"/>
              </a:lnSpc>
              <a:buSzPct val="100000"/>
              <a:buChar char="@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https://www.typescriptlang.org/docs/handbook/typescript-in-5-minutes.html#structural-type-system</a:t>
            </a:r>
          </a:p>
          <a:p>
            <a:pPr marL="965200" indent="-558800" algn="l">
              <a:lnSpc>
                <a:spcPct val="150000"/>
              </a:lnSpc>
              <a:buSzPct val="100000"/>
              <a:buChar char="@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https://jkchao.github.io/typescript-book-chinese/faqs/type-system-behavior.html</a:t>
            </a:r>
          </a:p>
          <a:p>
            <a:pPr marL="413083" indent="-260683" algn="l">
              <a:lnSpc>
                <a:spcPct val="150000"/>
              </a:lnSpc>
              <a:buSzPct val="100000"/>
              <a:buChar char="‣"/>
              <a:defRPr sz="2600">
                <a:solidFill>
                  <a:schemeClr val="accent1">
                    <a:lumOff val="12500"/>
                  </a:schemeClr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赋值兼容</a:t>
            </a:r>
            <a:r>
              <a:rPr>
                <a:solidFill>
                  <a:srgbClr val="FFFFFF"/>
                </a:solidFill>
              </a:rPr>
              <a:t>扩展了</a:t>
            </a:r>
            <a:r>
              <a:t>子类型兼容</a:t>
            </a:r>
            <a:r>
              <a:rPr>
                <a:solidFill>
                  <a:srgbClr val="FFFFFF"/>
                </a:solidFill>
              </a:rPr>
              <a:t>，以支持从“</a:t>
            </a:r>
            <a:r>
              <a:rPr>
                <a:solidFill>
                  <a:srgbClr val="FFFFFF"/>
                </a:solidFill>
              </a:rPr>
              <a:t>any</a:t>
            </a:r>
            <a:r>
              <a:rPr>
                <a:solidFill>
                  <a:srgbClr val="FFFFFF"/>
                </a:solidFill>
              </a:rPr>
              <a:t>赋值”、“赋值给</a:t>
            </a:r>
            <a:r>
              <a:rPr>
                <a:solidFill>
                  <a:srgbClr val="FFFFFF"/>
                </a:solidFill>
              </a:rPr>
              <a:t>any</a:t>
            </a:r>
            <a:r>
              <a:rPr>
                <a:solidFill>
                  <a:srgbClr val="FFFFFF"/>
                </a:solidFill>
              </a:rPr>
              <a:t>”（</a:t>
            </a:r>
            <a:r>
              <a:rPr i="1">
                <a:solidFill>
                  <a:srgbClr val="FFFFFF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assignment to and from `any`</a:t>
            </a:r>
            <a:r>
              <a:rPr>
                <a:solidFill>
                  <a:srgbClr val="FFFFFF"/>
                </a:solidFill>
              </a:rPr>
              <a:t>），以及数字枚举成员与一般数值之间的赋值（</a:t>
            </a:r>
            <a:r>
              <a:rPr i="1">
                <a:solidFill>
                  <a:srgbClr val="FFFFFF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enum with corresponding numeric values</a:t>
            </a:r>
            <a:r>
              <a:rPr>
                <a:solidFill>
                  <a:srgbClr val="FFFFFF"/>
                </a:solidFill>
              </a:rPr>
              <a:t>）</a:t>
            </a:r>
            <a:r>
              <a:rPr>
                <a:solidFill>
                  <a:srgbClr val="FFFFFF"/>
                </a:solidFill>
              </a:rPr>
              <a:t>。</a:t>
            </a:r>
            <a:endParaRPr>
              <a:solidFill>
                <a:srgbClr val="FFFFFF"/>
              </a:solidFill>
            </a:endParaRPr>
          </a:p>
          <a:p>
            <a:pPr marL="965200" indent="-558800" algn="l">
              <a:lnSpc>
                <a:spcPct val="150000"/>
              </a:lnSpc>
              <a:buSzPct val="100000"/>
              <a:buChar char="@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https://www.typescriptlang.org/docs/handbook/type-compatibility.html#subtype-vs-assignment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在此输入一级标题"/>
          <p:cNvSpPr txBox="1"/>
          <p:nvPr/>
        </p:nvSpPr>
        <p:spPr>
          <a:xfrm>
            <a:off x="1285952" y="1322078"/>
            <a:ext cx="5063607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Q&amp;A</a:t>
            </a:r>
          </a:p>
        </p:txBody>
      </p:sp>
      <p:grpSp>
        <p:nvGrpSpPr>
          <p:cNvPr id="778" name="成组"/>
          <p:cNvGrpSpPr/>
          <p:nvPr/>
        </p:nvGrpSpPr>
        <p:grpSpPr>
          <a:xfrm>
            <a:off x="1690004" y="2874970"/>
            <a:ext cx="21003992" cy="10090143"/>
            <a:chOff x="0" y="0"/>
            <a:chExt cx="21003990" cy="10090142"/>
          </a:xfrm>
        </p:grpSpPr>
        <p:sp>
          <p:nvSpPr>
            <p:cNvPr id="774" name="矩形 23"/>
            <p:cNvSpPr txBox="1"/>
            <p:nvPr/>
          </p:nvSpPr>
          <p:spPr>
            <a:xfrm>
              <a:off x="0" y="0"/>
              <a:ext cx="21003991" cy="16267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marL="228600" indent="-228600" algn="l">
                <a:buSzPct val="100000"/>
                <a:buChar char="Q"/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  <a:r>
                <a:t>：在哪里可以了解JavaScript的基本语法</a:t>
              </a:r>
            </a:p>
            <a:p>
              <a:pPr marL="596900" indent="-419100" algn="l">
                <a:buSzPct val="100000"/>
                <a:buChar char="A"/>
                <a:defRPr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  <a:r>
                <a:t>：@see MDN https://developer.mozilla.org/zh-CN/docs/Web/JavaScript</a:t>
              </a:r>
              <a:br/>
              <a:r>
                <a:t>@see ECMAScript Sepc., https://tc39.es/ecma262</a:t>
              </a:r>
            </a:p>
          </p:txBody>
        </p:sp>
        <p:sp>
          <p:nvSpPr>
            <p:cNvPr id="775" name="矩形 23"/>
            <p:cNvSpPr txBox="1"/>
            <p:nvPr/>
          </p:nvSpPr>
          <p:spPr>
            <a:xfrm>
              <a:off x="0" y="1837937"/>
              <a:ext cx="21003991" cy="17921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marL="228600" indent="-228600" algn="l">
                <a:buSzPct val="100000"/>
                <a:buChar char="Q"/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  <a:r>
                <a:t>：表达式、名字和值等等基础概念为什么与常见的语法书有所不同</a:t>
              </a:r>
            </a:p>
            <a:p>
              <a:pPr marL="564661" indent="-386861" algn="l">
                <a:buSzPct val="100000"/>
                <a:buChar char="A"/>
                <a:defRPr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  <a:r>
                <a:rPr sz="2400"/>
                <a:t>：</a:t>
              </a:r>
              <a:r>
                <a:t>这里主要参考的是ECMAScript中对这些基础概念的解释，与一般的语法书确实有些差别。另外也可以参考《JavaScript语言精髓与编程实践》之“4.2.2 表达式”来重新理解这些概念。</a:t>
              </a:r>
            </a:p>
          </p:txBody>
        </p:sp>
        <p:sp>
          <p:nvSpPr>
            <p:cNvPr id="776" name="矩形 23"/>
            <p:cNvSpPr txBox="1"/>
            <p:nvPr/>
          </p:nvSpPr>
          <p:spPr>
            <a:xfrm>
              <a:off x="0" y="3931214"/>
              <a:ext cx="21003991" cy="2812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marL="228600" indent="-228600" algn="l">
                <a:buSzPct val="100000"/>
                <a:buChar char="Q"/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  <a:r>
                <a:t>：为什么</a:t>
              </a:r>
              <a:r>
                <a:t>TypeScript</a:t>
              </a:r>
              <a:r>
                <a:t>手册中说只有两种兼容（子类型和赋值）</a:t>
              </a:r>
            </a:p>
            <a:p>
              <a:pPr marL="564661" indent="-386861" algn="l">
                <a:buSzPct val="100000"/>
                <a:buChar char="A"/>
                <a:defRPr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  <a:r>
                <a:rPr sz="2400"/>
                <a:t>：</a:t>
              </a:r>
              <a:r>
                <a:t>在手册中的“子类型”包含了</a:t>
              </a:r>
              <a:r>
                <a:rPr>
                  <a:solidFill>
                    <a:schemeClr val="accent1">
                      <a:lumOff val="12500"/>
                    </a:schemeClr>
                  </a:solidFill>
                </a:rPr>
                <a:t>结构子类型</a:t>
              </a:r>
              <a:r>
                <a:t>（</a:t>
              </a:r>
              <a:r>
                <a:t> Structural subtyping</a:t>
              </a:r>
              <a:r>
                <a:t>）和</a:t>
              </a:r>
              <a:r>
                <a:rPr>
                  <a:solidFill>
                    <a:schemeClr val="accent1">
                      <a:lumOff val="12500"/>
                    </a:schemeClr>
                  </a:solidFill>
                </a:rPr>
                <a:t>名义子类型</a:t>
              </a:r>
              <a:r>
                <a:t>（</a:t>
              </a:r>
              <a:r>
                <a:t>Nominal subtyping</a:t>
              </a:r>
              <a:r>
                <a:t>）两种。我们在本讲中讲的“</a:t>
              </a:r>
              <a:r>
                <a:rPr>
                  <a:solidFill>
                    <a:srgbClr val="FFA295"/>
                  </a:solidFill>
                </a:rPr>
                <a:t>子类型</a:t>
              </a:r>
              <a:r>
                <a:t>”是指名义子类型，即显式声明关联关系的类型系统。在这一语义下：</a:t>
              </a:r>
              <a:r>
                <a:t>1</a:t>
              </a:r>
              <a:r>
                <a:t>、</a:t>
              </a:r>
              <a:r>
                <a:rPr>
                  <a:solidFill>
                    <a:srgbClr val="FFA295"/>
                  </a:solidFill>
                </a:rPr>
                <a:t>子类型兼容</a:t>
              </a:r>
              <a:r>
                <a:t>包含了“字面类型与其对应的类型”、“子类与父类”、“接口与其父级接口”这三个大的类型间的兼容关系，此外也包含了“</a:t>
              </a:r>
              <a:r>
                <a:t>any</a:t>
              </a:r>
              <a:r>
                <a:t>与其它类型”，以及“枚举类型与枚举成员”之间的子类型兼容关系；</a:t>
              </a:r>
              <a:r>
                <a:t>2</a:t>
              </a:r>
              <a:r>
                <a:t>、</a:t>
              </a:r>
              <a:r>
                <a:rPr>
                  <a:solidFill>
                    <a:srgbClr val="FFA295"/>
                  </a:solidFill>
                </a:rPr>
                <a:t>结构类型兼容</a:t>
              </a:r>
              <a:r>
                <a:t>则特指那些不存在此类显式“父</a:t>
              </a:r>
              <a:r>
                <a:t>-</a:t>
              </a:r>
              <a:r>
                <a:t>子类型”声明时的兼容关系处理。</a:t>
              </a:r>
            </a:p>
          </p:txBody>
        </p:sp>
        <p:sp>
          <p:nvSpPr>
            <p:cNvPr id="777" name="矩形 23"/>
            <p:cNvSpPr txBox="1"/>
            <p:nvPr/>
          </p:nvSpPr>
          <p:spPr>
            <a:xfrm>
              <a:off x="-1" y="7044643"/>
              <a:ext cx="21003992" cy="3045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1" marL="228600" indent="-228600" algn="l">
                <a:buSzPct val="100000"/>
                <a:buChar char="Q"/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  <a:r>
                <a:t>：结构类型与名义类型有什么不同？</a:t>
              </a:r>
            </a:p>
            <a:p>
              <a:pPr marL="596900" indent="-419100" algn="l">
                <a:buSzPct val="100000"/>
                <a:buChar char="A"/>
                <a:defRPr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  <a:r>
                <a:t>：在比较学术的讨论环境中，所谓</a:t>
              </a:r>
              <a:r>
                <a:rPr>
                  <a:solidFill>
                    <a:schemeClr val="accent1">
                      <a:lumOff val="12500"/>
                    </a:schemeClr>
                  </a:solidFill>
                </a:rPr>
                <a:t>结构类型</a:t>
              </a:r>
              <a:r>
                <a:t>（</a:t>
              </a:r>
              <a:r>
                <a:t>Structural typing</a:t>
              </a:r>
              <a:r>
                <a:t>）是直接比较类型之间的子成员的，亦即是直接考察类型的结构来解释多个类型之间的</a:t>
              </a:r>
              <a:r>
                <a:rPr>
                  <a:solidFill>
                    <a:schemeClr val="accent1">
                      <a:lumOff val="12500"/>
                    </a:schemeClr>
                  </a:solidFill>
                </a:rPr>
                <a:t>关联</a:t>
              </a:r>
              <a:r>
                <a:t>（</a:t>
              </a:r>
              <a:r>
                <a:t> Relationships </a:t>
              </a:r>
              <a:r>
                <a:t>）；而</a:t>
              </a:r>
              <a:r>
                <a:rPr>
                  <a:solidFill>
                    <a:schemeClr val="accent1">
                      <a:lumOff val="12500"/>
                    </a:schemeClr>
                  </a:solidFill>
                </a:rPr>
                <a:t>名义类型</a:t>
              </a:r>
              <a:r>
                <a:t>（</a:t>
              </a:r>
              <a:r>
                <a:t>Nominal typing</a:t>
              </a:r>
              <a:r>
                <a:t>）是考虑类型名之间是否通过某些规则来建立了关联，这种情况下，“用规则建立关联”是显性的，例如“声明子类</a:t>
              </a:r>
              <a:r>
                <a:t>A1</a:t>
              </a:r>
              <a:r>
                <a:t>派生自父类</a:t>
              </a:r>
              <a:r>
                <a:t>A”</a:t>
              </a:r>
              <a:r>
                <a:t>。基于上述定义，所谓的结构的或名义的</a:t>
              </a:r>
              <a:r>
                <a:rPr>
                  <a:solidFill>
                    <a:schemeClr val="accent1">
                      <a:lumOff val="12500"/>
                    </a:schemeClr>
                  </a:solidFill>
                </a:rPr>
                <a:t>子类型系统</a:t>
              </a:r>
              <a:r>
                <a:t>（</a:t>
              </a:r>
              <a:r>
                <a:t> Structural, or Nominal subtyping system</a:t>
              </a:r>
              <a:r>
                <a:t>），则是指强调以“父</a:t>
              </a:r>
              <a:r>
                <a:t>-</a:t>
              </a:r>
              <a:r>
                <a:t>子类型”作为上述“关联”的类型系统。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23"/>
          <p:cNvSpPr txBox="1"/>
          <p:nvPr/>
        </p:nvSpPr>
        <p:spPr>
          <a:xfrm>
            <a:off x="5525596" y="3890033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TypeScript中最基础的类型系统</a:t>
            </a:r>
          </a:p>
        </p:txBody>
      </p:sp>
      <p:grpSp>
        <p:nvGrpSpPr>
          <p:cNvPr id="61" name="圆角矩形 27"/>
          <p:cNvGrpSpPr/>
          <p:nvPr/>
        </p:nvGrpSpPr>
        <p:grpSpPr>
          <a:xfrm>
            <a:off x="4125867" y="3806502"/>
            <a:ext cx="951683" cy="914583"/>
            <a:chOff x="0" y="0"/>
            <a:chExt cx="951681" cy="914582"/>
          </a:xfrm>
        </p:grpSpPr>
        <p:sp>
          <p:nvSpPr>
            <p:cNvPr id="59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60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62" name="矩形 25"/>
          <p:cNvSpPr txBox="1"/>
          <p:nvPr/>
        </p:nvSpPr>
        <p:spPr>
          <a:xfrm>
            <a:off x="5958255" y="5320562"/>
            <a:ext cx="11669767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JS中的类型系统（TS与JS中类型的对应关系）</a:t>
            </a:r>
          </a:p>
        </p:txBody>
      </p:sp>
      <p:grpSp>
        <p:nvGrpSpPr>
          <p:cNvPr id="65" name="圆角矩形 26"/>
          <p:cNvGrpSpPr/>
          <p:nvPr/>
        </p:nvGrpSpPr>
        <p:grpSpPr>
          <a:xfrm>
            <a:off x="4849543" y="5282558"/>
            <a:ext cx="673101" cy="646861"/>
            <a:chOff x="0" y="0"/>
            <a:chExt cx="673100" cy="646860"/>
          </a:xfrm>
        </p:grpSpPr>
        <p:sp>
          <p:nvSpPr>
            <p:cNvPr id="63" name="圆角矩形"/>
            <p:cNvSpPr/>
            <p:nvPr/>
          </p:nvSpPr>
          <p:spPr>
            <a:xfrm>
              <a:off x="0" y="-1"/>
              <a:ext cx="673101" cy="646862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64" name="2"/>
            <p:cNvSpPr txBox="1"/>
            <p:nvPr/>
          </p:nvSpPr>
          <p:spPr>
            <a:xfrm>
              <a:off x="31576" y="39585"/>
              <a:ext cx="609948" cy="567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>
                <a:defRPr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66" name="矩形 31"/>
          <p:cNvSpPr txBox="1"/>
          <p:nvPr/>
        </p:nvSpPr>
        <p:spPr>
          <a:xfrm>
            <a:off x="5958255" y="6428364"/>
            <a:ext cx="11669767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TS中对JS类型的扩展（子类型系统/层次类型系统）</a:t>
            </a:r>
          </a:p>
        </p:txBody>
      </p:sp>
      <p:sp>
        <p:nvSpPr>
          <p:cNvPr id="67" name="矩形 35"/>
          <p:cNvSpPr txBox="1"/>
          <p:nvPr/>
        </p:nvSpPr>
        <p:spPr>
          <a:xfrm>
            <a:off x="5477971" y="8277350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 / 课后作业</a:t>
            </a:r>
          </a:p>
        </p:txBody>
      </p:sp>
      <p:grpSp>
        <p:nvGrpSpPr>
          <p:cNvPr id="70" name="圆角矩形 36"/>
          <p:cNvGrpSpPr/>
          <p:nvPr/>
        </p:nvGrpSpPr>
        <p:grpSpPr>
          <a:xfrm>
            <a:off x="4125867" y="8106641"/>
            <a:ext cx="951683" cy="914583"/>
            <a:chOff x="0" y="0"/>
            <a:chExt cx="951681" cy="914582"/>
          </a:xfrm>
        </p:grpSpPr>
        <p:sp>
          <p:nvSpPr>
            <p:cNvPr id="68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69" name="4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71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目录</a:t>
            </a:r>
          </a:p>
        </p:txBody>
      </p:sp>
      <p:grpSp>
        <p:nvGrpSpPr>
          <p:cNvPr id="74" name="圆角矩形 26"/>
          <p:cNvGrpSpPr/>
          <p:nvPr/>
        </p:nvGrpSpPr>
        <p:grpSpPr>
          <a:xfrm>
            <a:off x="4849543" y="6390360"/>
            <a:ext cx="673101" cy="646861"/>
            <a:chOff x="0" y="0"/>
            <a:chExt cx="673100" cy="646860"/>
          </a:xfrm>
        </p:grpSpPr>
        <p:sp>
          <p:nvSpPr>
            <p:cNvPr id="72" name="圆角矩形"/>
            <p:cNvSpPr/>
            <p:nvPr/>
          </p:nvSpPr>
          <p:spPr>
            <a:xfrm>
              <a:off x="0" y="-1"/>
              <a:ext cx="673101" cy="646862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73" name="2"/>
            <p:cNvSpPr txBox="1"/>
            <p:nvPr/>
          </p:nvSpPr>
          <p:spPr>
            <a:xfrm>
              <a:off x="31576" y="39585"/>
              <a:ext cx="609948" cy="567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>
                <a:defRPr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课后作业</a:t>
            </a:r>
          </a:p>
        </p:txBody>
      </p:sp>
      <p:sp>
        <p:nvSpPr>
          <p:cNvPr id="781" name="矩形 23"/>
          <p:cNvSpPr txBox="1"/>
          <p:nvPr/>
        </p:nvSpPr>
        <p:spPr>
          <a:xfrm>
            <a:off x="2186475" y="4437930"/>
            <a:ext cx="11669767" cy="1598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试解释如下代码为何是正确的</a:t>
            </a:r>
          </a:p>
          <a:p>
            <a:pPr indent="317500" algn="l">
              <a:defRPr sz="2600"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defRPr>
            </a:pPr>
            <a:r>
              <a:t>// class MyString extends String { }</a:t>
            </a:r>
          </a:p>
          <a:p>
            <a:pPr indent="317500" algn="l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let x: object = new MyString;</a:t>
            </a:r>
          </a:p>
        </p:txBody>
      </p:sp>
      <p:sp>
        <p:nvSpPr>
          <p:cNvPr id="782" name="矩形 23"/>
          <p:cNvSpPr txBox="1"/>
          <p:nvPr/>
        </p:nvSpPr>
        <p:spPr>
          <a:xfrm>
            <a:off x="2186475" y="6781658"/>
            <a:ext cx="13383647" cy="1572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说明如下两种声明有什么异同</a:t>
            </a:r>
          </a:p>
          <a:p>
            <a:pPr indent="317500" algn="l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const x: 'abc' = 'abc';</a:t>
            </a:r>
          </a:p>
          <a:p>
            <a:pPr indent="317500" algn="l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let x: 'abc' = 'abc';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文本框 2"/>
          <p:cNvSpPr txBox="1"/>
          <p:nvPr/>
        </p:nvSpPr>
        <p:spPr>
          <a:xfrm>
            <a:off x="5726111" y="4584698"/>
            <a:ext cx="12931776" cy="45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785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1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3-8.png" descr="3-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7823" y="587875"/>
            <a:ext cx="14941579" cy="11206184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rcRect l="10411" t="969" r="11105" b="2491"/>
          <a:stretch>
            <a:fillRect/>
          </a:stretch>
        </p:blipFill>
        <p:spPr>
          <a:xfrm>
            <a:off x="18208789" y="2885790"/>
            <a:ext cx="3814460" cy="469202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sp>
        <p:nvSpPr>
          <p:cNvPr id="78" name="文本框 73"/>
          <p:cNvSpPr txBox="1"/>
          <p:nvPr/>
        </p:nvSpPr>
        <p:spPr>
          <a:xfrm>
            <a:off x="16390585" y="7722584"/>
            <a:ext cx="7252734" cy="1242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defTabSz="91440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《JavaScript语言精髓与编程实践》</a:t>
            </a:r>
          </a:p>
          <a:p>
            <a:pPr defTabSz="914400">
              <a:defRPr sz="1800">
                <a:solidFill>
                  <a:srgbClr val="DDDDDD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（3.4.4 内置的对象系统）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109"/>
          <p:cNvGrpSpPr/>
          <p:nvPr/>
        </p:nvGrpSpPr>
        <p:grpSpPr>
          <a:xfrm>
            <a:off x="11564042" y="2744356"/>
            <a:ext cx="9589995" cy="9154300"/>
            <a:chOff x="0" y="0"/>
            <a:chExt cx="9589994" cy="9154299"/>
          </a:xfrm>
        </p:grpSpPr>
        <p:sp>
          <p:nvSpPr>
            <p:cNvPr id="80" name="直接连接符 1"/>
            <p:cNvSpPr/>
            <p:nvPr/>
          </p:nvSpPr>
          <p:spPr>
            <a:xfrm flipH="1">
              <a:off x="-1" y="459693"/>
              <a:ext cx="2" cy="8694607"/>
            </a:xfrm>
            <a:prstGeom prst="line">
              <a:avLst/>
            </a:prstGeom>
            <a:noFill/>
            <a:ln w="38100" cap="flat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81" name="文本框 20"/>
            <p:cNvSpPr/>
            <p:nvPr/>
          </p:nvSpPr>
          <p:spPr>
            <a:xfrm>
              <a:off x="7776028" y="0"/>
              <a:ext cx="181396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更具体</a:t>
              </a:r>
            </a:p>
          </p:txBody>
        </p:sp>
        <p:sp>
          <p:nvSpPr>
            <p:cNvPr id="82" name="文本框 50"/>
            <p:cNvSpPr/>
            <p:nvPr/>
          </p:nvSpPr>
          <p:spPr>
            <a:xfrm>
              <a:off x="7877981" y="812835"/>
              <a:ext cx="110978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子类类型</a:t>
              </a:r>
            </a:p>
          </p:txBody>
        </p:sp>
      </p:grpSp>
      <p:grpSp>
        <p:nvGrpSpPr>
          <p:cNvPr id="115" name="组合 2"/>
          <p:cNvGrpSpPr/>
          <p:nvPr/>
        </p:nvGrpSpPr>
        <p:grpSpPr>
          <a:xfrm>
            <a:off x="4476798" y="2552473"/>
            <a:ext cx="17642975" cy="7445346"/>
            <a:chOff x="0" y="0"/>
            <a:chExt cx="17642974" cy="7445344"/>
          </a:xfrm>
        </p:grpSpPr>
        <p:sp>
          <p:nvSpPr>
            <p:cNvPr id="84" name="连接符: 肘形 135"/>
            <p:cNvSpPr/>
            <p:nvPr/>
          </p:nvSpPr>
          <p:spPr>
            <a:xfrm flipH="1" flipV="1">
              <a:off x="0" y="900498"/>
              <a:ext cx="17642975" cy="1"/>
            </a:xfrm>
            <a:prstGeom prst="line">
              <a:avLst/>
            </a:prstGeom>
            <a:noFill/>
            <a:ln w="38100" cap="flat">
              <a:solidFill>
                <a:srgbClr val="70AD47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85" name="文本框 6"/>
            <p:cNvSpPr/>
            <p:nvPr/>
          </p:nvSpPr>
          <p:spPr>
            <a:xfrm>
              <a:off x="1025997" y="102720"/>
              <a:ext cx="181396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更具体</a:t>
              </a:r>
            </a:p>
          </p:txBody>
        </p:sp>
        <p:sp>
          <p:nvSpPr>
            <p:cNvPr id="86" name="文本框 17"/>
            <p:cNvSpPr/>
            <p:nvPr/>
          </p:nvSpPr>
          <p:spPr>
            <a:xfrm>
              <a:off x="6304038" y="0"/>
              <a:ext cx="181396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更抽象</a:t>
              </a:r>
            </a:p>
          </p:txBody>
        </p:sp>
        <p:sp>
          <p:nvSpPr>
            <p:cNvPr id="87" name="文本框 23"/>
            <p:cNvSpPr/>
            <p:nvPr/>
          </p:nvSpPr>
          <p:spPr>
            <a:xfrm>
              <a:off x="7224453" y="6929911"/>
              <a:ext cx="203311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Object</a:t>
              </a:r>
            </a:p>
            <a:p>
              <a:pPr defTabSz="1828800">
                <a:defRPr sz="18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（祖先类）</a:t>
              </a:r>
            </a:p>
          </p:txBody>
        </p:sp>
        <p:sp>
          <p:nvSpPr>
            <p:cNvPr id="88" name="文本框 24"/>
            <p:cNvSpPr/>
            <p:nvPr/>
          </p:nvSpPr>
          <p:spPr>
            <a:xfrm>
              <a:off x="9844271" y="6929911"/>
              <a:ext cx="203311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MyClass</a:t>
              </a:r>
            </a:p>
          </p:txBody>
        </p:sp>
        <p:sp>
          <p:nvSpPr>
            <p:cNvPr id="89" name="文本框 25"/>
            <p:cNvSpPr/>
            <p:nvPr/>
          </p:nvSpPr>
          <p:spPr>
            <a:xfrm>
              <a:off x="13351904" y="6929911"/>
              <a:ext cx="252581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MyClassEx</a:t>
              </a:r>
            </a:p>
          </p:txBody>
        </p:sp>
        <p:sp>
          <p:nvSpPr>
            <p:cNvPr id="90" name="文本框 33"/>
            <p:cNvSpPr/>
            <p:nvPr/>
          </p:nvSpPr>
          <p:spPr>
            <a:xfrm>
              <a:off x="4102923" y="5953195"/>
              <a:ext cx="203311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string</a:t>
              </a:r>
            </a:p>
          </p:txBody>
        </p:sp>
        <p:sp>
          <p:nvSpPr>
            <p:cNvPr id="91" name="文本框 35"/>
            <p:cNvSpPr/>
            <p:nvPr/>
          </p:nvSpPr>
          <p:spPr>
            <a:xfrm>
              <a:off x="1500715" y="6066002"/>
              <a:ext cx="203311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 sz="18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'abc'</a:t>
              </a:r>
            </a:p>
          </p:txBody>
        </p:sp>
        <p:sp>
          <p:nvSpPr>
            <p:cNvPr id="92" name="文本框 36"/>
            <p:cNvSpPr/>
            <p:nvPr/>
          </p:nvSpPr>
          <p:spPr>
            <a:xfrm>
              <a:off x="9844271" y="5978018"/>
              <a:ext cx="203311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String</a:t>
              </a:r>
            </a:p>
          </p:txBody>
        </p:sp>
        <p:sp>
          <p:nvSpPr>
            <p:cNvPr id="93" name="文本框 37"/>
            <p:cNvSpPr/>
            <p:nvPr/>
          </p:nvSpPr>
          <p:spPr>
            <a:xfrm>
              <a:off x="13598253" y="5978018"/>
              <a:ext cx="203311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StringEx</a:t>
              </a:r>
            </a:p>
          </p:txBody>
        </p:sp>
        <p:sp>
          <p:nvSpPr>
            <p:cNvPr id="94" name="文本框 49"/>
            <p:cNvSpPr/>
            <p:nvPr/>
          </p:nvSpPr>
          <p:spPr>
            <a:xfrm>
              <a:off x="1130761" y="926172"/>
              <a:ext cx="110978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子类型/子级类型</a:t>
              </a:r>
            </a:p>
          </p:txBody>
        </p:sp>
        <p:grpSp>
          <p:nvGrpSpPr>
            <p:cNvPr id="107" name="组合 108"/>
            <p:cNvGrpSpPr/>
            <p:nvPr/>
          </p:nvGrpSpPr>
          <p:grpSpPr>
            <a:xfrm>
              <a:off x="1492665" y="2917702"/>
              <a:ext cx="10384720" cy="2388207"/>
              <a:chOff x="0" y="0"/>
              <a:chExt cx="10384718" cy="2388205"/>
            </a:xfrm>
          </p:grpSpPr>
          <p:sp>
            <p:nvSpPr>
              <p:cNvPr id="95" name="文本框 78"/>
              <p:cNvSpPr/>
              <p:nvPr/>
            </p:nvSpPr>
            <p:spPr>
              <a:xfrm>
                <a:off x="2610258" y="2275400"/>
                <a:ext cx="203311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 defTabSz="1828800">
                  <a:defRPr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lvl1pPr>
              </a:lstStyle>
              <a:p>
                <a:pPr/>
                <a:r>
                  <a:t>number</a:t>
                </a:r>
              </a:p>
            </p:txBody>
          </p:sp>
          <p:sp>
            <p:nvSpPr>
              <p:cNvPr id="96" name="文本框 79"/>
              <p:cNvSpPr/>
              <p:nvPr/>
            </p:nvSpPr>
            <p:spPr>
              <a:xfrm>
                <a:off x="0" y="2388205"/>
                <a:ext cx="203311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 algn="l" defTabSz="1828800">
                  <a:defRPr sz="1800"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97" name="文本框 80"/>
              <p:cNvSpPr/>
              <p:nvPr/>
            </p:nvSpPr>
            <p:spPr>
              <a:xfrm>
                <a:off x="8351606" y="2300222"/>
                <a:ext cx="203311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 defTabSz="1828800">
                  <a:defRPr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lvl1pPr>
              </a:lstStyle>
              <a:p>
                <a:pPr/>
                <a:r>
                  <a:t>Number</a:t>
                </a:r>
              </a:p>
            </p:txBody>
          </p:sp>
          <p:sp>
            <p:nvSpPr>
              <p:cNvPr id="98" name="文本框 81"/>
              <p:cNvSpPr/>
              <p:nvPr/>
            </p:nvSpPr>
            <p:spPr>
              <a:xfrm>
                <a:off x="2610258" y="1481204"/>
                <a:ext cx="203311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 defTabSz="1828800">
                  <a:defRPr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lvl1pPr>
              </a:lstStyle>
              <a:p>
                <a:pPr/>
                <a:r>
                  <a:t>boolean</a:t>
                </a:r>
              </a:p>
            </p:txBody>
          </p:sp>
          <p:sp>
            <p:nvSpPr>
              <p:cNvPr id="99" name="文本框 82"/>
              <p:cNvSpPr/>
              <p:nvPr/>
            </p:nvSpPr>
            <p:spPr>
              <a:xfrm>
                <a:off x="0" y="1594010"/>
                <a:ext cx="203311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 algn="l" defTabSz="1828800">
                  <a:defRPr sz="1800"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lvl1pPr>
              </a:lstStyle>
              <a:p>
                <a:pPr/>
                <a:r>
                  <a:t>true/false</a:t>
                </a:r>
              </a:p>
            </p:txBody>
          </p:sp>
          <p:sp>
            <p:nvSpPr>
              <p:cNvPr id="100" name="文本框 83"/>
              <p:cNvSpPr/>
              <p:nvPr/>
            </p:nvSpPr>
            <p:spPr>
              <a:xfrm>
                <a:off x="8351606" y="1506026"/>
                <a:ext cx="203311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 defTabSz="1828800">
                  <a:defRPr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lvl1pPr>
              </a:lstStyle>
              <a:p>
                <a:pPr/>
                <a:r>
                  <a:t>Boolean</a:t>
                </a:r>
              </a:p>
            </p:txBody>
          </p:sp>
          <p:sp>
            <p:nvSpPr>
              <p:cNvPr id="101" name="文本框 84"/>
              <p:cNvSpPr/>
              <p:nvPr/>
            </p:nvSpPr>
            <p:spPr>
              <a:xfrm>
                <a:off x="2610258" y="739012"/>
                <a:ext cx="203311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 defTabSz="1828800">
                  <a:defRPr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lvl1pPr>
              </a:lstStyle>
              <a:p>
                <a:pPr/>
                <a:r>
                  <a:t>bigint</a:t>
                </a:r>
              </a:p>
            </p:txBody>
          </p:sp>
          <p:sp>
            <p:nvSpPr>
              <p:cNvPr id="102" name="文本框 85"/>
              <p:cNvSpPr/>
              <p:nvPr/>
            </p:nvSpPr>
            <p:spPr>
              <a:xfrm>
                <a:off x="0" y="851818"/>
                <a:ext cx="203311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 algn="l" defTabSz="1828800">
                  <a:defRPr sz="1800"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lvl1pPr>
              </a:lstStyle>
              <a:p>
                <a:pPr/>
                <a:r>
                  <a:t>1n</a:t>
                </a:r>
              </a:p>
            </p:txBody>
          </p:sp>
          <p:sp>
            <p:nvSpPr>
              <p:cNvPr id="103" name="文本框 86"/>
              <p:cNvSpPr/>
              <p:nvPr/>
            </p:nvSpPr>
            <p:spPr>
              <a:xfrm>
                <a:off x="8351606" y="763833"/>
                <a:ext cx="203311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 defTabSz="1828800">
                  <a:defRPr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lvl1pPr>
              </a:lstStyle>
              <a:p>
                <a:pPr/>
                <a:r>
                  <a:t>BigInt</a:t>
                </a:r>
              </a:p>
            </p:txBody>
          </p:sp>
          <p:sp>
            <p:nvSpPr>
              <p:cNvPr id="104" name="文本框 87"/>
              <p:cNvSpPr/>
              <p:nvPr/>
            </p:nvSpPr>
            <p:spPr>
              <a:xfrm>
                <a:off x="2610258" y="0"/>
                <a:ext cx="2033113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 defTabSz="1828800">
                  <a:defRPr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lvl1pPr>
              </a:lstStyle>
              <a:p>
                <a:pPr/>
                <a:r>
                  <a:t>symbol</a:t>
                </a:r>
              </a:p>
            </p:txBody>
          </p:sp>
          <p:sp>
            <p:nvSpPr>
              <p:cNvPr id="105" name="文本框 88"/>
              <p:cNvSpPr/>
              <p:nvPr/>
            </p:nvSpPr>
            <p:spPr>
              <a:xfrm>
                <a:off x="0" y="112806"/>
                <a:ext cx="210879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 algn="l" defTabSz="1828800">
                  <a:defRPr sz="1800"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lvl1pPr>
              </a:lstStyle>
              <a:p>
                <a:pPr/>
                <a:r>
                  <a:t>unique symbol</a:t>
                </a:r>
              </a:p>
            </p:txBody>
          </p:sp>
          <p:sp>
            <p:nvSpPr>
              <p:cNvPr id="106" name="文本框 89"/>
              <p:cNvSpPr/>
              <p:nvPr/>
            </p:nvSpPr>
            <p:spPr>
              <a:xfrm>
                <a:off x="8351606" y="24821"/>
                <a:ext cx="203311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 defTabSz="1828800">
                  <a:defRPr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lvl1pPr>
              </a:lstStyle>
              <a:p>
                <a:pPr/>
                <a:r>
                  <a:t>Symbol</a:t>
                </a:r>
              </a:p>
            </p:txBody>
          </p:sp>
        </p:grpSp>
        <p:sp>
          <p:nvSpPr>
            <p:cNvPr id="108" name="直接箭头连接符 98"/>
            <p:cNvSpPr/>
            <p:nvPr/>
          </p:nvSpPr>
          <p:spPr>
            <a:xfrm>
              <a:off x="3207283" y="6340244"/>
              <a:ext cx="566299" cy="1"/>
            </a:xfrm>
            <a:prstGeom prst="line">
              <a:avLst/>
            </a:prstGeom>
            <a:noFill/>
            <a:ln w="38100" cap="flat">
              <a:solidFill>
                <a:srgbClr val="4472C4"/>
              </a:solidFill>
              <a:prstDash val="solid"/>
              <a:miter lim="800000"/>
              <a:tailEnd type="stealth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109" name="直接箭头连接符 101"/>
            <p:cNvSpPr/>
            <p:nvPr/>
          </p:nvSpPr>
          <p:spPr>
            <a:xfrm>
              <a:off x="11859128" y="6340244"/>
              <a:ext cx="566299" cy="1"/>
            </a:xfrm>
            <a:prstGeom prst="line">
              <a:avLst/>
            </a:prstGeom>
            <a:noFill/>
            <a:ln w="38100" cap="flat">
              <a:solidFill>
                <a:srgbClr val="4472C4"/>
              </a:solidFill>
              <a:prstDash val="solid"/>
              <a:miter lim="800000"/>
              <a:headEnd type="stealth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110" name="左大括号 105"/>
            <p:cNvSpPr/>
            <p:nvPr/>
          </p:nvSpPr>
          <p:spPr>
            <a:xfrm>
              <a:off x="9436686" y="3307506"/>
              <a:ext cx="561205" cy="3111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463"/>
                    <a:pt x="10800" y="21295"/>
                  </a:cubicBezTo>
                  <a:lnTo>
                    <a:pt x="10800" y="11105"/>
                  </a:lnTo>
                  <a:cubicBezTo>
                    <a:pt x="10800" y="10937"/>
                    <a:pt x="5965" y="10800"/>
                    <a:pt x="0" y="10800"/>
                  </a:cubicBezTo>
                  <a:cubicBezTo>
                    <a:pt x="5965" y="10800"/>
                    <a:pt x="10800" y="10663"/>
                    <a:pt x="10800" y="10495"/>
                  </a:cubicBezTo>
                  <a:lnTo>
                    <a:pt x="10800" y="305"/>
                  </a:lnTo>
                  <a:cubicBezTo>
                    <a:pt x="10800" y="137"/>
                    <a:pt x="15635" y="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111" name="箭头: 右 106"/>
            <p:cNvSpPr/>
            <p:nvPr/>
          </p:nvSpPr>
          <p:spPr>
            <a:xfrm>
              <a:off x="6913789" y="4676862"/>
              <a:ext cx="661659" cy="52889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70AD47"/>
            </a:solidFill>
            <a:ln w="25400" cap="flat">
              <a:solidFill>
                <a:srgbClr val="2F491E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112" name="箭头: 右 107"/>
            <p:cNvSpPr/>
            <p:nvPr/>
          </p:nvSpPr>
          <p:spPr>
            <a:xfrm rot="9120000">
              <a:off x="8999097" y="6792086"/>
              <a:ext cx="661660" cy="52889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472C4"/>
            </a:solidFill>
            <a:ln w="25400" cap="flat">
              <a:solidFill>
                <a:srgbClr val="1D3053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113" name="直接箭头连接符 110"/>
            <p:cNvSpPr/>
            <p:nvPr/>
          </p:nvSpPr>
          <p:spPr>
            <a:xfrm>
              <a:off x="11866602" y="7355699"/>
              <a:ext cx="566299" cy="1"/>
            </a:xfrm>
            <a:prstGeom prst="line">
              <a:avLst/>
            </a:prstGeom>
            <a:noFill/>
            <a:ln w="38100" cap="flat">
              <a:solidFill>
                <a:srgbClr val="4472C4"/>
              </a:solidFill>
              <a:prstDash val="solid"/>
              <a:miter lim="800000"/>
              <a:headEnd type="stealth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114" name="直接箭头连接符 115"/>
            <p:cNvSpPr/>
            <p:nvPr/>
          </p:nvSpPr>
          <p:spPr>
            <a:xfrm flipV="1">
              <a:off x="9382637" y="7392358"/>
              <a:ext cx="613635" cy="7641"/>
            </a:xfrm>
            <a:prstGeom prst="line">
              <a:avLst/>
            </a:prstGeom>
            <a:noFill/>
            <a:ln w="38100" cap="flat">
              <a:solidFill>
                <a:srgbClr val="4472C4"/>
              </a:solidFill>
              <a:prstDash val="solid"/>
              <a:miter lim="800000"/>
              <a:headEnd type="stealth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</p:grpSp>
      <p:grpSp>
        <p:nvGrpSpPr>
          <p:cNvPr id="118" name="对话气泡: 椭圆形 136"/>
          <p:cNvGrpSpPr/>
          <p:nvPr/>
        </p:nvGrpSpPr>
        <p:grpSpPr>
          <a:xfrm>
            <a:off x="3176028" y="547302"/>
            <a:ext cx="5591996" cy="1876301"/>
            <a:chOff x="0" y="0"/>
            <a:chExt cx="5591995" cy="1876300"/>
          </a:xfrm>
        </p:grpSpPr>
        <p:sp>
          <p:nvSpPr>
            <p:cNvPr id="116" name="引文气泡"/>
            <p:cNvSpPr/>
            <p:nvPr/>
          </p:nvSpPr>
          <p:spPr>
            <a:xfrm>
              <a:off x="0" y="0"/>
              <a:ext cx="5591996" cy="1876301"/>
            </a:xfrm>
            <a:prstGeom prst="wedgeEllipseCallout">
              <a:avLst>
                <a:gd name="adj1" fmla="val 48416"/>
                <a:gd name="adj2" fmla="val 130398"/>
              </a:avLst>
            </a:prstGeom>
            <a:solidFill>
              <a:srgbClr val="4472C4"/>
            </a:solidFill>
            <a:ln w="25400" cap="flat">
              <a:solidFill>
                <a:srgbClr val="1D3053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117" name="原始值类型(同es)…"/>
            <p:cNvSpPr/>
            <p:nvPr/>
          </p:nvSpPr>
          <p:spPr>
            <a:xfrm>
              <a:off x="923067" y="938149"/>
              <a:ext cx="374586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/>
            <a:p>
              <a:pPr defTabSz="1828800">
                <a:defRPr sz="24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原始值类型</a:t>
              </a:r>
              <a:r>
                <a:t>(</a:t>
              </a:r>
              <a:r>
                <a:t>同</a:t>
              </a:r>
              <a:r>
                <a:t>es)</a:t>
              </a:r>
            </a:p>
            <a:p>
              <a:pPr defTabSz="1828800">
                <a:defRPr sz="24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（</a:t>
              </a:r>
              <a:r>
                <a:t>Primitive types</a:t>
              </a:r>
              <a:r>
                <a:t>）</a:t>
              </a:r>
            </a:p>
          </p:txBody>
        </p:sp>
      </p:grpSp>
      <p:grpSp>
        <p:nvGrpSpPr>
          <p:cNvPr id="122" name="组合 92"/>
          <p:cNvGrpSpPr/>
          <p:nvPr/>
        </p:nvGrpSpPr>
        <p:grpSpPr>
          <a:xfrm>
            <a:off x="8093705" y="3820721"/>
            <a:ext cx="2929158" cy="5473737"/>
            <a:chOff x="0" y="0"/>
            <a:chExt cx="2929156" cy="5473736"/>
          </a:xfrm>
        </p:grpSpPr>
        <p:sp>
          <p:nvSpPr>
            <p:cNvPr id="119" name="矩形 77"/>
            <p:cNvSpPr/>
            <p:nvPr/>
          </p:nvSpPr>
          <p:spPr>
            <a:xfrm>
              <a:off x="-1" y="-1"/>
              <a:ext cx="2929158" cy="5473738"/>
            </a:xfrm>
            <a:prstGeom prst="rect">
              <a:avLst/>
            </a:prstGeom>
            <a:solidFill>
              <a:srgbClr val="70AD47">
                <a:alpha val="28000"/>
              </a:srgbClr>
            </a:solidFill>
            <a:ln w="25400" cap="flat">
              <a:solidFill>
                <a:srgbClr val="2F491E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120" name="文本框 90"/>
            <p:cNvSpPr txBox="1"/>
            <p:nvPr/>
          </p:nvSpPr>
          <p:spPr>
            <a:xfrm>
              <a:off x="248114" y="935729"/>
              <a:ext cx="2503683" cy="6717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undefined</a:t>
              </a:r>
            </a:p>
          </p:txBody>
        </p:sp>
        <p:sp>
          <p:nvSpPr>
            <p:cNvPr id="121" name="文本框 91"/>
            <p:cNvSpPr txBox="1"/>
            <p:nvPr/>
          </p:nvSpPr>
          <p:spPr>
            <a:xfrm>
              <a:off x="556351" y="193973"/>
              <a:ext cx="2033114" cy="6717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null</a:t>
              </a:r>
            </a:p>
          </p:txBody>
        </p:sp>
      </p:grpSp>
      <p:grpSp>
        <p:nvGrpSpPr>
          <p:cNvPr id="131" name="组合 114"/>
          <p:cNvGrpSpPr/>
          <p:nvPr/>
        </p:nvGrpSpPr>
        <p:grpSpPr>
          <a:xfrm>
            <a:off x="5977513" y="4792881"/>
            <a:ext cx="15353439" cy="7404616"/>
            <a:chOff x="0" y="0"/>
            <a:chExt cx="15353438" cy="7404614"/>
          </a:xfrm>
        </p:grpSpPr>
        <p:sp>
          <p:nvSpPr>
            <p:cNvPr id="123" name="直接箭头连接符 72"/>
            <p:cNvSpPr/>
            <p:nvPr/>
          </p:nvSpPr>
          <p:spPr>
            <a:xfrm>
              <a:off x="7848290" y="5555403"/>
              <a:ext cx="340449" cy="354635"/>
            </a:xfrm>
            <a:prstGeom prst="line">
              <a:avLst/>
            </a:prstGeom>
            <a:noFill/>
            <a:ln w="38100" cap="flat">
              <a:solidFill>
                <a:srgbClr val="4472C4"/>
              </a:solidFill>
              <a:prstDash val="solid"/>
              <a:miter lim="800000"/>
              <a:headEnd type="stealth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124" name="文本框 93"/>
            <p:cNvSpPr txBox="1"/>
            <p:nvPr/>
          </p:nvSpPr>
          <p:spPr>
            <a:xfrm>
              <a:off x="8280178" y="5540707"/>
              <a:ext cx="2033113" cy="6717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Function</a:t>
              </a:r>
            </a:p>
          </p:txBody>
        </p:sp>
        <p:sp>
          <p:nvSpPr>
            <p:cNvPr id="125" name="文本框 95"/>
            <p:cNvSpPr txBox="1"/>
            <p:nvPr/>
          </p:nvSpPr>
          <p:spPr>
            <a:xfrm>
              <a:off x="2602208" y="4739003"/>
              <a:ext cx="2033113" cy="6717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object</a:t>
              </a:r>
            </a:p>
          </p:txBody>
        </p:sp>
        <p:sp>
          <p:nvSpPr>
            <p:cNvPr id="126" name="文本框 97"/>
            <p:cNvSpPr txBox="1"/>
            <p:nvPr/>
          </p:nvSpPr>
          <p:spPr>
            <a:xfrm>
              <a:off x="12034" y="4715133"/>
              <a:ext cx="2033113" cy="6717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{...}</a:t>
              </a:r>
            </a:p>
          </p:txBody>
        </p:sp>
        <p:sp>
          <p:nvSpPr>
            <p:cNvPr id="127" name="文本框 100"/>
            <p:cNvSpPr txBox="1"/>
            <p:nvPr/>
          </p:nvSpPr>
          <p:spPr>
            <a:xfrm>
              <a:off x="2602208" y="5540707"/>
              <a:ext cx="2033113" cy="703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 i="1">
                  <a:solidFill>
                    <a:schemeClr val="accent3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/>
              <a:r>
                <a:t>function</a:t>
              </a:r>
            </a:p>
          </p:txBody>
        </p:sp>
        <p:sp>
          <p:nvSpPr>
            <p:cNvPr id="128" name="文本框 103"/>
            <p:cNvSpPr txBox="1"/>
            <p:nvPr/>
          </p:nvSpPr>
          <p:spPr>
            <a:xfrm>
              <a:off x="0" y="5653321"/>
              <a:ext cx="2276769" cy="1751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algn="l" defTabSz="1828800">
                <a:defRPr sz="18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f = () =&gt; ...</a:t>
              </a:r>
            </a:p>
            <a:p>
              <a:pPr algn="l" defTabSz="1828800">
                <a:defRPr sz="18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f = function () ...</a:t>
              </a:r>
            </a:p>
            <a:p>
              <a:pPr algn="l" defTabSz="1828800">
                <a:defRPr sz="18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function f() ...</a:t>
              </a:r>
            </a:p>
          </p:txBody>
        </p:sp>
        <p:sp>
          <p:nvSpPr>
            <p:cNvPr id="129" name="文本框 104"/>
            <p:cNvSpPr txBox="1"/>
            <p:nvPr/>
          </p:nvSpPr>
          <p:spPr>
            <a:xfrm>
              <a:off x="11392703" y="5619549"/>
              <a:ext cx="3960736" cy="409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DynamicFunction sub-classes</a:t>
              </a:r>
            </a:p>
          </p:txBody>
        </p:sp>
        <p:sp>
          <p:nvSpPr>
            <p:cNvPr id="130" name="矩形 113"/>
            <p:cNvSpPr/>
            <p:nvPr/>
          </p:nvSpPr>
          <p:spPr>
            <a:xfrm>
              <a:off x="2136586" y="0"/>
              <a:ext cx="2934587" cy="6945979"/>
            </a:xfrm>
            <a:prstGeom prst="rect">
              <a:avLst/>
            </a:prstGeom>
            <a:solidFill>
              <a:srgbClr val="ED7D31">
                <a:alpha val="25000"/>
              </a:srgbClr>
            </a:solidFill>
            <a:ln w="25400" cap="flat">
              <a:solidFill>
                <a:srgbClr val="643515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</p:grpSp>
      <p:grpSp>
        <p:nvGrpSpPr>
          <p:cNvPr id="134" name="对话气泡: 椭圆形 5"/>
          <p:cNvGrpSpPr/>
          <p:nvPr/>
        </p:nvGrpSpPr>
        <p:grpSpPr>
          <a:xfrm>
            <a:off x="384377" y="3135219"/>
            <a:ext cx="4722786" cy="3809986"/>
            <a:chOff x="0" y="0"/>
            <a:chExt cx="4722784" cy="3809984"/>
          </a:xfrm>
        </p:grpSpPr>
        <p:sp>
          <p:nvSpPr>
            <p:cNvPr id="132" name="引文气泡"/>
            <p:cNvSpPr/>
            <p:nvPr/>
          </p:nvSpPr>
          <p:spPr>
            <a:xfrm rot="19800000">
              <a:off x="176332" y="966841"/>
              <a:ext cx="4370121" cy="1876301"/>
            </a:xfrm>
            <a:prstGeom prst="wedgeEllipseCallout">
              <a:avLst>
                <a:gd name="adj1" fmla="val 37295"/>
                <a:gd name="adj2" fmla="val 162078"/>
              </a:avLst>
            </a:prstGeom>
            <a:solidFill>
              <a:srgbClr val="4472C4"/>
            </a:solidFill>
            <a:ln w="25400" cap="flat">
              <a:solidFill>
                <a:srgbClr val="1D3053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133" name="字面类型…"/>
            <p:cNvSpPr txBox="1"/>
            <p:nvPr/>
          </p:nvSpPr>
          <p:spPr>
            <a:xfrm rot="19800000">
              <a:off x="920462" y="1426201"/>
              <a:ext cx="2881861" cy="957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/>
            <a:p>
              <a:pPr defTabSz="1828800">
                <a:defRPr sz="24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字面类型</a:t>
              </a:r>
            </a:p>
            <a:p>
              <a:pPr defTabSz="1828800">
                <a:defRPr sz="20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（</a:t>
              </a:r>
              <a:r>
                <a:t>Literal types</a:t>
              </a:r>
              <a:r>
                <a:t>）</a:t>
              </a:r>
            </a:p>
          </p:txBody>
        </p:sp>
      </p:grpSp>
      <p:grpSp>
        <p:nvGrpSpPr>
          <p:cNvPr id="143" name="组合 12"/>
          <p:cNvGrpSpPr/>
          <p:nvPr/>
        </p:nvGrpSpPr>
        <p:grpSpPr>
          <a:xfrm>
            <a:off x="684455" y="9269154"/>
            <a:ext cx="5184333" cy="3247231"/>
            <a:chOff x="0" y="0"/>
            <a:chExt cx="5184332" cy="3247230"/>
          </a:xfrm>
        </p:grpSpPr>
        <p:sp>
          <p:nvSpPr>
            <p:cNvPr id="135" name="矩形 8"/>
            <p:cNvSpPr/>
            <p:nvPr/>
          </p:nvSpPr>
          <p:spPr>
            <a:xfrm>
              <a:off x="0" y="0"/>
              <a:ext cx="5184333" cy="3247231"/>
            </a:xfrm>
            <a:prstGeom prst="rect">
              <a:avLst/>
            </a:prstGeom>
            <a:solidFill>
              <a:srgbClr val="70AD47">
                <a:alpha val="40000"/>
              </a:srgbClr>
            </a:solidFill>
            <a:ln w="25400" cap="flat">
              <a:solidFill>
                <a:srgbClr val="2F491E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grpSp>
          <p:nvGrpSpPr>
            <p:cNvPr id="138" name="对话气泡: 椭圆形 137"/>
            <p:cNvGrpSpPr/>
            <p:nvPr/>
          </p:nvGrpSpPr>
          <p:grpSpPr>
            <a:xfrm>
              <a:off x="502711" y="262732"/>
              <a:ext cx="4328693" cy="1234247"/>
              <a:chOff x="0" y="0"/>
              <a:chExt cx="4328691" cy="1234245"/>
            </a:xfrm>
          </p:grpSpPr>
          <p:sp>
            <p:nvSpPr>
              <p:cNvPr id="136" name="引文气泡"/>
              <p:cNvSpPr/>
              <p:nvPr/>
            </p:nvSpPr>
            <p:spPr>
              <a:xfrm>
                <a:off x="0" y="0"/>
                <a:ext cx="4328692" cy="1234246"/>
              </a:xfrm>
              <a:prstGeom prst="wedgeEllipseCallout">
                <a:avLst>
                  <a:gd name="adj1" fmla="val 113504"/>
                  <a:gd name="adj2" fmla="val -193555"/>
                </a:avLst>
              </a:prstGeom>
              <a:solidFill>
                <a:srgbClr val="4472C4">
                  <a:alpha val="55000"/>
                </a:srgbClr>
              </a:solidFill>
              <a:ln w="25400" cap="flat">
                <a:solidFill>
                  <a:srgbClr val="1D3053"/>
                </a:solidFill>
                <a:prstDash val="solid"/>
                <a:miter lim="8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defTabSz="1828800">
                  <a:defRPr sz="3600"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pPr>
              </a:p>
            </p:txBody>
          </p:sp>
          <p:sp>
            <p:nvSpPr>
              <p:cNvPr id="137" name="值类型(同js)…"/>
              <p:cNvSpPr/>
              <p:nvPr/>
            </p:nvSpPr>
            <p:spPr>
              <a:xfrm>
                <a:off x="738061" y="617122"/>
                <a:ext cx="2852570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ctr">
                <a:spAutoFit/>
              </a:bodyPr>
              <a:lstStyle/>
              <a:p>
                <a:pPr defTabSz="1828800">
                  <a:defRPr sz="2400"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pPr>
                <a:r>
                  <a:t>值类型</a:t>
                </a:r>
                <a:r>
                  <a:t>(</a:t>
                </a:r>
                <a:r>
                  <a:t>同</a:t>
                </a:r>
                <a:r>
                  <a:t>js)</a:t>
                </a:r>
              </a:p>
              <a:p>
                <a:pPr defTabSz="1828800">
                  <a:defRPr sz="2400"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pPr>
                <a:r>
                  <a:t>（</a:t>
                </a:r>
                <a:r>
                  <a:t>Value types</a:t>
                </a:r>
                <a:r>
                  <a:t>）</a:t>
                </a:r>
              </a:p>
            </p:txBody>
          </p:sp>
        </p:grpSp>
        <p:grpSp>
          <p:nvGrpSpPr>
            <p:cNvPr id="141" name="对话气泡: 椭圆形 7"/>
            <p:cNvGrpSpPr/>
            <p:nvPr/>
          </p:nvGrpSpPr>
          <p:grpSpPr>
            <a:xfrm>
              <a:off x="325191" y="1791652"/>
              <a:ext cx="4506212" cy="1234247"/>
              <a:chOff x="0" y="0"/>
              <a:chExt cx="4506210" cy="1234245"/>
            </a:xfrm>
          </p:grpSpPr>
          <p:sp>
            <p:nvSpPr>
              <p:cNvPr id="139" name="引文气泡"/>
              <p:cNvSpPr/>
              <p:nvPr/>
            </p:nvSpPr>
            <p:spPr>
              <a:xfrm>
                <a:off x="0" y="0"/>
                <a:ext cx="4506211" cy="1234246"/>
              </a:xfrm>
              <a:prstGeom prst="wedgeEllipseCallout">
                <a:avLst>
                  <a:gd name="adj1" fmla="val 113297"/>
                  <a:gd name="adj2" fmla="val -137991"/>
                </a:avLst>
              </a:prstGeom>
              <a:solidFill>
                <a:srgbClr val="4472C4">
                  <a:alpha val="55000"/>
                </a:srgbClr>
              </a:solidFill>
              <a:ln w="25400" cap="flat">
                <a:solidFill>
                  <a:srgbClr val="1D3053"/>
                </a:solidFill>
                <a:prstDash val="solid"/>
                <a:miter lim="8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defTabSz="1828800">
                  <a:defRPr sz="3600"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pPr>
              </a:p>
            </p:txBody>
          </p:sp>
          <p:sp>
            <p:nvSpPr>
              <p:cNvPr id="140" name="引用类型(同js)…"/>
              <p:cNvSpPr/>
              <p:nvPr/>
            </p:nvSpPr>
            <p:spPr>
              <a:xfrm>
                <a:off x="764060" y="617123"/>
                <a:ext cx="297809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ctr">
                <a:spAutoFit/>
              </a:bodyPr>
              <a:lstStyle/>
              <a:p>
                <a:pPr defTabSz="1828800">
                  <a:defRPr sz="2400"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pPr>
                <a:r>
                  <a:t>引用类型</a:t>
                </a:r>
                <a:r>
                  <a:t>(</a:t>
                </a:r>
                <a:r>
                  <a:t>同</a:t>
                </a:r>
                <a:r>
                  <a:t>js)</a:t>
                </a:r>
              </a:p>
              <a:p>
                <a:pPr defTabSz="1828800">
                  <a:defRPr sz="2400"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pPr>
                <a:r>
                  <a:t>（</a:t>
                </a:r>
                <a:r>
                  <a:t>Ref. types</a:t>
                </a:r>
                <a:r>
                  <a:t>）</a:t>
                </a:r>
              </a:p>
            </p:txBody>
          </p:sp>
        </p:grpSp>
        <p:sp>
          <p:nvSpPr>
            <p:cNvPr id="142" name="文本框 11"/>
            <p:cNvSpPr/>
            <p:nvPr/>
          </p:nvSpPr>
          <p:spPr>
            <a:xfrm>
              <a:off x="1251267" y="3247230"/>
              <a:ext cx="234089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22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基础类型系统</a:t>
              </a:r>
            </a:p>
            <a:p>
              <a:pPr defTabSz="1828800">
                <a:defRPr sz="16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（</a:t>
              </a:r>
              <a:r>
                <a:t>typeof</a:t>
              </a:r>
              <a:r>
                <a:t> </a:t>
              </a:r>
              <a:r>
                <a:t>based</a:t>
              </a:r>
              <a:r>
                <a:t>）</a:t>
              </a:r>
            </a:p>
          </p:txBody>
        </p:sp>
      </p:grpSp>
      <p:sp>
        <p:nvSpPr>
          <p:cNvPr id="144" name="文本框 73"/>
          <p:cNvSpPr txBox="1"/>
          <p:nvPr/>
        </p:nvSpPr>
        <p:spPr>
          <a:xfrm>
            <a:off x="6323269" y="370091"/>
            <a:ext cx="12276629" cy="1604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defTabSz="914400">
              <a:defRPr sz="5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子类型兼容</a:t>
            </a:r>
          </a:p>
        </p:txBody>
      </p:sp>
      <p:sp>
        <p:nvSpPr>
          <p:cNvPr id="145" name="矩形 71"/>
          <p:cNvSpPr txBox="1"/>
          <p:nvPr/>
        </p:nvSpPr>
        <p:spPr>
          <a:xfrm>
            <a:off x="8340866" y="1210035"/>
            <a:ext cx="7932438" cy="61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defTabSz="914400">
              <a:defRPr sz="2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类型的演化，以及最基础的类型兼容性处理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1" grpId="4"/>
      <p:bldP build="whole" bldLvl="1" animBg="1" rev="0" advAuto="0" spid="118" grpId="1"/>
      <p:bldP build="whole" bldLvl="1" animBg="1" rev="0" advAuto="0" spid="122" grpId="2"/>
      <p:bldP build="whole" bldLvl="1" animBg="1" rev="0" advAuto="0" spid="143" grpId="5"/>
      <p:bldP build="whole" bldLvl="1" animBg="1" rev="0" advAuto="0" spid="134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组合 109"/>
          <p:cNvGrpSpPr/>
          <p:nvPr/>
        </p:nvGrpSpPr>
        <p:grpSpPr>
          <a:xfrm>
            <a:off x="11564042" y="2744356"/>
            <a:ext cx="9589995" cy="9154300"/>
            <a:chOff x="0" y="0"/>
            <a:chExt cx="9589994" cy="9154299"/>
          </a:xfrm>
        </p:grpSpPr>
        <p:sp>
          <p:nvSpPr>
            <p:cNvPr id="147" name="直接连接符 1"/>
            <p:cNvSpPr/>
            <p:nvPr/>
          </p:nvSpPr>
          <p:spPr>
            <a:xfrm flipH="1">
              <a:off x="-1" y="459693"/>
              <a:ext cx="2" cy="8694607"/>
            </a:xfrm>
            <a:prstGeom prst="line">
              <a:avLst/>
            </a:prstGeom>
            <a:noFill/>
            <a:ln w="38100" cap="flat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148" name="文本框 20"/>
            <p:cNvSpPr/>
            <p:nvPr/>
          </p:nvSpPr>
          <p:spPr>
            <a:xfrm>
              <a:off x="7776028" y="0"/>
              <a:ext cx="181396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更具体</a:t>
              </a:r>
            </a:p>
          </p:txBody>
        </p:sp>
        <p:sp>
          <p:nvSpPr>
            <p:cNvPr id="149" name="文本框 50"/>
            <p:cNvSpPr/>
            <p:nvPr/>
          </p:nvSpPr>
          <p:spPr>
            <a:xfrm>
              <a:off x="7877981" y="812835"/>
              <a:ext cx="110978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子类类型</a:t>
              </a:r>
            </a:p>
          </p:txBody>
        </p:sp>
      </p:grpSp>
      <p:grpSp>
        <p:nvGrpSpPr>
          <p:cNvPr id="182" name="组合 2"/>
          <p:cNvGrpSpPr/>
          <p:nvPr/>
        </p:nvGrpSpPr>
        <p:grpSpPr>
          <a:xfrm>
            <a:off x="4476798" y="2552473"/>
            <a:ext cx="17642975" cy="7477462"/>
            <a:chOff x="0" y="0"/>
            <a:chExt cx="17642974" cy="7477460"/>
          </a:xfrm>
        </p:grpSpPr>
        <p:sp>
          <p:nvSpPr>
            <p:cNvPr id="151" name="连接符: 肘形 135"/>
            <p:cNvSpPr/>
            <p:nvPr/>
          </p:nvSpPr>
          <p:spPr>
            <a:xfrm flipH="1" flipV="1">
              <a:off x="0" y="900498"/>
              <a:ext cx="17642975" cy="1"/>
            </a:xfrm>
            <a:prstGeom prst="line">
              <a:avLst/>
            </a:prstGeom>
            <a:noFill/>
            <a:ln w="38100" cap="flat">
              <a:solidFill>
                <a:srgbClr val="70AD47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152" name="文本框 6"/>
            <p:cNvSpPr/>
            <p:nvPr/>
          </p:nvSpPr>
          <p:spPr>
            <a:xfrm>
              <a:off x="1025997" y="102720"/>
              <a:ext cx="181396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更具体</a:t>
              </a:r>
            </a:p>
          </p:txBody>
        </p:sp>
        <p:sp>
          <p:nvSpPr>
            <p:cNvPr id="153" name="文本框 17"/>
            <p:cNvSpPr/>
            <p:nvPr/>
          </p:nvSpPr>
          <p:spPr>
            <a:xfrm>
              <a:off x="6304038" y="0"/>
              <a:ext cx="181396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更抽象</a:t>
              </a:r>
            </a:p>
          </p:txBody>
        </p:sp>
        <p:sp>
          <p:nvSpPr>
            <p:cNvPr id="154" name="文本框 23"/>
            <p:cNvSpPr/>
            <p:nvPr/>
          </p:nvSpPr>
          <p:spPr>
            <a:xfrm>
              <a:off x="7224453" y="6929911"/>
              <a:ext cx="203311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Object</a:t>
              </a:r>
            </a:p>
            <a:p>
              <a:pPr defTabSz="1828800">
                <a:defRPr sz="18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（祖先类）</a:t>
              </a:r>
            </a:p>
          </p:txBody>
        </p:sp>
        <p:sp>
          <p:nvSpPr>
            <p:cNvPr id="155" name="文本框 24"/>
            <p:cNvSpPr/>
            <p:nvPr/>
          </p:nvSpPr>
          <p:spPr>
            <a:xfrm>
              <a:off x="9844271" y="6929911"/>
              <a:ext cx="203311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MyClass</a:t>
              </a:r>
            </a:p>
          </p:txBody>
        </p:sp>
        <p:sp>
          <p:nvSpPr>
            <p:cNvPr id="156" name="文本框 25"/>
            <p:cNvSpPr/>
            <p:nvPr/>
          </p:nvSpPr>
          <p:spPr>
            <a:xfrm>
              <a:off x="13351904" y="6929911"/>
              <a:ext cx="252581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MyClassEx</a:t>
              </a:r>
            </a:p>
          </p:txBody>
        </p:sp>
        <p:sp>
          <p:nvSpPr>
            <p:cNvPr id="157" name="文本框 33"/>
            <p:cNvSpPr/>
            <p:nvPr/>
          </p:nvSpPr>
          <p:spPr>
            <a:xfrm>
              <a:off x="4102923" y="5953195"/>
              <a:ext cx="203311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string</a:t>
              </a:r>
            </a:p>
          </p:txBody>
        </p:sp>
        <p:sp>
          <p:nvSpPr>
            <p:cNvPr id="158" name="文本框 35"/>
            <p:cNvSpPr/>
            <p:nvPr/>
          </p:nvSpPr>
          <p:spPr>
            <a:xfrm>
              <a:off x="1500715" y="6066002"/>
              <a:ext cx="203311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 sz="18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'abc'</a:t>
              </a:r>
            </a:p>
          </p:txBody>
        </p:sp>
        <p:sp>
          <p:nvSpPr>
            <p:cNvPr id="159" name="文本框 36"/>
            <p:cNvSpPr/>
            <p:nvPr/>
          </p:nvSpPr>
          <p:spPr>
            <a:xfrm>
              <a:off x="9844271" y="5978018"/>
              <a:ext cx="203311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String</a:t>
              </a:r>
            </a:p>
          </p:txBody>
        </p:sp>
        <p:sp>
          <p:nvSpPr>
            <p:cNvPr id="160" name="文本框 37"/>
            <p:cNvSpPr/>
            <p:nvPr/>
          </p:nvSpPr>
          <p:spPr>
            <a:xfrm>
              <a:off x="13598253" y="5978018"/>
              <a:ext cx="203311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StringEx</a:t>
              </a:r>
            </a:p>
          </p:txBody>
        </p:sp>
        <p:sp>
          <p:nvSpPr>
            <p:cNvPr id="161" name="文本框 49"/>
            <p:cNvSpPr/>
            <p:nvPr/>
          </p:nvSpPr>
          <p:spPr>
            <a:xfrm>
              <a:off x="1130761" y="926172"/>
              <a:ext cx="110978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子类型/子级类型</a:t>
              </a:r>
            </a:p>
          </p:txBody>
        </p:sp>
        <p:grpSp>
          <p:nvGrpSpPr>
            <p:cNvPr id="174" name="组合 108"/>
            <p:cNvGrpSpPr/>
            <p:nvPr/>
          </p:nvGrpSpPr>
          <p:grpSpPr>
            <a:xfrm>
              <a:off x="1492665" y="2917702"/>
              <a:ext cx="10384720" cy="2388207"/>
              <a:chOff x="0" y="0"/>
              <a:chExt cx="10384718" cy="2388205"/>
            </a:xfrm>
          </p:grpSpPr>
          <p:sp>
            <p:nvSpPr>
              <p:cNvPr id="162" name="文本框 78"/>
              <p:cNvSpPr/>
              <p:nvPr/>
            </p:nvSpPr>
            <p:spPr>
              <a:xfrm>
                <a:off x="2610258" y="2275400"/>
                <a:ext cx="203311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 defTabSz="1828800">
                  <a:defRPr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lvl1pPr>
              </a:lstStyle>
              <a:p>
                <a:pPr/>
                <a:r>
                  <a:t>number</a:t>
                </a:r>
              </a:p>
            </p:txBody>
          </p:sp>
          <p:sp>
            <p:nvSpPr>
              <p:cNvPr id="163" name="文本框 79"/>
              <p:cNvSpPr/>
              <p:nvPr/>
            </p:nvSpPr>
            <p:spPr>
              <a:xfrm>
                <a:off x="0" y="2388205"/>
                <a:ext cx="203311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 algn="l" defTabSz="1828800">
                  <a:defRPr sz="1800"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164" name="文本框 80"/>
              <p:cNvSpPr/>
              <p:nvPr/>
            </p:nvSpPr>
            <p:spPr>
              <a:xfrm>
                <a:off x="8351606" y="2300222"/>
                <a:ext cx="203311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 defTabSz="1828800">
                  <a:defRPr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lvl1pPr>
              </a:lstStyle>
              <a:p>
                <a:pPr/>
                <a:r>
                  <a:t>Number</a:t>
                </a:r>
              </a:p>
            </p:txBody>
          </p:sp>
          <p:sp>
            <p:nvSpPr>
              <p:cNvPr id="165" name="文本框 81"/>
              <p:cNvSpPr/>
              <p:nvPr/>
            </p:nvSpPr>
            <p:spPr>
              <a:xfrm>
                <a:off x="2610258" y="1481204"/>
                <a:ext cx="203311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 defTabSz="1828800">
                  <a:defRPr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lvl1pPr>
              </a:lstStyle>
              <a:p>
                <a:pPr/>
                <a:r>
                  <a:t>boolean</a:t>
                </a:r>
              </a:p>
            </p:txBody>
          </p:sp>
          <p:sp>
            <p:nvSpPr>
              <p:cNvPr id="166" name="文本框 82"/>
              <p:cNvSpPr/>
              <p:nvPr/>
            </p:nvSpPr>
            <p:spPr>
              <a:xfrm>
                <a:off x="0" y="1594010"/>
                <a:ext cx="203311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 algn="l" defTabSz="1828800">
                  <a:defRPr sz="1800"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lvl1pPr>
              </a:lstStyle>
              <a:p>
                <a:pPr/>
                <a:r>
                  <a:t>true/false</a:t>
                </a:r>
              </a:p>
            </p:txBody>
          </p:sp>
          <p:sp>
            <p:nvSpPr>
              <p:cNvPr id="167" name="文本框 83"/>
              <p:cNvSpPr/>
              <p:nvPr/>
            </p:nvSpPr>
            <p:spPr>
              <a:xfrm>
                <a:off x="8351606" y="1506026"/>
                <a:ext cx="203311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 defTabSz="1828800">
                  <a:defRPr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lvl1pPr>
              </a:lstStyle>
              <a:p>
                <a:pPr/>
                <a:r>
                  <a:t>Boolean</a:t>
                </a:r>
              </a:p>
            </p:txBody>
          </p:sp>
          <p:sp>
            <p:nvSpPr>
              <p:cNvPr id="168" name="文本框 84"/>
              <p:cNvSpPr/>
              <p:nvPr/>
            </p:nvSpPr>
            <p:spPr>
              <a:xfrm>
                <a:off x="2610258" y="739012"/>
                <a:ext cx="203311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 defTabSz="1828800">
                  <a:defRPr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lvl1pPr>
              </a:lstStyle>
              <a:p>
                <a:pPr/>
                <a:r>
                  <a:t>bigint</a:t>
                </a:r>
              </a:p>
            </p:txBody>
          </p:sp>
          <p:sp>
            <p:nvSpPr>
              <p:cNvPr id="169" name="文本框 85"/>
              <p:cNvSpPr/>
              <p:nvPr/>
            </p:nvSpPr>
            <p:spPr>
              <a:xfrm>
                <a:off x="0" y="851818"/>
                <a:ext cx="203311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 algn="l" defTabSz="1828800">
                  <a:defRPr sz="1800"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lvl1pPr>
              </a:lstStyle>
              <a:p>
                <a:pPr/>
                <a:r>
                  <a:t>1n</a:t>
                </a:r>
              </a:p>
            </p:txBody>
          </p:sp>
          <p:sp>
            <p:nvSpPr>
              <p:cNvPr id="170" name="文本框 86"/>
              <p:cNvSpPr/>
              <p:nvPr/>
            </p:nvSpPr>
            <p:spPr>
              <a:xfrm>
                <a:off x="8351606" y="763833"/>
                <a:ext cx="203311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 defTabSz="1828800">
                  <a:defRPr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lvl1pPr>
              </a:lstStyle>
              <a:p>
                <a:pPr/>
                <a:r>
                  <a:t>BigInt</a:t>
                </a:r>
              </a:p>
            </p:txBody>
          </p:sp>
          <p:sp>
            <p:nvSpPr>
              <p:cNvPr id="171" name="文本框 87"/>
              <p:cNvSpPr/>
              <p:nvPr/>
            </p:nvSpPr>
            <p:spPr>
              <a:xfrm>
                <a:off x="2610258" y="0"/>
                <a:ext cx="2033113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 defTabSz="1828800">
                  <a:defRPr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lvl1pPr>
              </a:lstStyle>
              <a:p>
                <a:pPr/>
                <a:r>
                  <a:t>symbol</a:t>
                </a:r>
              </a:p>
            </p:txBody>
          </p:sp>
          <p:sp>
            <p:nvSpPr>
              <p:cNvPr id="172" name="文本框 88"/>
              <p:cNvSpPr/>
              <p:nvPr/>
            </p:nvSpPr>
            <p:spPr>
              <a:xfrm>
                <a:off x="0" y="112806"/>
                <a:ext cx="210879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 algn="l" defTabSz="1828800">
                  <a:defRPr sz="1800"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lvl1pPr>
              </a:lstStyle>
              <a:p>
                <a:pPr/>
                <a:r>
                  <a:t>unique symbol</a:t>
                </a:r>
              </a:p>
            </p:txBody>
          </p:sp>
          <p:sp>
            <p:nvSpPr>
              <p:cNvPr id="173" name="文本框 89"/>
              <p:cNvSpPr/>
              <p:nvPr/>
            </p:nvSpPr>
            <p:spPr>
              <a:xfrm>
                <a:off x="8351606" y="24821"/>
                <a:ext cx="203311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 defTabSz="1828800">
                  <a:defRPr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lvl1pPr>
              </a:lstStyle>
              <a:p>
                <a:pPr/>
                <a:r>
                  <a:t>Symbol</a:t>
                </a:r>
              </a:p>
            </p:txBody>
          </p:sp>
        </p:grpSp>
        <p:sp>
          <p:nvSpPr>
            <p:cNvPr id="175" name="直接箭头连接符 98"/>
            <p:cNvSpPr/>
            <p:nvPr/>
          </p:nvSpPr>
          <p:spPr>
            <a:xfrm>
              <a:off x="3207283" y="6340244"/>
              <a:ext cx="566299" cy="1"/>
            </a:xfrm>
            <a:prstGeom prst="line">
              <a:avLst/>
            </a:prstGeom>
            <a:noFill/>
            <a:ln w="38100" cap="flat">
              <a:solidFill>
                <a:srgbClr val="4472C4"/>
              </a:solidFill>
              <a:prstDash val="solid"/>
              <a:miter lim="800000"/>
              <a:tailEnd type="stealth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176" name="直接箭头连接符 101"/>
            <p:cNvSpPr/>
            <p:nvPr/>
          </p:nvSpPr>
          <p:spPr>
            <a:xfrm>
              <a:off x="11859128" y="6340244"/>
              <a:ext cx="566299" cy="1"/>
            </a:xfrm>
            <a:prstGeom prst="line">
              <a:avLst/>
            </a:prstGeom>
            <a:noFill/>
            <a:ln w="38100" cap="flat">
              <a:solidFill>
                <a:srgbClr val="4472C4"/>
              </a:solidFill>
              <a:prstDash val="solid"/>
              <a:miter lim="800000"/>
              <a:headEnd type="stealth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177" name="左大括号 105"/>
            <p:cNvSpPr/>
            <p:nvPr/>
          </p:nvSpPr>
          <p:spPr>
            <a:xfrm>
              <a:off x="9436686" y="3307506"/>
              <a:ext cx="561205" cy="3111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463"/>
                    <a:pt x="10800" y="21295"/>
                  </a:cubicBezTo>
                  <a:lnTo>
                    <a:pt x="10800" y="11105"/>
                  </a:lnTo>
                  <a:cubicBezTo>
                    <a:pt x="10800" y="10937"/>
                    <a:pt x="5965" y="10800"/>
                    <a:pt x="0" y="10800"/>
                  </a:cubicBezTo>
                  <a:cubicBezTo>
                    <a:pt x="5965" y="10800"/>
                    <a:pt x="10800" y="10663"/>
                    <a:pt x="10800" y="10495"/>
                  </a:cubicBezTo>
                  <a:lnTo>
                    <a:pt x="10800" y="305"/>
                  </a:lnTo>
                  <a:cubicBezTo>
                    <a:pt x="10800" y="137"/>
                    <a:pt x="15635" y="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178" name="箭头: 右 106"/>
            <p:cNvSpPr/>
            <p:nvPr/>
          </p:nvSpPr>
          <p:spPr>
            <a:xfrm>
              <a:off x="6913789" y="4676862"/>
              <a:ext cx="661659" cy="52889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70AD47"/>
            </a:solidFill>
            <a:ln w="25400" cap="flat">
              <a:solidFill>
                <a:srgbClr val="2F491E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179" name="箭头: 右 107"/>
            <p:cNvSpPr/>
            <p:nvPr/>
          </p:nvSpPr>
          <p:spPr>
            <a:xfrm rot="9120000">
              <a:off x="8999097" y="6824202"/>
              <a:ext cx="661660" cy="52889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472C4"/>
            </a:solidFill>
            <a:ln w="25400" cap="flat">
              <a:solidFill>
                <a:srgbClr val="1D3053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180" name="直接箭头连接符 110"/>
            <p:cNvSpPr/>
            <p:nvPr/>
          </p:nvSpPr>
          <p:spPr>
            <a:xfrm>
              <a:off x="11866602" y="7355699"/>
              <a:ext cx="566299" cy="1"/>
            </a:xfrm>
            <a:prstGeom prst="line">
              <a:avLst/>
            </a:prstGeom>
            <a:noFill/>
            <a:ln w="38100" cap="flat">
              <a:solidFill>
                <a:srgbClr val="4472C4"/>
              </a:solidFill>
              <a:prstDash val="solid"/>
              <a:miter lim="800000"/>
              <a:headEnd type="stealth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181" name="直接箭头连接符 115"/>
            <p:cNvSpPr/>
            <p:nvPr/>
          </p:nvSpPr>
          <p:spPr>
            <a:xfrm flipV="1">
              <a:off x="9382637" y="7392358"/>
              <a:ext cx="613635" cy="7641"/>
            </a:xfrm>
            <a:prstGeom prst="line">
              <a:avLst/>
            </a:prstGeom>
            <a:noFill/>
            <a:ln w="38100" cap="flat">
              <a:solidFill>
                <a:srgbClr val="4472C4"/>
              </a:solidFill>
              <a:prstDash val="solid"/>
              <a:miter lim="800000"/>
              <a:headEnd type="stealth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</p:grpSp>
      <p:grpSp>
        <p:nvGrpSpPr>
          <p:cNvPr id="185" name="对话气泡: 椭圆形 136"/>
          <p:cNvGrpSpPr/>
          <p:nvPr/>
        </p:nvGrpSpPr>
        <p:grpSpPr>
          <a:xfrm>
            <a:off x="3176028" y="547302"/>
            <a:ext cx="5591996" cy="1876301"/>
            <a:chOff x="0" y="0"/>
            <a:chExt cx="5591995" cy="1876300"/>
          </a:xfrm>
        </p:grpSpPr>
        <p:sp>
          <p:nvSpPr>
            <p:cNvPr id="183" name="引文气泡"/>
            <p:cNvSpPr/>
            <p:nvPr/>
          </p:nvSpPr>
          <p:spPr>
            <a:xfrm>
              <a:off x="0" y="0"/>
              <a:ext cx="5591996" cy="1876301"/>
            </a:xfrm>
            <a:prstGeom prst="wedgeEllipseCallout">
              <a:avLst>
                <a:gd name="adj1" fmla="val 48416"/>
                <a:gd name="adj2" fmla="val 130398"/>
              </a:avLst>
            </a:prstGeom>
            <a:solidFill>
              <a:srgbClr val="4472C4"/>
            </a:solidFill>
            <a:ln w="25400" cap="flat">
              <a:solidFill>
                <a:srgbClr val="1D3053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184" name="原始值类型(同es)…"/>
            <p:cNvSpPr/>
            <p:nvPr/>
          </p:nvSpPr>
          <p:spPr>
            <a:xfrm>
              <a:off x="923067" y="938149"/>
              <a:ext cx="374586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/>
            <a:p>
              <a:pPr defTabSz="1828800">
                <a:defRPr sz="24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原始值类型</a:t>
              </a:r>
              <a:r>
                <a:t>(</a:t>
              </a:r>
              <a:r>
                <a:t>同</a:t>
              </a:r>
              <a:r>
                <a:t>es)</a:t>
              </a:r>
            </a:p>
            <a:p>
              <a:pPr defTabSz="1828800">
                <a:defRPr sz="24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（</a:t>
              </a:r>
              <a:r>
                <a:t>Primitive types</a:t>
              </a:r>
              <a:r>
                <a:t>）</a:t>
              </a:r>
            </a:p>
          </p:txBody>
        </p:sp>
      </p:grpSp>
      <p:grpSp>
        <p:nvGrpSpPr>
          <p:cNvPr id="189" name="组合 92"/>
          <p:cNvGrpSpPr/>
          <p:nvPr/>
        </p:nvGrpSpPr>
        <p:grpSpPr>
          <a:xfrm>
            <a:off x="8093705" y="3820721"/>
            <a:ext cx="2929158" cy="5473737"/>
            <a:chOff x="0" y="0"/>
            <a:chExt cx="2929156" cy="5473736"/>
          </a:xfrm>
        </p:grpSpPr>
        <p:sp>
          <p:nvSpPr>
            <p:cNvPr id="186" name="矩形 77"/>
            <p:cNvSpPr/>
            <p:nvPr/>
          </p:nvSpPr>
          <p:spPr>
            <a:xfrm>
              <a:off x="-1" y="-1"/>
              <a:ext cx="2929158" cy="5473738"/>
            </a:xfrm>
            <a:prstGeom prst="rect">
              <a:avLst/>
            </a:prstGeom>
            <a:solidFill>
              <a:srgbClr val="70AD47">
                <a:alpha val="28000"/>
              </a:srgbClr>
            </a:solidFill>
            <a:ln w="25400" cap="flat">
              <a:solidFill>
                <a:srgbClr val="2F491E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187" name="文本框 90"/>
            <p:cNvSpPr txBox="1"/>
            <p:nvPr/>
          </p:nvSpPr>
          <p:spPr>
            <a:xfrm>
              <a:off x="248114" y="935729"/>
              <a:ext cx="2503683" cy="6717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undefined</a:t>
              </a:r>
            </a:p>
          </p:txBody>
        </p:sp>
        <p:sp>
          <p:nvSpPr>
            <p:cNvPr id="188" name="文本框 91"/>
            <p:cNvSpPr txBox="1"/>
            <p:nvPr/>
          </p:nvSpPr>
          <p:spPr>
            <a:xfrm>
              <a:off x="556351" y="193973"/>
              <a:ext cx="2033114" cy="6717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null</a:t>
              </a:r>
            </a:p>
          </p:txBody>
        </p:sp>
      </p:grpSp>
      <p:grpSp>
        <p:nvGrpSpPr>
          <p:cNvPr id="196" name="组合 114"/>
          <p:cNvGrpSpPr/>
          <p:nvPr/>
        </p:nvGrpSpPr>
        <p:grpSpPr>
          <a:xfrm>
            <a:off x="8114099" y="4792881"/>
            <a:ext cx="13216854" cy="6945980"/>
            <a:chOff x="0" y="0"/>
            <a:chExt cx="13216851" cy="6945978"/>
          </a:xfrm>
        </p:grpSpPr>
        <p:sp>
          <p:nvSpPr>
            <p:cNvPr id="190" name="直接箭头连接符 72"/>
            <p:cNvSpPr/>
            <p:nvPr/>
          </p:nvSpPr>
          <p:spPr>
            <a:xfrm>
              <a:off x="5711704" y="5555403"/>
              <a:ext cx="340449" cy="354635"/>
            </a:xfrm>
            <a:prstGeom prst="line">
              <a:avLst/>
            </a:prstGeom>
            <a:noFill/>
            <a:ln w="38100" cap="flat">
              <a:solidFill>
                <a:srgbClr val="4472C4"/>
              </a:solidFill>
              <a:prstDash val="solid"/>
              <a:miter lim="800000"/>
              <a:headEnd type="stealth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191" name="文本框 93"/>
            <p:cNvSpPr/>
            <p:nvPr/>
          </p:nvSpPr>
          <p:spPr>
            <a:xfrm>
              <a:off x="6143592" y="5540707"/>
              <a:ext cx="203311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Function</a:t>
              </a:r>
            </a:p>
          </p:txBody>
        </p:sp>
        <p:sp>
          <p:nvSpPr>
            <p:cNvPr id="192" name="文本框 95"/>
            <p:cNvSpPr/>
            <p:nvPr/>
          </p:nvSpPr>
          <p:spPr>
            <a:xfrm>
              <a:off x="465621" y="4739003"/>
              <a:ext cx="203311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object</a:t>
              </a:r>
            </a:p>
          </p:txBody>
        </p:sp>
        <p:sp>
          <p:nvSpPr>
            <p:cNvPr id="193" name="文本框 100"/>
            <p:cNvSpPr/>
            <p:nvPr/>
          </p:nvSpPr>
          <p:spPr>
            <a:xfrm>
              <a:off x="465621" y="5540707"/>
              <a:ext cx="203311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 i="1">
                  <a:solidFill>
                    <a:schemeClr val="accent3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/>
              <a:r>
                <a:t>function</a:t>
              </a:r>
            </a:p>
          </p:txBody>
        </p:sp>
        <p:sp>
          <p:nvSpPr>
            <p:cNvPr id="194" name="文本框 104"/>
            <p:cNvSpPr/>
            <p:nvPr/>
          </p:nvSpPr>
          <p:spPr>
            <a:xfrm>
              <a:off x="9256117" y="5619549"/>
              <a:ext cx="396073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DynamicFunction sub-classes</a:t>
              </a:r>
            </a:p>
          </p:txBody>
        </p:sp>
        <p:sp>
          <p:nvSpPr>
            <p:cNvPr id="195" name="矩形 113"/>
            <p:cNvSpPr/>
            <p:nvPr/>
          </p:nvSpPr>
          <p:spPr>
            <a:xfrm>
              <a:off x="0" y="0"/>
              <a:ext cx="2934586" cy="6945979"/>
            </a:xfrm>
            <a:prstGeom prst="rect">
              <a:avLst/>
            </a:prstGeom>
            <a:solidFill>
              <a:srgbClr val="ED7D31">
                <a:alpha val="25000"/>
              </a:srgbClr>
            </a:solidFill>
            <a:ln w="25400" cap="flat">
              <a:solidFill>
                <a:srgbClr val="643515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</p:grpSp>
      <p:grpSp>
        <p:nvGrpSpPr>
          <p:cNvPr id="199" name="对话气泡: 椭圆形 5"/>
          <p:cNvGrpSpPr/>
          <p:nvPr/>
        </p:nvGrpSpPr>
        <p:grpSpPr>
          <a:xfrm>
            <a:off x="384377" y="3135219"/>
            <a:ext cx="4722786" cy="3809986"/>
            <a:chOff x="0" y="0"/>
            <a:chExt cx="4722784" cy="3809984"/>
          </a:xfrm>
        </p:grpSpPr>
        <p:sp>
          <p:nvSpPr>
            <p:cNvPr id="197" name="引文气泡"/>
            <p:cNvSpPr/>
            <p:nvPr/>
          </p:nvSpPr>
          <p:spPr>
            <a:xfrm rot="19800000">
              <a:off x="176332" y="966841"/>
              <a:ext cx="4370121" cy="1876301"/>
            </a:xfrm>
            <a:prstGeom prst="wedgeEllipseCallout">
              <a:avLst>
                <a:gd name="adj1" fmla="val 37295"/>
                <a:gd name="adj2" fmla="val 162078"/>
              </a:avLst>
            </a:prstGeom>
            <a:solidFill>
              <a:srgbClr val="4472C4"/>
            </a:solidFill>
            <a:ln w="25400" cap="flat">
              <a:solidFill>
                <a:srgbClr val="1D3053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198" name="字面类型…"/>
            <p:cNvSpPr txBox="1"/>
            <p:nvPr/>
          </p:nvSpPr>
          <p:spPr>
            <a:xfrm rot="19800000">
              <a:off x="920462" y="1426201"/>
              <a:ext cx="2881861" cy="957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/>
            <a:p>
              <a:pPr defTabSz="1828800">
                <a:defRPr sz="24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字面类型</a:t>
              </a:r>
            </a:p>
            <a:p>
              <a:pPr defTabSz="1828800">
                <a:defRPr sz="20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（</a:t>
              </a:r>
              <a:r>
                <a:t>Literal types</a:t>
              </a:r>
              <a:r>
                <a:t>）</a:t>
              </a:r>
            </a:p>
          </p:txBody>
        </p:sp>
      </p:grpSp>
      <p:sp>
        <p:nvSpPr>
          <p:cNvPr id="200" name="文本框 73"/>
          <p:cNvSpPr txBox="1"/>
          <p:nvPr/>
        </p:nvSpPr>
        <p:spPr>
          <a:xfrm>
            <a:off x="6323269" y="370091"/>
            <a:ext cx="12276629" cy="1604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defTabSz="914400">
              <a:defRPr sz="5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子类型兼容</a:t>
            </a:r>
          </a:p>
        </p:txBody>
      </p:sp>
      <p:sp>
        <p:nvSpPr>
          <p:cNvPr id="201" name="矩形 71"/>
          <p:cNvSpPr txBox="1"/>
          <p:nvPr/>
        </p:nvSpPr>
        <p:spPr>
          <a:xfrm>
            <a:off x="8340866" y="1210035"/>
            <a:ext cx="7932438" cy="61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defTabSz="914400">
              <a:defRPr sz="2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类型的演化，以及最基础的类型兼容性处理</a:t>
            </a:r>
          </a:p>
        </p:txBody>
      </p:sp>
      <p:sp>
        <p:nvSpPr>
          <p:cNvPr id="202" name="矩形"/>
          <p:cNvSpPr/>
          <p:nvPr/>
        </p:nvSpPr>
        <p:spPr>
          <a:xfrm>
            <a:off x="4470021" y="8257036"/>
            <a:ext cx="16626174" cy="1194927"/>
          </a:xfrm>
          <a:prstGeom prst="rect">
            <a:avLst/>
          </a:prstGeom>
          <a:ln w="508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3" name="矩形 58"/>
          <p:cNvSpPr txBox="1"/>
          <p:nvPr/>
        </p:nvSpPr>
        <p:spPr>
          <a:xfrm>
            <a:off x="593034" y="10424146"/>
            <a:ext cx="7932439" cy="81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defTabSz="914400">
              <a:defRPr sz="3400">
                <a:solidFill>
                  <a:schemeClr val="accent1">
                    <a:lumOff val="-9999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1. </a:t>
            </a:r>
            <a:r>
              <a:t>具体类型，可以赋给更抽象的类型</a:t>
            </a:r>
          </a:p>
        </p:txBody>
      </p:sp>
      <p:sp>
        <p:nvSpPr>
          <p:cNvPr id="204" name="矩形 96"/>
          <p:cNvSpPr txBox="1"/>
          <p:nvPr/>
        </p:nvSpPr>
        <p:spPr>
          <a:xfrm>
            <a:off x="593032" y="11236801"/>
            <a:ext cx="7932443" cy="81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defTabSz="914400">
              <a:defRPr sz="3400">
                <a:solidFill>
                  <a:schemeClr val="accent3">
                    <a:satOff val="-7500"/>
                    <a:lumOff val="-10588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2. </a:t>
            </a:r>
            <a:r>
              <a:t>值类型可以赋值给对应的包装类型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3" grpId="2"/>
      <p:bldP build="whole" bldLvl="1" animBg="1" rev="0" advAuto="0" spid="204" grpId="3"/>
      <p:bldP build="whole" bldLvl="1" animBg="1" rev="0" advAuto="0" spid="20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矩形"/>
          <p:cNvSpPr/>
          <p:nvPr/>
        </p:nvSpPr>
        <p:spPr>
          <a:xfrm>
            <a:off x="3606317" y="4766676"/>
            <a:ext cx="18352794" cy="3491299"/>
          </a:xfrm>
          <a:prstGeom prst="rect">
            <a:avLst/>
          </a:prstGeom>
          <a:ln w="50800">
            <a:solidFill>
              <a:schemeClr val="accent5">
                <a:alpha val="0"/>
              </a:schemeClr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38" name="成组"/>
          <p:cNvGrpSpPr/>
          <p:nvPr/>
        </p:nvGrpSpPr>
        <p:grpSpPr>
          <a:xfrm>
            <a:off x="3634765" y="4340781"/>
            <a:ext cx="18472123" cy="3945811"/>
            <a:chOff x="0" y="0"/>
            <a:chExt cx="18472122" cy="3945809"/>
          </a:xfrm>
        </p:grpSpPr>
        <p:sp>
          <p:nvSpPr>
            <p:cNvPr id="207" name="文本框 20"/>
            <p:cNvSpPr/>
            <p:nvPr/>
          </p:nvSpPr>
          <p:spPr>
            <a:xfrm>
              <a:off x="778027" y="3945809"/>
              <a:ext cx="166899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 sz="36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'abc'</a:t>
              </a:r>
            </a:p>
          </p:txBody>
        </p:sp>
        <p:sp>
          <p:nvSpPr>
            <p:cNvPr id="208" name="文本框 21"/>
            <p:cNvSpPr/>
            <p:nvPr/>
          </p:nvSpPr>
          <p:spPr>
            <a:xfrm>
              <a:off x="4283792" y="3945809"/>
              <a:ext cx="191811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 sz="36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string</a:t>
              </a:r>
            </a:p>
          </p:txBody>
        </p:sp>
        <p:sp>
          <p:nvSpPr>
            <p:cNvPr id="209" name="文本框 22"/>
            <p:cNvSpPr/>
            <p:nvPr/>
          </p:nvSpPr>
          <p:spPr>
            <a:xfrm>
              <a:off x="8150266" y="3945809"/>
              <a:ext cx="208440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 sz="36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String</a:t>
              </a:r>
            </a:p>
          </p:txBody>
        </p:sp>
        <p:sp>
          <p:nvSpPr>
            <p:cNvPr id="210" name="文本框 23"/>
            <p:cNvSpPr/>
            <p:nvPr/>
          </p:nvSpPr>
          <p:spPr>
            <a:xfrm>
              <a:off x="11632596" y="3945809"/>
              <a:ext cx="191811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 sz="36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Object</a:t>
              </a:r>
            </a:p>
          </p:txBody>
        </p:sp>
        <p:sp>
          <p:nvSpPr>
            <p:cNvPr id="211" name="连接符: 肘形 135"/>
            <p:cNvSpPr/>
            <p:nvPr/>
          </p:nvSpPr>
          <p:spPr>
            <a:xfrm flipH="1" flipV="1">
              <a:off x="9940356" y="2895164"/>
              <a:ext cx="1932257" cy="1149"/>
            </a:xfrm>
            <a:prstGeom prst="line">
              <a:avLst/>
            </a:prstGeom>
            <a:noFill/>
            <a:ln w="38100" cap="flat">
              <a:solidFill>
                <a:srgbClr val="70AD47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cxnSp>
          <p:nvCxnSpPr>
            <p:cNvPr id="212" name="连接符: 肘形 135"/>
            <p:cNvCxnSpPr>
              <a:stCxn id="217" idx="0"/>
              <a:endCxn id="226" idx="0"/>
            </p:cNvCxnSpPr>
            <p:nvPr/>
          </p:nvCxnSpPr>
          <p:spPr>
            <a:xfrm flipH="1">
              <a:off x="12591654" y="1228544"/>
              <a:ext cx="2" cy="1718928"/>
            </a:xfrm>
            <a:prstGeom prst="straightConnector1">
              <a:avLst/>
            </a:prstGeom>
            <a:ln w="38100" cap="flat">
              <a:solidFill>
                <a:srgbClr val="70AD47"/>
              </a:solidFill>
              <a:prstDash val="solid"/>
              <a:miter lim="800000"/>
              <a:headEnd type="triangle" w="med" len="med"/>
            </a:ln>
            <a:effectLst/>
          </p:spPr>
        </p:cxnSp>
        <p:sp>
          <p:nvSpPr>
            <p:cNvPr id="213" name="连接符: 肘形 135"/>
            <p:cNvSpPr/>
            <p:nvPr/>
          </p:nvSpPr>
          <p:spPr>
            <a:xfrm flipH="1" flipV="1">
              <a:off x="0" y="1609172"/>
              <a:ext cx="11415121" cy="12353"/>
            </a:xfrm>
            <a:prstGeom prst="line">
              <a:avLst/>
            </a:prstGeom>
            <a:noFill/>
            <a:ln w="38100" cap="flat">
              <a:solidFill>
                <a:srgbClr val="70AD47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214" name="文本框 13"/>
            <p:cNvSpPr/>
            <p:nvPr/>
          </p:nvSpPr>
          <p:spPr>
            <a:xfrm>
              <a:off x="560368" y="970046"/>
              <a:ext cx="203311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字面类型</a:t>
              </a:r>
            </a:p>
          </p:txBody>
        </p:sp>
        <p:sp>
          <p:nvSpPr>
            <p:cNvPr id="215" name="文本框 14"/>
            <p:cNvSpPr/>
            <p:nvPr/>
          </p:nvSpPr>
          <p:spPr>
            <a:xfrm>
              <a:off x="3957713" y="970046"/>
              <a:ext cx="203311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原始类型</a:t>
              </a:r>
            </a:p>
          </p:txBody>
        </p:sp>
        <p:sp>
          <p:nvSpPr>
            <p:cNvPr id="216" name="文本框 15"/>
            <p:cNvSpPr/>
            <p:nvPr/>
          </p:nvSpPr>
          <p:spPr>
            <a:xfrm>
              <a:off x="7815805" y="970046"/>
              <a:ext cx="203311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包装类型</a:t>
              </a:r>
            </a:p>
          </p:txBody>
        </p:sp>
        <p:sp>
          <p:nvSpPr>
            <p:cNvPr id="217" name="文本框 16"/>
            <p:cNvSpPr/>
            <p:nvPr/>
          </p:nvSpPr>
          <p:spPr>
            <a:xfrm>
              <a:off x="11575099" y="584654"/>
              <a:ext cx="203311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Object</a:t>
              </a:r>
            </a:p>
            <a:p>
              <a:pPr defTabSz="1828800">
                <a:defRPr sz="24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（祖先类）</a:t>
              </a:r>
            </a:p>
          </p:txBody>
        </p:sp>
        <p:sp>
          <p:nvSpPr>
            <p:cNvPr id="218" name="文本框 18"/>
            <p:cNvSpPr/>
            <p:nvPr/>
          </p:nvSpPr>
          <p:spPr>
            <a:xfrm>
              <a:off x="7815805" y="2525831"/>
              <a:ext cx="203311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任意子类</a:t>
              </a:r>
            </a:p>
          </p:txBody>
        </p:sp>
        <p:sp>
          <p:nvSpPr>
            <p:cNvPr id="219" name="文本框 19"/>
            <p:cNvSpPr/>
            <p:nvPr/>
          </p:nvSpPr>
          <p:spPr>
            <a:xfrm>
              <a:off x="10336810" y="2545397"/>
              <a:ext cx="76944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=》</a:t>
              </a:r>
            </a:p>
          </p:txBody>
        </p:sp>
        <p:sp>
          <p:nvSpPr>
            <p:cNvPr id="220" name="矩形 28"/>
            <p:cNvSpPr/>
            <p:nvPr/>
          </p:nvSpPr>
          <p:spPr>
            <a:xfrm>
              <a:off x="12658549" y="2220567"/>
              <a:ext cx="76944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defRPr sz="13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无限层级</a:t>
              </a:r>
            </a:p>
          </p:txBody>
        </p:sp>
        <p:sp>
          <p:nvSpPr>
            <p:cNvPr id="221" name="文本框 30"/>
            <p:cNvSpPr/>
            <p:nvPr/>
          </p:nvSpPr>
          <p:spPr>
            <a:xfrm>
              <a:off x="2890875" y="1265580"/>
              <a:ext cx="76944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=》</a:t>
              </a:r>
            </a:p>
          </p:txBody>
        </p:sp>
        <p:sp>
          <p:nvSpPr>
            <p:cNvPr id="222" name="文本框 34"/>
            <p:cNvSpPr/>
            <p:nvPr/>
          </p:nvSpPr>
          <p:spPr>
            <a:xfrm>
              <a:off x="6518065" y="1265580"/>
              <a:ext cx="76944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=》</a:t>
              </a:r>
            </a:p>
          </p:txBody>
        </p:sp>
        <p:sp>
          <p:nvSpPr>
            <p:cNvPr id="223" name="文本框 39"/>
            <p:cNvSpPr/>
            <p:nvPr/>
          </p:nvSpPr>
          <p:spPr>
            <a:xfrm>
              <a:off x="10336810" y="1265580"/>
              <a:ext cx="76944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=》</a:t>
              </a:r>
            </a:p>
          </p:txBody>
        </p:sp>
        <p:sp>
          <p:nvSpPr>
            <p:cNvPr id="224" name="矩形 40"/>
            <p:cNvSpPr/>
            <p:nvPr/>
          </p:nvSpPr>
          <p:spPr>
            <a:xfrm>
              <a:off x="7575371" y="658392"/>
              <a:ext cx="5994143" cy="2928229"/>
            </a:xfrm>
            <a:prstGeom prst="rect">
              <a:avLst/>
            </a:prstGeom>
            <a:noFill/>
            <a:ln w="38100" cap="flat">
              <a:solidFill>
                <a:srgbClr val="D0CECE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1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225" name="文本框 41"/>
            <p:cNvSpPr/>
            <p:nvPr/>
          </p:nvSpPr>
          <p:spPr>
            <a:xfrm>
              <a:off x="13308648" y="1429108"/>
              <a:ext cx="25648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defRPr sz="20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　</a:t>
              </a:r>
            </a:p>
          </p:txBody>
        </p:sp>
        <p:sp>
          <p:nvSpPr>
            <p:cNvPr id="226" name="文本框 42"/>
            <p:cNvSpPr/>
            <p:nvPr/>
          </p:nvSpPr>
          <p:spPr>
            <a:xfrm>
              <a:off x="11945323" y="2525831"/>
              <a:ext cx="129266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父类</a:t>
              </a:r>
            </a:p>
          </p:txBody>
        </p:sp>
        <p:sp>
          <p:nvSpPr>
            <p:cNvPr id="227" name="文本框 51"/>
            <p:cNvSpPr/>
            <p:nvPr/>
          </p:nvSpPr>
          <p:spPr>
            <a:xfrm>
              <a:off x="1397468" y="1551846"/>
              <a:ext cx="43010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 sz="3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s</a:t>
              </a:r>
            </a:p>
          </p:txBody>
        </p:sp>
        <p:sp>
          <p:nvSpPr>
            <p:cNvPr id="228" name="文本框 52"/>
            <p:cNvSpPr/>
            <p:nvPr/>
          </p:nvSpPr>
          <p:spPr>
            <a:xfrm>
              <a:off x="4773206" y="1551846"/>
              <a:ext cx="43010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 sz="3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29" name="文本框 53"/>
            <p:cNvSpPr/>
            <p:nvPr/>
          </p:nvSpPr>
          <p:spPr>
            <a:xfrm>
              <a:off x="8587775" y="1551846"/>
              <a:ext cx="43010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 sz="3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30" name="文本框 55"/>
            <p:cNvSpPr/>
            <p:nvPr/>
          </p:nvSpPr>
          <p:spPr>
            <a:xfrm>
              <a:off x="8653684" y="2975645"/>
              <a:ext cx="43010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 sz="3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o</a:t>
              </a:r>
            </a:p>
          </p:txBody>
        </p:sp>
        <p:sp>
          <p:nvSpPr>
            <p:cNvPr id="231" name="文本框 56"/>
            <p:cNvSpPr/>
            <p:nvPr/>
          </p:nvSpPr>
          <p:spPr>
            <a:xfrm>
              <a:off x="13055813" y="2895321"/>
              <a:ext cx="43010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 sz="3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p</a:t>
              </a:r>
            </a:p>
          </p:txBody>
        </p:sp>
        <p:sp>
          <p:nvSpPr>
            <p:cNvPr id="232" name="文本框 57"/>
            <p:cNvSpPr/>
            <p:nvPr/>
          </p:nvSpPr>
          <p:spPr>
            <a:xfrm>
              <a:off x="13055813" y="1513746"/>
              <a:ext cx="43010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 sz="3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r</a:t>
              </a:r>
            </a:p>
          </p:txBody>
        </p:sp>
        <p:sp>
          <p:nvSpPr>
            <p:cNvPr id="233" name="直接连接符 3"/>
            <p:cNvSpPr/>
            <p:nvPr/>
          </p:nvSpPr>
          <p:spPr>
            <a:xfrm>
              <a:off x="0" y="415516"/>
              <a:ext cx="18472123" cy="1"/>
            </a:xfrm>
            <a:prstGeom prst="line">
              <a:avLst/>
            </a:prstGeom>
            <a:noFill/>
            <a:ln w="38100" cap="flat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234" name="文本框 27"/>
            <p:cNvSpPr/>
            <p:nvPr/>
          </p:nvSpPr>
          <p:spPr>
            <a:xfrm>
              <a:off x="4757414" y="0"/>
              <a:ext cx="2406820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algn="l" defTabSz="1828800">
                <a:defRPr sz="18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“子类型</a:t>
              </a:r>
              <a:r>
                <a:t>-》</a:t>
              </a:r>
              <a:r>
                <a:t>父类型”</a:t>
              </a:r>
            </a:p>
          </p:txBody>
        </p:sp>
        <p:sp>
          <p:nvSpPr>
            <p:cNvPr id="235" name="文本框 31"/>
            <p:cNvSpPr/>
            <p:nvPr/>
          </p:nvSpPr>
          <p:spPr>
            <a:xfrm>
              <a:off x="7680224" y="0"/>
              <a:ext cx="1932268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algn="l" defTabSz="1828800">
                <a:defRPr sz="18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“子类</a:t>
              </a:r>
              <a:r>
                <a:t>-》</a:t>
              </a:r>
              <a:r>
                <a:t>父类”</a:t>
              </a:r>
            </a:p>
          </p:txBody>
        </p:sp>
        <p:sp>
          <p:nvSpPr>
            <p:cNvPr id="236" name="直接连接符 36"/>
            <p:cNvSpPr/>
            <p:nvPr/>
          </p:nvSpPr>
          <p:spPr>
            <a:xfrm>
              <a:off x="0" y="3902729"/>
              <a:ext cx="18446764" cy="1"/>
            </a:xfrm>
            <a:prstGeom prst="line">
              <a:avLst/>
            </a:prstGeom>
            <a:noFill/>
            <a:ln w="38100" cap="flat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237" name="直接连接符 54"/>
            <p:cNvSpPr/>
            <p:nvPr/>
          </p:nvSpPr>
          <p:spPr>
            <a:xfrm>
              <a:off x="7226742" y="47246"/>
              <a:ext cx="1" cy="913605"/>
            </a:xfrm>
            <a:prstGeom prst="line">
              <a:avLst/>
            </a:prstGeom>
            <a:noFill/>
            <a:ln w="38100" cap="flat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组合 109"/>
          <p:cNvGrpSpPr/>
          <p:nvPr/>
        </p:nvGrpSpPr>
        <p:grpSpPr>
          <a:xfrm>
            <a:off x="11564042" y="2744356"/>
            <a:ext cx="9589995" cy="9154300"/>
            <a:chOff x="0" y="0"/>
            <a:chExt cx="9589994" cy="9154299"/>
          </a:xfrm>
        </p:grpSpPr>
        <p:sp>
          <p:nvSpPr>
            <p:cNvPr id="240" name="直接连接符 1"/>
            <p:cNvSpPr/>
            <p:nvPr/>
          </p:nvSpPr>
          <p:spPr>
            <a:xfrm flipH="1">
              <a:off x="-1" y="459693"/>
              <a:ext cx="2" cy="8694607"/>
            </a:xfrm>
            <a:prstGeom prst="line">
              <a:avLst/>
            </a:prstGeom>
            <a:noFill/>
            <a:ln w="38100" cap="flat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241" name="文本框 20"/>
            <p:cNvSpPr/>
            <p:nvPr/>
          </p:nvSpPr>
          <p:spPr>
            <a:xfrm>
              <a:off x="7776028" y="0"/>
              <a:ext cx="181396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更具体</a:t>
              </a:r>
            </a:p>
          </p:txBody>
        </p:sp>
        <p:sp>
          <p:nvSpPr>
            <p:cNvPr id="242" name="文本框 50"/>
            <p:cNvSpPr/>
            <p:nvPr/>
          </p:nvSpPr>
          <p:spPr>
            <a:xfrm>
              <a:off x="7877981" y="812835"/>
              <a:ext cx="110978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子类类型</a:t>
              </a:r>
            </a:p>
          </p:txBody>
        </p:sp>
      </p:grpSp>
      <p:grpSp>
        <p:nvGrpSpPr>
          <p:cNvPr id="275" name="组合 2"/>
          <p:cNvGrpSpPr/>
          <p:nvPr/>
        </p:nvGrpSpPr>
        <p:grpSpPr>
          <a:xfrm>
            <a:off x="4476798" y="2552473"/>
            <a:ext cx="17642975" cy="7399999"/>
            <a:chOff x="0" y="0"/>
            <a:chExt cx="17642974" cy="7399998"/>
          </a:xfrm>
        </p:grpSpPr>
        <p:sp>
          <p:nvSpPr>
            <p:cNvPr id="244" name="连接符: 肘形 135"/>
            <p:cNvSpPr/>
            <p:nvPr/>
          </p:nvSpPr>
          <p:spPr>
            <a:xfrm flipH="1" flipV="1">
              <a:off x="0" y="900498"/>
              <a:ext cx="17642975" cy="1"/>
            </a:xfrm>
            <a:prstGeom prst="line">
              <a:avLst/>
            </a:prstGeom>
            <a:noFill/>
            <a:ln w="38100" cap="flat">
              <a:solidFill>
                <a:srgbClr val="70AD47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245" name="文本框 6"/>
            <p:cNvSpPr/>
            <p:nvPr/>
          </p:nvSpPr>
          <p:spPr>
            <a:xfrm>
              <a:off x="1025997" y="102720"/>
              <a:ext cx="181396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更具体</a:t>
              </a:r>
            </a:p>
          </p:txBody>
        </p:sp>
        <p:sp>
          <p:nvSpPr>
            <p:cNvPr id="246" name="文本框 17"/>
            <p:cNvSpPr/>
            <p:nvPr/>
          </p:nvSpPr>
          <p:spPr>
            <a:xfrm>
              <a:off x="6304038" y="0"/>
              <a:ext cx="181396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更抽象</a:t>
              </a:r>
            </a:p>
          </p:txBody>
        </p:sp>
        <p:sp>
          <p:nvSpPr>
            <p:cNvPr id="247" name="文本框 23"/>
            <p:cNvSpPr/>
            <p:nvPr/>
          </p:nvSpPr>
          <p:spPr>
            <a:xfrm>
              <a:off x="7224453" y="6929911"/>
              <a:ext cx="203311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Object</a:t>
              </a:r>
            </a:p>
            <a:p>
              <a:pPr defTabSz="1828800">
                <a:defRPr sz="18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（祖先类）</a:t>
              </a:r>
            </a:p>
          </p:txBody>
        </p:sp>
        <p:sp>
          <p:nvSpPr>
            <p:cNvPr id="248" name="文本框 24"/>
            <p:cNvSpPr/>
            <p:nvPr/>
          </p:nvSpPr>
          <p:spPr>
            <a:xfrm>
              <a:off x="9844271" y="6929911"/>
              <a:ext cx="203311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MyClass</a:t>
              </a:r>
            </a:p>
          </p:txBody>
        </p:sp>
        <p:sp>
          <p:nvSpPr>
            <p:cNvPr id="249" name="文本框 25"/>
            <p:cNvSpPr/>
            <p:nvPr/>
          </p:nvSpPr>
          <p:spPr>
            <a:xfrm>
              <a:off x="13351904" y="6929911"/>
              <a:ext cx="252581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MyClassEx</a:t>
              </a:r>
            </a:p>
          </p:txBody>
        </p:sp>
        <p:sp>
          <p:nvSpPr>
            <p:cNvPr id="250" name="文本框 33"/>
            <p:cNvSpPr/>
            <p:nvPr/>
          </p:nvSpPr>
          <p:spPr>
            <a:xfrm>
              <a:off x="4102923" y="5953195"/>
              <a:ext cx="203311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string</a:t>
              </a:r>
            </a:p>
          </p:txBody>
        </p:sp>
        <p:sp>
          <p:nvSpPr>
            <p:cNvPr id="251" name="文本框 35"/>
            <p:cNvSpPr/>
            <p:nvPr/>
          </p:nvSpPr>
          <p:spPr>
            <a:xfrm>
              <a:off x="1500715" y="6066002"/>
              <a:ext cx="203311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 sz="18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'abc'</a:t>
              </a:r>
            </a:p>
          </p:txBody>
        </p:sp>
        <p:sp>
          <p:nvSpPr>
            <p:cNvPr id="252" name="文本框 36"/>
            <p:cNvSpPr/>
            <p:nvPr/>
          </p:nvSpPr>
          <p:spPr>
            <a:xfrm>
              <a:off x="9844271" y="5978018"/>
              <a:ext cx="203311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String</a:t>
              </a:r>
            </a:p>
          </p:txBody>
        </p:sp>
        <p:sp>
          <p:nvSpPr>
            <p:cNvPr id="253" name="文本框 37"/>
            <p:cNvSpPr/>
            <p:nvPr/>
          </p:nvSpPr>
          <p:spPr>
            <a:xfrm>
              <a:off x="13598253" y="5978018"/>
              <a:ext cx="203311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StringEx</a:t>
              </a:r>
            </a:p>
          </p:txBody>
        </p:sp>
        <p:sp>
          <p:nvSpPr>
            <p:cNvPr id="254" name="文本框 49"/>
            <p:cNvSpPr/>
            <p:nvPr/>
          </p:nvSpPr>
          <p:spPr>
            <a:xfrm>
              <a:off x="1130761" y="926172"/>
              <a:ext cx="110978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子类型/子级类型</a:t>
              </a:r>
            </a:p>
          </p:txBody>
        </p:sp>
        <p:grpSp>
          <p:nvGrpSpPr>
            <p:cNvPr id="267" name="组合 108"/>
            <p:cNvGrpSpPr/>
            <p:nvPr/>
          </p:nvGrpSpPr>
          <p:grpSpPr>
            <a:xfrm>
              <a:off x="1492665" y="2917702"/>
              <a:ext cx="10384720" cy="2388207"/>
              <a:chOff x="0" y="0"/>
              <a:chExt cx="10384718" cy="2388205"/>
            </a:xfrm>
          </p:grpSpPr>
          <p:sp>
            <p:nvSpPr>
              <p:cNvPr id="255" name="文本框 78"/>
              <p:cNvSpPr/>
              <p:nvPr/>
            </p:nvSpPr>
            <p:spPr>
              <a:xfrm>
                <a:off x="2610258" y="2275400"/>
                <a:ext cx="203311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 defTabSz="1828800">
                  <a:defRPr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lvl1pPr>
              </a:lstStyle>
              <a:p>
                <a:pPr/>
                <a:r>
                  <a:t>number</a:t>
                </a:r>
              </a:p>
            </p:txBody>
          </p:sp>
          <p:sp>
            <p:nvSpPr>
              <p:cNvPr id="256" name="文本框 79"/>
              <p:cNvSpPr/>
              <p:nvPr/>
            </p:nvSpPr>
            <p:spPr>
              <a:xfrm>
                <a:off x="0" y="2388205"/>
                <a:ext cx="203311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 algn="l" defTabSz="1828800">
                  <a:defRPr sz="1800"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257" name="文本框 80"/>
              <p:cNvSpPr/>
              <p:nvPr/>
            </p:nvSpPr>
            <p:spPr>
              <a:xfrm>
                <a:off x="8351606" y="2300222"/>
                <a:ext cx="203311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 defTabSz="1828800">
                  <a:defRPr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lvl1pPr>
              </a:lstStyle>
              <a:p>
                <a:pPr/>
                <a:r>
                  <a:t>Number</a:t>
                </a:r>
              </a:p>
            </p:txBody>
          </p:sp>
          <p:sp>
            <p:nvSpPr>
              <p:cNvPr id="258" name="文本框 81"/>
              <p:cNvSpPr/>
              <p:nvPr/>
            </p:nvSpPr>
            <p:spPr>
              <a:xfrm>
                <a:off x="2610258" y="1481204"/>
                <a:ext cx="203311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 defTabSz="1828800">
                  <a:defRPr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lvl1pPr>
              </a:lstStyle>
              <a:p>
                <a:pPr/>
                <a:r>
                  <a:t>boolean</a:t>
                </a:r>
              </a:p>
            </p:txBody>
          </p:sp>
          <p:sp>
            <p:nvSpPr>
              <p:cNvPr id="259" name="文本框 82"/>
              <p:cNvSpPr/>
              <p:nvPr/>
            </p:nvSpPr>
            <p:spPr>
              <a:xfrm>
                <a:off x="0" y="1594010"/>
                <a:ext cx="203311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 algn="l" defTabSz="1828800">
                  <a:defRPr sz="1800"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lvl1pPr>
              </a:lstStyle>
              <a:p>
                <a:pPr/>
                <a:r>
                  <a:t>true/false</a:t>
                </a:r>
              </a:p>
            </p:txBody>
          </p:sp>
          <p:sp>
            <p:nvSpPr>
              <p:cNvPr id="260" name="文本框 83"/>
              <p:cNvSpPr/>
              <p:nvPr/>
            </p:nvSpPr>
            <p:spPr>
              <a:xfrm>
                <a:off x="8351606" y="1506026"/>
                <a:ext cx="203311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 defTabSz="1828800">
                  <a:defRPr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lvl1pPr>
              </a:lstStyle>
              <a:p>
                <a:pPr/>
                <a:r>
                  <a:t>Boolean</a:t>
                </a:r>
              </a:p>
            </p:txBody>
          </p:sp>
          <p:sp>
            <p:nvSpPr>
              <p:cNvPr id="261" name="文本框 84"/>
              <p:cNvSpPr/>
              <p:nvPr/>
            </p:nvSpPr>
            <p:spPr>
              <a:xfrm>
                <a:off x="2610258" y="739012"/>
                <a:ext cx="203311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 defTabSz="1828800">
                  <a:defRPr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lvl1pPr>
              </a:lstStyle>
              <a:p>
                <a:pPr/>
                <a:r>
                  <a:t>bigint</a:t>
                </a:r>
              </a:p>
            </p:txBody>
          </p:sp>
          <p:sp>
            <p:nvSpPr>
              <p:cNvPr id="262" name="文本框 85"/>
              <p:cNvSpPr/>
              <p:nvPr/>
            </p:nvSpPr>
            <p:spPr>
              <a:xfrm>
                <a:off x="0" y="851818"/>
                <a:ext cx="203311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 algn="l" defTabSz="1828800">
                  <a:defRPr sz="1800"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lvl1pPr>
              </a:lstStyle>
              <a:p>
                <a:pPr/>
                <a:r>
                  <a:t>1n</a:t>
                </a:r>
              </a:p>
            </p:txBody>
          </p:sp>
          <p:sp>
            <p:nvSpPr>
              <p:cNvPr id="263" name="文本框 86"/>
              <p:cNvSpPr/>
              <p:nvPr/>
            </p:nvSpPr>
            <p:spPr>
              <a:xfrm>
                <a:off x="8351606" y="763833"/>
                <a:ext cx="203311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 defTabSz="1828800">
                  <a:defRPr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lvl1pPr>
              </a:lstStyle>
              <a:p>
                <a:pPr/>
                <a:r>
                  <a:t>BigInt</a:t>
                </a:r>
              </a:p>
            </p:txBody>
          </p:sp>
          <p:sp>
            <p:nvSpPr>
              <p:cNvPr id="264" name="文本框 87"/>
              <p:cNvSpPr/>
              <p:nvPr/>
            </p:nvSpPr>
            <p:spPr>
              <a:xfrm>
                <a:off x="2610258" y="0"/>
                <a:ext cx="2033113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 defTabSz="1828800">
                  <a:defRPr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lvl1pPr>
              </a:lstStyle>
              <a:p>
                <a:pPr/>
                <a:r>
                  <a:t>symbol</a:t>
                </a:r>
              </a:p>
            </p:txBody>
          </p:sp>
          <p:sp>
            <p:nvSpPr>
              <p:cNvPr id="265" name="文本框 88"/>
              <p:cNvSpPr/>
              <p:nvPr/>
            </p:nvSpPr>
            <p:spPr>
              <a:xfrm>
                <a:off x="0" y="112806"/>
                <a:ext cx="210879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 algn="l" defTabSz="1828800">
                  <a:defRPr sz="1800"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lvl1pPr>
              </a:lstStyle>
              <a:p>
                <a:pPr/>
                <a:r>
                  <a:t>unique symbol</a:t>
                </a:r>
              </a:p>
            </p:txBody>
          </p:sp>
          <p:sp>
            <p:nvSpPr>
              <p:cNvPr id="266" name="文本框 89"/>
              <p:cNvSpPr/>
              <p:nvPr/>
            </p:nvSpPr>
            <p:spPr>
              <a:xfrm>
                <a:off x="8351606" y="24821"/>
                <a:ext cx="203311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 defTabSz="1828800">
                  <a:defRPr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lvl1pPr>
              </a:lstStyle>
              <a:p>
                <a:pPr/>
                <a:r>
                  <a:t>Symbol</a:t>
                </a:r>
              </a:p>
            </p:txBody>
          </p:sp>
        </p:grpSp>
        <p:sp>
          <p:nvSpPr>
            <p:cNvPr id="268" name="直接箭头连接符 98"/>
            <p:cNvSpPr/>
            <p:nvPr/>
          </p:nvSpPr>
          <p:spPr>
            <a:xfrm>
              <a:off x="3207283" y="6340244"/>
              <a:ext cx="566299" cy="1"/>
            </a:xfrm>
            <a:prstGeom prst="line">
              <a:avLst/>
            </a:prstGeom>
            <a:noFill/>
            <a:ln w="38100" cap="flat">
              <a:solidFill>
                <a:srgbClr val="4472C4"/>
              </a:solidFill>
              <a:prstDash val="solid"/>
              <a:miter lim="800000"/>
              <a:tailEnd type="stealth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269" name="直接箭头连接符 101"/>
            <p:cNvSpPr/>
            <p:nvPr/>
          </p:nvSpPr>
          <p:spPr>
            <a:xfrm>
              <a:off x="11859128" y="6340244"/>
              <a:ext cx="566299" cy="1"/>
            </a:xfrm>
            <a:prstGeom prst="line">
              <a:avLst/>
            </a:prstGeom>
            <a:noFill/>
            <a:ln w="38100" cap="flat">
              <a:solidFill>
                <a:srgbClr val="4472C4"/>
              </a:solidFill>
              <a:prstDash val="solid"/>
              <a:miter lim="800000"/>
              <a:headEnd type="stealth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270" name="左大括号 105"/>
            <p:cNvSpPr/>
            <p:nvPr/>
          </p:nvSpPr>
          <p:spPr>
            <a:xfrm>
              <a:off x="9436686" y="3307506"/>
              <a:ext cx="561205" cy="3111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463"/>
                    <a:pt x="10800" y="21295"/>
                  </a:cubicBezTo>
                  <a:lnTo>
                    <a:pt x="10800" y="11105"/>
                  </a:lnTo>
                  <a:cubicBezTo>
                    <a:pt x="10800" y="10937"/>
                    <a:pt x="5965" y="10800"/>
                    <a:pt x="0" y="10800"/>
                  </a:cubicBezTo>
                  <a:cubicBezTo>
                    <a:pt x="5965" y="10800"/>
                    <a:pt x="10800" y="10663"/>
                    <a:pt x="10800" y="10495"/>
                  </a:cubicBezTo>
                  <a:lnTo>
                    <a:pt x="10800" y="305"/>
                  </a:lnTo>
                  <a:cubicBezTo>
                    <a:pt x="10800" y="137"/>
                    <a:pt x="15635" y="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271" name="箭头: 右 106"/>
            <p:cNvSpPr/>
            <p:nvPr/>
          </p:nvSpPr>
          <p:spPr>
            <a:xfrm>
              <a:off x="6913789" y="4676862"/>
              <a:ext cx="661659" cy="52889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70AD47"/>
            </a:solidFill>
            <a:ln w="25400" cap="flat">
              <a:solidFill>
                <a:srgbClr val="2F491E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272" name="箭头: 右 107"/>
            <p:cNvSpPr/>
            <p:nvPr/>
          </p:nvSpPr>
          <p:spPr>
            <a:xfrm rot="8100000">
              <a:off x="8485720" y="6357261"/>
              <a:ext cx="661659" cy="52889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472C4"/>
            </a:solidFill>
            <a:ln w="25400" cap="flat">
              <a:solidFill>
                <a:srgbClr val="1D3053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273" name="直接箭头连接符 110"/>
            <p:cNvSpPr/>
            <p:nvPr/>
          </p:nvSpPr>
          <p:spPr>
            <a:xfrm>
              <a:off x="11866602" y="7355699"/>
              <a:ext cx="566299" cy="1"/>
            </a:xfrm>
            <a:prstGeom prst="line">
              <a:avLst/>
            </a:prstGeom>
            <a:noFill/>
            <a:ln w="38100" cap="flat">
              <a:solidFill>
                <a:srgbClr val="4472C4"/>
              </a:solidFill>
              <a:prstDash val="solid"/>
              <a:miter lim="800000"/>
              <a:headEnd type="stealth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274" name="直接箭头连接符 115"/>
            <p:cNvSpPr/>
            <p:nvPr/>
          </p:nvSpPr>
          <p:spPr>
            <a:xfrm flipV="1">
              <a:off x="9382637" y="7392358"/>
              <a:ext cx="613635" cy="7641"/>
            </a:xfrm>
            <a:prstGeom prst="line">
              <a:avLst/>
            </a:prstGeom>
            <a:noFill/>
            <a:ln w="38100" cap="flat">
              <a:solidFill>
                <a:srgbClr val="4472C4"/>
              </a:solidFill>
              <a:prstDash val="solid"/>
              <a:miter lim="800000"/>
              <a:headEnd type="stealth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</p:grpSp>
      <p:grpSp>
        <p:nvGrpSpPr>
          <p:cNvPr id="278" name="对话气泡: 椭圆形 136"/>
          <p:cNvGrpSpPr/>
          <p:nvPr/>
        </p:nvGrpSpPr>
        <p:grpSpPr>
          <a:xfrm>
            <a:off x="3176028" y="547302"/>
            <a:ext cx="5591996" cy="1876301"/>
            <a:chOff x="0" y="0"/>
            <a:chExt cx="5591995" cy="1876300"/>
          </a:xfrm>
        </p:grpSpPr>
        <p:sp>
          <p:nvSpPr>
            <p:cNvPr id="276" name="引文气泡"/>
            <p:cNvSpPr/>
            <p:nvPr/>
          </p:nvSpPr>
          <p:spPr>
            <a:xfrm>
              <a:off x="0" y="0"/>
              <a:ext cx="5591996" cy="1876301"/>
            </a:xfrm>
            <a:prstGeom prst="wedgeEllipseCallout">
              <a:avLst>
                <a:gd name="adj1" fmla="val 48416"/>
                <a:gd name="adj2" fmla="val 130398"/>
              </a:avLst>
            </a:prstGeom>
            <a:solidFill>
              <a:srgbClr val="4472C4"/>
            </a:solidFill>
            <a:ln w="25400" cap="flat">
              <a:solidFill>
                <a:srgbClr val="1D3053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277" name="原始值类型(同es)…"/>
            <p:cNvSpPr/>
            <p:nvPr/>
          </p:nvSpPr>
          <p:spPr>
            <a:xfrm>
              <a:off x="923067" y="938149"/>
              <a:ext cx="374586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/>
            <a:p>
              <a:pPr defTabSz="1828800">
                <a:defRPr sz="24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原始值类型</a:t>
              </a:r>
              <a:r>
                <a:t>(</a:t>
              </a:r>
              <a:r>
                <a:t>同</a:t>
              </a:r>
              <a:r>
                <a:t>es)</a:t>
              </a:r>
            </a:p>
            <a:p>
              <a:pPr defTabSz="1828800">
                <a:defRPr sz="24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（</a:t>
              </a:r>
              <a:r>
                <a:t>Primitive types</a:t>
              </a:r>
              <a:r>
                <a:t>）</a:t>
              </a:r>
            </a:p>
          </p:txBody>
        </p:sp>
      </p:grpSp>
      <p:grpSp>
        <p:nvGrpSpPr>
          <p:cNvPr id="282" name="组合 92"/>
          <p:cNvGrpSpPr/>
          <p:nvPr/>
        </p:nvGrpSpPr>
        <p:grpSpPr>
          <a:xfrm>
            <a:off x="8093705" y="3820721"/>
            <a:ext cx="2929158" cy="5473737"/>
            <a:chOff x="0" y="0"/>
            <a:chExt cx="2929156" cy="5473736"/>
          </a:xfrm>
        </p:grpSpPr>
        <p:sp>
          <p:nvSpPr>
            <p:cNvPr id="279" name="矩形 77"/>
            <p:cNvSpPr/>
            <p:nvPr/>
          </p:nvSpPr>
          <p:spPr>
            <a:xfrm>
              <a:off x="-1" y="-1"/>
              <a:ext cx="2929158" cy="5473738"/>
            </a:xfrm>
            <a:prstGeom prst="rect">
              <a:avLst/>
            </a:prstGeom>
            <a:solidFill>
              <a:srgbClr val="70AD47">
                <a:alpha val="28000"/>
              </a:srgbClr>
            </a:solidFill>
            <a:ln w="25400" cap="flat">
              <a:solidFill>
                <a:srgbClr val="2F491E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280" name="文本框 90"/>
            <p:cNvSpPr txBox="1"/>
            <p:nvPr/>
          </p:nvSpPr>
          <p:spPr>
            <a:xfrm>
              <a:off x="248114" y="935729"/>
              <a:ext cx="2503683" cy="6717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undefined</a:t>
              </a:r>
            </a:p>
          </p:txBody>
        </p:sp>
        <p:sp>
          <p:nvSpPr>
            <p:cNvPr id="281" name="文本框 91"/>
            <p:cNvSpPr txBox="1"/>
            <p:nvPr/>
          </p:nvSpPr>
          <p:spPr>
            <a:xfrm>
              <a:off x="556351" y="193973"/>
              <a:ext cx="2033114" cy="6717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null</a:t>
              </a:r>
            </a:p>
          </p:txBody>
        </p:sp>
      </p:grpSp>
      <p:grpSp>
        <p:nvGrpSpPr>
          <p:cNvPr id="291" name="组合 114"/>
          <p:cNvGrpSpPr/>
          <p:nvPr/>
        </p:nvGrpSpPr>
        <p:grpSpPr>
          <a:xfrm>
            <a:off x="5977513" y="4792881"/>
            <a:ext cx="15353439" cy="7404616"/>
            <a:chOff x="0" y="0"/>
            <a:chExt cx="15353438" cy="7404614"/>
          </a:xfrm>
        </p:grpSpPr>
        <p:sp>
          <p:nvSpPr>
            <p:cNvPr id="283" name="直接箭头连接符 72"/>
            <p:cNvSpPr/>
            <p:nvPr/>
          </p:nvSpPr>
          <p:spPr>
            <a:xfrm>
              <a:off x="7848290" y="5555403"/>
              <a:ext cx="340449" cy="354635"/>
            </a:xfrm>
            <a:prstGeom prst="line">
              <a:avLst/>
            </a:prstGeom>
            <a:noFill/>
            <a:ln w="38100" cap="flat">
              <a:solidFill>
                <a:srgbClr val="4472C4"/>
              </a:solidFill>
              <a:prstDash val="solid"/>
              <a:miter lim="800000"/>
              <a:headEnd type="stealth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284" name="文本框 93"/>
            <p:cNvSpPr txBox="1"/>
            <p:nvPr/>
          </p:nvSpPr>
          <p:spPr>
            <a:xfrm>
              <a:off x="8280178" y="5540707"/>
              <a:ext cx="2033113" cy="6717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Function</a:t>
              </a:r>
            </a:p>
          </p:txBody>
        </p:sp>
        <p:sp>
          <p:nvSpPr>
            <p:cNvPr id="285" name="文本框 95"/>
            <p:cNvSpPr txBox="1"/>
            <p:nvPr/>
          </p:nvSpPr>
          <p:spPr>
            <a:xfrm>
              <a:off x="2602208" y="4739003"/>
              <a:ext cx="2033113" cy="6717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object</a:t>
              </a:r>
            </a:p>
          </p:txBody>
        </p:sp>
        <p:sp>
          <p:nvSpPr>
            <p:cNvPr id="286" name="文本框 97"/>
            <p:cNvSpPr txBox="1"/>
            <p:nvPr/>
          </p:nvSpPr>
          <p:spPr>
            <a:xfrm>
              <a:off x="12034" y="4715133"/>
              <a:ext cx="2033113" cy="6717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{...}</a:t>
              </a:r>
            </a:p>
          </p:txBody>
        </p:sp>
        <p:sp>
          <p:nvSpPr>
            <p:cNvPr id="287" name="文本框 100"/>
            <p:cNvSpPr txBox="1"/>
            <p:nvPr/>
          </p:nvSpPr>
          <p:spPr>
            <a:xfrm>
              <a:off x="2602208" y="5540707"/>
              <a:ext cx="2033113" cy="703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 i="1">
                  <a:solidFill>
                    <a:schemeClr val="accent3"/>
                  </a:solidFill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/>
              <a:r>
                <a:t>function</a:t>
              </a:r>
            </a:p>
          </p:txBody>
        </p:sp>
        <p:sp>
          <p:nvSpPr>
            <p:cNvPr id="288" name="文本框 103"/>
            <p:cNvSpPr txBox="1"/>
            <p:nvPr/>
          </p:nvSpPr>
          <p:spPr>
            <a:xfrm>
              <a:off x="0" y="5653321"/>
              <a:ext cx="2276769" cy="1751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algn="l" defTabSz="1828800">
                <a:defRPr sz="18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f = () =&gt; ...</a:t>
              </a:r>
            </a:p>
            <a:p>
              <a:pPr algn="l" defTabSz="1828800">
                <a:defRPr sz="18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f = function () ...</a:t>
              </a:r>
            </a:p>
            <a:p>
              <a:pPr algn="l" defTabSz="1828800">
                <a:defRPr sz="18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function f() ...</a:t>
              </a:r>
            </a:p>
          </p:txBody>
        </p:sp>
        <p:sp>
          <p:nvSpPr>
            <p:cNvPr id="289" name="文本框 104"/>
            <p:cNvSpPr txBox="1"/>
            <p:nvPr/>
          </p:nvSpPr>
          <p:spPr>
            <a:xfrm>
              <a:off x="11392703" y="5619549"/>
              <a:ext cx="3960736" cy="409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DynamicFunction sub-classes</a:t>
              </a:r>
            </a:p>
          </p:txBody>
        </p:sp>
        <p:sp>
          <p:nvSpPr>
            <p:cNvPr id="290" name="矩形 113"/>
            <p:cNvSpPr/>
            <p:nvPr/>
          </p:nvSpPr>
          <p:spPr>
            <a:xfrm>
              <a:off x="2136586" y="0"/>
              <a:ext cx="2934587" cy="6945979"/>
            </a:xfrm>
            <a:prstGeom prst="rect">
              <a:avLst/>
            </a:prstGeom>
            <a:solidFill>
              <a:srgbClr val="ED7D31">
                <a:alpha val="25000"/>
              </a:srgbClr>
            </a:solidFill>
            <a:ln w="25400" cap="flat">
              <a:solidFill>
                <a:srgbClr val="643515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</p:grpSp>
      <p:grpSp>
        <p:nvGrpSpPr>
          <p:cNvPr id="294" name="对话气泡: 椭圆形 5"/>
          <p:cNvGrpSpPr/>
          <p:nvPr/>
        </p:nvGrpSpPr>
        <p:grpSpPr>
          <a:xfrm>
            <a:off x="384377" y="3135219"/>
            <a:ext cx="4722786" cy="3809986"/>
            <a:chOff x="0" y="0"/>
            <a:chExt cx="4722784" cy="3809984"/>
          </a:xfrm>
        </p:grpSpPr>
        <p:sp>
          <p:nvSpPr>
            <p:cNvPr id="292" name="引文气泡"/>
            <p:cNvSpPr/>
            <p:nvPr/>
          </p:nvSpPr>
          <p:spPr>
            <a:xfrm rot="19800000">
              <a:off x="176332" y="966841"/>
              <a:ext cx="4370121" cy="1876301"/>
            </a:xfrm>
            <a:prstGeom prst="wedgeEllipseCallout">
              <a:avLst>
                <a:gd name="adj1" fmla="val 37295"/>
                <a:gd name="adj2" fmla="val 162078"/>
              </a:avLst>
            </a:prstGeom>
            <a:solidFill>
              <a:srgbClr val="4472C4"/>
            </a:solidFill>
            <a:ln w="25400" cap="flat">
              <a:solidFill>
                <a:srgbClr val="1D3053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293" name="字面类型…"/>
            <p:cNvSpPr txBox="1"/>
            <p:nvPr/>
          </p:nvSpPr>
          <p:spPr>
            <a:xfrm rot="19800000">
              <a:off x="920462" y="1426201"/>
              <a:ext cx="2881861" cy="957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/>
            <a:p>
              <a:pPr defTabSz="1828800">
                <a:defRPr sz="24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字面类型</a:t>
              </a:r>
            </a:p>
            <a:p>
              <a:pPr defTabSz="1828800">
                <a:defRPr sz="20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（</a:t>
              </a:r>
              <a:r>
                <a:t>Literal types</a:t>
              </a:r>
              <a:r>
                <a:t>）</a:t>
              </a:r>
            </a:p>
          </p:txBody>
        </p:sp>
      </p:grpSp>
      <p:sp>
        <p:nvSpPr>
          <p:cNvPr id="295" name="文本框 73"/>
          <p:cNvSpPr txBox="1"/>
          <p:nvPr/>
        </p:nvSpPr>
        <p:spPr>
          <a:xfrm>
            <a:off x="6323269" y="370091"/>
            <a:ext cx="12276629" cy="1604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defTabSz="914400">
              <a:defRPr sz="5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子类型兼容</a:t>
            </a:r>
          </a:p>
        </p:txBody>
      </p:sp>
      <p:sp>
        <p:nvSpPr>
          <p:cNvPr id="296" name="矩形 71"/>
          <p:cNvSpPr txBox="1"/>
          <p:nvPr/>
        </p:nvSpPr>
        <p:spPr>
          <a:xfrm>
            <a:off x="8340866" y="1210035"/>
            <a:ext cx="7932438" cy="61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defTabSz="914400">
              <a:defRPr sz="2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类型的演化，以及最基础的类型兼容性处理</a:t>
            </a:r>
          </a:p>
        </p:txBody>
      </p:sp>
      <p:sp>
        <p:nvSpPr>
          <p:cNvPr id="297" name="矩形"/>
          <p:cNvSpPr/>
          <p:nvPr/>
        </p:nvSpPr>
        <p:spPr>
          <a:xfrm>
            <a:off x="5571199" y="9374893"/>
            <a:ext cx="14884902" cy="1125704"/>
          </a:xfrm>
          <a:prstGeom prst="rect">
            <a:avLst/>
          </a:prstGeom>
          <a:ln w="508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8" grpId="1"/>
      <p:bldP build="whole" bldLvl="1" animBg="1" rev="0" advAuto="0" spid="294" grpId="3"/>
      <p:bldP build="whole" bldLvl="1" animBg="1" rev="0" advAuto="0" spid="291" grpId="4"/>
      <p:bldP build="whole" bldLvl="1" animBg="1" rev="0" advAuto="0" spid="282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文本框 23"/>
          <p:cNvSpPr txBox="1"/>
          <p:nvPr/>
        </p:nvSpPr>
        <p:spPr>
          <a:xfrm>
            <a:off x="11701251" y="5855377"/>
            <a:ext cx="2033113" cy="1021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Object</a:t>
            </a:r>
          </a:p>
          <a:p>
            <a:pPr defTabSz="1828800">
              <a:defRPr sz="18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（祖先类）</a:t>
            </a:r>
          </a:p>
        </p:txBody>
      </p:sp>
      <p:sp>
        <p:nvSpPr>
          <p:cNvPr id="300" name="文本框 24"/>
          <p:cNvSpPr txBox="1"/>
          <p:nvPr/>
        </p:nvSpPr>
        <p:spPr>
          <a:xfrm>
            <a:off x="14321070" y="4850644"/>
            <a:ext cx="2033113" cy="671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301" name="文本框 25"/>
          <p:cNvSpPr txBox="1"/>
          <p:nvPr/>
        </p:nvSpPr>
        <p:spPr>
          <a:xfrm>
            <a:off x="15850649" y="4850644"/>
            <a:ext cx="2525815" cy="671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MyClassEx</a:t>
            </a:r>
          </a:p>
        </p:txBody>
      </p:sp>
      <p:sp>
        <p:nvSpPr>
          <p:cNvPr id="302" name="直接箭头连接符 115"/>
          <p:cNvSpPr/>
          <p:nvPr/>
        </p:nvSpPr>
        <p:spPr>
          <a:xfrm flipV="1">
            <a:off x="13859435" y="5314924"/>
            <a:ext cx="631244" cy="1010540"/>
          </a:xfrm>
          <a:prstGeom prst="line">
            <a:avLst/>
          </a:prstGeom>
          <a:ln w="38100">
            <a:solidFill>
              <a:srgbClr val="4472C4"/>
            </a:solidFill>
            <a:miter/>
            <a:headEnd type="stealth"/>
          </a:ln>
        </p:spPr>
        <p:txBody>
          <a:bodyPr tIns="91439" bIns="91439"/>
          <a:lstStyle/>
          <a:p>
            <a:pPr algn="l" defTabSz="1828800">
              <a:defRPr sz="36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grpSp>
        <p:nvGrpSpPr>
          <p:cNvPr id="305" name="对话气泡: 椭圆形 138"/>
          <p:cNvGrpSpPr/>
          <p:nvPr/>
        </p:nvGrpSpPr>
        <p:grpSpPr>
          <a:xfrm>
            <a:off x="5708376" y="7543206"/>
            <a:ext cx="4706835" cy="2943438"/>
            <a:chOff x="0" y="0"/>
            <a:chExt cx="4706834" cy="2943437"/>
          </a:xfrm>
        </p:grpSpPr>
        <p:sp>
          <p:nvSpPr>
            <p:cNvPr id="303" name="引文气泡"/>
            <p:cNvSpPr/>
            <p:nvPr/>
          </p:nvSpPr>
          <p:spPr>
            <a:xfrm rot="900000">
              <a:off x="168356" y="533568"/>
              <a:ext cx="4370122" cy="1876301"/>
            </a:xfrm>
            <a:prstGeom prst="wedgeEllipseCallout">
              <a:avLst>
                <a:gd name="adj1" fmla="val 9124"/>
                <a:gd name="adj2" fmla="val -141058"/>
              </a:avLst>
            </a:prstGeom>
            <a:solidFill>
              <a:srgbClr val="4472C4"/>
            </a:solidFill>
            <a:ln w="25400" cap="flat">
              <a:solidFill>
                <a:srgbClr val="1D3053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304" name="对象类型…"/>
            <p:cNvSpPr txBox="1"/>
            <p:nvPr/>
          </p:nvSpPr>
          <p:spPr>
            <a:xfrm rot="900000">
              <a:off x="912486" y="992928"/>
              <a:ext cx="2881862" cy="957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/>
            <a:p>
              <a:pPr defTabSz="1828800">
                <a:defRPr sz="24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对象类型</a:t>
              </a:r>
            </a:p>
            <a:p>
              <a:pPr defTabSz="1828800">
                <a:defRPr sz="20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（</a:t>
              </a:r>
              <a:r>
                <a:t>object type</a:t>
              </a:r>
              <a:r>
                <a:t>）</a:t>
              </a:r>
            </a:p>
          </p:txBody>
        </p:sp>
      </p:grpSp>
      <p:sp>
        <p:nvSpPr>
          <p:cNvPr id="306" name="文本框 95"/>
          <p:cNvSpPr txBox="1"/>
          <p:nvPr/>
        </p:nvSpPr>
        <p:spPr>
          <a:xfrm>
            <a:off x="8579722" y="5904877"/>
            <a:ext cx="2033113" cy="671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object</a:t>
            </a:r>
          </a:p>
        </p:txBody>
      </p:sp>
      <p:sp>
        <p:nvSpPr>
          <p:cNvPr id="307" name="文本框 97"/>
          <p:cNvSpPr txBox="1"/>
          <p:nvPr/>
        </p:nvSpPr>
        <p:spPr>
          <a:xfrm>
            <a:off x="5989547" y="5881006"/>
            <a:ext cx="2033114" cy="671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{...}</a:t>
            </a:r>
          </a:p>
        </p:txBody>
      </p:sp>
      <p:sp>
        <p:nvSpPr>
          <p:cNvPr id="308" name="文本框 73"/>
          <p:cNvSpPr txBox="1"/>
          <p:nvPr/>
        </p:nvSpPr>
        <p:spPr>
          <a:xfrm>
            <a:off x="6323269" y="370091"/>
            <a:ext cx="12276629" cy="1604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defTabSz="914400">
              <a:defRPr sz="5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子类型兼容</a:t>
            </a:r>
          </a:p>
        </p:txBody>
      </p:sp>
      <p:sp>
        <p:nvSpPr>
          <p:cNvPr id="309" name="矩形 71"/>
          <p:cNvSpPr txBox="1"/>
          <p:nvPr/>
        </p:nvSpPr>
        <p:spPr>
          <a:xfrm>
            <a:off x="8340866" y="1210035"/>
            <a:ext cx="7932438" cy="61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defTabSz="914400">
              <a:defRPr sz="2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类型的演化，以及最基础的类型兼容性处理</a:t>
            </a:r>
          </a:p>
        </p:txBody>
      </p:sp>
      <p:grpSp>
        <p:nvGrpSpPr>
          <p:cNvPr id="312" name="对话气泡: 椭圆形 5"/>
          <p:cNvGrpSpPr/>
          <p:nvPr/>
        </p:nvGrpSpPr>
        <p:grpSpPr>
          <a:xfrm>
            <a:off x="11230918" y="8398040"/>
            <a:ext cx="4370121" cy="1876301"/>
            <a:chOff x="0" y="0"/>
            <a:chExt cx="4370120" cy="1876300"/>
          </a:xfrm>
        </p:grpSpPr>
        <p:sp>
          <p:nvSpPr>
            <p:cNvPr id="310" name="引文气泡"/>
            <p:cNvSpPr/>
            <p:nvPr/>
          </p:nvSpPr>
          <p:spPr>
            <a:xfrm>
              <a:off x="0" y="0"/>
              <a:ext cx="4370121" cy="1876301"/>
            </a:xfrm>
            <a:prstGeom prst="wedgeEllipseCallout">
              <a:avLst>
                <a:gd name="adj1" fmla="val -11921"/>
                <a:gd name="adj2" fmla="val -124970"/>
              </a:avLst>
            </a:prstGeom>
            <a:solidFill>
              <a:srgbClr val="4472C4"/>
            </a:solidFill>
            <a:ln w="25400" cap="flat">
              <a:solidFill>
                <a:srgbClr val="1D3053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311" name="Object类…"/>
            <p:cNvSpPr txBox="1"/>
            <p:nvPr/>
          </p:nvSpPr>
          <p:spPr>
            <a:xfrm>
              <a:off x="744129" y="186310"/>
              <a:ext cx="2881862" cy="1503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Object</a:t>
              </a:r>
              <a:r>
                <a:t>类</a:t>
              </a:r>
            </a:p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Object</a:t>
              </a:r>
              <a:r>
                <a:t>接口</a:t>
              </a:r>
            </a:p>
          </p:txBody>
        </p:sp>
      </p:grpSp>
      <p:sp>
        <p:nvSpPr>
          <p:cNvPr id="313" name="矩形"/>
          <p:cNvSpPr/>
          <p:nvPr/>
        </p:nvSpPr>
        <p:spPr>
          <a:xfrm>
            <a:off x="5546053" y="5683701"/>
            <a:ext cx="9785392" cy="1194928"/>
          </a:xfrm>
          <a:prstGeom prst="rect">
            <a:avLst/>
          </a:prstGeom>
          <a:ln w="508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16" name="对话气泡: 椭圆形 4"/>
          <p:cNvGrpSpPr/>
          <p:nvPr/>
        </p:nvGrpSpPr>
        <p:grpSpPr>
          <a:xfrm>
            <a:off x="780748" y="3229355"/>
            <a:ext cx="4722786" cy="3809985"/>
            <a:chOff x="0" y="0"/>
            <a:chExt cx="4722784" cy="3809984"/>
          </a:xfrm>
        </p:grpSpPr>
        <p:sp>
          <p:nvSpPr>
            <p:cNvPr id="314" name="引文气泡"/>
            <p:cNvSpPr/>
            <p:nvPr/>
          </p:nvSpPr>
          <p:spPr>
            <a:xfrm rot="19800000">
              <a:off x="176332" y="966841"/>
              <a:ext cx="4370121" cy="1876301"/>
            </a:xfrm>
            <a:prstGeom prst="wedgeEllipseCallout">
              <a:avLst>
                <a:gd name="adj1" fmla="val 42882"/>
                <a:gd name="adj2" fmla="val 126544"/>
              </a:avLst>
            </a:prstGeom>
            <a:solidFill>
              <a:srgbClr val="4472C4"/>
            </a:solidFill>
            <a:ln w="25400" cap="flat">
              <a:solidFill>
                <a:srgbClr val="1D3053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315" name="字面对象类型…"/>
            <p:cNvSpPr txBox="1"/>
            <p:nvPr/>
          </p:nvSpPr>
          <p:spPr>
            <a:xfrm rot="19800000">
              <a:off x="549052" y="1324652"/>
              <a:ext cx="3594358" cy="11607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/>
            <a:p>
              <a:pPr defTabSz="1828800">
                <a:defRPr sz="28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字面对象类型</a:t>
              </a:r>
            </a:p>
            <a:p>
              <a:pPr defTabSz="1828800">
                <a:defRPr sz="2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(</a:t>
              </a:r>
              <a:r>
                <a:t>Literal object types</a:t>
              </a:r>
              <a:r>
                <a:t>)</a:t>
              </a:r>
            </a:p>
          </p:txBody>
        </p:sp>
      </p:grpSp>
      <p:sp>
        <p:nvSpPr>
          <p:cNvPr id="317" name="矩形 8"/>
          <p:cNvSpPr txBox="1"/>
          <p:nvPr/>
        </p:nvSpPr>
        <p:spPr>
          <a:xfrm>
            <a:off x="1249392" y="10458766"/>
            <a:ext cx="7934203" cy="754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 sz="3100">
                <a:solidFill>
                  <a:srgbClr val="A7A7A7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3. </a:t>
            </a:r>
            <a:r>
              <a:t>对象类型是类类型的子类型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文本框 23"/>
          <p:cNvSpPr txBox="1"/>
          <p:nvPr/>
        </p:nvSpPr>
        <p:spPr>
          <a:xfrm>
            <a:off x="12148630" y="5855377"/>
            <a:ext cx="2033113" cy="1021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Object</a:t>
            </a:r>
          </a:p>
          <a:p>
            <a:pPr defTabSz="1828800">
              <a:defRPr sz="18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（祖先类）</a:t>
            </a:r>
          </a:p>
        </p:txBody>
      </p:sp>
      <p:sp>
        <p:nvSpPr>
          <p:cNvPr id="320" name="文本框 24"/>
          <p:cNvSpPr txBox="1"/>
          <p:nvPr/>
        </p:nvSpPr>
        <p:spPr>
          <a:xfrm>
            <a:off x="16119299" y="4670821"/>
            <a:ext cx="2033113" cy="671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321" name="文本框 25"/>
          <p:cNvSpPr txBox="1"/>
          <p:nvPr/>
        </p:nvSpPr>
        <p:spPr>
          <a:xfrm>
            <a:off x="14194018" y="4775425"/>
            <a:ext cx="2525815" cy="671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MyClassEx</a:t>
            </a:r>
          </a:p>
        </p:txBody>
      </p:sp>
      <p:sp>
        <p:nvSpPr>
          <p:cNvPr id="322" name="直接箭头连接符 115"/>
          <p:cNvSpPr/>
          <p:nvPr/>
        </p:nvSpPr>
        <p:spPr>
          <a:xfrm flipV="1">
            <a:off x="13104178" y="5314924"/>
            <a:ext cx="631244" cy="1010540"/>
          </a:xfrm>
          <a:prstGeom prst="line">
            <a:avLst/>
          </a:prstGeom>
          <a:ln w="38100">
            <a:solidFill>
              <a:srgbClr val="4472C4"/>
            </a:solidFill>
            <a:miter/>
            <a:headEnd type="stealth"/>
          </a:ln>
        </p:spPr>
        <p:txBody>
          <a:bodyPr tIns="91439" bIns="91439"/>
          <a:lstStyle/>
          <a:p>
            <a:pPr algn="l" defTabSz="1828800">
              <a:defRPr sz="36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grpSp>
        <p:nvGrpSpPr>
          <p:cNvPr id="325" name="对话气泡: 椭圆形 138"/>
          <p:cNvGrpSpPr/>
          <p:nvPr/>
        </p:nvGrpSpPr>
        <p:grpSpPr>
          <a:xfrm>
            <a:off x="6155755" y="7543206"/>
            <a:ext cx="4706835" cy="2943438"/>
            <a:chOff x="0" y="0"/>
            <a:chExt cx="4706834" cy="2943437"/>
          </a:xfrm>
        </p:grpSpPr>
        <p:sp>
          <p:nvSpPr>
            <p:cNvPr id="323" name="引文气泡"/>
            <p:cNvSpPr/>
            <p:nvPr/>
          </p:nvSpPr>
          <p:spPr>
            <a:xfrm rot="900000">
              <a:off x="168356" y="533568"/>
              <a:ext cx="4370122" cy="1876301"/>
            </a:xfrm>
            <a:prstGeom prst="wedgeEllipseCallout">
              <a:avLst>
                <a:gd name="adj1" fmla="val 9124"/>
                <a:gd name="adj2" fmla="val -141058"/>
              </a:avLst>
            </a:prstGeom>
            <a:solidFill>
              <a:srgbClr val="4472C4"/>
            </a:solidFill>
            <a:ln w="25400" cap="flat">
              <a:solidFill>
                <a:srgbClr val="1D3053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324" name="对象类型…"/>
            <p:cNvSpPr txBox="1"/>
            <p:nvPr/>
          </p:nvSpPr>
          <p:spPr>
            <a:xfrm rot="900000">
              <a:off x="912486" y="992928"/>
              <a:ext cx="2881862" cy="957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/>
            <a:p>
              <a:pPr defTabSz="1828800">
                <a:defRPr sz="24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对象类型</a:t>
              </a:r>
            </a:p>
            <a:p>
              <a:pPr defTabSz="1828800">
                <a:defRPr sz="20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（</a:t>
              </a:r>
              <a:r>
                <a:t>object type</a:t>
              </a:r>
              <a:r>
                <a:t>）</a:t>
              </a:r>
            </a:p>
          </p:txBody>
        </p:sp>
      </p:grpSp>
      <p:sp>
        <p:nvSpPr>
          <p:cNvPr id="326" name="文本框 95"/>
          <p:cNvSpPr txBox="1"/>
          <p:nvPr/>
        </p:nvSpPr>
        <p:spPr>
          <a:xfrm>
            <a:off x="9027100" y="5904877"/>
            <a:ext cx="2033114" cy="671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object</a:t>
            </a:r>
          </a:p>
        </p:txBody>
      </p:sp>
      <p:sp>
        <p:nvSpPr>
          <p:cNvPr id="327" name="文本框 97"/>
          <p:cNvSpPr txBox="1"/>
          <p:nvPr/>
        </p:nvSpPr>
        <p:spPr>
          <a:xfrm>
            <a:off x="6744804" y="5881006"/>
            <a:ext cx="2033113" cy="671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{...}</a:t>
            </a:r>
          </a:p>
        </p:txBody>
      </p:sp>
      <p:sp>
        <p:nvSpPr>
          <p:cNvPr id="328" name="文本框 73"/>
          <p:cNvSpPr txBox="1"/>
          <p:nvPr/>
        </p:nvSpPr>
        <p:spPr>
          <a:xfrm>
            <a:off x="6323269" y="370091"/>
            <a:ext cx="12276629" cy="1604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defTabSz="914400">
              <a:defRPr sz="5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子类型兼容</a:t>
            </a:r>
          </a:p>
        </p:txBody>
      </p:sp>
      <p:sp>
        <p:nvSpPr>
          <p:cNvPr id="329" name="矩形 71"/>
          <p:cNvSpPr txBox="1"/>
          <p:nvPr/>
        </p:nvSpPr>
        <p:spPr>
          <a:xfrm>
            <a:off x="8340866" y="1210035"/>
            <a:ext cx="7932438" cy="61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defTabSz="914400">
              <a:defRPr sz="2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类型的演化，以及最基础的类型兼容性处理</a:t>
            </a:r>
          </a:p>
        </p:txBody>
      </p:sp>
      <p:grpSp>
        <p:nvGrpSpPr>
          <p:cNvPr id="332" name="对话气泡: 椭圆形 4"/>
          <p:cNvGrpSpPr/>
          <p:nvPr/>
        </p:nvGrpSpPr>
        <p:grpSpPr>
          <a:xfrm>
            <a:off x="780748" y="3229355"/>
            <a:ext cx="4722786" cy="3809985"/>
            <a:chOff x="0" y="0"/>
            <a:chExt cx="4722784" cy="3809984"/>
          </a:xfrm>
        </p:grpSpPr>
        <p:sp>
          <p:nvSpPr>
            <p:cNvPr id="330" name="引文气泡"/>
            <p:cNvSpPr/>
            <p:nvPr/>
          </p:nvSpPr>
          <p:spPr>
            <a:xfrm rot="19800000">
              <a:off x="176332" y="966841"/>
              <a:ext cx="4370121" cy="1876301"/>
            </a:xfrm>
            <a:prstGeom prst="wedgeEllipseCallout">
              <a:avLst>
                <a:gd name="adj1" fmla="val 62899"/>
                <a:gd name="adj2" fmla="val 152093"/>
              </a:avLst>
            </a:prstGeom>
            <a:solidFill>
              <a:srgbClr val="4472C4"/>
            </a:solidFill>
            <a:ln w="25400" cap="flat">
              <a:solidFill>
                <a:srgbClr val="1D3053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331" name="字面对象类型…"/>
            <p:cNvSpPr txBox="1"/>
            <p:nvPr/>
          </p:nvSpPr>
          <p:spPr>
            <a:xfrm rot="19800000">
              <a:off x="549052" y="1324652"/>
              <a:ext cx="3594358" cy="11607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/>
            <a:p>
              <a:pPr defTabSz="1828800">
                <a:defRPr sz="28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字面对象类型</a:t>
              </a:r>
            </a:p>
            <a:p>
              <a:pPr defTabSz="1828800">
                <a:defRPr sz="2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(</a:t>
              </a:r>
              <a:r>
                <a:t>Literal object types</a:t>
              </a:r>
              <a:r>
                <a:t>)</a:t>
              </a:r>
            </a:p>
          </p:txBody>
        </p:sp>
      </p:grpSp>
      <p:grpSp>
        <p:nvGrpSpPr>
          <p:cNvPr id="335" name="对话气泡: 椭圆形 5"/>
          <p:cNvGrpSpPr/>
          <p:nvPr/>
        </p:nvGrpSpPr>
        <p:grpSpPr>
          <a:xfrm>
            <a:off x="11678297" y="8398040"/>
            <a:ext cx="4370121" cy="1876301"/>
            <a:chOff x="0" y="0"/>
            <a:chExt cx="4370120" cy="1876300"/>
          </a:xfrm>
        </p:grpSpPr>
        <p:sp>
          <p:nvSpPr>
            <p:cNvPr id="333" name="引文气泡"/>
            <p:cNvSpPr/>
            <p:nvPr/>
          </p:nvSpPr>
          <p:spPr>
            <a:xfrm>
              <a:off x="0" y="0"/>
              <a:ext cx="4370121" cy="1876301"/>
            </a:xfrm>
            <a:prstGeom prst="wedgeEllipseCallout">
              <a:avLst>
                <a:gd name="adj1" fmla="val -11921"/>
                <a:gd name="adj2" fmla="val -124970"/>
              </a:avLst>
            </a:prstGeom>
            <a:solidFill>
              <a:srgbClr val="4472C4"/>
            </a:solidFill>
            <a:ln w="25400" cap="flat">
              <a:solidFill>
                <a:srgbClr val="1D3053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334" name="Object类…"/>
            <p:cNvSpPr txBox="1"/>
            <p:nvPr/>
          </p:nvSpPr>
          <p:spPr>
            <a:xfrm>
              <a:off x="744129" y="186310"/>
              <a:ext cx="2881862" cy="1503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Object</a:t>
              </a:r>
              <a:r>
                <a:t>类</a:t>
              </a:r>
            </a:p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Object</a:t>
              </a:r>
              <a:r>
                <a:t>接口</a:t>
              </a:r>
            </a:p>
          </p:txBody>
        </p:sp>
      </p:grpSp>
      <p:sp>
        <p:nvSpPr>
          <p:cNvPr id="336" name="矩形 8"/>
          <p:cNvSpPr txBox="1"/>
          <p:nvPr/>
        </p:nvSpPr>
        <p:spPr>
          <a:xfrm>
            <a:off x="1249392" y="10458766"/>
            <a:ext cx="7934203" cy="754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 sz="3100">
                <a:solidFill>
                  <a:srgbClr val="A7A7A7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3. </a:t>
            </a:r>
            <a:r>
              <a:t>对象类型是类类型的子类型</a:t>
            </a:r>
          </a:p>
        </p:txBody>
      </p:sp>
      <p:sp>
        <p:nvSpPr>
          <p:cNvPr id="337" name="矩形"/>
          <p:cNvSpPr/>
          <p:nvPr/>
        </p:nvSpPr>
        <p:spPr>
          <a:xfrm>
            <a:off x="6397389" y="5683701"/>
            <a:ext cx="10584006" cy="1194928"/>
          </a:xfrm>
          <a:prstGeom prst="rect">
            <a:avLst/>
          </a:prstGeom>
          <a:ln w="508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8" name="文本框 97"/>
          <p:cNvSpPr txBox="1"/>
          <p:nvPr/>
        </p:nvSpPr>
        <p:spPr>
          <a:xfrm>
            <a:off x="14857245" y="5881006"/>
            <a:ext cx="2033113" cy="671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{ }</a:t>
            </a:r>
          </a:p>
        </p:txBody>
      </p:sp>
      <p:grpSp>
        <p:nvGrpSpPr>
          <p:cNvPr id="341" name="对话气泡: 椭圆形 4"/>
          <p:cNvGrpSpPr/>
          <p:nvPr/>
        </p:nvGrpSpPr>
        <p:grpSpPr>
          <a:xfrm rot="19535574">
            <a:off x="16473207" y="7173647"/>
            <a:ext cx="4740545" cy="3174220"/>
            <a:chOff x="0" y="0"/>
            <a:chExt cx="4740544" cy="3174218"/>
          </a:xfrm>
        </p:grpSpPr>
        <p:sp>
          <p:nvSpPr>
            <p:cNvPr id="339" name="引文气泡"/>
            <p:cNvSpPr/>
            <p:nvPr/>
          </p:nvSpPr>
          <p:spPr>
            <a:xfrm rot="1117971">
              <a:off x="185212" y="648959"/>
              <a:ext cx="4370121" cy="1876301"/>
            </a:xfrm>
            <a:prstGeom prst="wedgeEllipseCallout">
              <a:avLst>
                <a:gd name="adj1" fmla="val -48625"/>
                <a:gd name="adj2" fmla="val -148466"/>
              </a:avLst>
            </a:prstGeom>
            <a:solidFill>
              <a:srgbClr val="4472C4"/>
            </a:solidFill>
            <a:ln w="25400" cap="flat">
              <a:solidFill>
                <a:srgbClr val="1D3053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340" name="{ }类型/接口(Empty)"/>
            <p:cNvSpPr/>
            <p:nvPr/>
          </p:nvSpPr>
          <p:spPr>
            <a:xfrm rot="1071993">
              <a:off x="937069" y="1766766"/>
              <a:ext cx="288186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{ }</a:t>
              </a:r>
              <a:r>
                <a:t>类型</a:t>
              </a:r>
              <a:r>
                <a:t>/接口</a:t>
              </a:r>
              <a:r>
                <a:rPr sz="3100"/>
                <a:t>(Empty)</a:t>
              </a:r>
            </a:p>
          </p:txBody>
        </p:sp>
      </p:grpSp>
      <p:sp>
        <p:nvSpPr>
          <p:cNvPr id="342" name="文本框 25"/>
          <p:cNvSpPr txBox="1"/>
          <p:nvPr/>
        </p:nvSpPr>
        <p:spPr>
          <a:xfrm>
            <a:off x="17996024" y="6372884"/>
            <a:ext cx="4722786" cy="970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 sz="2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783FF"/>
                </a:solidFill>
              </a:rPr>
              <a:t>interface</a:t>
            </a:r>
            <a:r>
              <a:t> Empty </a:t>
            </a:r>
            <a:r>
              <a:rPr>
                <a:solidFill>
                  <a:srgbClr val="C0C0C0"/>
                </a:solidFill>
              </a:rPr>
              <a:t>{ }</a:t>
            </a:r>
          </a:p>
          <a:p>
            <a:pPr algn="l" defTabSz="1828800">
              <a:defRPr sz="2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783FF"/>
                </a:solidFill>
              </a:rPr>
              <a:t>type</a:t>
            </a:r>
            <a:r>
              <a:t> Empty = </a:t>
            </a:r>
            <a:r>
              <a:rPr>
                <a:solidFill>
                  <a:srgbClr val="C0C0C0"/>
                </a:solidFill>
              </a:rPr>
              <a:t>{ }</a:t>
            </a:r>
          </a:p>
        </p:txBody>
      </p:sp>
      <p:sp>
        <p:nvSpPr>
          <p:cNvPr id="343" name="矩形 8"/>
          <p:cNvSpPr txBox="1"/>
          <p:nvPr/>
        </p:nvSpPr>
        <p:spPr>
          <a:xfrm>
            <a:off x="1249392" y="11126092"/>
            <a:ext cx="7934203" cy="754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 sz="3100">
                <a:solidFill>
                  <a:srgbClr val="D783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4. </a:t>
            </a:r>
            <a:r>
              <a:t>结构类型的根是Empty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