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注意：结构类型和子类型中，都不包括交叉与联合。这是因为这两种分类本质上都是从“数据的定义”来区分的，无法概括交叉与联合这样的“运算过程”。又或者说，它们的复合规则是基于“集合关系”，而不是“结构关系”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存在如下例外规则												</a:t>
            </a:r>
          </a:p>
          <a:p>
            <a:pPr/>
            <a:r>
              <a:t>1、	undefined可以赋给void；反之不成立。											</a:t>
            </a:r>
          </a:p>
          <a:p>
            <a:pPr/>
            <a:r>
              <a:t>2、	字面量值（作为子类型）可以赋给对应的类型，例如'a'赋给string；反之不成立。（该规则对string/boolean/number/bigint适用）											</a:t>
            </a:r>
          </a:p>
          <a:p>
            <a:pPr/>
            <a:r>
              <a:t>3、	any和unknown在类型兼容性上类似：1）总是可以接受任何类型；2）any能赋给任何类型，而unknown只能赋给unknown和any。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5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5pPr>
      <a:lvl6pPr marL="3834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6pPr>
      <a:lvl7pPr marL="4469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7pPr>
      <a:lvl8pPr marL="5104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8pPr>
      <a:lvl9pPr marL="5739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04 | 联合和交叉</a:t>
            </a:r>
          </a:p>
        </p:txBody>
      </p:sp>
      <p:sp>
        <p:nvSpPr>
          <p:cNvPr id="56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名词/概念</a:t>
            </a:r>
          </a:p>
        </p:txBody>
      </p:sp>
      <p:sp>
        <p:nvSpPr>
          <p:cNvPr id="198" name="矩形 23"/>
          <p:cNvSpPr txBox="1"/>
          <p:nvPr/>
        </p:nvSpPr>
        <p:spPr>
          <a:xfrm>
            <a:off x="2192029" y="2948508"/>
            <a:ext cx="6438021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名词、术语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联合类型：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交叉类型：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顶类型、底类型、单元类型：</a:t>
            </a:r>
          </a:p>
        </p:txBody>
      </p:sp>
      <p:sp>
        <p:nvSpPr>
          <p:cNvPr id="199" name="矩形 23"/>
          <p:cNvSpPr txBox="1"/>
          <p:nvPr/>
        </p:nvSpPr>
        <p:spPr>
          <a:xfrm>
            <a:off x="2183338" y="6339757"/>
            <a:ext cx="20540044" cy="6354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概念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联合类型（</a:t>
            </a:r>
            <a:r>
              <a:t>Union type</a:t>
            </a:r>
            <a:r>
              <a:t>）是由两个或多个其他类型形成的类型，表示可以是这些类型中的任何一种类型的值（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representing values that may be any one of those types</a:t>
            </a:r>
            <a:r>
              <a:t>）。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https://www.typescriptlang.org/docs/handbook/2/everyday-types.html#union-types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交叉类型（</a:t>
            </a:r>
            <a:r>
              <a:t>Intersection type</a:t>
            </a:r>
            <a:r>
              <a:t>）是由两个或多个其他类型形成的类型，表示这些类型的公共子类型（</a:t>
            </a:r>
            <a:r>
              <a:t>Common subtyping</a:t>
            </a:r>
            <a:r>
              <a:t>）。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类型</a:t>
            </a:r>
            <a:r>
              <a:t>void </a:t>
            </a:r>
            <a:r>
              <a:t>用于表示函数没有返回（</a:t>
            </a:r>
            <a:r>
              <a:t>without return statement</a:t>
            </a:r>
            <a:r>
              <a:t>），或不返回值（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don’t return a value</a:t>
            </a:r>
            <a:r>
              <a:t>）。对于</a:t>
            </a:r>
            <a:r>
              <a:t>TypeScript</a:t>
            </a:r>
            <a:r>
              <a:t>来说，它在语义上与 “无返回值的</a:t>
            </a:r>
            <a:r>
              <a:t>return</a:t>
            </a:r>
            <a:r>
              <a:t>语句” 相同。而在</a:t>
            </a:r>
            <a:r>
              <a:t>JavaScript</a:t>
            </a:r>
            <a:r>
              <a:t>中由于“无返回值的</a:t>
            </a:r>
            <a:r>
              <a:t>return</a:t>
            </a:r>
            <a:r>
              <a:t>语句”与“</a:t>
            </a:r>
            <a:r>
              <a:t>return undefined”</a:t>
            </a:r>
            <a:r>
              <a:t>等效（ 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implicitly return the value undefined </a:t>
            </a:r>
            <a:r>
              <a:t>)</a:t>
            </a:r>
            <a:r>
              <a:t>，这迫使</a:t>
            </a:r>
            <a:r>
              <a:t>TypeScript</a:t>
            </a:r>
            <a:r>
              <a:t>加入了</a:t>
            </a:r>
            <a:r>
              <a:t>void</a:t>
            </a:r>
            <a:r>
              <a:t>与</a:t>
            </a:r>
            <a:r>
              <a:t>undefined</a:t>
            </a:r>
            <a:r>
              <a:t>间的类型兼容。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https://www.typescriptlang.org/docs/handbook/2/functions.html#void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类型</a:t>
            </a:r>
            <a:r>
              <a:t>undefined</a:t>
            </a:r>
            <a:r>
              <a:t>和</a:t>
            </a:r>
            <a:r>
              <a:t>null</a:t>
            </a:r>
            <a:r>
              <a:t>是</a:t>
            </a:r>
            <a:r>
              <a:t>JavaScript</a:t>
            </a:r>
            <a:r>
              <a:t>内建类型（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Built-in types</a:t>
            </a:r>
            <a:r>
              <a:t>）</a:t>
            </a:r>
            <a:r>
              <a:t>Undefined</a:t>
            </a:r>
            <a:r>
              <a:t>、</a:t>
            </a:r>
            <a:r>
              <a:t> Null</a:t>
            </a:r>
            <a:r>
              <a:t>所对应的原始类型（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corresponding primitive types</a:t>
            </a:r>
            <a:r>
              <a:t>），它们可以视为这些原始类型的唯一字面类型（</a:t>
            </a:r>
            <a:r>
              <a:t>literal types</a:t>
            </a:r>
            <a:r>
              <a:t>）。与此类似，类型</a:t>
            </a:r>
            <a:r>
              <a:t>boolean</a:t>
            </a:r>
            <a:r>
              <a:t>是与内建类型</a:t>
            </a:r>
            <a:r>
              <a:t>Boolean</a:t>
            </a:r>
            <a:r>
              <a:t>对应的原始类型，而</a:t>
            </a:r>
            <a:r>
              <a:t>true/false</a:t>
            </a:r>
            <a:r>
              <a:t>是它唯二的字面类型。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https://www.typescriptlang.org/docs/handbook/typescript-in-5-minutes-func.html#built-in-types</a:t>
            </a:r>
          </a:p>
        </p:txBody>
      </p:sp>
      <p:sp>
        <p:nvSpPr>
          <p:cNvPr id="200" name="矩形 23"/>
          <p:cNvSpPr txBox="1"/>
          <p:nvPr/>
        </p:nvSpPr>
        <p:spPr>
          <a:xfrm>
            <a:off x="8512021" y="3189809"/>
            <a:ext cx="10955773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Union types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Intersection types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Top type, Bottom type, Unit 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名词/概念</a:t>
            </a:r>
          </a:p>
        </p:txBody>
      </p:sp>
      <p:sp>
        <p:nvSpPr>
          <p:cNvPr id="203" name="矩形 23"/>
          <p:cNvSpPr txBox="1"/>
          <p:nvPr/>
        </p:nvSpPr>
        <p:spPr>
          <a:xfrm>
            <a:off x="2165050" y="4105525"/>
            <a:ext cx="20540044" cy="774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概念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所谓底类型（</a:t>
            </a:r>
            <a:r>
              <a:t>Bottom type</a:t>
            </a:r>
            <a:r>
              <a:t>），是指所有其它类型的子类型（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is a subtype of all other types</a:t>
            </a:r>
            <a:r>
              <a:t>）；而所谓顶类型，有时也称为通用类型，它是指所有其它类型的父类型（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universal type, or universal supertype as all other types</a:t>
            </a:r>
            <a:r>
              <a:t>）。所谓单元类型（</a:t>
            </a:r>
            <a:r>
              <a:t>Unit type</a:t>
            </a:r>
            <a:r>
              <a:t>）是指只包括一个值的类型，类似于</a:t>
            </a:r>
            <a:r>
              <a:t>JavaScript</a:t>
            </a:r>
            <a:r>
              <a:t>中的单值，或</a:t>
            </a:r>
            <a:r>
              <a:t>TypeScript</a:t>
            </a:r>
            <a:r>
              <a:t>中的字面类型；在</a:t>
            </a:r>
            <a:r>
              <a:t>TypeScript</a:t>
            </a:r>
            <a:r>
              <a:t>中它被定义为原始值类型（</a:t>
            </a:r>
            <a:r>
              <a:t>Primitive types</a:t>
            </a:r>
            <a:r>
              <a:t>）的“每一个具体值（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exactly one primitive value</a:t>
            </a:r>
            <a:r>
              <a:t>）”，是其对应类型的子类型（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subtypes of primitive types</a:t>
            </a:r>
            <a:r>
              <a:t>）。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https://en.wikipedia.org/wiki/Top_type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https://en.wikipedia.org/wiki/Bottom_type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https://www.typescriptlang.org/docs/handbook/typescript-in-5-minutes-func.html#unit-types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类型</a:t>
            </a:r>
            <a:r>
              <a:t>never</a:t>
            </a:r>
            <a:r>
              <a:t>是底类型（</a:t>
            </a:r>
            <a:r>
              <a:t>bottom type</a:t>
            </a:r>
            <a:r>
              <a:t>），用于表示从未被观察到的值（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never observed</a:t>
            </a:r>
            <a:r>
              <a:t>），它表值不应存在、不可得到，或可以忽略，也用于表达类型运算的结果没有意义。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https://www.typescriptlang.org/docs/handbook/2/functions.html#never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类型</a:t>
            </a:r>
            <a:r>
              <a:t>any</a:t>
            </a:r>
            <a:r>
              <a:t>与</a:t>
            </a:r>
            <a:r>
              <a:t>unknown</a:t>
            </a:r>
            <a:r>
              <a:t>都是顶类型（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top type</a:t>
            </a:r>
            <a:r>
              <a:t>），可以被赋以任何类型的值。</a:t>
            </a:r>
            <a:r>
              <a:t>any</a:t>
            </a:r>
            <a:r>
              <a:t>表示完全不设限制的“任何类型”，可以自由地赋值或被赋值（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from/to</a:t>
            </a:r>
            <a:r>
              <a:t>）到其它类型；而</a:t>
            </a:r>
            <a:r>
              <a:t>unknown</a:t>
            </a:r>
            <a:r>
              <a:t>表示任何“不能确知”的类型，由于“不能确知”所以不能赋值给别的类型</a:t>
            </a:r>
            <a:r>
              <a:rPr i="1"/>
              <a:t>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 it’s not legal to do anything with an unknown value</a:t>
            </a:r>
            <a:r>
              <a:t>)</a:t>
            </a:r>
            <a:r>
              <a:t>， 只能被其它已知类型覆盖，安全性更高（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 is safer</a:t>
            </a:r>
            <a:r>
              <a:t>）。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https://www.typescriptlang.org/docs/handbook/2/functions.html#unknown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https://www.typescriptlang.org/docs/handbook/typescript-in-5-minutes-func.html#other-important-typescript-types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在此输入一级标题"/>
          <p:cNvSpPr txBox="1"/>
          <p:nvPr/>
        </p:nvSpPr>
        <p:spPr>
          <a:xfrm>
            <a:off x="1285952" y="1322078"/>
            <a:ext cx="5063607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206" name="矩形 23"/>
          <p:cNvSpPr txBox="1"/>
          <p:nvPr/>
        </p:nvSpPr>
        <p:spPr>
          <a:xfrm>
            <a:off x="2186475" y="4437929"/>
            <a:ext cx="18787156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什么是基础类型和复合类型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自身不是其它类型的一部分的类型，称为基础类型，包括特殊类型、字面类型和原始类型；复合类型由其它类型按组合规则复合而成。在这种描述下，联合、交叉，以及所有能用接口描述的（对象、类、枚举、元组等）都是复合类型的。</a:t>
            </a:r>
          </a:p>
        </p:txBody>
      </p:sp>
      <p:sp>
        <p:nvSpPr>
          <p:cNvPr id="207" name="矩形 23"/>
          <p:cNvSpPr txBox="1"/>
          <p:nvPr/>
        </p:nvSpPr>
        <p:spPr>
          <a:xfrm>
            <a:off x="2186475" y="6366331"/>
            <a:ext cx="18787156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在课程中，为什么在 id 的类型中联合了一个 Object 类型就出错了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这里涉及到一个在第 13 讲中的知识点，当 id 的类型中包含 `Object` 时， getInputSomething() 的返回和赋值将导致 id 的类型被收窄至 `string | Object`，而非预期的 `string`，因为收窄时发生的交叉运算受到了 `Object` 这个类型的影响。</a:t>
            </a:r>
          </a:p>
        </p:txBody>
      </p:sp>
      <p:sp>
        <p:nvSpPr>
          <p:cNvPr id="208" name="矩形 23"/>
          <p:cNvSpPr txBox="1"/>
          <p:nvPr/>
        </p:nvSpPr>
        <p:spPr>
          <a:xfrm>
            <a:off x="2186475" y="8286570"/>
            <a:ext cx="18787156" cy="256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PPT中的“简单类型间的赋值兼容性”表格是如何得到的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它是使用“extends 表达式”穷举运算得出的，不过这涉及到下一篇（第15讲之后）的内容，因此具体的做法被略去了。如果你想初步了解一下这些兼容性规则，可以参考如下链接：</a:t>
            </a:r>
            <a:br/>
            <a:r>
              <a:rPr i="1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https://www.typescriptlang.org/docs/handbook/type-compatibility.html#any-unknown-object-void-undefined-null-and-never-assignability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课后作业</a:t>
            </a:r>
          </a:p>
        </p:txBody>
      </p:sp>
      <p:sp>
        <p:nvSpPr>
          <p:cNvPr id="211" name="矩形 23"/>
          <p:cNvSpPr txBox="1"/>
          <p:nvPr/>
        </p:nvSpPr>
        <p:spPr>
          <a:xfrm>
            <a:off x="2220594" y="3834428"/>
            <a:ext cx="18203109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思考题：为什么在之前的类型兼容的划分中（例如结构类型兼容），没有包括联合和交叉？</a:t>
            </a:r>
          </a:p>
        </p:txBody>
      </p:sp>
      <p:pic>
        <p:nvPicPr>
          <p:cNvPr id="21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8642" y="5119052"/>
            <a:ext cx="13518869" cy="6669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215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23"/>
          <p:cNvSpPr txBox="1"/>
          <p:nvPr/>
        </p:nvSpPr>
        <p:spPr>
          <a:xfrm>
            <a:off x="5525596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联合类型与交叉类型</a:t>
            </a:r>
          </a:p>
        </p:txBody>
      </p:sp>
      <p:grpSp>
        <p:nvGrpSpPr>
          <p:cNvPr id="61" name="圆角矩形 27"/>
          <p:cNvGrpSpPr/>
          <p:nvPr/>
        </p:nvGrpSpPr>
        <p:grpSpPr>
          <a:xfrm>
            <a:off x="4125867" y="3806502"/>
            <a:ext cx="951683" cy="914583"/>
            <a:chOff x="0" y="0"/>
            <a:chExt cx="951681" cy="914582"/>
          </a:xfrm>
        </p:grpSpPr>
        <p:sp>
          <p:nvSpPr>
            <p:cNvPr id="5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6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62" name="矩形 25"/>
          <p:cNvSpPr txBox="1"/>
          <p:nvPr/>
        </p:nvSpPr>
        <p:spPr>
          <a:xfrm>
            <a:off x="6201648" y="5329237"/>
            <a:ext cx="1166976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联合与交叉类型在基础类型中的表现</a:t>
            </a:r>
          </a:p>
        </p:txBody>
      </p:sp>
      <p:grpSp>
        <p:nvGrpSpPr>
          <p:cNvPr id="65" name="圆角矩形 26"/>
          <p:cNvGrpSpPr/>
          <p:nvPr/>
        </p:nvGrpSpPr>
        <p:grpSpPr>
          <a:xfrm>
            <a:off x="4849543" y="5270410"/>
            <a:ext cx="673101" cy="646861"/>
            <a:chOff x="0" y="0"/>
            <a:chExt cx="673100" cy="646860"/>
          </a:xfrm>
        </p:grpSpPr>
        <p:sp>
          <p:nvSpPr>
            <p:cNvPr id="63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64" name="2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66" name="矩形 31"/>
          <p:cNvSpPr txBox="1"/>
          <p:nvPr/>
        </p:nvSpPr>
        <p:spPr>
          <a:xfrm>
            <a:off x="6201648" y="6362059"/>
            <a:ext cx="1166976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某些特殊类型：never、any、void和undefined</a:t>
            </a:r>
          </a:p>
        </p:txBody>
      </p:sp>
      <p:grpSp>
        <p:nvGrpSpPr>
          <p:cNvPr id="69" name="圆角矩形 32"/>
          <p:cNvGrpSpPr/>
          <p:nvPr/>
        </p:nvGrpSpPr>
        <p:grpSpPr>
          <a:xfrm>
            <a:off x="4849543" y="6264755"/>
            <a:ext cx="673101" cy="646861"/>
            <a:chOff x="0" y="0"/>
            <a:chExt cx="673100" cy="646860"/>
          </a:xfrm>
        </p:grpSpPr>
        <p:sp>
          <p:nvSpPr>
            <p:cNvPr id="67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68" name="3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70" name="矩形 35"/>
          <p:cNvSpPr txBox="1"/>
          <p:nvPr/>
        </p:nvSpPr>
        <p:spPr>
          <a:xfrm>
            <a:off x="5477971" y="8316460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 / 课后作业</a:t>
            </a:r>
          </a:p>
        </p:txBody>
      </p:sp>
      <p:grpSp>
        <p:nvGrpSpPr>
          <p:cNvPr id="73" name="圆角矩形 36"/>
          <p:cNvGrpSpPr/>
          <p:nvPr/>
        </p:nvGrpSpPr>
        <p:grpSpPr>
          <a:xfrm>
            <a:off x="4125867" y="8145751"/>
            <a:ext cx="951683" cy="914583"/>
            <a:chOff x="0" y="0"/>
            <a:chExt cx="951681" cy="914582"/>
          </a:xfrm>
        </p:grpSpPr>
        <p:sp>
          <p:nvSpPr>
            <p:cNvPr id="71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2" name="4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74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33"/>
          <p:cNvSpPr txBox="1"/>
          <p:nvPr/>
        </p:nvSpPr>
        <p:spPr>
          <a:xfrm>
            <a:off x="8579722" y="8505669"/>
            <a:ext cx="2033113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string</a:t>
            </a:r>
          </a:p>
        </p:txBody>
      </p:sp>
      <p:sp>
        <p:nvSpPr>
          <p:cNvPr id="77" name="文本框 35"/>
          <p:cNvSpPr txBox="1"/>
          <p:nvPr/>
        </p:nvSpPr>
        <p:spPr>
          <a:xfrm>
            <a:off x="5977513" y="8618476"/>
            <a:ext cx="2033113" cy="481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'abc'</a:t>
            </a:r>
          </a:p>
        </p:txBody>
      </p:sp>
      <p:sp>
        <p:nvSpPr>
          <p:cNvPr id="78" name="直接箭头连接符 98"/>
          <p:cNvSpPr/>
          <p:nvPr/>
        </p:nvSpPr>
        <p:spPr>
          <a:xfrm>
            <a:off x="7684082" y="8892717"/>
            <a:ext cx="566299" cy="1"/>
          </a:xfrm>
          <a:prstGeom prst="line">
            <a:avLst/>
          </a:prstGeom>
          <a:ln w="38100">
            <a:solidFill>
              <a:srgbClr val="4472C4"/>
            </a:solidFill>
            <a:miter/>
            <a:tailEnd type="stealth"/>
          </a:ln>
        </p:spPr>
        <p:txBody>
          <a:bodyPr tIns="91439" bIns="91439"/>
          <a:lstStyle/>
          <a:p>
            <a:pPr algn="l" defTabSz="1828800">
              <a:defRPr sz="3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79" name="文本框 73"/>
          <p:cNvSpPr txBox="1"/>
          <p:nvPr/>
        </p:nvSpPr>
        <p:spPr>
          <a:xfrm>
            <a:off x="6323269" y="370091"/>
            <a:ext cx="12276629" cy="160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defTabSz="914400">
              <a:defRPr sz="5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子类型兼容</a:t>
            </a:r>
          </a:p>
        </p:txBody>
      </p:sp>
      <p:sp>
        <p:nvSpPr>
          <p:cNvPr id="80" name="矩形 71"/>
          <p:cNvSpPr txBox="1"/>
          <p:nvPr/>
        </p:nvSpPr>
        <p:spPr>
          <a:xfrm>
            <a:off x="8340866" y="1210035"/>
            <a:ext cx="7932438" cy="61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defTabSz="914400">
              <a:defRPr sz="2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类型的演化，以及最基础的类型兼容性处理</a:t>
            </a:r>
          </a:p>
        </p:txBody>
      </p:sp>
      <p:sp>
        <p:nvSpPr>
          <p:cNvPr id="81" name="文本框 63"/>
          <p:cNvSpPr txBox="1"/>
          <p:nvPr/>
        </p:nvSpPr>
        <p:spPr>
          <a:xfrm>
            <a:off x="4087699" y="8514409"/>
            <a:ext cx="2032662" cy="741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defTabSz="914400">
              <a:defRPr sz="310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82" name="直接连接符 1"/>
          <p:cNvSpPr/>
          <p:nvPr/>
        </p:nvSpPr>
        <p:spPr>
          <a:xfrm flipH="1">
            <a:off x="11564042" y="3204050"/>
            <a:ext cx="1" cy="8694607"/>
          </a:xfrm>
          <a:prstGeom prst="line">
            <a:avLst/>
          </a:prstGeom>
          <a:ln w="381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83" name="连接符: 肘形 135"/>
          <p:cNvSpPr/>
          <p:nvPr/>
        </p:nvSpPr>
        <p:spPr>
          <a:xfrm flipH="1" flipV="1">
            <a:off x="4476798" y="3452971"/>
            <a:ext cx="17642975" cy="1"/>
          </a:xfrm>
          <a:prstGeom prst="line">
            <a:avLst/>
          </a:prstGeom>
          <a:ln w="38100">
            <a:solidFill>
              <a:srgbClr val="70AD47"/>
            </a:solidFill>
            <a:miter/>
            <a:headEnd type="triangle"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84" name="文本框 6"/>
          <p:cNvSpPr txBox="1"/>
          <p:nvPr/>
        </p:nvSpPr>
        <p:spPr>
          <a:xfrm>
            <a:off x="5502795" y="2655193"/>
            <a:ext cx="1813967" cy="71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更具体</a:t>
            </a:r>
          </a:p>
        </p:txBody>
      </p:sp>
      <p:sp>
        <p:nvSpPr>
          <p:cNvPr id="85" name="文本框 17"/>
          <p:cNvSpPr txBox="1"/>
          <p:nvPr/>
        </p:nvSpPr>
        <p:spPr>
          <a:xfrm>
            <a:off x="10780836" y="2552473"/>
            <a:ext cx="1813967" cy="71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更抽象</a:t>
            </a:r>
          </a:p>
        </p:txBody>
      </p:sp>
      <p:sp>
        <p:nvSpPr>
          <p:cNvPr id="86" name="文本框 49"/>
          <p:cNvSpPr txBox="1"/>
          <p:nvPr/>
        </p:nvSpPr>
        <p:spPr>
          <a:xfrm>
            <a:off x="5607560" y="3478645"/>
            <a:ext cx="1109783" cy="627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子类型/子级类型</a:t>
            </a:r>
          </a:p>
        </p:txBody>
      </p:sp>
      <p:grpSp>
        <p:nvGrpSpPr>
          <p:cNvPr id="118" name="成组"/>
          <p:cNvGrpSpPr/>
          <p:nvPr/>
        </p:nvGrpSpPr>
        <p:grpSpPr>
          <a:xfrm>
            <a:off x="5969464" y="2744355"/>
            <a:ext cx="16353558" cy="7759111"/>
            <a:chOff x="0" y="0"/>
            <a:chExt cx="16353557" cy="7759109"/>
          </a:xfrm>
        </p:grpSpPr>
        <p:sp>
          <p:nvSpPr>
            <p:cNvPr id="87" name="文本框 20"/>
            <p:cNvSpPr txBox="1"/>
            <p:nvPr/>
          </p:nvSpPr>
          <p:spPr>
            <a:xfrm>
              <a:off x="13370607" y="0"/>
              <a:ext cx="1813967" cy="716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更具体</a:t>
              </a:r>
            </a:p>
          </p:txBody>
        </p:sp>
        <p:sp>
          <p:nvSpPr>
            <p:cNvPr id="88" name="文本框 50"/>
            <p:cNvSpPr txBox="1"/>
            <p:nvPr/>
          </p:nvSpPr>
          <p:spPr>
            <a:xfrm>
              <a:off x="13472560" y="812836"/>
              <a:ext cx="1109783" cy="398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子类类型</a:t>
              </a:r>
            </a:p>
          </p:txBody>
        </p:sp>
        <p:sp>
          <p:nvSpPr>
            <p:cNvPr id="89" name="文本框 23"/>
            <p:cNvSpPr txBox="1"/>
            <p:nvPr/>
          </p:nvSpPr>
          <p:spPr>
            <a:xfrm>
              <a:off x="5731787" y="6738029"/>
              <a:ext cx="2033113" cy="1021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Object</a:t>
              </a:r>
            </a:p>
            <a:p>
              <a:pPr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（祖先类）</a:t>
              </a:r>
            </a:p>
          </p:txBody>
        </p:sp>
        <p:sp>
          <p:nvSpPr>
            <p:cNvPr id="90" name="文本框 24"/>
            <p:cNvSpPr txBox="1"/>
            <p:nvPr/>
          </p:nvSpPr>
          <p:spPr>
            <a:xfrm>
              <a:off x="8351606" y="6738029"/>
              <a:ext cx="2033113" cy="6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MyClass</a:t>
              </a:r>
            </a:p>
          </p:txBody>
        </p:sp>
        <p:sp>
          <p:nvSpPr>
            <p:cNvPr id="91" name="文本框 25"/>
            <p:cNvSpPr txBox="1"/>
            <p:nvPr/>
          </p:nvSpPr>
          <p:spPr>
            <a:xfrm>
              <a:off x="11859238" y="6738029"/>
              <a:ext cx="2525815" cy="6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MyClassEx</a:t>
              </a:r>
            </a:p>
          </p:txBody>
        </p:sp>
        <p:sp>
          <p:nvSpPr>
            <p:cNvPr id="92" name="文本框 36"/>
            <p:cNvSpPr txBox="1"/>
            <p:nvPr/>
          </p:nvSpPr>
          <p:spPr>
            <a:xfrm>
              <a:off x="8351606" y="5786135"/>
              <a:ext cx="2033113" cy="6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93" name="文本框 37"/>
            <p:cNvSpPr txBox="1"/>
            <p:nvPr/>
          </p:nvSpPr>
          <p:spPr>
            <a:xfrm>
              <a:off x="12105588" y="5786135"/>
              <a:ext cx="2033113" cy="6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StringEx</a:t>
              </a:r>
            </a:p>
          </p:txBody>
        </p:sp>
        <p:grpSp>
          <p:nvGrpSpPr>
            <p:cNvPr id="106" name="组合 108"/>
            <p:cNvGrpSpPr/>
            <p:nvPr/>
          </p:nvGrpSpPr>
          <p:grpSpPr>
            <a:xfrm>
              <a:off x="-1" y="2725820"/>
              <a:ext cx="10384720" cy="2388207"/>
              <a:chOff x="0" y="0"/>
              <a:chExt cx="10384718" cy="2388205"/>
            </a:xfrm>
          </p:grpSpPr>
          <p:sp>
            <p:nvSpPr>
              <p:cNvPr id="94" name="文本框 78"/>
              <p:cNvSpPr/>
              <p:nvPr/>
            </p:nvSpPr>
            <p:spPr>
              <a:xfrm>
                <a:off x="2610258" y="2275400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number</a:t>
                </a:r>
              </a:p>
            </p:txBody>
          </p:sp>
          <p:sp>
            <p:nvSpPr>
              <p:cNvPr id="95" name="文本框 79"/>
              <p:cNvSpPr/>
              <p:nvPr/>
            </p:nvSpPr>
            <p:spPr>
              <a:xfrm>
                <a:off x="0" y="2388205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algn="l" defTabSz="1828800">
                  <a:defRPr sz="18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96" name="文本框 80"/>
              <p:cNvSpPr/>
              <p:nvPr/>
            </p:nvSpPr>
            <p:spPr>
              <a:xfrm>
                <a:off x="8351606" y="2300222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Number</a:t>
                </a:r>
              </a:p>
            </p:txBody>
          </p:sp>
          <p:sp>
            <p:nvSpPr>
              <p:cNvPr id="97" name="文本框 81"/>
              <p:cNvSpPr/>
              <p:nvPr/>
            </p:nvSpPr>
            <p:spPr>
              <a:xfrm>
                <a:off x="2610258" y="1481204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boolean</a:t>
                </a:r>
              </a:p>
            </p:txBody>
          </p:sp>
          <p:sp>
            <p:nvSpPr>
              <p:cNvPr id="98" name="文本框 82"/>
              <p:cNvSpPr/>
              <p:nvPr/>
            </p:nvSpPr>
            <p:spPr>
              <a:xfrm>
                <a:off x="0" y="1594010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algn="l" defTabSz="1828800">
                  <a:defRPr sz="18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true/false</a:t>
                </a:r>
              </a:p>
            </p:txBody>
          </p:sp>
          <p:sp>
            <p:nvSpPr>
              <p:cNvPr id="99" name="文本框 83"/>
              <p:cNvSpPr/>
              <p:nvPr/>
            </p:nvSpPr>
            <p:spPr>
              <a:xfrm>
                <a:off x="8351606" y="1506026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Boolean</a:t>
                </a:r>
              </a:p>
            </p:txBody>
          </p:sp>
          <p:sp>
            <p:nvSpPr>
              <p:cNvPr id="100" name="文本框 84"/>
              <p:cNvSpPr/>
              <p:nvPr/>
            </p:nvSpPr>
            <p:spPr>
              <a:xfrm>
                <a:off x="2610258" y="739012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bigint</a:t>
                </a:r>
              </a:p>
            </p:txBody>
          </p:sp>
          <p:sp>
            <p:nvSpPr>
              <p:cNvPr id="101" name="文本框 85"/>
              <p:cNvSpPr/>
              <p:nvPr/>
            </p:nvSpPr>
            <p:spPr>
              <a:xfrm>
                <a:off x="0" y="851818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algn="l" defTabSz="1828800">
                  <a:defRPr sz="18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1n</a:t>
                </a:r>
              </a:p>
            </p:txBody>
          </p:sp>
          <p:sp>
            <p:nvSpPr>
              <p:cNvPr id="102" name="文本框 86"/>
              <p:cNvSpPr/>
              <p:nvPr/>
            </p:nvSpPr>
            <p:spPr>
              <a:xfrm>
                <a:off x="8351606" y="763833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BigInt</a:t>
                </a:r>
              </a:p>
            </p:txBody>
          </p:sp>
          <p:sp>
            <p:nvSpPr>
              <p:cNvPr id="103" name="文本框 87"/>
              <p:cNvSpPr/>
              <p:nvPr/>
            </p:nvSpPr>
            <p:spPr>
              <a:xfrm>
                <a:off x="2610258" y="0"/>
                <a:ext cx="2033113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symbol</a:t>
                </a:r>
              </a:p>
            </p:txBody>
          </p:sp>
          <p:sp>
            <p:nvSpPr>
              <p:cNvPr id="104" name="文本框 88"/>
              <p:cNvSpPr/>
              <p:nvPr/>
            </p:nvSpPr>
            <p:spPr>
              <a:xfrm>
                <a:off x="0" y="112806"/>
                <a:ext cx="210879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algn="l" defTabSz="1828800">
                  <a:defRPr sz="1800"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unique symbol</a:t>
                </a:r>
              </a:p>
            </p:txBody>
          </p:sp>
          <p:sp>
            <p:nvSpPr>
              <p:cNvPr id="105" name="文本框 89"/>
              <p:cNvSpPr/>
              <p:nvPr/>
            </p:nvSpPr>
            <p:spPr>
              <a:xfrm>
                <a:off x="8351606" y="24821"/>
                <a:ext cx="203311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>
                <a:lvl1pPr defTabSz="1828800">
                  <a:defRPr>
                    <a:solidFill>
                      <a:srgbClr val="FFFFFF"/>
                    </a:solidFill>
                    <a:latin typeface="Monaco"/>
                    <a:ea typeface="Monaco"/>
                    <a:cs typeface="Monaco"/>
                    <a:sym typeface="Monaco"/>
                  </a:defRPr>
                </a:lvl1pPr>
              </a:lstStyle>
              <a:p>
                <a:pPr/>
                <a:r>
                  <a:t>Symbol</a:t>
                </a:r>
              </a:p>
            </p:txBody>
          </p:sp>
        </p:grpSp>
        <p:sp>
          <p:nvSpPr>
            <p:cNvPr id="107" name="直接箭头连接符 101"/>
            <p:cNvSpPr/>
            <p:nvPr/>
          </p:nvSpPr>
          <p:spPr>
            <a:xfrm>
              <a:off x="10366463" y="6148361"/>
              <a:ext cx="566299" cy="1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08" name="左大括号 105"/>
            <p:cNvSpPr/>
            <p:nvPr/>
          </p:nvSpPr>
          <p:spPr>
            <a:xfrm>
              <a:off x="7944020" y="3115624"/>
              <a:ext cx="561205" cy="311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463"/>
                    <a:pt x="10800" y="21295"/>
                  </a:cubicBezTo>
                  <a:lnTo>
                    <a:pt x="10800" y="11105"/>
                  </a:lnTo>
                  <a:cubicBezTo>
                    <a:pt x="10800" y="10937"/>
                    <a:pt x="5965" y="10800"/>
                    <a:pt x="0" y="10800"/>
                  </a:cubicBezTo>
                  <a:cubicBezTo>
                    <a:pt x="5965" y="10800"/>
                    <a:pt x="10800" y="10663"/>
                    <a:pt x="10800" y="10495"/>
                  </a:cubicBezTo>
                  <a:lnTo>
                    <a:pt x="10800" y="305"/>
                  </a:lnTo>
                  <a:cubicBezTo>
                    <a:pt x="10800" y="137"/>
                    <a:pt x="15635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09" name="箭头: 右 106"/>
            <p:cNvSpPr/>
            <p:nvPr/>
          </p:nvSpPr>
          <p:spPr>
            <a:xfrm>
              <a:off x="5421123" y="4484980"/>
              <a:ext cx="661659" cy="528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0AD47"/>
            </a:solidFill>
            <a:ln w="25400" cap="flat">
              <a:solidFill>
                <a:srgbClr val="2F491E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10" name="箭头: 右 107"/>
            <p:cNvSpPr/>
            <p:nvPr/>
          </p:nvSpPr>
          <p:spPr>
            <a:xfrm rot="8100000">
              <a:off x="6993053" y="6165379"/>
              <a:ext cx="661659" cy="528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472C4"/>
            </a:solidFill>
            <a:ln w="25400" cap="flat">
              <a:solidFill>
                <a:srgbClr val="1D3053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11" name="直接箭头连接符 110"/>
            <p:cNvSpPr/>
            <p:nvPr/>
          </p:nvSpPr>
          <p:spPr>
            <a:xfrm>
              <a:off x="10373935" y="7163816"/>
              <a:ext cx="566299" cy="1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12" name="直接箭头连接符 115"/>
            <p:cNvSpPr/>
            <p:nvPr/>
          </p:nvSpPr>
          <p:spPr>
            <a:xfrm flipV="1">
              <a:off x="7889971" y="7200475"/>
              <a:ext cx="613635" cy="7641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13" name="文本框 90"/>
            <p:cNvSpPr txBox="1"/>
            <p:nvPr/>
          </p:nvSpPr>
          <p:spPr>
            <a:xfrm>
              <a:off x="2372356" y="2012095"/>
              <a:ext cx="2503683" cy="6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114" name="文本框 91"/>
            <p:cNvSpPr txBox="1"/>
            <p:nvPr/>
          </p:nvSpPr>
          <p:spPr>
            <a:xfrm>
              <a:off x="2680594" y="1270339"/>
              <a:ext cx="2033113" cy="67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115" name="直接箭头连接符 99"/>
            <p:cNvSpPr/>
            <p:nvPr/>
          </p:nvSpPr>
          <p:spPr>
            <a:xfrm>
              <a:off x="4766404" y="6140811"/>
              <a:ext cx="2544348" cy="1"/>
            </a:xfrm>
            <a:prstGeom prst="line">
              <a:avLst/>
            </a:prstGeom>
            <a:noFill/>
            <a:ln w="38100" cap="flat">
              <a:solidFill>
                <a:srgbClr val="70AD47"/>
              </a:solidFill>
              <a:prstDash val="solid"/>
              <a:miter lim="800000"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16" name="文本框 38"/>
            <p:cNvSpPr txBox="1"/>
            <p:nvPr/>
          </p:nvSpPr>
          <p:spPr>
            <a:xfrm>
              <a:off x="14320896" y="5770053"/>
              <a:ext cx="2032662" cy="741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914400">
                <a:defRPr sz="3100">
                  <a:solidFill>
                    <a:schemeClr val="accent5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</a:t>
              </a:r>
            </a:p>
          </p:txBody>
        </p:sp>
        <p:sp>
          <p:nvSpPr>
            <p:cNvPr id="117" name="直接箭头连接符 102"/>
            <p:cNvSpPr/>
            <p:nvPr/>
          </p:nvSpPr>
          <p:spPr>
            <a:xfrm flipV="1">
              <a:off x="7698418" y="6362671"/>
              <a:ext cx="763320" cy="627244"/>
            </a:xfrm>
            <a:prstGeom prst="line">
              <a:avLst/>
            </a:prstGeom>
            <a:noFill/>
            <a:ln w="38100" cap="flat">
              <a:solidFill>
                <a:srgbClr val="4472C4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</p:grpSp>
      <p:sp>
        <p:nvSpPr>
          <p:cNvPr id="119" name="矩形"/>
          <p:cNvSpPr/>
          <p:nvPr/>
        </p:nvSpPr>
        <p:spPr>
          <a:xfrm>
            <a:off x="4470021" y="8318372"/>
            <a:ext cx="6801606" cy="1133591"/>
          </a:xfrm>
          <a:prstGeom prst="rect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联合与交叉</a:t>
            </a:r>
          </a:p>
        </p:txBody>
      </p:sp>
      <p:sp>
        <p:nvSpPr>
          <p:cNvPr id="122" name="连接符: 肘形 135"/>
          <p:cNvSpPr/>
          <p:nvPr/>
        </p:nvSpPr>
        <p:spPr>
          <a:xfrm flipH="1" flipV="1">
            <a:off x="4381761" y="4783481"/>
            <a:ext cx="17642975" cy="1"/>
          </a:xfrm>
          <a:prstGeom prst="line">
            <a:avLst/>
          </a:prstGeom>
          <a:ln w="38100">
            <a:solidFill>
              <a:srgbClr val="70AD47"/>
            </a:solidFill>
            <a:miter/>
            <a:headEnd type="triangle"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23" name="文本框 6"/>
          <p:cNvSpPr txBox="1"/>
          <p:nvPr/>
        </p:nvSpPr>
        <p:spPr>
          <a:xfrm>
            <a:off x="5407759" y="3985703"/>
            <a:ext cx="1813967" cy="71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更具体</a:t>
            </a:r>
          </a:p>
        </p:txBody>
      </p:sp>
      <p:sp>
        <p:nvSpPr>
          <p:cNvPr id="124" name="文本框 35"/>
          <p:cNvSpPr txBox="1"/>
          <p:nvPr/>
        </p:nvSpPr>
        <p:spPr>
          <a:xfrm>
            <a:off x="5481680" y="6643152"/>
            <a:ext cx="2033114" cy="481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'abc'</a:t>
            </a:r>
          </a:p>
        </p:txBody>
      </p:sp>
      <p:sp>
        <p:nvSpPr>
          <p:cNvPr id="125" name="文本框 49"/>
          <p:cNvSpPr txBox="1"/>
          <p:nvPr/>
        </p:nvSpPr>
        <p:spPr>
          <a:xfrm>
            <a:off x="5512523" y="4809155"/>
            <a:ext cx="1109783" cy="627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子类型/子级类型</a:t>
            </a:r>
          </a:p>
        </p:txBody>
      </p:sp>
      <p:sp>
        <p:nvSpPr>
          <p:cNvPr id="126" name="直接连接符 1"/>
          <p:cNvSpPr/>
          <p:nvPr/>
        </p:nvSpPr>
        <p:spPr>
          <a:xfrm>
            <a:off x="17741409" y="4639561"/>
            <a:ext cx="1" cy="4436878"/>
          </a:xfrm>
          <a:prstGeom prst="line">
            <a:avLst/>
          </a:prstGeom>
          <a:ln w="381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127" name="文本框 17"/>
          <p:cNvSpPr txBox="1"/>
          <p:nvPr/>
        </p:nvSpPr>
        <p:spPr>
          <a:xfrm>
            <a:off x="16834425" y="3985703"/>
            <a:ext cx="1813967" cy="71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更抽象</a:t>
            </a:r>
          </a:p>
        </p:txBody>
      </p:sp>
      <p:sp>
        <p:nvSpPr>
          <p:cNvPr id="128" name="文本框 35"/>
          <p:cNvSpPr txBox="1"/>
          <p:nvPr/>
        </p:nvSpPr>
        <p:spPr>
          <a:xfrm>
            <a:off x="6618835" y="6643152"/>
            <a:ext cx="2033113" cy="481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'abcd'</a:t>
            </a:r>
          </a:p>
        </p:txBody>
      </p:sp>
      <p:sp>
        <p:nvSpPr>
          <p:cNvPr id="129" name="文本框 35"/>
          <p:cNvSpPr txBox="1"/>
          <p:nvPr/>
        </p:nvSpPr>
        <p:spPr>
          <a:xfrm>
            <a:off x="7868228" y="6643152"/>
            <a:ext cx="2033113" cy="481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'abcde'</a:t>
            </a:r>
          </a:p>
        </p:txBody>
      </p:sp>
      <p:sp>
        <p:nvSpPr>
          <p:cNvPr id="130" name="|"/>
          <p:cNvSpPr txBox="1"/>
          <p:nvPr/>
        </p:nvSpPr>
        <p:spPr>
          <a:xfrm>
            <a:off x="6268594" y="6624534"/>
            <a:ext cx="459286" cy="518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828800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131" name="|"/>
          <p:cNvSpPr txBox="1"/>
          <p:nvPr/>
        </p:nvSpPr>
        <p:spPr>
          <a:xfrm>
            <a:off x="7555657" y="6624534"/>
            <a:ext cx="459286" cy="518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828800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|</a:t>
            </a:r>
          </a:p>
        </p:txBody>
      </p:sp>
      <p:grpSp>
        <p:nvGrpSpPr>
          <p:cNvPr id="136" name="成组"/>
          <p:cNvGrpSpPr/>
          <p:nvPr/>
        </p:nvGrpSpPr>
        <p:grpSpPr>
          <a:xfrm>
            <a:off x="8954985" y="6530346"/>
            <a:ext cx="5264820" cy="671769"/>
            <a:chOff x="0" y="0"/>
            <a:chExt cx="5264819" cy="671768"/>
          </a:xfrm>
        </p:grpSpPr>
        <p:sp>
          <p:nvSpPr>
            <p:cNvPr id="132" name="|"/>
            <p:cNvSpPr txBox="1"/>
            <p:nvPr/>
          </p:nvSpPr>
          <p:spPr>
            <a:xfrm>
              <a:off x="0" y="94188"/>
              <a:ext cx="459286" cy="518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828800">
                <a:defRPr sz="2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|</a:t>
              </a:r>
            </a:p>
          </p:txBody>
        </p:sp>
        <p:sp>
          <p:nvSpPr>
            <p:cNvPr id="133" name="文本框 33"/>
            <p:cNvSpPr txBox="1"/>
            <p:nvPr/>
          </p:nvSpPr>
          <p:spPr>
            <a:xfrm>
              <a:off x="3231707" y="0"/>
              <a:ext cx="2033113" cy="671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134" name="文本框 35"/>
            <p:cNvSpPr txBox="1"/>
            <p:nvPr/>
          </p:nvSpPr>
          <p:spPr>
            <a:xfrm>
              <a:off x="368702" y="112806"/>
              <a:ext cx="2033113" cy="481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135" name="箭头: 右 106"/>
            <p:cNvSpPr/>
            <p:nvPr/>
          </p:nvSpPr>
          <p:spPr>
            <a:xfrm>
              <a:off x="2099404" y="89003"/>
              <a:ext cx="661659" cy="528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0AD47"/>
            </a:solidFill>
            <a:ln w="25400" cap="flat">
              <a:solidFill>
                <a:srgbClr val="2F491E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</p:grpSp>
      <p:grpSp>
        <p:nvGrpSpPr>
          <p:cNvPr id="140" name="成组"/>
          <p:cNvGrpSpPr/>
          <p:nvPr/>
        </p:nvGrpSpPr>
        <p:grpSpPr>
          <a:xfrm>
            <a:off x="5444950" y="7937475"/>
            <a:ext cx="2152405" cy="518531"/>
            <a:chOff x="0" y="0"/>
            <a:chExt cx="2152403" cy="518529"/>
          </a:xfrm>
        </p:grpSpPr>
        <p:sp>
          <p:nvSpPr>
            <p:cNvPr id="137" name="文本框 35"/>
            <p:cNvSpPr txBox="1"/>
            <p:nvPr/>
          </p:nvSpPr>
          <p:spPr>
            <a:xfrm>
              <a:off x="0" y="18618"/>
              <a:ext cx="2033113" cy="481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'abc'</a:t>
              </a:r>
            </a:p>
          </p:txBody>
        </p:sp>
        <p:sp>
          <p:nvSpPr>
            <p:cNvPr id="138" name="文本框 35"/>
            <p:cNvSpPr txBox="1"/>
            <p:nvPr/>
          </p:nvSpPr>
          <p:spPr>
            <a:xfrm>
              <a:off x="1137155" y="18618"/>
              <a:ext cx="1015249" cy="481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139" name="&amp;"/>
            <p:cNvSpPr txBox="1"/>
            <p:nvPr/>
          </p:nvSpPr>
          <p:spPr>
            <a:xfrm>
              <a:off x="786913" y="0"/>
              <a:ext cx="459286" cy="518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828800">
                <a:defRPr sz="2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&amp;</a:t>
              </a:r>
            </a:p>
          </p:txBody>
        </p:sp>
      </p:grpSp>
      <p:grpSp>
        <p:nvGrpSpPr>
          <p:cNvPr id="146" name="成组"/>
          <p:cNvGrpSpPr/>
          <p:nvPr/>
        </p:nvGrpSpPr>
        <p:grpSpPr>
          <a:xfrm>
            <a:off x="14954526" y="6522115"/>
            <a:ext cx="8968417" cy="600335"/>
            <a:chOff x="0" y="0"/>
            <a:chExt cx="8968417" cy="600333"/>
          </a:xfrm>
        </p:grpSpPr>
        <p:sp>
          <p:nvSpPr>
            <p:cNvPr id="141" name="文本框 49"/>
            <p:cNvSpPr/>
            <p:nvPr/>
          </p:nvSpPr>
          <p:spPr>
            <a:xfrm>
              <a:off x="7858635" y="92443"/>
              <a:ext cx="110978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20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合并</a:t>
              </a:r>
            </a:p>
          </p:txBody>
        </p:sp>
        <p:sp>
          <p:nvSpPr>
            <p:cNvPr id="142" name="箭头: 右 106"/>
            <p:cNvSpPr/>
            <p:nvPr/>
          </p:nvSpPr>
          <p:spPr>
            <a:xfrm>
              <a:off x="1774832" y="71435"/>
              <a:ext cx="661659" cy="528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0AD47"/>
            </a:solidFill>
            <a:ln w="25400" cap="flat">
              <a:solidFill>
                <a:srgbClr val="2F491E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43" name="文本框 33"/>
            <p:cNvSpPr/>
            <p:nvPr/>
          </p:nvSpPr>
          <p:spPr>
            <a:xfrm>
              <a:off x="5630112" y="0"/>
              <a:ext cx="2033113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chemeClr val="accent5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any</a:t>
              </a:r>
            </a:p>
          </p:txBody>
        </p:sp>
        <p:sp>
          <p:nvSpPr>
            <p:cNvPr id="144" name="文本框 35"/>
            <p:cNvSpPr/>
            <p:nvPr/>
          </p:nvSpPr>
          <p:spPr>
            <a:xfrm>
              <a:off x="0" y="121036"/>
              <a:ext cx="2033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145" name="文本框 35"/>
            <p:cNvSpPr/>
            <p:nvPr/>
          </p:nvSpPr>
          <p:spPr>
            <a:xfrm>
              <a:off x="4724091" y="95237"/>
              <a:ext cx="20331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...</a:t>
              </a:r>
            </a:p>
          </p:txBody>
        </p:sp>
      </p:grpSp>
      <p:grpSp>
        <p:nvGrpSpPr>
          <p:cNvPr id="151" name="成组"/>
          <p:cNvGrpSpPr/>
          <p:nvPr/>
        </p:nvGrpSpPr>
        <p:grpSpPr>
          <a:xfrm>
            <a:off x="188416" y="7860856"/>
            <a:ext cx="4902115" cy="671769"/>
            <a:chOff x="0" y="0"/>
            <a:chExt cx="4902114" cy="671768"/>
          </a:xfrm>
        </p:grpSpPr>
        <p:sp>
          <p:nvSpPr>
            <p:cNvPr id="147" name="箭头: 右 106"/>
            <p:cNvSpPr/>
            <p:nvPr/>
          </p:nvSpPr>
          <p:spPr>
            <a:xfrm rot="10800000">
              <a:off x="4240456" y="71434"/>
              <a:ext cx="661659" cy="5288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0AD47"/>
            </a:solidFill>
            <a:ln w="25400" cap="flat">
              <a:solidFill>
                <a:srgbClr val="2F491E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</a:p>
          </p:txBody>
        </p:sp>
        <p:sp>
          <p:nvSpPr>
            <p:cNvPr id="148" name="文本框 49"/>
            <p:cNvSpPr txBox="1"/>
            <p:nvPr/>
          </p:nvSpPr>
          <p:spPr>
            <a:xfrm>
              <a:off x="0" y="66643"/>
              <a:ext cx="1109782" cy="538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20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收敛</a:t>
              </a:r>
            </a:p>
          </p:txBody>
        </p:sp>
        <p:sp>
          <p:nvSpPr>
            <p:cNvPr id="149" name="文本框 33"/>
            <p:cNvSpPr txBox="1"/>
            <p:nvPr/>
          </p:nvSpPr>
          <p:spPr>
            <a:xfrm>
              <a:off x="1060749" y="0"/>
              <a:ext cx="2033113" cy="671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>
                  <a:solidFill>
                    <a:schemeClr val="accent5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never</a:t>
              </a:r>
            </a:p>
          </p:txBody>
        </p:sp>
        <p:sp>
          <p:nvSpPr>
            <p:cNvPr id="150" name="文本框 35"/>
            <p:cNvSpPr txBox="1"/>
            <p:nvPr/>
          </p:nvSpPr>
          <p:spPr>
            <a:xfrm>
              <a:off x="3318094" y="76619"/>
              <a:ext cx="680170" cy="481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...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3"/>
      <p:bldP build="whole" bldLvl="1" animBg="1" rev="0" advAuto="0" spid="146" grpId="2"/>
      <p:bldP build="whole" bldLvl="1" animBg="1" rev="0" advAuto="0" spid="136" grpId="1"/>
      <p:bldP build="whole" bldLvl="1" animBg="1" rev="0" advAuto="0" spid="151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79287" y="4928330"/>
            <a:ext cx="9928465" cy="481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60170" y="4801522"/>
            <a:ext cx="5492644" cy="4549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1186" y="6003108"/>
            <a:ext cx="3284084" cy="214585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文本框 73"/>
          <p:cNvSpPr txBox="1"/>
          <p:nvPr/>
        </p:nvSpPr>
        <p:spPr>
          <a:xfrm>
            <a:off x="8261623" y="10221424"/>
            <a:ext cx="4720766" cy="106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defTabSz="914400">
              <a:defRPr sz="4200">
                <a:solidFill>
                  <a:srgbClr val="DDDDD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子类型兼容</a:t>
            </a:r>
          </a:p>
        </p:txBody>
      </p:sp>
      <p:sp>
        <p:nvSpPr>
          <p:cNvPr id="157" name="文本框 73"/>
          <p:cNvSpPr txBox="1"/>
          <p:nvPr/>
        </p:nvSpPr>
        <p:spPr>
          <a:xfrm>
            <a:off x="18446109" y="10221424"/>
            <a:ext cx="4720766" cy="106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914400">
              <a:defRPr sz="4200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结构类型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兼容</a:t>
            </a:r>
          </a:p>
        </p:txBody>
      </p:sp>
      <p:sp>
        <p:nvSpPr>
          <p:cNvPr id="158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赋值兼容</a:t>
            </a:r>
          </a:p>
        </p:txBody>
      </p:sp>
      <p:sp>
        <p:nvSpPr>
          <p:cNvPr id="159" name="矩形"/>
          <p:cNvSpPr/>
          <p:nvPr/>
        </p:nvSpPr>
        <p:spPr>
          <a:xfrm>
            <a:off x="740679" y="5745081"/>
            <a:ext cx="2733642" cy="891099"/>
          </a:xfrm>
          <a:prstGeom prst="rect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28471" y="4664686"/>
            <a:ext cx="9452673" cy="617646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矩形"/>
          <p:cNvSpPr/>
          <p:nvPr/>
        </p:nvSpPr>
        <p:spPr>
          <a:xfrm>
            <a:off x="7942833" y="4576354"/>
            <a:ext cx="7593450" cy="881192"/>
          </a:xfrm>
          <a:prstGeom prst="rect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赋值兼容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advClick="1" p14:dur="1000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在此输入一级标题"/>
          <p:cNvSpPr txBox="1"/>
          <p:nvPr/>
        </p:nvSpPr>
        <p:spPr>
          <a:xfrm>
            <a:off x="1285952" y="1239528"/>
            <a:ext cx="10129143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简单类型间的赋值兼容性</a:t>
            </a:r>
          </a:p>
        </p:txBody>
      </p:sp>
      <p:pic>
        <p:nvPicPr>
          <p:cNvPr id="168" name="基本类型的兼容表格.png" descr="基本类型的兼容表格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7604" y="2981143"/>
            <a:ext cx="20146348" cy="7232915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* never 可以赋给任何类型，但只能被 any 和 never 赋值…"/>
          <p:cNvSpPr txBox="1"/>
          <p:nvPr/>
        </p:nvSpPr>
        <p:spPr>
          <a:xfrm>
            <a:off x="2425254" y="10472949"/>
            <a:ext cx="1078192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* never 可以赋给任何类型，但只能被 any 和 never 赋值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* unknown 只能赋给 any 和 unknown，但可以被任何类型赋值</a:t>
            </a:r>
          </a:p>
        </p:txBody>
      </p:sp>
      <p:sp>
        <p:nvSpPr>
          <p:cNvPr id="170" name="矩形"/>
          <p:cNvSpPr/>
          <p:nvPr/>
        </p:nvSpPr>
        <p:spPr>
          <a:xfrm>
            <a:off x="7866084" y="3053261"/>
            <a:ext cx="6572637" cy="891099"/>
          </a:xfrm>
          <a:prstGeom prst="rect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advClick="1" p14:dur="1000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赋值兼容</a:t>
            </a:r>
          </a:p>
        </p:txBody>
      </p:sp>
      <p:sp>
        <p:nvSpPr>
          <p:cNvPr id="175" name="文本框 33"/>
          <p:cNvSpPr txBox="1"/>
          <p:nvPr/>
        </p:nvSpPr>
        <p:spPr>
          <a:xfrm>
            <a:off x="7053755" y="7761670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type T6 = ... &amp; never; // never</a:t>
            </a:r>
          </a:p>
        </p:txBody>
      </p:sp>
      <p:sp>
        <p:nvSpPr>
          <p:cNvPr id="176" name="文本框 33"/>
          <p:cNvSpPr txBox="1"/>
          <p:nvPr/>
        </p:nvSpPr>
        <p:spPr>
          <a:xfrm>
            <a:off x="7053755" y="9365955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type T8 = void &amp; undefined; // undefined</a:t>
            </a:r>
          </a:p>
        </p:txBody>
      </p:sp>
      <p:sp>
        <p:nvSpPr>
          <p:cNvPr id="177" name="文本框 33"/>
          <p:cNvSpPr txBox="1"/>
          <p:nvPr/>
        </p:nvSpPr>
        <p:spPr>
          <a:xfrm>
            <a:off x="7053755" y="8800189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type T7 = void | undefined; // both</a:t>
            </a:r>
          </a:p>
        </p:txBody>
      </p:sp>
      <p:sp>
        <p:nvSpPr>
          <p:cNvPr id="178" name="文本框 33"/>
          <p:cNvSpPr txBox="1"/>
          <p:nvPr/>
        </p:nvSpPr>
        <p:spPr>
          <a:xfrm>
            <a:off x="7053755" y="5483414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type T3 = 'abc' | string; // string</a:t>
            </a:r>
          </a:p>
        </p:txBody>
      </p:sp>
      <p:sp>
        <p:nvSpPr>
          <p:cNvPr id="179" name="文本框 33"/>
          <p:cNvSpPr txBox="1"/>
          <p:nvPr/>
        </p:nvSpPr>
        <p:spPr>
          <a:xfrm>
            <a:off x="7053755" y="6157384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type T4 = 'abc' &amp; string; // 'abc'</a:t>
            </a:r>
          </a:p>
        </p:txBody>
      </p:sp>
      <p:sp>
        <p:nvSpPr>
          <p:cNvPr id="180" name="文本框 33"/>
          <p:cNvSpPr txBox="1"/>
          <p:nvPr/>
        </p:nvSpPr>
        <p:spPr>
          <a:xfrm>
            <a:off x="7053755" y="7141802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type T5 = ... | any; // any</a:t>
            </a:r>
          </a:p>
        </p:txBody>
      </p:sp>
      <p:sp>
        <p:nvSpPr>
          <p:cNvPr id="181" name="文本框 33"/>
          <p:cNvSpPr txBox="1"/>
          <p:nvPr/>
        </p:nvSpPr>
        <p:spPr>
          <a:xfrm>
            <a:off x="7053755" y="3678276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type T1 = number | string; // both</a:t>
            </a:r>
          </a:p>
        </p:txBody>
      </p:sp>
      <p:sp>
        <p:nvSpPr>
          <p:cNvPr id="182" name="文本框 33"/>
          <p:cNvSpPr txBox="1"/>
          <p:nvPr/>
        </p:nvSpPr>
        <p:spPr>
          <a:xfrm>
            <a:off x="7053755" y="4352247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type T2 = number &amp; string; // never</a:t>
            </a:r>
          </a:p>
        </p:txBody>
      </p:sp>
      <p:grpSp>
        <p:nvGrpSpPr>
          <p:cNvPr id="185" name="圆角矩形 26"/>
          <p:cNvGrpSpPr/>
          <p:nvPr/>
        </p:nvGrpSpPr>
        <p:grpSpPr>
          <a:xfrm>
            <a:off x="5873126" y="5832853"/>
            <a:ext cx="673101" cy="646861"/>
            <a:chOff x="0" y="0"/>
            <a:chExt cx="673100" cy="646860"/>
          </a:xfrm>
        </p:grpSpPr>
        <p:sp>
          <p:nvSpPr>
            <p:cNvPr id="183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50000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184" name="2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88" name="圆角矩形 26"/>
          <p:cNvGrpSpPr/>
          <p:nvPr/>
        </p:nvGrpSpPr>
        <p:grpSpPr>
          <a:xfrm>
            <a:off x="5873126" y="7434584"/>
            <a:ext cx="673101" cy="646861"/>
            <a:chOff x="0" y="0"/>
            <a:chExt cx="673100" cy="646860"/>
          </a:xfrm>
        </p:grpSpPr>
        <p:sp>
          <p:nvSpPr>
            <p:cNvPr id="186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50000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187" name="2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91" name="圆角矩形 26"/>
          <p:cNvGrpSpPr/>
          <p:nvPr/>
        </p:nvGrpSpPr>
        <p:grpSpPr>
          <a:xfrm>
            <a:off x="5873126" y="9089414"/>
            <a:ext cx="673101" cy="646862"/>
            <a:chOff x="0" y="0"/>
            <a:chExt cx="673100" cy="646860"/>
          </a:xfrm>
        </p:grpSpPr>
        <p:sp>
          <p:nvSpPr>
            <p:cNvPr id="189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50000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190" name="2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94" name="矩形 23"/>
          <p:cNvSpPr txBox="1"/>
          <p:nvPr/>
        </p:nvSpPr>
        <p:spPr>
          <a:xfrm>
            <a:off x="2214534" y="3960913"/>
            <a:ext cx="11669767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联合与交叉的用法和类型规则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联合会合并子类型，交叉会向子类型收敛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any、unknown、never 和 void 的特殊性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void &amp; undefined 是特殊处理的</a:t>
            </a:r>
          </a:p>
        </p:txBody>
      </p:sp>
      <p:sp>
        <p:nvSpPr>
          <p:cNvPr id="195" name="矩形 23"/>
          <p:cNvSpPr txBox="1"/>
          <p:nvPr/>
        </p:nvSpPr>
        <p:spPr>
          <a:xfrm>
            <a:off x="2214534" y="7063297"/>
            <a:ext cx="15618076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子类型兼容和结构类型兼容，最终在概念上都统一为赋值兼容性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特殊类型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基础类型（或简单类型）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复合类型、组合类型（或复杂类型）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advClick="1" p14:dur="1000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