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“对象是类的实例”、“接口是对象的外观”与“类实现接口并以此为外观来交付实例”在概念上是重叠的，这导致“对象类型”和“接口类型”在语法和语义上近似。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383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446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5104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5739422" marR="0" indent="-659422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05 | TypeScript 类型系统全景</a:t>
            </a:r>
          </a:p>
        </p:txBody>
      </p:sp>
      <p:sp>
        <p:nvSpPr>
          <p:cNvPr id="64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在此输入一级标题"/>
          <p:cNvSpPr txBox="1"/>
          <p:nvPr/>
        </p:nvSpPr>
        <p:spPr>
          <a:xfrm>
            <a:off x="1285952" y="1322078"/>
            <a:ext cx="5063607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Q&amp;A</a:t>
            </a:r>
          </a:p>
        </p:txBody>
      </p:sp>
      <p:sp>
        <p:nvSpPr>
          <p:cNvPr id="595" name="矩形 23"/>
          <p:cNvSpPr txBox="1"/>
          <p:nvPr/>
        </p:nvSpPr>
        <p:spPr>
          <a:xfrm>
            <a:off x="2186475" y="4437929"/>
            <a:ext cx="18787156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枚举类型为什么会归类到“对象(object)”中？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在TypeScript中，枚举在类型系统中表现为联合，但它是作为对象来实现的。这会在 “第12讲 | 枚举类型”中详细讲述。</a:t>
            </a:r>
          </a:p>
        </p:txBody>
      </p:sp>
      <p:sp>
        <p:nvSpPr>
          <p:cNvPr id="596" name="矩形 23"/>
          <p:cNvSpPr txBox="1"/>
          <p:nvPr/>
        </p:nvSpPr>
        <p:spPr>
          <a:xfrm>
            <a:off x="2186475" y="6120426"/>
            <a:ext cx="1878715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“记录：Record&lt;&gt;”是一个什么类型？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一般来说，它也被称为“结构（Struct）”，不过tc39也在提出自己的关于“struct”这个类型的提案。此外，“Record&lt;&gt;”这种写法，指的是TypeScript中的泛型工具，有些时候它直接称为“Record类型”，也有些时候它写作“Record&lt;T&gt;”这样的带参数的形式。</a:t>
            </a:r>
          </a:p>
        </p:txBody>
      </p:sp>
      <p:sp>
        <p:nvSpPr>
          <p:cNvPr id="597" name="矩形 23"/>
          <p:cNvSpPr txBox="1"/>
          <p:nvPr/>
        </p:nvSpPr>
        <p:spPr>
          <a:xfrm>
            <a:off x="2186475" y="7930938"/>
            <a:ext cx="18787156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 algn="l">
              <a:buSzPct val="100000"/>
              <a:buChar char="Q: 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为什么官方手册（或其它资料）中没有提到“关系组合”</a:t>
            </a:r>
          </a:p>
          <a:p>
            <a:pPr marL="596900" indent="-419100" algn="l">
              <a:buSzPct val="100000"/>
              <a:buChar char="A: 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这个概念是将动态类型与静态类型分隔开的时候的一个讲法，关系组合更倾向于（通过运算）来表达类型之间的关系。并且，从这个角度上出发，类型（X、Y、…）之间会存在的关系描述有三种：X | Y、X &amp; Y，和 X, Y，正好对应几种TypeScript类型表达式的书面记法。此外，TypeScript内部实现中也确实是使用“关联（Relation / Relation Cache）”来描述类型之间的兼容逻辑。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600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23"/>
          <p:cNvSpPr txBox="1"/>
          <p:nvPr/>
        </p:nvSpPr>
        <p:spPr>
          <a:xfrm>
            <a:off x="5525596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TypeScript 类型系统全景</a:t>
            </a:r>
          </a:p>
        </p:txBody>
      </p:sp>
      <p:grpSp>
        <p:nvGrpSpPr>
          <p:cNvPr id="69" name="圆角矩形 27"/>
          <p:cNvGrpSpPr/>
          <p:nvPr/>
        </p:nvGrpSpPr>
        <p:grpSpPr>
          <a:xfrm>
            <a:off x="4125867" y="3806502"/>
            <a:ext cx="951683" cy="914583"/>
            <a:chOff x="0" y="0"/>
            <a:chExt cx="951681" cy="914582"/>
          </a:xfrm>
        </p:grpSpPr>
        <p:sp>
          <p:nvSpPr>
            <p:cNvPr id="6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68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0" name="矩形 35"/>
          <p:cNvSpPr txBox="1"/>
          <p:nvPr/>
        </p:nvSpPr>
        <p:spPr>
          <a:xfrm>
            <a:off x="5477971" y="5586908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73" name="圆角矩形 36"/>
          <p:cNvGrpSpPr/>
          <p:nvPr/>
        </p:nvGrpSpPr>
        <p:grpSpPr>
          <a:xfrm>
            <a:off x="4125867" y="5416199"/>
            <a:ext cx="951683" cy="914583"/>
            <a:chOff x="0" y="0"/>
            <a:chExt cx="951681" cy="914582"/>
          </a:xfrm>
        </p:grpSpPr>
        <p:sp>
          <p:nvSpPr>
            <p:cNvPr id="71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2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组合类型…"/>
          <p:cNvSpPr txBox="1"/>
          <p:nvPr/>
        </p:nvSpPr>
        <p:spPr>
          <a:xfrm>
            <a:off x="11620693" y="838131"/>
            <a:ext cx="2449348" cy="98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组合类型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（Combination types）</a:t>
            </a:r>
          </a:p>
        </p:txBody>
      </p:sp>
      <p:sp>
        <p:nvSpPr>
          <p:cNvPr id="77" name="矩形 104"/>
          <p:cNvSpPr txBox="1"/>
          <p:nvPr/>
        </p:nvSpPr>
        <p:spPr>
          <a:xfrm>
            <a:off x="13813299" y="7951383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78" name="椭圆 111"/>
          <p:cNvSpPr txBox="1"/>
          <p:nvPr/>
        </p:nvSpPr>
        <p:spPr>
          <a:xfrm>
            <a:off x="11801426" y="4178285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chemeClr val="accent1">
                    <a:lumOff val="12500"/>
                  </a:schemeClr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chemeClr val="accent1">
                    <a:lumOff val="12500"/>
                  </a:schemeClr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141" name="连接符: 曲线 239"/>
          <p:cNvSpPr/>
          <p:nvPr/>
        </p:nvSpPr>
        <p:spPr>
          <a:xfrm>
            <a:off x="21984295" y="6347533"/>
            <a:ext cx="485476" cy="129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4" h="21193" fill="norm" stroke="1" extrusionOk="0">
                <a:moveTo>
                  <a:pt x="1874" y="21193"/>
                </a:moveTo>
                <a:cubicBezTo>
                  <a:pt x="21600" y="6651"/>
                  <a:pt x="20975" y="-407"/>
                  <a:pt x="0" y="18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0" name="矩形 162"/>
          <p:cNvSpPr/>
          <p:nvPr/>
        </p:nvSpPr>
        <p:spPr>
          <a:xfrm>
            <a:off x="19449881" y="5627411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类：</a:t>
            </a:r>
            <a:r>
              <a:t>class ...</a:t>
            </a:r>
          </a:p>
        </p:txBody>
      </p:sp>
      <p:sp>
        <p:nvSpPr>
          <p:cNvPr id="81" name="矩形 163"/>
          <p:cNvSpPr/>
          <p:nvPr/>
        </p:nvSpPr>
        <p:spPr>
          <a:xfrm>
            <a:off x="19442749" y="7440591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一般函数</a:t>
            </a:r>
            <a:r>
              <a:t>: function x() …</a:t>
            </a:r>
          </a:p>
        </p:txBody>
      </p:sp>
      <p:sp>
        <p:nvSpPr>
          <p:cNvPr id="82" name="矩形 164"/>
          <p:cNvSpPr/>
          <p:nvPr/>
        </p:nvSpPr>
        <p:spPr>
          <a:xfrm>
            <a:off x="19442749" y="7828957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箭头函数</a:t>
            </a:r>
            <a:r>
              <a:t>: x = ()=&gt;...</a:t>
            </a:r>
          </a:p>
        </p:txBody>
      </p:sp>
      <p:sp>
        <p:nvSpPr>
          <p:cNvPr id="83" name="矩形 238"/>
          <p:cNvSpPr/>
          <p:nvPr/>
        </p:nvSpPr>
        <p:spPr>
          <a:xfrm>
            <a:off x="19449881" y="6101074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构造器</a:t>
            </a:r>
          </a:p>
        </p:txBody>
      </p:sp>
      <p:sp>
        <p:nvSpPr>
          <p:cNvPr id="84" name="矩形 242"/>
          <p:cNvSpPr/>
          <p:nvPr/>
        </p:nvSpPr>
        <p:spPr>
          <a:xfrm>
            <a:off x="19442749" y="7044636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生成器函数</a:t>
            </a:r>
            <a:r>
              <a:t>: function*()...</a:t>
            </a:r>
          </a:p>
        </p:txBody>
      </p:sp>
      <p:sp>
        <p:nvSpPr>
          <p:cNvPr id="85" name="左大括号 247"/>
          <p:cNvSpPr/>
          <p:nvPr/>
        </p:nvSpPr>
        <p:spPr>
          <a:xfrm>
            <a:off x="19247384" y="5630632"/>
            <a:ext cx="168113" cy="8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cxnSp>
        <p:nvCxnSpPr>
          <p:cNvPr id="86" name="连接符: 肘形 135"/>
          <p:cNvCxnSpPr>
            <a:stCxn id="78" idx="0"/>
            <a:endCxn id="94" idx="0"/>
          </p:cNvCxnSpPr>
          <p:nvPr/>
        </p:nvCxnSpPr>
        <p:spPr>
          <a:xfrm>
            <a:off x="12845367" y="4733275"/>
            <a:ext cx="4995539" cy="2193306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87" name="矩形 528"/>
          <p:cNvSpPr txBox="1"/>
          <p:nvPr/>
        </p:nvSpPr>
        <p:spPr>
          <a:xfrm>
            <a:off x="19571878" y="8458686"/>
            <a:ext cx="2296005" cy="86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2000">
                <a:solidFill>
                  <a:schemeClr val="accent1">
                    <a:lumOff val="12500"/>
                  </a:schemeClr>
                </a:solidFill>
              </a:defRPr>
            </a:pPr>
            <a:r>
              <a:t>函数类型</a:t>
            </a:r>
          </a:p>
          <a:p>
            <a:pPr defTabSz="1828800">
              <a:defRPr sz="1800">
                <a:solidFill>
                  <a:schemeClr val="accent1">
                    <a:lumOff val="12500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</a:t>
            </a:r>
            <a:r>
              <a:t>Function type</a:t>
            </a:r>
            <a:r>
              <a:t>）</a:t>
            </a:r>
          </a:p>
        </p:txBody>
      </p:sp>
      <p:sp>
        <p:nvSpPr>
          <p:cNvPr id="88" name="直接连接符 535"/>
          <p:cNvSpPr/>
          <p:nvPr/>
        </p:nvSpPr>
        <p:spPr>
          <a:xfrm flipH="1">
            <a:off x="9893962" y="1700107"/>
            <a:ext cx="1" cy="9862735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89" name="矩形 6"/>
          <p:cNvSpPr/>
          <p:nvPr/>
        </p:nvSpPr>
        <p:spPr>
          <a:xfrm>
            <a:off x="18635988" y="5903526"/>
            <a:ext cx="576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子类化</a:t>
            </a:r>
          </a:p>
        </p:txBody>
      </p:sp>
      <p:sp>
        <p:nvSpPr>
          <p:cNvPr id="90" name="矩形 448"/>
          <p:cNvSpPr txBox="1"/>
          <p:nvPr/>
        </p:nvSpPr>
        <p:spPr>
          <a:xfrm>
            <a:off x="14988309" y="6754135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cxnSp>
        <p:nvCxnSpPr>
          <p:cNvPr id="91" name="连接符: 肘形 135"/>
          <p:cNvCxnSpPr>
            <a:stCxn id="78" idx="0"/>
            <a:endCxn id="90" idx="0"/>
          </p:cNvCxnSpPr>
          <p:nvPr/>
        </p:nvCxnSpPr>
        <p:spPr>
          <a:xfrm>
            <a:off x="12845367" y="4733275"/>
            <a:ext cx="2841443" cy="2224061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92" name="文本框 469"/>
          <p:cNvSpPr txBox="1"/>
          <p:nvPr/>
        </p:nvSpPr>
        <p:spPr>
          <a:xfrm>
            <a:off x="13840066" y="6177274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  <p:sp>
        <p:nvSpPr>
          <p:cNvPr id="93" name="左大括号 247"/>
          <p:cNvSpPr/>
          <p:nvPr/>
        </p:nvSpPr>
        <p:spPr>
          <a:xfrm>
            <a:off x="18310128" y="5631738"/>
            <a:ext cx="266573" cy="2600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94" name="矩形 60"/>
          <p:cNvSpPr txBox="1"/>
          <p:nvPr/>
        </p:nvSpPr>
        <p:spPr>
          <a:xfrm>
            <a:off x="17214006" y="6517640"/>
            <a:ext cx="125379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函数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Function</a:t>
            </a:r>
          </a:p>
        </p:txBody>
      </p:sp>
      <p:sp>
        <p:nvSpPr>
          <p:cNvPr id="95" name="..."/>
          <p:cNvSpPr txBox="1"/>
          <p:nvPr/>
        </p:nvSpPr>
        <p:spPr>
          <a:xfrm>
            <a:off x="19293327" y="6652745"/>
            <a:ext cx="4022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96" name="基础类型…"/>
          <p:cNvSpPr txBox="1"/>
          <p:nvPr/>
        </p:nvSpPr>
        <p:spPr>
          <a:xfrm>
            <a:off x="5677381" y="838131"/>
            <a:ext cx="1841501" cy="98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基础类型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（Base types）</a:t>
            </a:r>
          </a:p>
        </p:txBody>
      </p:sp>
      <p:sp>
        <p:nvSpPr>
          <p:cNvPr id="142" name="连接符: 肘形 135"/>
          <p:cNvSpPr/>
          <p:nvPr/>
        </p:nvSpPr>
        <p:spPr>
          <a:xfrm>
            <a:off x="7478772" y="1981728"/>
            <a:ext cx="4830381" cy="23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98" name="箭头: 右 106"/>
          <p:cNvSpPr/>
          <p:nvPr/>
        </p:nvSpPr>
        <p:spPr>
          <a:xfrm rot="20485605">
            <a:off x="9727966" y="6631879"/>
            <a:ext cx="661659" cy="528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 w="25400">
            <a:solidFill>
              <a:srgbClr val="2F491E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grpSp>
        <p:nvGrpSpPr>
          <p:cNvPr id="138" name="成组"/>
          <p:cNvGrpSpPr/>
          <p:nvPr/>
        </p:nvGrpSpPr>
        <p:grpSpPr>
          <a:xfrm>
            <a:off x="1533247" y="3126159"/>
            <a:ext cx="8298424" cy="5514782"/>
            <a:chOff x="0" y="0"/>
            <a:chExt cx="8298423" cy="5514781"/>
          </a:xfrm>
        </p:grpSpPr>
        <p:sp>
          <p:nvSpPr>
            <p:cNvPr id="99" name="矩形 17"/>
            <p:cNvSpPr/>
            <p:nvPr/>
          </p:nvSpPr>
          <p:spPr>
            <a:xfrm>
              <a:off x="3338808" y="367482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100" name="矩形 20"/>
            <p:cNvSpPr/>
            <p:nvPr/>
          </p:nvSpPr>
          <p:spPr>
            <a:xfrm>
              <a:off x="3338808" y="339308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101" name="矩形 21"/>
            <p:cNvSpPr/>
            <p:nvPr/>
          </p:nvSpPr>
          <p:spPr>
            <a:xfrm>
              <a:off x="3338808" y="395655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102" name="矩形 22"/>
            <p:cNvSpPr/>
            <p:nvPr/>
          </p:nvSpPr>
          <p:spPr>
            <a:xfrm>
              <a:off x="3338808" y="282959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03" name="矩形 23"/>
            <p:cNvSpPr/>
            <p:nvPr/>
          </p:nvSpPr>
          <p:spPr>
            <a:xfrm>
              <a:off x="3338808" y="311133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04" name="矩形 24"/>
            <p:cNvSpPr/>
            <p:nvPr/>
          </p:nvSpPr>
          <p:spPr>
            <a:xfrm>
              <a:off x="3338808" y="170262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105" name="矩形 25"/>
            <p:cNvSpPr/>
            <p:nvPr/>
          </p:nvSpPr>
          <p:spPr>
            <a:xfrm>
              <a:off x="3338808" y="198437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106" name="矩形 26"/>
            <p:cNvSpPr/>
            <p:nvPr/>
          </p:nvSpPr>
          <p:spPr>
            <a:xfrm>
              <a:off x="3338808" y="226611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107" name="矩形 27"/>
            <p:cNvSpPr/>
            <p:nvPr/>
          </p:nvSpPr>
          <p:spPr>
            <a:xfrm>
              <a:off x="3338808" y="254785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108" name="文本框 31"/>
            <p:cNvSpPr/>
            <p:nvPr/>
          </p:nvSpPr>
          <p:spPr>
            <a:xfrm>
              <a:off x="41098" y="3254230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  <p:sp>
          <p:nvSpPr>
            <p:cNvPr id="109" name="左大括号 32"/>
            <p:cNvSpPr/>
            <p:nvPr/>
          </p:nvSpPr>
          <p:spPr>
            <a:xfrm rot="10800000">
              <a:off x="4692473" y="2727432"/>
              <a:ext cx="168113" cy="50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30"/>
                    <a:pt x="10800" y="20996"/>
                  </a:cubicBezTo>
                  <a:lnTo>
                    <a:pt x="10800" y="11404"/>
                  </a:lnTo>
                  <a:cubicBezTo>
                    <a:pt x="10800" y="11070"/>
                    <a:pt x="5965" y="10800"/>
                    <a:pt x="0" y="10800"/>
                  </a:cubicBezTo>
                  <a:cubicBezTo>
                    <a:pt x="5965" y="10800"/>
                    <a:pt x="10800" y="10530"/>
                    <a:pt x="10800" y="10196"/>
                  </a:cubicBezTo>
                  <a:lnTo>
                    <a:pt x="10800" y="604"/>
                  </a:lnTo>
                  <a:cubicBezTo>
                    <a:pt x="10800" y="27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10" name="文本框 33"/>
            <p:cNvSpPr/>
            <p:nvPr/>
          </p:nvSpPr>
          <p:spPr>
            <a:xfrm>
              <a:off x="6286717" y="2127777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空值类型</a:t>
              </a:r>
            </a:p>
          </p:txBody>
        </p:sp>
        <p:sp>
          <p:nvSpPr>
            <p:cNvPr id="111" name="左大括号 35"/>
            <p:cNvSpPr/>
            <p:nvPr/>
          </p:nvSpPr>
          <p:spPr>
            <a:xfrm rot="10800000">
              <a:off x="4692475" y="3269966"/>
              <a:ext cx="168109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12" name="矩形 36"/>
            <p:cNvSpPr/>
            <p:nvPr/>
          </p:nvSpPr>
          <p:spPr>
            <a:xfrm>
              <a:off x="6046023" y="3721197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113" name="矩形 37"/>
            <p:cNvSpPr/>
            <p:nvPr/>
          </p:nvSpPr>
          <p:spPr>
            <a:xfrm>
              <a:off x="6046023" y="3329461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14" name="矩形 38"/>
            <p:cNvSpPr/>
            <p:nvPr/>
          </p:nvSpPr>
          <p:spPr>
            <a:xfrm>
              <a:off x="6046023" y="4112933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115" name="文本框 47"/>
            <p:cNvSpPr/>
            <p:nvPr/>
          </p:nvSpPr>
          <p:spPr>
            <a:xfrm>
              <a:off x="4945623" y="5514781"/>
              <a:ext cx="3352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chemeClr val="accent1">
                      <a:lumOff val="12500"/>
                    </a:schemeClr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原始类型</a:t>
              </a:r>
            </a:p>
            <a:p>
              <a:pPr defTabSz="1828800">
                <a:defRPr sz="2600">
                  <a:solidFill>
                    <a:schemeClr val="accent1">
                      <a:lumOff val="12500"/>
                    </a:schemeClr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（Primitive types）</a:t>
              </a:r>
            </a:p>
          </p:txBody>
        </p:sp>
        <p:sp>
          <p:nvSpPr>
            <p:cNvPr id="116" name="矩形 48"/>
            <p:cNvSpPr/>
            <p:nvPr/>
          </p:nvSpPr>
          <p:spPr>
            <a:xfrm>
              <a:off x="3269268" y="1130128"/>
              <a:ext cx="1358282" cy="372478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17" name="左大括号 251"/>
            <p:cNvSpPr/>
            <p:nvPr/>
          </p:nvSpPr>
          <p:spPr>
            <a:xfrm>
              <a:off x="2728445" y="1290314"/>
              <a:ext cx="561205" cy="13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6"/>
                    <a:pt x="10800" y="20875"/>
                  </a:cubicBezTo>
                  <a:lnTo>
                    <a:pt x="10800" y="11525"/>
                  </a:lnTo>
                  <a:cubicBezTo>
                    <a:pt x="10800" y="11124"/>
                    <a:pt x="5965" y="10800"/>
                    <a:pt x="0" y="10800"/>
                  </a:cubicBezTo>
                  <a:cubicBezTo>
                    <a:pt x="5965" y="10800"/>
                    <a:pt x="10800" y="10476"/>
                    <a:pt x="10800" y="10075"/>
                  </a:cubicBezTo>
                  <a:lnTo>
                    <a:pt x="10800" y="725"/>
                  </a:lnTo>
                  <a:cubicBezTo>
                    <a:pt x="10800" y="32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18" name="文本框 253"/>
            <p:cNvSpPr/>
            <p:nvPr/>
          </p:nvSpPr>
          <p:spPr>
            <a:xfrm>
              <a:off x="0" y="1375546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Special types</a:t>
              </a:r>
              <a:r>
                <a:t>）</a:t>
              </a:r>
            </a:p>
          </p:txBody>
        </p:sp>
        <p:sp>
          <p:nvSpPr>
            <p:cNvPr id="119" name="矩形 257"/>
            <p:cNvSpPr/>
            <p:nvPr/>
          </p:nvSpPr>
          <p:spPr>
            <a:xfrm>
              <a:off x="6046023" y="254598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20" name="矩形 258"/>
            <p:cNvSpPr/>
            <p:nvPr/>
          </p:nvSpPr>
          <p:spPr>
            <a:xfrm>
              <a:off x="6046023" y="2937725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21" name="矩形 259"/>
            <p:cNvSpPr/>
            <p:nvPr/>
          </p:nvSpPr>
          <p:spPr>
            <a:xfrm>
              <a:off x="6046023" y="450466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122" name="矩形 260"/>
            <p:cNvSpPr/>
            <p:nvPr/>
          </p:nvSpPr>
          <p:spPr>
            <a:xfrm>
              <a:off x="6046023" y="489640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123" name="矩形 261"/>
            <p:cNvSpPr/>
            <p:nvPr/>
          </p:nvSpPr>
          <p:spPr>
            <a:xfrm>
              <a:off x="5948166" y="2061610"/>
              <a:ext cx="1320428" cy="3083229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24" name="左大括号 311"/>
            <p:cNvSpPr/>
            <p:nvPr/>
          </p:nvSpPr>
          <p:spPr>
            <a:xfrm>
              <a:off x="5684536" y="2384816"/>
              <a:ext cx="304801" cy="71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8"/>
                    <a:pt x="10800" y="21083"/>
                  </a:cubicBezTo>
                  <a:lnTo>
                    <a:pt x="10800" y="11317"/>
                  </a:lnTo>
                  <a:cubicBezTo>
                    <a:pt x="10800" y="11032"/>
                    <a:pt x="5965" y="10800"/>
                    <a:pt x="0" y="10800"/>
                  </a:cubicBezTo>
                  <a:cubicBezTo>
                    <a:pt x="5965" y="10800"/>
                    <a:pt x="10800" y="10568"/>
                    <a:pt x="10800" y="10283"/>
                  </a:cubicBezTo>
                  <a:lnTo>
                    <a:pt x="10800" y="517"/>
                  </a:lnTo>
                  <a:cubicBezTo>
                    <a:pt x="10800" y="232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25" name="直接连接符 313"/>
            <p:cNvCxnSpPr>
              <a:stCxn id="109" idx="0"/>
              <a:endCxn id="124" idx="0"/>
            </p:cNvCxnSpPr>
            <p:nvPr/>
          </p:nvCxnSpPr>
          <p:spPr>
            <a:xfrm flipV="1">
              <a:off x="4776529" y="2741887"/>
              <a:ext cx="1060408" cy="2361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26" name="左大括号 314"/>
            <p:cNvSpPr/>
            <p:nvPr/>
          </p:nvSpPr>
          <p:spPr>
            <a:xfrm>
              <a:off x="5684536" y="3167139"/>
              <a:ext cx="304801" cy="18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6"/>
                    <a:pt x="10800" y="21413"/>
                  </a:cubicBezTo>
                  <a:lnTo>
                    <a:pt x="10800" y="10987"/>
                  </a:lnTo>
                  <a:cubicBezTo>
                    <a:pt x="10800" y="10884"/>
                    <a:pt x="5965" y="10800"/>
                    <a:pt x="0" y="10800"/>
                  </a:cubicBezTo>
                  <a:cubicBezTo>
                    <a:pt x="5965" y="10800"/>
                    <a:pt x="10800" y="10716"/>
                    <a:pt x="10800" y="10613"/>
                  </a:cubicBezTo>
                  <a:lnTo>
                    <a:pt x="10800" y="187"/>
                  </a:lnTo>
                  <a:cubicBezTo>
                    <a:pt x="10800" y="84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27" name="直接连接符 315"/>
            <p:cNvCxnSpPr>
              <a:stCxn id="111" idx="0"/>
              <a:endCxn id="126" idx="0"/>
            </p:cNvCxnSpPr>
            <p:nvPr/>
          </p:nvCxnSpPr>
          <p:spPr>
            <a:xfrm>
              <a:off x="4776529" y="3974213"/>
              <a:ext cx="1060408" cy="13876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28" name="文本框 318"/>
            <p:cNvSpPr/>
            <p:nvPr/>
          </p:nvSpPr>
          <p:spPr>
            <a:xfrm>
              <a:off x="5092125" y="4067127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泛化</a:t>
              </a:r>
            </a:p>
          </p:txBody>
        </p:sp>
        <p:sp>
          <p:nvSpPr>
            <p:cNvPr id="129" name="文本框 319"/>
            <p:cNvSpPr/>
            <p:nvPr/>
          </p:nvSpPr>
          <p:spPr>
            <a:xfrm>
              <a:off x="5092125" y="2645256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等同</a:t>
              </a:r>
            </a:p>
          </p:txBody>
        </p:sp>
        <p:sp>
          <p:nvSpPr>
            <p:cNvPr id="130" name="左大括号 189"/>
            <p:cNvSpPr/>
            <p:nvPr/>
          </p:nvSpPr>
          <p:spPr>
            <a:xfrm rot="10800000">
              <a:off x="7228135" y="3158625"/>
              <a:ext cx="307777" cy="18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31" name="文本框 195"/>
            <p:cNvSpPr/>
            <p:nvPr/>
          </p:nvSpPr>
          <p:spPr>
            <a:xfrm>
              <a:off x="7546612" y="4004983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包装类</a:t>
              </a:r>
            </a:p>
          </p:txBody>
        </p:sp>
        <p:sp>
          <p:nvSpPr>
            <p:cNvPr id="132" name="矩形 196"/>
            <p:cNvSpPr/>
            <p:nvPr/>
          </p:nvSpPr>
          <p:spPr>
            <a:xfrm>
              <a:off x="3338821" y="4242348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133" name="矩形 1"/>
            <p:cNvSpPr/>
            <p:nvPr/>
          </p:nvSpPr>
          <p:spPr>
            <a:xfrm>
              <a:off x="3338808" y="141342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134" name="文本框 19"/>
            <p:cNvSpPr/>
            <p:nvPr/>
          </p:nvSpPr>
          <p:spPr>
            <a:xfrm>
              <a:off x="2202421" y="0"/>
              <a:ext cx="335280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700">
                  <a:solidFill>
                    <a:srgbClr val="FFFFFF"/>
                  </a:solidFill>
                </a:defRPr>
              </a:pPr>
              <a:r>
                <a:t>字面风格的</a:t>
              </a:r>
            </a:p>
            <a:p>
              <a:pPr defTabSz="1828800">
                <a:defRPr i="1" sz="13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Literal style / literal expression</a:t>
              </a:r>
              <a:r>
                <a:t>）</a:t>
              </a:r>
            </a:p>
          </p:txBody>
        </p:sp>
        <p:sp>
          <p:nvSpPr>
            <p:cNvPr id="135" name="左大括号 28"/>
            <p:cNvSpPr/>
            <p:nvPr/>
          </p:nvSpPr>
          <p:spPr>
            <a:xfrm>
              <a:off x="2728445" y="3269968"/>
              <a:ext cx="561205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9"/>
                    <a:pt x="10800" y="20883"/>
                  </a:cubicBezTo>
                  <a:lnTo>
                    <a:pt x="10800" y="11517"/>
                  </a:lnTo>
                  <a:cubicBezTo>
                    <a:pt x="10800" y="11121"/>
                    <a:pt x="5965" y="10800"/>
                    <a:pt x="0" y="10800"/>
                  </a:cubicBezTo>
                  <a:cubicBezTo>
                    <a:pt x="5965" y="10800"/>
                    <a:pt x="10800" y="10479"/>
                    <a:pt x="10800" y="10083"/>
                  </a:cubicBezTo>
                  <a:lnTo>
                    <a:pt x="10800" y="717"/>
                  </a:lnTo>
                  <a:cubicBezTo>
                    <a:pt x="10800" y="321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36" name="矩形 39"/>
            <p:cNvSpPr/>
            <p:nvPr/>
          </p:nvSpPr>
          <p:spPr>
            <a:xfrm>
              <a:off x="3338808" y="4556062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unique symbol</a:t>
              </a:r>
            </a:p>
          </p:txBody>
        </p:sp>
        <p:sp>
          <p:nvSpPr>
            <p:cNvPr id="137" name="矩形 40"/>
            <p:cNvSpPr/>
            <p:nvPr/>
          </p:nvSpPr>
          <p:spPr>
            <a:xfrm>
              <a:off x="3410821" y="4993849"/>
              <a:ext cx="93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More …</a:t>
              </a:r>
            </a:p>
          </p:txBody>
        </p:sp>
      </p:grpSp>
      <p:sp>
        <p:nvSpPr>
          <p:cNvPr id="139" name="文本框 469"/>
          <p:cNvSpPr txBox="1"/>
          <p:nvPr/>
        </p:nvSpPr>
        <p:spPr>
          <a:xfrm>
            <a:off x="15872088" y="5747386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140" name="文本框 469"/>
          <p:cNvSpPr txBox="1"/>
          <p:nvPr/>
        </p:nvSpPr>
        <p:spPr>
          <a:xfrm>
            <a:off x="22329128" y="6086685"/>
            <a:ext cx="69090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对象创建自函数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椭圆形"/>
          <p:cNvSpPr/>
          <p:nvPr/>
        </p:nvSpPr>
        <p:spPr>
          <a:xfrm>
            <a:off x="10140363" y="651674"/>
            <a:ext cx="5508454" cy="2660109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147" name="组合类型…"/>
          <p:cNvSpPr txBox="1"/>
          <p:nvPr/>
        </p:nvSpPr>
        <p:spPr>
          <a:xfrm>
            <a:off x="11208302" y="1180771"/>
            <a:ext cx="2449348" cy="98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组合类型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（Combination types）</a:t>
            </a:r>
          </a:p>
        </p:txBody>
      </p:sp>
      <p:sp>
        <p:nvSpPr>
          <p:cNvPr id="148" name="矩形 104"/>
          <p:cNvSpPr txBox="1"/>
          <p:nvPr/>
        </p:nvSpPr>
        <p:spPr>
          <a:xfrm>
            <a:off x="13813299" y="10909275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149" name="椭圆 111"/>
          <p:cNvSpPr txBox="1"/>
          <p:nvPr/>
        </p:nvSpPr>
        <p:spPr>
          <a:xfrm>
            <a:off x="11801426" y="7136176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150" name="矩形 113"/>
          <p:cNvSpPr/>
          <p:nvPr/>
        </p:nvSpPr>
        <p:spPr>
          <a:xfrm>
            <a:off x="14802311" y="6833052"/>
            <a:ext cx="1793697" cy="3385847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cxnSp>
        <p:nvCxnSpPr>
          <p:cNvPr id="151" name="连接符: 肘形 135"/>
          <p:cNvCxnSpPr>
            <a:stCxn id="149" idx="0"/>
            <a:endCxn id="161" idx="0"/>
          </p:cNvCxnSpPr>
          <p:nvPr/>
        </p:nvCxnSpPr>
        <p:spPr>
          <a:xfrm>
            <a:off x="12845367" y="7691166"/>
            <a:ext cx="2841443" cy="14114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257" name="连接符: 肘形 135"/>
          <p:cNvSpPr/>
          <p:nvPr/>
        </p:nvSpPr>
        <p:spPr>
          <a:xfrm>
            <a:off x="7310363" y="790755"/>
            <a:ext cx="3056954" cy="651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8" name="连接符: 肘形 135"/>
          <p:cNvSpPr/>
          <p:nvPr/>
        </p:nvSpPr>
        <p:spPr>
          <a:xfrm>
            <a:off x="9538339" y="3276112"/>
            <a:ext cx="2666775" cy="500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54" name="直接连接符 535"/>
          <p:cNvSpPr/>
          <p:nvPr/>
        </p:nvSpPr>
        <p:spPr>
          <a:xfrm flipH="1">
            <a:off x="9893962" y="843085"/>
            <a:ext cx="1" cy="8584489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cxnSp>
        <p:nvCxnSpPr>
          <p:cNvPr id="155" name="连接符: 曲线 11"/>
          <p:cNvCxnSpPr>
            <a:stCxn id="156" idx="0"/>
            <a:endCxn id="149" idx="0"/>
          </p:cNvCxnSpPr>
          <p:nvPr/>
        </p:nvCxnSpPr>
        <p:spPr>
          <a:xfrm>
            <a:off x="12432976" y="2787754"/>
            <a:ext cx="412392" cy="490341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156" name="椭圆形"/>
          <p:cNvSpPr/>
          <p:nvPr/>
        </p:nvSpPr>
        <p:spPr>
          <a:xfrm>
            <a:off x="11762750" y="2592998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157" name="结构组合"/>
          <p:cNvSpPr txBox="1"/>
          <p:nvPr/>
        </p:nvSpPr>
        <p:spPr>
          <a:xfrm>
            <a:off x="11969425" y="2653215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结构组合</a:t>
            </a:r>
          </a:p>
        </p:txBody>
      </p:sp>
      <p:sp>
        <p:nvSpPr>
          <p:cNvPr id="158" name="矩形 118"/>
          <p:cNvSpPr txBox="1"/>
          <p:nvPr/>
        </p:nvSpPr>
        <p:spPr>
          <a:xfrm>
            <a:off x="14988309" y="8323413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构造签名</a:t>
            </a:r>
          </a:p>
        </p:txBody>
      </p:sp>
      <p:sp>
        <p:nvSpPr>
          <p:cNvPr id="159" name="矩形 447"/>
          <p:cNvSpPr txBox="1"/>
          <p:nvPr/>
        </p:nvSpPr>
        <p:spPr>
          <a:xfrm>
            <a:off x="14988309" y="9017717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调用签名</a:t>
            </a:r>
          </a:p>
        </p:txBody>
      </p:sp>
      <p:sp>
        <p:nvSpPr>
          <p:cNvPr id="160" name="矩形 448"/>
          <p:cNvSpPr txBox="1"/>
          <p:nvPr/>
        </p:nvSpPr>
        <p:spPr>
          <a:xfrm>
            <a:off x="14988309" y="9712026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sp>
        <p:nvSpPr>
          <p:cNvPr id="161" name="矩形 449"/>
          <p:cNvSpPr txBox="1"/>
          <p:nvPr/>
        </p:nvSpPr>
        <p:spPr>
          <a:xfrm>
            <a:off x="14988309" y="762910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迭代签名</a:t>
            </a:r>
          </a:p>
        </p:txBody>
      </p:sp>
      <p:sp>
        <p:nvSpPr>
          <p:cNvPr id="162" name="矩形 450"/>
          <p:cNvSpPr txBox="1"/>
          <p:nvPr/>
        </p:nvSpPr>
        <p:spPr>
          <a:xfrm>
            <a:off x="14988309" y="6934804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索引签名</a:t>
            </a:r>
          </a:p>
        </p:txBody>
      </p:sp>
      <p:sp>
        <p:nvSpPr>
          <p:cNvPr id="259" name="连接符: 肘形 135"/>
          <p:cNvSpPr/>
          <p:nvPr/>
        </p:nvSpPr>
        <p:spPr>
          <a:xfrm>
            <a:off x="13889308" y="8087783"/>
            <a:ext cx="1090495" cy="41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64" name="连接符: 肘形 135"/>
          <p:cNvCxnSpPr>
            <a:stCxn id="149" idx="0"/>
            <a:endCxn id="162" idx="0"/>
          </p:cNvCxnSpPr>
          <p:nvPr/>
        </p:nvCxnSpPr>
        <p:spPr>
          <a:xfrm flipV="1">
            <a:off x="12845367" y="7138004"/>
            <a:ext cx="2841443" cy="55316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260" name="连接符: 肘形 135"/>
          <p:cNvSpPr/>
          <p:nvPr/>
        </p:nvSpPr>
        <p:spPr>
          <a:xfrm>
            <a:off x="13601561" y="8246156"/>
            <a:ext cx="1384516" cy="101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66" name="连接符: 肘形 135"/>
          <p:cNvCxnSpPr>
            <a:stCxn id="149" idx="0"/>
            <a:endCxn id="160" idx="0"/>
          </p:cNvCxnSpPr>
          <p:nvPr/>
        </p:nvCxnSpPr>
        <p:spPr>
          <a:xfrm flipH="1" rot="16200000">
            <a:off x="13150850" y="7385050"/>
            <a:ext cx="2222500" cy="2844800"/>
          </a:xfrm>
          <a:prstGeom prst="bentConnector2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206" name="成组"/>
          <p:cNvGrpSpPr/>
          <p:nvPr/>
        </p:nvGrpSpPr>
        <p:grpSpPr>
          <a:xfrm>
            <a:off x="1533247" y="892981"/>
            <a:ext cx="8296553" cy="5524051"/>
            <a:chOff x="0" y="0"/>
            <a:chExt cx="8296552" cy="5524050"/>
          </a:xfrm>
        </p:grpSpPr>
        <p:sp>
          <p:nvSpPr>
            <p:cNvPr id="167" name="矩形 17"/>
            <p:cNvSpPr/>
            <p:nvPr/>
          </p:nvSpPr>
          <p:spPr>
            <a:xfrm>
              <a:off x="3338808" y="367482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168" name="矩形 20"/>
            <p:cNvSpPr/>
            <p:nvPr/>
          </p:nvSpPr>
          <p:spPr>
            <a:xfrm>
              <a:off x="3338808" y="339308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169" name="矩形 21"/>
            <p:cNvSpPr/>
            <p:nvPr/>
          </p:nvSpPr>
          <p:spPr>
            <a:xfrm>
              <a:off x="3338808" y="395655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170" name="矩形 22"/>
            <p:cNvSpPr/>
            <p:nvPr/>
          </p:nvSpPr>
          <p:spPr>
            <a:xfrm>
              <a:off x="3338808" y="282959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71" name="矩形 23"/>
            <p:cNvSpPr/>
            <p:nvPr/>
          </p:nvSpPr>
          <p:spPr>
            <a:xfrm>
              <a:off x="3338808" y="311133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72" name="矩形 24"/>
            <p:cNvSpPr/>
            <p:nvPr/>
          </p:nvSpPr>
          <p:spPr>
            <a:xfrm>
              <a:off x="3338808" y="170262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173" name="矩形 25"/>
            <p:cNvSpPr/>
            <p:nvPr/>
          </p:nvSpPr>
          <p:spPr>
            <a:xfrm>
              <a:off x="3338808" y="198437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174" name="矩形 26"/>
            <p:cNvSpPr/>
            <p:nvPr/>
          </p:nvSpPr>
          <p:spPr>
            <a:xfrm>
              <a:off x="3338808" y="226611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175" name="矩形 27"/>
            <p:cNvSpPr/>
            <p:nvPr/>
          </p:nvSpPr>
          <p:spPr>
            <a:xfrm>
              <a:off x="3338808" y="254785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176" name="文本框 31"/>
            <p:cNvSpPr/>
            <p:nvPr/>
          </p:nvSpPr>
          <p:spPr>
            <a:xfrm>
              <a:off x="41098" y="3254230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  <p:sp>
          <p:nvSpPr>
            <p:cNvPr id="177" name="左大括号 32"/>
            <p:cNvSpPr/>
            <p:nvPr/>
          </p:nvSpPr>
          <p:spPr>
            <a:xfrm rot="10800000">
              <a:off x="4692473" y="2727432"/>
              <a:ext cx="168113" cy="50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30"/>
                    <a:pt x="10800" y="20996"/>
                  </a:cubicBezTo>
                  <a:lnTo>
                    <a:pt x="10800" y="11404"/>
                  </a:lnTo>
                  <a:cubicBezTo>
                    <a:pt x="10800" y="11070"/>
                    <a:pt x="5965" y="10800"/>
                    <a:pt x="0" y="10800"/>
                  </a:cubicBezTo>
                  <a:cubicBezTo>
                    <a:pt x="5965" y="10800"/>
                    <a:pt x="10800" y="10530"/>
                    <a:pt x="10800" y="10196"/>
                  </a:cubicBezTo>
                  <a:lnTo>
                    <a:pt x="10800" y="604"/>
                  </a:lnTo>
                  <a:cubicBezTo>
                    <a:pt x="10800" y="27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78" name="文本框 33"/>
            <p:cNvSpPr/>
            <p:nvPr/>
          </p:nvSpPr>
          <p:spPr>
            <a:xfrm>
              <a:off x="6286717" y="2127777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空值类型</a:t>
              </a:r>
            </a:p>
          </p:txBody>
        </p:sp>
        <p:sp>
          <p:nvSpPr>
            <p:cNvPr id="179" name="左大括号 35"/>
            <p:cNvSpPr/>
            <p:nvPr/>
          </p:nvSpPr>
          <p:spPr>
            <a:xfrm rot="10800000">
              <a:off x="4692475" y="3269966"/>
              <a:ext cx="168109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80" name="矩形 36"/>
            <p:cNvSpPr/>
            <p:nvPr/>
          </p:nvSpPr>
          <p:spPr>
            <a:xfrm>
              <a:off x="6046023" y="3721197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181" name="矩形 37"/>
            <p:cNvSpPr/>
            <p:nvPr/>
          </p:nvSpPr>
          <p:spPr>
            <a:xfrm>
              <a:off x="6046023" y="3329461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82" name="矩形 38"/>
            <p:cNvSpPr/>
            <p:nvPr/>
          </p:nvSpPr>
          <p:spPr>
            <a:xfrm>
              <a:off x="6046023" y="4112933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183" name="文本框 47"/>
            <p:cNvSpPr/>
            <p:nvPr/>
          </p:nvSpPr>
          <p:spPr>
            <a:xfrm>
              <a:off x="4943752" y="5524050"/>
              <a:ext cx="3352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（Primitive types）</a:t>
              </a:r>
            </a:p>
          </p:txBody>
        </p:sp>
        <p:sp>
          <p:nvSpPr>
            <p:cNvPr id="184" name="矩形 48"/>
            <p:cNvSpPr/>
            <p:nvPr/>
          </p:nvSpPr>
          <p:spPr>
            <a:xfrm>
              <a:off x="3269268" y="1130128"/>
              <a:ext cx="1358282" cy="372478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85" name="左大括号 251"/>
            <p:cNvSpPr/>
            <p:nvPr/>
          </p:nvSpPr>
          <p:spPr>
            <a:xfrm>
              <a:off x="2728445" y="1290314"/>
              <a:ext cx="561205" cy="13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6"/>
                    <a:pt x="10800" y="20875"/>
                  </a:cubicBezTo>
                  <a:lnTo>
                    <a:pt x="10800" y="11525"/>
                  </a:lnTo>
                  <a:cubicBezTo>
                    <a:pt x="10800" y="11124"/>
                    <a:pt x="5965" y="10800"/>
                    <a:pt x="0" y="10800"/>
                  </a:cubicBezTo>
                  <a:cubicBezTo>
                    <a:pt x="5965" y="10800"/>
                    <a:pt x="10800" y="10476"/>
                    <a:pt x="10800" y="10075"/>
                  </a:cubicBezTo>
                  <a:lnTo>
                    <a:pt x="10800" y="725"/>
                  </a:lnTo>
                  <a:cubicBezTo>
                    <a:pt x="10800" y="32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86" name="文本框 253"/>
            <p:cNvSpPr/>
            <p:nvPr/>
          </p:nvSpPr>
          <p:spPr>
            <a:xfrm>
              <a:off x="0" y="1375546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Special types</a:t>
              </a:r>
              <a:r>
                <a:t>）</a:t>
              </a:r>
            </a:p>
          </p:txBody>
        </p:sp>
        <p:sp>
          <p:nvSpPr>
            <p:cNvPr id="187" name="矩形 257"/>
            <p:cNvSpPr/>
            <p:nvPr/>
          </p:nvSpPr>
          <p:spPr>
            <a:xfrm>
              <a:off x="6046023" y="254598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88" name="矩形 258"/>
            <p:cNvSpPr/>
            <p:nvPr/>
          </p:nvSpPr>
          <p:spPr>
            <a:xfrm>
              <a:off x="6046023" y="2937725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89" name="矩形 259"/>
            <p:cNvSpPr/>
            <p:nvPr/>
          </p:nvSpPr>
          <p:spPr>
            <a:xfrm>
              <a:off x="6046023" y="450466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190" name="矩形 260"/>
            <p:cNvSpPr/>
            <p:nvPr/>
          </p:nvSpPr>
          <p:spPr>
            <a:xfrm>
              <a:off x="6046023" y="489640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191" name="矩形 261"/>
            <p:cNvSpPr/>
            <p:nvPr/>
          </p:nvSpPr>
          <p:spPr>
            <a:xfrm>
              <a:off x="5948166" y="2061610"/>
              <a:ext cx="1320428" cy="3083229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192" name="左大括号 311"/>
            <p:cNvSpPr/>
            <p:nvPr/>
          </p:nvSpPr>
          <p:spPr>
            <a:xfrm>
              <a:off x="5684536" y="2384816"/>
              <a:ext cx="304801" cy="71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8"/>
                    <a:pt x="10800" y="21083"/>
                  </a:cubicBezTo>
                  <a:lnTo>
                    <a:pt x="10800" y="11317"/>
                  </a:lnTo>
                  <a:cubicBezTo>
                    <a:pt x="10800" y="11032"/>
                    <a:pt x="5965" y="10800"/>
                    <a:pt x="0" y="10800"/>
                  </a:cubicBezTo>
                  <a:cubicBezTo>
                    <a:pt x="5965" y="10800"/>
                    <a:pt x="10800" y="10568"/>
                    <a:pt x="10800" y="10283"/>
                  </a:cubicBezTo>
                  <a:lnTo>
                    <a:pt x="10800" y="517"/>
                  </a:lnTo>
                  <a:cubicBezTo>
                    <a:pt x="10800" y="232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93" name="直接连接符 313"/>
            <p:cNvCxnSpPr>
              <a:stCxn id="177" idx="0"/>
              <a:endCxn id="192" idx="0"/>
            </p:cNvCxnSpPr>
            <p:nvPr/>
          </p:nvCxnSpPr>
          <p:spPr>
            <a:xfrm flipV="1">
              <a:off x="4776529" y="2741887"/>
              <a:ext cx="1060408" cy="2361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94" name="左大括号 314"/>
            <p:cNvSpPr/>
            <p:nvPr/>
          </p:nvSpPr>
          <p:spPr>
            <a:xfrm>
              <a:off x="5684536" y="3167139"/>
              <a:ext cx="304801" cy="18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6"/>
                    <a:pt x="10800" y="21413"/>
                  </a:cubicBezTo>
                  <a:lnTo>
                    <a:pt x="10800" y="10987"/>
                  </a:lnTo>
                  <a:cubicBezTo>
                    <a:pt x="10800" y="10884"/>
                    <a:pt x="5965" y="10800"/>
                    <a:pt x="0" y="10800"/>
                  </a:cubicBezTo>
                  <a:cubicBezTo>
                    <a:pt x="5965" y="10800"/>
                    <a:pt x="10800" y="10716"/>
                    <a:pt x="10800" y="10613"/>
                  </a:cubicBezTo>
                  <a:lnTo>
                    <a:pt x="10800" y="187"/>
                  </a:lnTo>
                  <a:cubicBezTo>
                    <a:pt x="10800" y="84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195" name="直接连接符 315"/>
            <p:cNvCxnSpPr>
              <a:stCxn id="179" idx="0"/>
              <a:endCxn id="194" idx="0"/>
            </p:cNvCxnSpPr>
            <p:nvPr/>
          </p:nvCxnSpPr>
          <p:spPr>
            <a:xfrm>
              <a:off x="4776529" y="3974213"/>
              <a:ext cx="1060408" cy="13876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196" name="文本框 318"/>
            <p:cNvSpPr/>
            <p:nvPr/>
          </p:nvSpPr>
          <p:spPr>
            <a:xfrm>
              <a:off x="5092125" y="4067127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泛化</a:t>
              </a:r>
            </a:p>
          </p:txBody>
        </p:sp>
        <p:sp>
          <p:nvSpPr>
            <p:cNvPr id="197" name="文本框 319"/>
            <p:cNvSpPr/>
            <p:nvPr/>
          </p:nvSpPr>
          <p:spPr>
            <a:xfrm>
              <a:off x="5092125" y="2645256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等同</a:t>
              </a:r>
            </a:p>
          </p:txBody>
        </p:sp>
        <p:sp>
          <p:nvSpPr>
            <p:cNvPr id="198" name="左大括号 189"/>
            <p:cNvSpPr/>
            <p:nvPr/>
          </p:nvSpPr>
          <p:spPr>
            <a:xfrm rot="10800000">
              <a:off x="7228135" y="3158625"/>
              <a:ext cx="307777" cy="18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199" name="文本框 195"/>
            <p:cNvSpPr/>
            <p:nvPr/>
          </p:nvSpPr>
          <p:spPr>
            <a:xfrm>
              <a:off x="7546612" y="4004983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包装类</a:t>
              </a:r>
            </a:p>
          </p:txBody>
        </p:sp>
        <p:sp>
          <p:nvSpPr>
            <p:cNvPr id="200" name="矩形 196"/>
            <p:cNvSpPr/>
            <p:nvPr/>
          </p:nvSpPr>
          <p:spPr>
            <a:xfrm>
              <a:off x="3338821" y="4242348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201" name="矩形 1"/>
            <p:cNvSpPr/>
            <p:nvPr/>
          </p:nvSpPr>
          <p:spPr>
            <a:xfrm>
              <a:off x="3338808" y="141342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202" name="文本框 19"/>
            <p:cNvSpPr/>
            <p:nvPr/>
          </p:nvSpPr>
          <p:spPr>
            <a:xfrm>
              <a:off x="2202421" y="0"/>
              <a:ext cx="335280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700">
                  <a:solidFill>
                    <a:srgbClr val="FFFFFF"/>
                  </a:solidFill>
                </a:defRPr>
              </a:pPr>
              <a:r>
                <a:t>字面风格的</a:t>
              </a:r>
            </a:p>
            <a:p>
              <a:pPr defTabSz="1828800">
                <a:defRPr i="1" sz="13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Literal style / literal expression</a:t>
              </a:r>
              <a:r>
                <a:t>）</a:t>
              </a:r>
            </a:p>
          </p:txBody>
        </p:sp>
        <p:sp>
          <p:nvSpPr>
            <p:cNvPr id="203" name="左大括号 28"/>
            <p:cNvSpPr/>
            <p:nvPr/>
          </p:nvSpPr>
          <p:spPr>
            <a:xfrm>
              <a:off x="2728445" y="3269968"/>
              <a:ext cx="561205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9"/>
                    <a:pt x="10800" y="20883"/>
                  </a:cubicBezTo>
                  <a:lnTo>
                    <a:pt x="10800" y="11517"/>
                  </a:lnTo>
                  <a:cubicBezTo>
                    <a:pt x="10800" y="11121"/>
                    <a:pt x="5965" y="10800"/>
                    <a:pt x="0" y="10800"/>
                  </a:cubicBezTo>
                  <a:cubicBezTo>
                    <a:pt x="5965" y="10800"/>
                    <a:pt x="10800" y="10479"/>
                    <a:pt x="10800" y="10083"/>
                  </a:cubicBezTo>
                  <a:lnTo>
                    <a:pt x="10800" y="717"/>
                  </a:lnTo>
                  <a:cubicBezTo>
                    <a:pt x="10800" y="321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204" name="矩形 39"/>
            <p:cNvSpPr/>
            <p:nvPr/>
          </p:nvSpPr>
          <p:spPr>
            <a:xfrm>
              <a:off x="3338808" y="4556062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unique symbol</a:t>
              </a:r>
            </a:p>
          </p:txBody>
        </p:sp>
        <p:sp>
          <p:nvSpPr>
            <p:cNvPr id="205" name="矩形 40"/>
            <p:cNvSpPr/>
            <p:nvPr/>
          </p:nvSpPr>
          <p:spPr>
            <a:xfrm>
              <a:off x="3410821" y="4993849"/>
              <a:ext cx="93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More …</a:t>
              </a:r>
            </a:p>
          </p:txBody>
        </p:sp>
      </p:grpSp>
      <p:grpSp>
        <p:nvGrpSpPr>
          <p:cNvPr id="218" name="成组"/>
          <p:cNvGrpSpPr/>
          <p:nvPr/>
        </p:nvGrpSpPr>
        <p:grpSpPr>
          <a:xfrm>
            <a:off x="13913400" y="2127898"/>
            <a:ext cx="8076482" cy="1179869"/>
            <a:chOff x="0" y="40978"/>
            <a:chExt cx="8076480" cy="1179868"/>
          </a:xfrm>
        </p:grpSpPr>
        <p:sp>
          <p:nvSpPr>
            <p:cNvPr id="207" name="椭圆形"/>
            <p:cNvSpPr/>
            <p:nvPr/>
          </p:nvSpPr>
          <p:spPr>
            <a:xfrm>
              <a:off x="0" y="85967"/>
              <a:ext cx="1340452" cy="38951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208" name="关系组合"/>
            <p:cNvSpPr txBox="1"/>
            <p:nvPr/>
          </p:nvSpPr>
          <p:spPr>
            <a:xfrm>
              <a:off x="230558" y="145290"/>
              <a:ext cx="927101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关系组合</a:t>
              </a:r>
            </a:p>
          </p:txBody>
        </p:sp>
        <p:sp>
          <p:nvSpPr>
            <p:cNvPr id="209" name="矩形 53"/>
            <p:cNvSpPr/>
            <p:nvPr/>
          </p:nvSpPr>
          <p:spPr>
            <a:xfrm>
              <a:off x="5536480" y="112602"/>
              <a:ext cx="2540001" cy="362060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800">
                  <a:solidFill>
                    <a:srgbClr val="FFFFFF"/>
                  </a:solidFill>
                </a:defRPr>
              </a:pPr>
              <a:r>
                <a:t>联合：</a:t>
              </a:r>
              <a:r>
                <a:t>X | Y</a:t>
              </a:r>
            </a:p>
          </p:txBody>
        </p:sp>
        <p:sp>
          <p:nvSpPr>
            <p:cNvPr id="210" name="矩形 55"/>
            <p:cNvSpPr/>
            <p:nvPr/>
          </p:nvSpPr>
          <p:spPr>
            <a:xfrm>
              <a:off x="5536480" y="858787"/>
              <a:ext cx="2540001" cy="36206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800">
                  <a:solidFill>
                    <a:srgbClr val="FFFFFF"/>
                  </a:solidFill>
                </a:defRPr>
              </a:pPr>
              <a:r>
                <a:t>交叉：</a:t>
              </a:r>
              <a:r>
                <a:t>X &amp; Y</a:t>
              </a:r>
            </a:p>
          </p:txBody>
        </p:sp>
        <p:cxnSp>
          <p:nvCxnSpPr>
            <p:cNvPr id="211" name="连接符: 曲线 65"/>
            <p:cNvCxnSpPr>
              <a:stCxn id="207" idx="0"/>
              <a:endCxn id="213" idx="0"/>
            </p:cNvCxnSpPr>
            <p:nvPr/>
          </p:nvCxnSpPr>
          <p:spPr>
            <a:xfrm flipV="1">
              <a:off x="670225" y="263445"/>
              <a:ext cx="4082339" cy="17279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cxnSp>
          <p:nvCxnSpPr>
            <p:cNvPr id="212" name="连接符: 曲线 66"/>
            <p:cNvCxnSpPr>
              <a:stCxn id="207" idx="0"/>
              <a:endCxn id="214" idx="0"/>
            </p:cNvCxnSpPr>
            <p:nvPr/>
          </p:nvCxnSpPr>
          <p:spPr>
            <a:xfrm>
              <a:off x="670225" y="280723"/>
              <a:ext cx="4093936" cy="68532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213" name="文本框 63"/>
            <p:cNvSpPr txBox="1"/>
            <p:nvPr/>
          </p:nvSpPr>
          <p:spPr>
            <a:xfrm>
              <a:off x="4547379" y="155495"/>
              <a:ext cx="41036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并集</a:t>
              </a:r>
            </a:p>
          </p:txBody>
        </p:sp>
        <p:sp>
          <p:nvSpPr>
            <p:cNvPr id="214" name="文本框 75"/>
            <p:cNvSpPr txBox="1"/>
            <p:nvPr/>
          </p:nvSpPr>
          <p:spPr>
            <a:xfrm>
              <a:off x="4558975" y="858095"/>
              <a:ext cx="41037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交集</a:t>
              </a:r>
            </a:p>
          </p:txBody>
        </p:sp>
        <p:sp>
          <p:nvSpPr>
            <p:cNvPr id="215" name="文本框 2"/>
            <p:cNvSpPr txBox="1"/>
            <p:nvPr/>
          </p:nvSpPr>
          <p:spPr>
            <a:xfrm rot="21419793">
              <a:off x="2017001" y="60987"/>
              <a:ext cx="769443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（离散的）</a:t>
              </a:r>
            </a:p>
          </p:txBody>
        </p:sp>
        <p:cxnSp>
          <p:nvCxnSpPr>
            <p:cNvPr id="216" name="连接符: 曲线 65"/>
            <p:cNvCxnSpPr>
              <a:stCxn id="213" idx="0"/>
              <a:endCxn id="209" idx="0"/>
            </p:cNvCxnSpPr>
            <p:nvPr/>
          </p:nvCxnSpPr>
          <p:spPr>
            <a:xfrm>
              <a:off x="4752563" y="263445"/>
              <a:ext cx="2053918" cy="30188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217" name="连接符: 曲线 65"/>
            <p:cNvCxnSpPr>
              <a:stCxn id="214" idx="0"/>
              <a:endCxn id="210" idx="0"/>
            </p:cNvCxnSpPr>
            <p:nvPr/>
          </p:nvCxnSpPr>
          <p:spPr>
            <a:xfrm>
              <a:off x="4764160" y="966045"/>
              <a:ext cx="2042321" cy="7377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</p:cxnSp>
      </p:grpSp>
      <p:sp>
        <p:nvSpPr>
          <p:cNvPr id="261" name="连接符: 曲线 239"/>
          <p:cNvSpPr/>
          <p:nvPr/>
        </p:nvSpPr>
        <p:spPr>
          <a:xfrm>
            <a:off x="21984295" y="9305425"/>
            <a:ext cx="485476" cy="129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4" h="21193" fill="norm" stroke="1" extrusionOk="0">
                <a:moveTo>
                  <a:pt x="1874" y="21193"/>
                </a:moveTo>
                <a:cubicBezTo>
                  <a:pt x="21600" y="6651"/>
                  <a:pt x="20975" y="-407"/>
                  <a:pt x="0" y="18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0" name="矩形 162"/>
          <p:cNvSpPr/>
          <p:nvPr/>
        </p:nvSpPr>
        <p:spPr>
          <a:xfrm>
            <a:off x="19449881" y="858530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类：</a:t>
            </a:r>
            <a:r>
              <a:t>class ...</a:t>
            </a:r>
          </a:p>
        </p:txBody>
      </p:sp>
      <p:sp>
        <p:nvSpPr>
          <p:cNvPr id="221" name="矩形 163"/>
          <p:cNvSpPr/>
          <p:nvPr/>
        </p:nvSpPr>
        <p:spPr>
          <a:xfrm>
            <a:off x="19442749" y="1039848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一般函数</a:t>
            </a:r>
            <a:r>
              <a:t>: function x() …</a:t>
            </a:r>
          </a:p>
        </p:txBody>
      </p:sp>
      <p:sp>
        <p:nvSpPr>
          <p:cNvPr id="222" name="矩形 164"/>
          <p:cNvSpPr/>
          <p:nvPr/>
        </p:nvSpPr>
        <p:spPr>
          <a:xfrm>
            <a:off x="19442749" y="1078684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箭头函数</a:t>
            </a:r>
            <a:r>
              <a:t>: x = ()=&gt;...</a:t>
            </a:r>
          </a:p>
        </p:txBody>
      </p:sp>
      <p:sp>
        <p:nvSpPr>
          <p:cNvPr id="223" name="矩形 238"/>
          <p:cNvSpPr/>
          <p:nvPr/>
        </p:nvSpPr>
        <p:spPr>
          <a:xfrm>
            <a:off x="19449881" y="9058966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构造器</a:t>
            </a:r>
          </a:p>
        </p:txBody>
      </p:sp>
      <p:sp>
        <p:nvSpPr>
          <p:cNvPr id="224" name="矩形 242"/>
          <p:cNvSpPr/>
          <p:nvPr/>
        </p:nvSpPr>
        <p:spPr>
          <a:xfrm>
            <a:off x="19442749" y="1000252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生成器函数</a:t>
            </a:r>
            <a:r>
              <a:t>: function*()...</a:t>
            </a:r>
          </a:p>
        </p:txBody>
      </p:sp>
      <p:sp>
        <p:nvSpPr>
          <p:cNvPr id="225" name="左大括号 247"/>
          <p:cNvSpPr/>
          <p:nvPr/>
        </p:nvSpPr>
        <p:spPr>
          <a:xfrm>
            <a:off x="19247384" y="8588524"/>
            <a:ext cx="168113" cy="8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226" name="矩形 6"/>
          <p:cNvSpPr/>
          <p:nvPr/>
        </p:nvSpPr>
        <p:spPr>
          <a:xfrm>
            <a:off x="18635988" y="8861418"/>
            <a:ext cx="576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子类化</a:t>
            </a:r>
          </a:p>
        </p:txBody>
      </p:sp>
      <p:sp>
        <p:nvSpPr>
          <p:cNvPr id="227" name="左大括号 247"/>
          <p:cNvSpPr/>
          <p:nvPr/>
        </p:nvSpPr>
        <p:spPr>
          <a:xfrm>
            <a:off x="18310128" y="8589629"/>
            <a:ext cx="266573" cy="260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228" name="矩形 60"/>
          <p:cNvSpPr txBox="1"/>
          <p:nvPr/>
        </p:nvSpPr>
        <p:spPr>
          <a:xfrm>
            <a:off x="17214006" y="9475532"/>
            <a:ext cx="125379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函数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Function</a:t>
            </a:r>
          </a:p>
        </p:txBody>
      </p:sp>
      <p:sp>
        <p:nvSpPr>
          <p:cNvPr id="229" name="..."/>
          <p:cNvSpPr txBox="1"/>
          <p:nvPr/>
        </p:nvSpPr>
        <p:spPr>
          <a:xfrm>
            <a:off x="19293327" y="9610637"/>
            <a:ext cx="4022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grpSp>
        <p:nvGrpSpPr>
          <p:cNvPr id="249" name="成组"/>
          <p:cNvGrpSpPr/>
          <p:nvPr/>
        </p:nvGrpSpPr>
        <p:grpSpPr>
          <a:xfrm>
            <a:off x="14708444" y="2564951"/>
            <a:ext cx="7281437" cy="3646350"/>
            <a:chOff x="-96482" y="5020"/>
            <a:chExt cx="7281436" cy="3646348"/>
          </a:xfrm>
        </p:grpSpPr>
        <p:sp>
          <p:nvSpPr>
            <p:cNvPr id="262" name="连接符: 曲线 67"/>
            <p:cNvSpPr/>
            <p:nvPr/>
          </p:nvSpPr>
          <p:spPr>
            <a:xfrm>
              <a:off x="-96483" y="5020"/>
              <a:ext cx="2701655" cy="2304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83" y="5539"/>
                    <a:pt x="9483" y="12739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1" name="文本框 10"/>
            <p:cNvSpPr txBox="1"/>
            <p:nvPr/>
          </p:nvSpPr>
          <p:spPr>
            <a:xfrm rot="2820000">
              <a:off x="303269" y="594973"/>
              <a:ext cx="769443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（顺序的）</a:t>
              </a:r>
            </a:p>
          </p:txBody>
        </p:sp>
        <p:sp>
          <p:nvSpPr>
            <p:cNvPr id="232" name="矩形 57"/>
            <p:cNvSpPr/>
            <p:nvPr/>
          </p:nvSpPr>
          <p:spPr>
            <a:xfrm>
              <a:off x="4644953" y="2020339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数组：</a:t>
              </a:r>
              <a:r>
                <a:t>X[] = [X, X, …]</a:t>
              </a:r>
            </a:p>
          </p:txBody>
        </p:sp>
        <p:sp>
          <p:nvSpPr>
            <p:cNvPr id="233" name="矩形 59"/>
            <p:cNvSpPr/>
            <p:nvPr/>
          </p:nvSpPr>
          <p:spPr>
            <a:xfrm>
              <a:off x="4644953" y="3008076"/>
              <a:ext cx="2540001" cy="372142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元组：</a:t>
              </a:r>
              <a:r>
                <a:t>[X, Y]</a:t>
              </a:r>
            </a:p>
          </p:txBody>
        </p:sp>
        <p:sp>
          <p:nvSpPr>
            <p:cNvPr id="263" name="连接符: 肘形 135"/>
            <p:cNvSpPr/>
            <p:nvPr/>
          </p:nvSpPr>
          <p:spPr>
            <a:xfrm>
              <a:off x="4120863" y="1876859"/>
              <a:ext cx="595874" cy="35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35" name="文本框 78"/>
            <p:cNvSpPr txBox="1"/>
            <p:nvPr/>
          </p:nvSpPr>
          <p:spPr>
            <a:xfrm>
              <a:off x="3664656" y="1763164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同构</a:t>
              </a:r>
            </a:p>
          </p:txBody>
        </p:sp>
        <p:sp>
          <p:nvSpPr>
            <p:cNvPr id="236" name="文本框 9"/>
            <p:cNvSpPr txBox="1"/>
            <p:nvPr/>
          </p:nvSpPr>
          <p:spPr>
            <a:xfrm>
              <a:off x="3664656" y="2077725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有限</a:t>
              </a:r>
            </a:p>
          </p:txBody>
        </p:sp>
        <p:sp>
          <p:nvSpPr>
            <p:cNvPr id="237" name="文本框 9"/>
            <p:cNvSpPr txBox="1"/>
            <p:nvPr/>
          </p:nvSpPr>
          <p:spPr>
            <a:xfrm>
              <a:off x="3664656" y="2407636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固定</a:t>
              </a:r>
            </a:p>
          </p:txBody>
        </p:sp>
        <p:sp>
          <p:nvSpPr>
            <p:cNvPr id="238" name="文本框 78"/>
            <p:cNvSpPr txBox="1"/>
            <p:nvPr/>
          </p:nvSpPr>
          <p:spPr>
            <a:xfrm>
              <a:off x="3664656" y="2737547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异构</a:t>
              </a:r>
            </a:p>
          </p:txBody>
        </p:sp>
        <p:sp>
          <p:nvSpPr>
            <p:cNvPr id="239" name="文本框 9"/>
            <p:cNvSpPr txBox="1"/>
            <p:nvPr/>
          </p:nvSpPr>
          <p:spPr>
            <a:xfrm>
              <a:off x="3664656" y="3067458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无限</a:t>
              </a:r>
            </a:p>
          </p:txBody>
        </p:sp>
        <p:sp>
          <p:nvSpPr>
            <p:cNvPr id="240" name="文本框 9"/>
            <p:cNvSpPr txBox="1"/>
            <p:nvPr/>
          </p:nvSpPr>
          <p:spPr>
            <a:xfrm>
              <a:off x="3664656" y="3397369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不固定</a:t>
              </a:r>
            </a:p>
          </p:txBody>
        </p:sp>
        <p:sp>
          <p:nvSpPr>
            <p:cNvPr id="241" name="左大括号 247"/>
            <p:cNvSpPr/>
            <p:nvPr/>
          </p:nvSpPr>
          <p:spPr>
            <a:xfrm>
              <a:off x="3505201" y="1756931"/>
              <a:ext cx="266572" cy="188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96"/>
                    <a:pt x="10800" y="20474"/>
                  </a:cubicBezTo>
                  <a:lnTo>
                    <a:pt x="10800" y="11926"/>
                  </a:lnTo>
                  <a:cubicBezTo>
                    <a:pt x="10800" y="11304"/>
                    <a:pt x="5965" y="10800"/>
                    <a:pt x="0" y="10800"/>
                  </a:cubicBezTo>
                  <a:cubicBezTo>
                    <a:pt x="5965" y="10800"/>
                    <a:pt x="10800" y="10296"/>
                    <a:pt x="10800" y="9674"/>
                  </a:cubicBezTo>
                  <a:lnTo>
                    <a:pt x="10800" y="1126"/>
                  </a:lnTo>
                  <a:cubicBezTo>
                    <a:pt x="10800" y="50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264" name="连接符: 肘形 135"/>
            <p:cNvSpPr/>
            <p:nvPr/>
          </p:nvSpPr>
          <p:spPr>
            <a:xfrm>
              <a:off x="4117061" y="2158933"/>
              <a:ext cx="1469225" cy="84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5" name="连接符: 肘形 135"/>
            <p:cNvSpPr/>
            <p:nvPr/>
          </p:nvSpPr>
          <p:spPr>
            <a:xfrm>
              <a:off x="4130479" y="2519382"/>
              <a:ext cx="1284000" cy="485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6" name="连接符: 肘形 135"/>
            <p:cNvSpPr/>
            <p:nvPr/>
          </p:nvSpPr>
          <p:spPr>
            <a:xfrm>
              <a:off x="4126551" y="2836672"/>
              <a:ext cx="841633" cy="168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7" name="连接符: 肘形 135"/>
            <p:cNvSpPr/>
            <p:nvPr/>
          </p:nvSpPr>
          <p:spPr>
            <a:xfrm>
              <a:off x="4105681" y="2398867"/>
              <a:ext cx="643132" cy="789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68" name="连接符: 肘形 135"/>
            <p:cNvSpPr/>
            <p:nvPr/>
          </p:nvSpPr>
          <p:spPr>
            <a:xfrm>
              <a:off x="4155236" y="2392732"/>
              <a:ext cx="640243" cy="109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47" name="X, Y"/>
            <p:cNvSpPr txBox="1"/>
            <p:nvPr/>
          </p:nvSpPr>
          <p:spPr>
            <a:xfrm>
              <a:off x="1709042" y="934713"/>
              <a:ext cx="54772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X, Y</a:t>
              </a:r>
            </a:p>
          </p:txBody>
        </p:sp>
        <p:sp>
          <p:nvSpPr>
            <p:cNvPr id="248" name="矩形 52"/>
            <p:cNvSpPr txBox="1"/>
            <p:nvPr/>
          </p:nvSpPr>
          <p:spPr>
            <a:xfrm>
              <a:off x="2586493" y="2309085"/>
              <a:ext cx="10795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列表</a:t>
              </a:r>
            </a:p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List</a:t>
              </a:r>
            </a:p>
          </p:txBody>
        </p:sp>
      </p:grpSp>
      <p:sp>
        <p:nvSpPr>
          <p:cNvPr id="250" name="矩形 528"/>
          <p:cNvSpPr txBox="1"/>
          <p:nvPr/>
        </p:nvSpPr>
        <p:spPr>
          <a:xfrm>
            <a:off x="19571878" y="11346488"/>
            <a:ext cx="2296005" cy="86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2000">
                <a:solidFill>
                  <a:srgbClr val="FFFFFF"/>
                </a:solidFill>
              </a:defRPr>
            </a:pPr>
            <a:r>
              <a:t>函数类型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</a:t>
            </a:r>
            <a:r>
              <a:t>Function type</a:t>
            </a:r>
            <a:r>
              <a:t>）</a:t>
            </a:r>
          </a:p>
        </p:txBody>
      </p:sp>
      <p:sp>
        <p:nvSpPr>
          <p:cNvPr id="251" name="文本框 136"/>
          <p:cNvSpPr txBox="1"/>
          <p:nvPr/>
        </p:nvSpPr>
        <p:spPr>
          <a:xfrm rot="2255021">
            <a:off x="13799835" y="829865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252" name="文本框 457"/>
          <p:cNvSpPr txBox="1"/>
          <p:nvPr/>
        </p:nvSpPr>
        <p:spPr>
          <a:xfrm rot="20968705">
            <a:off x="14082390" y="719569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可索引</a:t>
            </a:r>
          </a:p>
        </p:txBody>
      </p:sp>
      <p:sp>
        <p:nvSpPr>
          <p:cNvPr id="253" name="文本框 462"/>
          <p:cNvSpPr txBox="1"/>
          <p:nvPr/>
        </p:nvSpPr>
        <p:spPr>
          <a:xfrm rot="214402">
            <a:off x="14082391" y="7550362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可迭代</a:t>
            </a:r>
          </a:p>
        </p:txBody>
      </p:sp>
      <p:sp>
        <p:nvSpPr>
          <p:cNvPr id="254" name="文本框 465"/>
          <p:cNvSpPr txBox="1"/>
          <p:nvPr/>
        </p:nvSpPr>
        <p:spPr>
          <a:xfrm rot="1098054">
            <a:off x="13983103" y="7985965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可创建</a:t>
            </a:r>
          </a:p>
        </p:txBody>
      </p:sp>
      <p:sp>
        <p:nvSpPr>
          <p:cNvPr id="255" name="文本框 469"/>
          <p:cNvSpPr txBox="1"/>
          <p:nvPr/>
        </p:nvSpPr>
        <p:spPr>
          <a:xfrm>
            <a:off x="12855421" y="8662460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  <p:sp>
        <p:nvSpPr>
          <p:cNvPr id="269" name="连接符: 肘形 135"/>
          <p:cNvSpPr/>
          <p:nvPr/>
        </p:nvSpPr>
        <p:spPr>
          <a:xfrm>
            <a:off x="16476070" y="9249160"/>
            <a:ext cx="737937" cy="3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1"/>
      <p:bldP build="whole" bldLvl="1" animBg="1" rev="0" advAuto="0" spid="24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椭圆形"/>
          <p:cNvSpPr/>
          <p:nvPr/>
        </p:nvSpPr>
        <p:spPr>
          <a:xfrm>
            <a:off x="10140363" y="651674"/>
            <a:ext cx="5508454" cy="2660109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272" name="组合类型…"/>
          <p:cNvSpPr txBox="1"/>
          <p:nvPr/>
        </p:nvSpPr>
        <p:spPr>
          <a:xfrm>
            <a:off x="11208302" y="1180771"/>
            <a:ext cx="2449348" cy="98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组合类型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（Combination types）</a:t>
            </a:r>
          </a:p>
        </p:txBody>
      </p:sp>
      <p:sp>
        <p:nvSpPr>
          <p:cNvPr id="273" name="矩形 52"/>
          <p:cNvSpPr txBox="1"/>
          <p:nvPr/>
        </p:nvSpPr>
        <p:spPr>
          <a:xfrm>
            <a:off x="17391420" y="4869017"/>
            <a:ext cx="1079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列表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List</a:t>
            </a:r>
          </a:p>
        </p:txBody>
      </p:sp>
      <p:sp>
        <p:nvSpPr>
          <p:cNvPr id="274" name="椭圆形"/>
          <p:cNvSpPr/>
          <p:nvPr/>
        </p:nvSpPr>
        <p:spPr>
          <a:xfrm>
            <a:off x="13913400" y="2172886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275" name="关系组合"/>
          <p:cNvSpPr txBox="1"/>
          <p:nvPr/>
        </p:nvSpPr>
        <p:spPr>
          <a:xfrm>
            <a:off x="14143958" y="2232210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关系组合</a:t>
            </a:r>
          </a:p>
        </p:txBody>
      </p:sp>
      <p:sp>
        <p:nvSpPr>
          <p:cNvPr id="276" name="矩形 53"/>
          <p:cNvSpPr/>
          <p:nvPr/>
        </p:nvSpPr>
        <p:spPr>
          <a:xfrm>
            <a:off x="19449881" y="2199522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联合：</a:t>
            </a:r>
            <a:r>
              <a:t>X | Y</a:t>
            </a:r>
          </a:p>
        </p:txBody>
      </p:sp>
      <p:sp>
        <p:nvSpPr>
          <p:cNvPr id="277" name="矩形 55"/>
          <p:cNvSpPr/>
          <p:nvPr/>
        </p:nvSpPr>
        <p:spPr>
          <a:xfrm>
            <a:off x="19449881" y="2945707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交叉：</a:t>
            </a:r>
            <a:r>
              <a:t>X &amp; Y</a:t>
            </a:r>
          </a:p>
        </p:txBody>
      </p:sp>
      <p:sp>
        <p:nvSpPr>
          <p:cNvPr id="406" name="连接符: 曲线 67"/>
          <p:cNvSpPr/>
          <p:nvPr/>
        </p:nvSpPr>
        <p:spPr>
          <a:xfrm>
            <a:off x="14707023" y="2565743"/>
            <a:ext cx="2702677" cy="2303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85" y="5541"/>
                  <a:pt x="9485" y="12741"/>
                  <a:pt x="21600" y="21600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79" name="矩形 104"/>
          <p:cNvSpPr txBox="1"/>
          <p:nvPr/>
        </p:nvSpPr>
        <p:spPr>
          <a:xfrm>
            <a:off x="13813299" y="10909275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280" name="椭圆 111"/>
          <p:cNvSpPr txBox="1"/>
          <p:nvPr/>
        </p:nvSpPr>
        <p:spPr>
          <a:xfrm>
            <a:off x="11801426" y="7136176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281" name="矩形 113"/>
          <p:cNvSpPr/>
          <p:nvPr/>
        </p:nvSpPr>
        <p:spPr>
          <a:xfrm>
            <a:off x="14802311" y="6833052"/>
            <a:ext cx="1793697" cy="3385847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cxnSp>
        <p:nvCxnSpPr>
          <p:cNvPr id="282" name="连接符: 肘形 135"/>
          <p:cNvCxnSpPr>
            <a:stCxn id="280" idx="0"/>
            <a:endCxn id="315" idx="0"/>
          </p:cNvCxnSpPr>
          <p:nvPr/>
        </p:nvCxnSpPr>
        <p:spPr>
          <a:xfrm>
            <a:off x="12845367" y="7691166"/>
            <a:ext cx="2841443" cy="14114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285" name="成组"/>
          <p:cNvGrpSpPr/>
          <p:nvPr/>
        </p:nvGrpSpPr>
        <p:grpSpPr>
          <a:xfrm>
            <a:off x="16458860" y="5557087"/>
            <a:ext cx="1176182" cy="1603159"/>
            <a:chOff x="0" y="0"/>
            <a:chExt cx="1176180" cy="1603158"/>
          </a:xfrm>
        </p:grpSpPr>
        <p:sp>
          <p:nvSpPr>
            <p:cNvPr id="283" name="连接符: 肘形 135"/>
            <p:cNvSpPr/>
            <p:nvPr/>
          </p:nvSpPr>
          <p:spPr>
            <a:xfrm flipH="1">
              <a:off x="0" y="0"/>
              <a:ext cx="1039828" cy="160315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/>
              </a:pPr>
            </a:p>
          </p:txBody>
        </p:sp>
        <p:sp>
          <p:nvSpPr>
            <p:cNvPr id="284" name="文本框 145"/>
            <p:cNvSpPr/>
            <p:nvPr/>
          </p:nvSpPr>
          <p:spPr>
            <a:xfrm>
              <a:off x="246840" y="419263"/>
              <a:ext cx="9293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数字键值索引</a:t>
              </a:r>
            </a:p>
          </p:txBody>
        </p:sp>
      </p:grpSp>
      <p:sp>
        <p:nvSpPr>
          <p:cNvPr id="407" name="连接符: 曲线 239"/>
          <p:cNvSpPr/>
          <p:nvPr/>
        </p:nvSpPr>
        <p:spPr>
          <a:xfrm>
            <a:off x="21984295" y="9305425"/>
            <a:ext cx="485476" cy="129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4" h="21193" fill="norm" stroke="1" extrusionOk="0">
                <a:moveTo>
                  <a:pt x="1874" y="21193"/>
                </a:moveTo>
                <a:cubicBezTo>
                  <a:pt x="21600" y="6651"/>
                  <a:pt x="20975" y="-407"/>
                  <a:pt x="0" y="18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87" name="矩形 162"/>
          <p:cNvSpPr/>
          <p:nvPr/>
        </p:nvSpPr>
        <p:spPr>
          <a:xfrm>
            <a:off x="19449881" y="858530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类：</a:t>
            </a:r>
            <a:r>
              <a:t>class ...</a:t>
            </a:r>
          </a:p>
        </p:txBody>
      </p:sp>
      <p:sp>
        <p:nvSpPr>
          <p:cNvPr id="288" name="矩形 163"/>
          <p:cNvSpPr/>
          <p:nvPr/>
        </p:nvSpPr>
        <p:spPr>
          <a:xfrm>
            <a:off x="19442749" y="1039848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一般函数</a:t>
            </a:r>
            <a:r>
              <a:t>: function x() …</a:t>
            </a:r>
          </a:p>
        </p:txBody>
      </p:sp>
      <p:sp>
        <p:nvSpPr>
          <p:cNvPr id="289" name="矩形 164"/>
          <p:cNvSpPr/>
          <p:nvPr/>
        </p:nvSpPr>
        <p:spPr>
          <a:xfrm>
            <a:off x="19442749" y="1078684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箭头函数</a:t>
            </a:r>
            <a:r>
              <a:t>: x = ()=&gt;...</a:t>
            </a:r>
          </a:p>
        </p:txBody>
      </p:sp>
      <p:sp>
        <p:nvSpPr>
          <p:cNvPr id="290" name="矩形 238"/>
          <p:cNvSpPr/>
          <p:nvPr/>
        </p:nvSpPr>
        <p:spPr>
          <a:xfrm>
            <a:off x="19449881" y="9058966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构造器</a:t>
            </a:r>
          </a:p>
        </p:txBody>
      </p:sp>
      <p:sp>
        <p:nvSpPr>
          <p:cNvPr id="291" name="矩形 242"/>
          <p:cNvSpPr/>
          <p:nvPr/>
        </p:nvSpPr>
        <p:spPr>
          <a:xfrm>
            <a:off x="19442749" y="1000252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生成器函数</a:t>
            </a:r>
            <a:r>
              <a:t>: function*()...</a:t>
            </a:r>
          </a:p>
        </p:txBody>
      </p:sp>
      <p:sp>
        <p:nvSpPr>
          <p:cNvPr id="292" name="左大括号 247"/>
          <p:cNvSpPr/>
          <p:nvPr/>
        </p:nvSpPr>
        <p:spPr>
          <a:xfrm>
            <a:off x="19247384" y="8588524"/>
            <a:ext cx="168113" cy="8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408" name="连接符: 肘形 135"/>
          <p:cNvSpPr/>
          <p:nvPr/>
        </p:nvSpPr>
        <p:spPr>
          <a:xfrm>
            <a:off x="16479561" y="8657283"/>
            <a:ext cx="907700" cy="81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409" name="连接符: 肘形 135"/>
          <p:cNvSpPr/>
          <p:nvPr/>
        </p:nvSpPr>
        <p:spPr>
          <a:xfrm>
            <a:off x="7310363" y="790755"/>
            <a:ext cx="3056954" cy="651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10" name="连接符: 肘形 135"/>
          <p:cNvSpPr/>
          <p:nvPr/>
        </p:nvSpPr>
        <p:spPr>
          <a:xfrm>
            <a:off x="9538339" y="3276112"/>
            <a:ext cx="2666775" cy="500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96" name="矩形 528"/>
          <p:cNvSpPr txBox="1"/>
          <p:nvPr/>
        </p:nvSpPr>
        <p:spPr>
          <a:xfrm>
            <a:off x="19571878" y="11346488"/>
            <a:ext cx="2296005" cy="86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2000">
                <a:solidFill>
                  <a:srgbClr val="FFFFFF"/>
                </a:solidFill>
              </a:defRPr>
            </a:pPr>
            <a:r>
              <a:t>函数类型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</a:t>
            </a:r>
            <a:r>
              <a:t>Function type</a:t>
            </a:r>
            <a:r>
              <a:t>）</a:t>
            </a:r>
          </a:p>
        </p:txBody>
      </p:sp>
      <p:sp>
        <p:nvSpPr>
          <p:cNvPr id="297" name="直接连接符 535"/>
          <p:cNvSpPr/>
          <p:nvPr/>
        </p:nvSpPr>
        <p:spPr>
          <a:xfrm flipH="1">
            <a:off x="9893962" y="843085"/>
            <a:ext cx="1" cy="8584489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298" name="文本框 10"/>
          <p:cNvSpPr txBox="1"/>
          <p:nvPr/>
        </p:nvSpPr>
        <p:spPr>
          <a:xfrm rot="2820000">
            <a:off x="15107707" y="3150172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（顺序的）</a:t>
            </a:r>
          </a:p>
        </p:txBody>
      </p:sp>
      <p:cxnSp>
        <p:nvCxnSpPr>
          <p:cNvPr id="299" name="连接符: 曲线 65"/>
          <p:cNvCxnSpPr>
            <a:stCxn id="274" idx="0"/>
            <a:endCxn id="301" idx="0"/>
          </p:cNvCxnSpPr>
          <p:nvPr/>
        </p:nvCxnSpPr>
        <p:spPr>
          <a:xfrm flipV="1">
            <a:off x="14583626" y="2350365"/>
            <a:ext cx="4082339" cy="17278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cxnSp>
        <p:nvCxnSpPr>
          <p:cNvPr id="300" name="连接符: 曲线 66"/>
          <p:cNvCxnSpPr>
            <a:stCxn id="274" idx="0"/>
            <a:endCxn id="302" idx="0"/>
          </p:cNvCxnSpPr>
          <p:nvPr/>
        </p:nvCxnSpPr>
        <p:spPr>
          <a:xfrm>
            <a:off x="14583626" y="2367642"/>
            <a:ext cx="4093935" cy="68532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301" name="文本框 63"/>
          <p:cNvSpPr txBox="1"/>
          <p:nvPr/>
        </p:nvSpPr>
        <p:spPr>
          <a:xfrm>
            <a:off x="18460780" y="22424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并集</a:t>
            </a:r>
          </a:p>
        </p:txBody>
      </p:sp>
      <p:sp>
        <p:nvSpPr>
          <p:cNvPr id="302" name="文本框 75"/>
          <p:cNvSpPr txBox="1"/>
          <p:nvPr/>
        </p:nvSpPr>
        <p:spPr>
          <a:xfrm>
            <a:off x="18472376" y="29450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交集</a:t>
            </a:r>
          </a:p>
        </p:txBody>
      </p:sp>
      <p:sp>
        <p:nvSpPr>
          <p:cNvPr id="303" name="矩形 6"/>
          <p:cNvSpPr/>
          <p:nvPr/>
        </p:nvSpPr>
        <p:spPr>
          <a:xfrm>
            <a:off x="18635988" y="8861418"/>
            <a:ext cx="576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子类化</a:t>
            </a:r>
          </a:p>
        </p:txBody>
      </p:sp>
      <p:sp>
        <p:nvSpPr>
          <p:cNvPr id="304" name="矩形 57"/>
          <p:cNvSpPr/>
          <p:nvPr/>
        </p:nvSpPr>
        <p:spPr>
          <a:xfrm>
            <a:off x="19449881" y="4580270"/>
            <a:ext cx="2540001" cy="372142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数组：</a:t>
            </a:r>
            <a:r>
              <a:t>X[] = [X, X, …]</a:t>
            </a:r>
          </a:p>
        </p:txBody>
      </p:sp>
      <p:sp>
        <p:nvSpPr>
          <p:cNvPr id="305" name="矩形 59"/>
          <p:cNvSpPr/>
          <p:nvPr/>
        </p:nvSpPr>
        <p:spPr>
          <a:xfrm>
            <a:off x="19449881" y="5568008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元组：</a:t>
            </a:r>
            <a:r>
              <a:t>[X, Y]</a:t>
            </a:r>
          </a:p>
        </p:txBody>
      </p:sp>
      <p:sp>
        <p:nvSpPr>
          <p:cNvPr id="306" name="文本框 2"/>
          <p:cNvSpPr txBox="1"/>
          <p:nvPr/>
        </p:nvSpPr>
        <p:spPr>
          <a:xfrm rot="21419793">
            <a:off x="15930401" y="2147907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（离散的）</a:t>
            </a:r>
          </a:p>
        </p:txBody>
      </p:sp>
      <p:cxnSp>
        <p:nvCxnSpPr>
          <p:cNvPr id="307" name="连接符: 曲线 11"/>
          <p:cNvCxnSpPr>
            <a:stCxn id="308" idx="0"/>
            <a:endCxn id="280" idx="0"/>
          </p:cNvCxnSpPr>
          <p:nvPr/>
        </p:nvCxnSpPr>
        <p:spPr>
          <a:xfrm>
            <a:off x="12432976" y="2787754"/>
            <a:ext cx="412392" cy="490341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308" name="椭圆形"/>
          <p:cNvSpPr/>
          <p:nvPr/>
        </p:nvSpPr>
        <p:spPr>
          <a:xfrm>
            <a:off x="11762750" y="2592998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309" name="结构组合"/>
          <p:cNvSpPr txBox="1"/>
          <p:nvPr/>
        </p:nvSpPr>
        <p:spPr>
          <a:xfrm>
            <a:off x="11969425" y="2653215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结构组合</a:t>
            </a:r>
          </a:p>
        </p:txBody>
      </p:sp>
      <p:sp>
        <p:nvSpPr>
          <p:cNvPr id="310" name="文本框 18"/>
          <p:cNvSpPr txBox="1"/>
          <p:nvPr/>
        </p:nvSpPr>
        <p:spPr>
          <a:xfrm>
            <a:off x="11763562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非顺序存储</a:t>
            </a:r>
          </a:p>
        </p:txBody>
      </p:sp>
      <p:sp>
        <p:nvSpPr>
          <p:cNvPr id="311" name="文本框 42"/>
          <p:cNvSpPr txBox="1"/>
          <p:nvPr/>
        </p:nvSpPr>
        <p:spPr>
          <a:xfrm>
            <a:off x="12936186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顺序存储</a:t>
            </a:r>
          </a:p>
        </p:txBody>
      </p:sp>
      <p:sp>
        <p:nvSpPr>
          <p:cNvPr id="312" name="矩形 118"/>
          <p:cNvSpPr txBox="1"/>
          <p:nvPr/>
        </p:nvSpPr>
        <p:spPr>
          <a:xfrm>
            <a:off x="14988309" y="8323413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构造签名</a:t>
            </a:r>
          </a:p>
        </p:txBody>
      </p:sp>
      <p:sp>
        <p:nvSpPr>
          <p:cNvPr id="313" name="矩形 447"/>
          <p:cNvSpPr txBox="1"/>
          <p:nvPr/>
        </p:nvSpPr>
        <p:spPr>
          <a:xfrm>
            <a:off x="14988309" y="9017717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调用签名</a:t>
            </a:r>
          </a:p>
        </p:txBody>
      </p:sp>
      <p:sp>
        <p:nvSpPr>
          <p:cNvPr id="314" name="矩形 448"/>
          <p:cNvSpPr txBox="1"/>
          <p:nvPr/>
        </p:nvSpPr>
        <p:spPr>
          <a:xfrm>
            <a:off x="14988309" y="9712026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sp>
        <p:nvSpPr>
          <p:cNvPr id="315" name="矩形 449"/>
          <p:cNvSpPr txBox="1"/>
          <p:nvPr/>
        </p:nvSpPr>
        <p:spPr>
          <a:xfrm>
            <a:off x="14988309" y="762910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迭代签名</a:t>
            </a:r>
          </a:p>
        </p:txBody>
      </p:sp>
      <p:sp>
        <p:nvSpPr>
          <p:cNvPr id="316" name="矩形 450"/>
          <p:cNvSpPr txBox="1"/>
          <p:nvPr/>
        </p:nvSpPr>
        <p:spPr>
          <a:xfrm>
            <a:off x="14988309" y="6934804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索引签名</a:t>
            </a:r>
          </a:p>
        </p:txBody>
      </p:sp>
      <p:sp>
        <p:nvSpPr>
          <p:cNvPr id="411" name="连接符: 肘形 135"/>
          <p:cNvSpPr/>
          <p:nvPr/>
        </p:nvSpPr>
        <p:spPr>
          <a:xfrm>
            <a:off x="13889308" y="8087783"/>
            <a:ext cx="1090495" cy="41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318" name="连接符: 肘形 135"/>
          <p:cNvCxnSpPr>
            <a:stCxn id="280" idx="0"/>
            <a:endCxn id="316" idx="0"/>
          </p:cNvCxnSpPr>
          <p:nvPr/>
        </p:nvCxnSpPr>
        <p:spPr>
          <a:xfrm flipV="1">
            <a:off x="12845367" y="7138004"/>
            <a:ext cx="2841443" cy="55316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412" name="连接符: 肘形 135"/>
          <p:cNvSpPr/>
          <p:nvPr/>
        </p:nvSpPr>
        <p:spPr>
          <a:xfrm>
            <a:off x="13601561" y="8246156"/>
            <a:ext cx="1384516" cy="101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320" name="连接符: 肘形 135"/>
          <p:cNvCxnSpPr>
            <a:stCxn id="280" idx="0"/>
            <a:endCxn id="314" idx="0"/>
          </p:cNvCxnSpPr>
          <p:nvPr/>
        </p:nvCxnSpPr>
        <p:spPr>
          <a:xfrm flipH="1" rot="16200000">
            <a:off x="13150850" y="7385050"/>
            <a:ext cx="2222500" cy="2844800"/>
          </a:xfrm>
          <a:prstGeom prst="bentConnector2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360" name="成组"/>
          <p:cNvGrpSpPr/>
          <p:nvPr/>
        </p:nvGrpSpPr>
        <p:grpSpPr>
          <a:xfrm>
            <a:off x="1533247" y="892981"/>
            <a:ext cx="8298424" cy="5520003"/>
            <a:chOff x="0" y="0"/>
            <a:chExt cx="8298423" cy="5520002"/>
          </a:xfrm>
        </p:grpSpPr>
        <p:sp>
          <p:nvSpPr>
            <p:cNvPr id="321" name="矩形 17"/>
            <p:cNvSpPr/>
            <p:nvPr/>
          </p:nvSpPr>
          <p:spPr>
            <a:xfrm>
              <a:off x="3338808" y="367482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322" name="矩形 20"/>
            <p:cNvSpPr/>
            <p:nvPr/>
          </p:nvSpPr>
          <p:spPr>
            <a:xfrm>
              <a:off x="3338808" y="339308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323" name="矩形 21"/>
            <p:cNvSpPr/>
            <p:nvPr/>
          </p:nvSpPr>
          <p:spPr>
            <a:xfrm>
              <a:off x="3338808" y="395655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324" name="矩形 22"/>
            <p:cNvSpPr/>
            <p:nvPr/>
          </p:nvSpPr>
          <p:spPr>
            <a:xfrm>
              <a:off x="3338808" y="282959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325" name="矩形 23"/>
            <p:cNvSpPr/>
            <p:nvPr/>
          </p:nvSpPr>
          <p:spPr>
            <a:xfrm>
              <a:off x="3338808" y="311133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326" name="矩形 24"/>
            <p:cNvSpPr/>
            <p:nvPr/>
          </p:nvSpPr>
          <p:spPr>
            <a:xfrm>
              <a:off x="3338808" y="170262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327" name="矩形 25"/>
            <p:cNvSpPr/>
            <p:nvPr/>
          </p:nvSpPr>
          <p:spPr>
            <a:xfrm>
              <a:off x="3338808" y="198437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328" name="矩形 26"/>
            <p:cNvSpPr/>
            <p:nvPr/>
          </p:nvSpPr>
          <p:spPr>
            <a:xfrm>
              <a:off x="3338808" y="226611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329" name="矩形 27"/>
            <p:cNvSpPr/>
            <p:nvPr/>
          </p:nvSpPr>
          <p:spPr>
            <a:xfrm>
              <a:off x="3338808" y="254785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330" name="文本框 31"/>
            <p:cNvSpPr/>
            <p:nvPr/>
          </p:nvSpPr>
          <p:spPr>
            <a:xfrm>
              <a:off x="41098" y="3254230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  <p:sp>
          <p:nvSpPr>
            <p:cNvPr id="331" name="左大括号 32"/>
            <p:cNvSpPr/>
            <p:nvPr/>
          </p:nvSpPr>
          <p:spPr>
            <a:xfrm rot="10800000">
              <a:off x="4692473" y="2727432"/>
              <a:ext cx="168113" cy="50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30"/>
                    <a:pt x="10800" y="20996"/>
                  </a:cubicBezTo>
                  <a:lnTo>
                    <a:pt x="10800" y="11404"/>
                  </a:lnTo>
                  <a:cubicBezTo>
                    <a:pt x="10800" y="11070"/>
                    <a:pt x="5965" y="10800"/>
                    <a:pt x="0" y="10800"/>
                  </a:cubicBezTo>
                  <a:cubicBezTo>
                    <a:pt x="5965" y="10800"/>
                    <a:pt x="10800" y="10530"/>
                    <a:pt x="10800" y="10196"/>
                  </a:cubicBezTo>
                  <a:lnTo>
                    <a:pt x="10800" y="604"/>
                  </a:lnTo>
                  <a:cubicBezTo>
                    <a:pt x="10800" y="27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332" name="文本框 33"/>
            <p:cNvSpPr/>
            <p:nvPr/>
          </p:nvSpPr>
          <p:spPr>
            <a:xfrm>
              <a:off x="6286717" y="2127777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空值类型</a:t>
              </a:r>
            </a:p>
          </p:txBody>
        </p:sp>
        <p:sp>
          <p:nvSpPr>
            <p:cNvPr id="333" name="左大括号 35"/>
            <p:cNvSpPr/>
            <p:nvPr/>
          </p:nvSpPr>
          <p:spPr>
            <a:xfrm rot="10800000">
              <a:off x="4692475" y="3269966"/>
              <a:ext cx="168109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334" name="矩形 36"/>
            <p:cNvSpPr/>
            <p:nvPr/>
          </p:nvSpPr>
          <p:spPr>
            <a:xfrm>
              <a:off x="6046023" y="3721197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335" name="矩形 37"/>
            <p:cNvSpPr/>
            <p:nvPr/>
          </p:nvSpPr>
          <p:spPr>
            <a:xfrm>
              <a:off x="6046023" y="3329461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336" name="矩形 38"/>
            <p:cNvSpPr/>
            <p:nvPr/>
          </p:nvSpPr>
          <p:spPr>
            <a:xfrm>
              <a:off x="6046023" y="4112933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337" name="文本框 47"/>
            <p:cNvSpPr/>
            <p:nvPr/>
          </p:nvSpPr>
          <p:spPr>
            <a:xfrm>
              <a:off x="4945623" y="5520002"/>
              <a:ext cx="3352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（Primitive types）</a:t>
              </a:r>
            </a:p>
          </p:txBody>
        </p:sp>
        <p:sp>
          <p:nvSpPr>
            <p:cNvPr id="338" name="矩形 48"/>
            <p:cNvSpPr/>
            <p:nvPr/>
          </p:nvSpPr>
          <p:spPr>
            <a:xfrm>
              <a:off x="3269268" y="1130128"/>
              <a:ext cx="1358282" cy="372478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339" name="左大括号 251"/>
            <p:cNvSpPr/>
            <p:nvPr/>
          </p:nvSpPr>
          <p:spPr>
            <a:xfrm>
              <a:off x="2728445" y="1290314"/>
              <a:ext cx="561205" cy="13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6"/>
                    <a:pt x="10800" y="20875"/>
                  </a:cubicBezTo>
                  <a:lnTo>
                    <a:pt x="10800" y="11525"/>
                  </a:lnTo>
                  <a:cubicBezTo>
                    <a:pt x="10800" y="11124"/>
                    <a:pt x="5965" y="10800"/>
                    <a:pt x="0" y="10800"/>
                  </a:cubicBezTo>
                  <a:cubicBezTo>
                    <a:pt x="5965" y="10800"/>
                    <a:pt x="10800" y="10476"/>
                    <a:pt x="10800" y="10075"/>
                  </a:cubicBezTo>
                  <a:lnTo>
                    <a:pt x="10800" y="725"/>
                  </a:lnTo>
                  <a:cubicBezTo>
                    <a:pt x="10800" y="32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340" name="文本框 253"/>
            <p:cNvSpPr/>
            <p:nvPr/>
          </p:nvSpPr>
          <p:spPr>
            <a:xfrm>
              <a:off x="0" y="1375546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Special types</a:t>
              </a:r>
              <a:r>
                <a:t>）</a:t>
              </a:r>
            </a:p>
          </p:txBody>
        </p:sp>
        <p:sp>
          <p:nvSpPr>
            <p:cNvPr id="341" name="矩形 257"/>
            <p:cNvSpPr/>
            <p:nvPr/>
          </p:nvSpPr>
          <p:spPr>
            <a:xfrm>
              <a:off x="6046023" y="254598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342" name="矩形 258"/>
            <p:cNvSpPr/>
            <p:nvPr/>
          </p:nvSpPr>
          <p:spPr>
            <a:xfrm>
              <a:off x="6046023" y="2937725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343" name="矩形 259"/>
            <p:cNvSpPr/>
            <p:nvPr/>
          </p:nvSpPr>
          <p:spPr>
            <a:xfrm>
              <a:off x="6046023" y="450466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344" name="矩形 260"/>
            <p:cNvSpPr/>
            <p:nvPr/>
          </p:nvSpPr>
          <p:spPr>
            <a:xfrm>
              <a:off x="6046023" y="489640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345" name="矩形 261"/>
            <p:cNvSpPr/>
            <p:nvPr/>
          </p:nvSpPr>
          <p:spPr>
            <a:xfrm>
              <a:off x="5948166" y="2061610"/>
              <a:ext cx="1320428" cy="3083229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346" name="左大括号 311"/>
            <p:cNvSpPr/>
            <p:nvPr/>
          </p:nvSpPr>
          <p:spPr>
            <a:xfrm>
              <a:off x="5684536" y="2384816"/>
              <a:ext cx="304801" cy="71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8"/>
                    <a:pt x="10800" y="21083"/>
                  </a:cubicBezTo>
                  <a:lnTo>
                    <a:pt x="10800" y="11317"/>
                  </a:lnTo>
                  <a:cubicBezTo>
                    <a:pt x="10800" y="11032"/>
                    <a:pt x="5965" y="10800"/>
                    <a:pt x="0" y="10800"/>
                  </a:cubicBezTo>
                  <a:cubicBezTo>
                    <a:pt x="5965" y="10800"/>
                    <a:pt x="10800" y="10568"/>
                    <a:pt x="10800" y="10283"/>
                  </a:cubicBezTo>
                  <a:lnTo>
                    <a:pt x="10800" y="517"/>
                  </a:lnTo>
                  <a:cubicBezTo>
                    <a:pt x="10800" y="232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347" name="直接连接符 313"/>
            <p:cNvCxnSpPr>
              <a:stCxn id="331" idx="0"/>
              <a:endCxn id="346" idx="0"/>
            </p:cNvCxnSpPr>
            <p:nvPr/>
          </p:nvCxnSpPr>
          <p:spPr>
            <a:xfrm flipV="1">
              <a:off x="4776529" y="2741887"/>
              <a:ext cx="1060408" cy="2361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348" name="左大括号 314"/>
            <p:cNvSpPr/>
            <p:nvPr/>
          </p:nvSpPr>
          <p:spPr>
            <a:xfrm>
              <a:off x="5684536" y="3167139"/>
              <a:ext cx="304801" cy="18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6"/>
                    <a:pt x="10800" y="21413"/>
                  </a:cubicBezTo>
                  <a:lnTo>
                    <a:pt x="10800" y="10987"/>
                  </a:lnTo>
                  <a:cubicBezTo>
                    <a:pt x="10800" y="10884"/>
                    <a:pt x="5965" y="10800"/>
                    <a:pt x="0" y="10800"/>
                  </a:cubicBezTo>
                  <a:cubicBezTo>
                    <a:pt x="5965" y="10800"/>
                    <a:pt x="10800" y="10716"/>
                    <a:pt x="10800" y="10613"/>
                  </a:cubicBezTo>
                  <a:lnTo>
                    <a:pt x="10800" y="187"/>
                  </a:lnTo>
                  <a:cubicBezTo>
                    <a:pt x="10800" y="84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349" name="直接连接符 315"/>
            <p:cNvCxnSpPr>
              <a:stCxn id="333" idx="0"/>
              <a:endCxn id="348" idx="0"/>
            </p:cNvCxnSpPr>
            <p:nvPr/>
          </p:nvCxnSpPr>
          <p:spPr>
            <a:xfrm>
              <a:off x="4776529" y="3974213"/>
              <a:ext cx="1060408" cy="13876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350" name="文本框 318"/>
            <p:cNvSpPr/>
            <p:nvPr/>
          </p:nvSpPr>
          <p:spPr>
            <a:xfrm>
              <a:off x="5092125" y="4067127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泛化</a:t>
              </a:r>
            </a:p>
          </p:txBody>
        </p:sp>
        <p:sp>
          <p:nvSpPr>
            <p:cNvPr id="351" name="文本框 319"/>
            <p:cNvSpPr/>
            <p:nvPr/>
          </p:nvSpPr>
          <p:spPr>
            <a:xfrm>
              <a:off x="5092125" y="2645256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等同</a:t>
              </a:r>
            </a:p>
          </p:txBody>
        </p:sp>
        <p:sp>
          <p:nvSpPr>
            <p:cNvPr id="352" name="左大括号 189"/>
            <p:cNvSpPr/>
            <p:nvPr/>
          </p:nvSpPr>
          <p:spPr>
            <a:xfrm rot="10800000">
              <a:off x="7228135" y="3158625"/>
              <a:ext cx="307777" cy="18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353" name="文本框 195"/>
            <p:cNvSpPr/>
            <p:nvPr/>
          </p:nvSpPr>
          <p:spPr>
            <a:xfrm>
              <a:off x="7546612" y="4004983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包装类</a:t>
              </a:r>
            </a:p>
          </p:txBody>
        </p:sp>
        <p:sp>
          <p:nvSpPr>
            <p:cNvPr id="354" name="矩形 196"/>
            <p:cNvSpPr/>
            <p:nvPr/>
          </p:nvSpPr>
          <p:spPr>
            <a:xfrm>
              <a:off x="3338821" y="4242348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355" name="矩形 1"/>
            <p:cNvSpPr/>
            <p:nvPr/>
          </p:nvSpPr>
          <p:spPr>
            <a:xfrm>
              <a:off x="3338808" y="141342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356" name="文本框 19"/>
            <p:cNvSpPr/>
            <p:nvPr/>
          </p:nvSpPr>
          <p:spPr>
            <a:xfrm>
              <a:off x="2202421" y="0"/>
              <a:ext cx="335280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700">
                  <a:solidFill>
                    <a:srgbClr val="FFFFFF"/>
                  </a:solidFill>
                </a:defRPr>
              </a:pPr>
              <a:r>
                <a:t>字面风格的</a:t>
              </a:r>
            </a:p>
            <a:p>
              <a:pPr defTabSz="1828800">
                <a:defRPr i="1" sz="13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Literal style / literal expression</a:t>
              </a:r>
              <a:r>
                <a:t>）</a:t>
              </a:r>
            </a:p>
          </p:txBody>
        </p:sp>
        <p:sp>
          <p:nvSpPr>
            <p:cNvPr id="357" name="左大括号 28"/>
            <p:cNvSpPr/>
            <p:nvPr/>
          </p:nvSpPr>
          <p:spPr>
            <a:xfrm>
              <a:off x="2728445" y="3269968"/>
              <a:ext cx="561205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9"/>
                    <a:pt x="10800" y="20883"/>
                  </a:cubicBezTo>
                  <a:lnTo>
                    <a:pt x="10800" y="11517"/>
                  </a:lnTo>
                  <a:cubicBezTo>
                    <a:pt x="10800" y="11121"/>
                    <a:pt x="5965" y="10800"/>
                    <a:pt x="0" y="10800"/>
                  </a:cubicBezTo>
                  <a:cubicBezTo>
                    <a:pt x="5965" y="10800"/>
                    <a:pt x="10800" y="10479"/>
                    <a:pt x="10800" y="10083"/>
                  </a:cubicBezTo>
                  <a:lnTo>
                    <a:pt x="10800" y="717"/>
                  </a:lnTo>
                  <a:cubicBezTo>
                    <a:pt x="10800" y="321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358" name="矩形 39"/>
            <p:cNvSpPr/>
            <p:nvPr/>
          </p:nvSpPr>
          <p:spPr>
            <a:xfrm>
              <a:off x="3338808" y="4556062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unique symbol</a:t>
              </a:r>
            </a:p>
          </p:txBody>
        </p:sp>
        <p:sp>
          <p:nvSpPr>
            <p:cNvPr id="359" name="矩形 40"/>
            <p:cNvSpPr/>
            <p:nvPr/>
          </p:nvSpPr>
          <p:spPr>
            <a:xfrm>
              <a:off x="3410821" y="4993849"/>
              <a:ext cx="93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More …</a:t>
              </a:r>
            </a:p>
          </p:txBody>
        </p:sp>
      </p:grpSp>
      <p:grpSp>
        <p:nvGrpSpPr>
          <p:cNvPr id="364" name="成组"/>
          <p:cNvGrpSpPr/>
          <p:nvPr/>
        </p:nvGrpSpPr>
        <p:grpSpPr>
          <a:xfrm>
            <a:off x="16477746" y="7044983"/>
            <a:ext cx="1990060" cy="1314260"/>
            <a:chOff x="0" y="0"/>
            <a:chExt cx="1990059" cy="1314259"/>
          </a:xfrm>
        </p:grpSpPr>
        <p:sp>
          <p:nvSpPr>
            <p:cNvPr id="413" name="连接符: 肘形 135"/>
            <p:cNvSpPr/>
            <p:nvPr/>
          </p:nvSpPr>
          <p:spPr>
            <a:xfrm>
              <a:off x="0" y="744532"/>
              <a:ext cx="913675" cy="569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62" name="矩形 60"/>
            <p:cNvSpPr/>
            <p:nvPr/>
          </p:nvSpPr>
          <p:spPr>
            <a:xfrm>
              <a:off x="913674" y="0"/>
              <a:ext cx="1076386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对象</a:t>
              </a:r>
            </a:p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Object</a:t>
              </a:r>
            </a:p>
          </p:txBody>
        </p:sp>
        <p:sp>
          <p:nvSpPr>
            <p:cNvPr id="363" name="矩形 95"/>
            <p:cNvSpPr/>
            <p:nvPr/>
          </p:nvSpPr>
          <p:spPr>
            <a:xfrm>
              <a:off x="241575" y="873736"/>
              <a:ext cx="5761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实例化</a:t>
              </a:r>
            </a:p>
          </p:txBody>
        </p:sp>
      </p:grpSp>
      <p:cxnSp>
        <p:nvCxnSpPr>
          <p:cNvPr id="365" name="连接符: 曲线 11"/>
          <p:cNvCxnSpPr>
            <a:stCxn id="308" idx="0"/>
            <a:endCxn id="273" idx="0"/>
          </p:cNvCxnSpPr>
          <p:nvPr/>
        </p:nvCxnSpPr>
        <p:spPr>
          <a:xfrm>
            <a:off x="12432976" y="2787754"/>
            <a:ext cx="5498195" cy="239876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366" name="连接符: 曲线 65"/>
          <p:cNvCxnSpPr>
            <a:stCxn id="301" idx="0"/>
            <a:endCxn id="276" idx="0"/>
          </p:cNvCxnSpPr>
          <p:nvPr/>
        </p:nvCxnSpPr>
        <p:spPr>
          <a:xfrm>
            <a:off x="18665964" y="2350365"/>
            <a:ext cx="2053918" cy="30187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367" name="连接符: 曲线 65"/>
          <p:cNvCxnSpPr>
            <a:stCxn id="302" idx="0"/>
            <a:endCxn id="277" idx="0"/>
          </p:cNvCxnSpPr>
          <p:nvPr/>
        </p:nvCxnSpPr>
        <p:spPr>
          <a:xfrm>
            <a:off x="18677560" y="3052965"/>
            <a:ext cx="2042322" cy="7377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414" name="连接符: 肘形 135"/>
          <p:cNvSpPr/>
          <p:nvPr/>
        </p:nvSpPr>
        <p:spPr>
          <a:xfrm>
            <a:off x="18925790" y="4436791"/>
            <a:ext cx="595874" cy="356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69" name="文本框 78"/>
          <p:cNvSpPr txBox="1"/>
          <p:nvPr/>
        </p:nvSpPr>
        <p:spPr>
          <a:xfrm>
            <a:off x="18469584" y="4323095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同构</a:t>
            </a:r>
          </a:p>
        </p:txBody>
      </p:sp>
      <p:sp>
        <p:nvSpPr>
          <p:cNvPr id="370" name="文本框 9"/>
          <p:cNvSpPr txBox="1"/>
          <p:nvPr/>
        </p:nvSpPr>
        <p:spPr>
          <a:xfrm>
            <a:off x="18469584" y="4637657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有限</a:t>
            </a:r>
          </a:p>
        </p:txBody>
      </p:sp>
      <p:sp>
        <p:nvSpPr>
          <p:cNvPr id="371" name="文本框 9"/>
          <p:cNvSpPr txBox="1"/>
          <p:nvPr/>
        </p:nvSpPr>
        <p:spPr>
          <a:xfrm>
            <a:off x="18469584" y="496756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固定</a:t>
            </a:r>
          </a:p>
        </p:txBody>
      </p:sp>
      <p:sp>
        <p:nvSpPr>
          <p:cNvPr id="372" name="文本框 78"/>
          <p:cNvSpPr txBox="1"/>
          <p:nvPr/>
        </p:nvSpPr>
        <p:spPr>
          <a:xfrm>
            <a:off x="18469584" y="529747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异构</a:t>
            </a:r>
          </a:p>
        </p:txBody>
      </p:sp>
      <p:sp>
        <p:nvSpPr>
          <p:cNvPr id="373" name="文本框 9"/>
          <p:cNvSpPr txBox="1"/>
          <p:nvPr/>
        </p:nvSpPr>
        <p:spPr>
          <a:xfrm>
            <a:off x="18469584" y="5627389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无限</a:t>
            </a:r>
          </a:p>
        </p:txBody>
      </p:sp>
      <p:sp>
        <p:nvSpPr>
          <p:cNvPr id="374" name="文本框 9"/>
          <p:cNvSpPr txBox="1"/>
          <p:nvPr/>
        </p:nvSpPr>
        <p:spPr>
          <a:xfrm>
            <a:off x="18469584" y="5957300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不固定</a:t>
            </a:r>
          </a:p>
        </p:txBody>
      </p:sp>
      <p:sp>
        <p:nvSpPr>
          <p:cNvPr id="375" name="左大括号 247"/>
          <p:cNvSpPr/>
          <p:nvPr/>
        </p:nvSpPr>
        <p:spPr>
          <a:xfrm>
            <a:off x="18310128" y="4316862"/>
            <a:ext cx="266573" cy="188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415" name="连接符: 肘形 135"/>
          <p:cNvSpPr/>
          <p:nvPr/>
        </p:nvSpPr>
        <p:spPr>
          <a:xfrm>
            <a:off x="18921989" y="4718864"/>
            <a:ext cx="1469224" cy="84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16" name="连接符: 肘形 135"/>
          <p:cNvSpPr/>
          <p:nvPr/>
        </p:nvSpPr>
        <p:spPr>
          <a:xfrm>
            <a:off x="18935406" y="5079313"/>
            <a:ext cx="1284000" cy="48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17" name="连接符: 肘形 135"/>
          <p:cNvSpPr/>
          <p:nvPr/>
        </p:nvSpPr>
        <p:spPr>
          <a:xfrm>
            <a:off x="18931478" y="5396603"/>
            <a:ext cx="841633" cy="16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18" name="连接符: 肘形 135"/>
          <p:cNvSpPr/>
          <p:nvPr/>
        </p:nvSpPr>
        <p:spPr>
          <a:xfrm>
            <a:off x="18910608" y="4958798"/>
            <a:ext cx="643132" cy="78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19" name="连接符: 肘形 135"/>
          <p:cNvSpPr/>
          <p:nvPr/>
        </p:nvSpPr>
        <p:spPr>
          <a:xfrm>
            <a:off x="18960163" y="4952663"/>
            <a:ext cx="640243" cy="1091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81" name="左大括号 247"/>
          <p:cNvSpPr/>
          <p:nvPr/>
        </p:nvSpPr>
        <p:spPr>
          <a:xfrm>
            <a:off x="18310128" y="8589629"/>
            <a:ext cx="266573" cy="260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382" name="X, Y"/>
          <p:cNvSpPr txBox="1"/>
          <p:nvPr/>
        </p:nvSpPr>
        <p:spPr>
          <a:xfrm>
            <a:off x="16513969" y="3494644"/>
            <a:ext cx="5477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X, Y</a:t>
            </a:r>
          </a:p>
        </p:txBody>
      </p:sp>
      <p:sp>
        <p:nvSpPr>
          <p:cNvPr id="383" name="矩形 60"/>
          <p:cNvSpPr txBox="1"/>
          <p:nvPr/>
        </p:nvSpPr>
        <p:spPr>
          <a:xfrm>
            <a:off x="17214006" y="9475532"/>
            <a:ext cx="125379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函数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Function</a:t>
            </a:r>
          </a:p>
        </p:txBody>
      </p:sp>
      <p:grpSp>
        <p:nvGrpSpPr>
          <p:cNvPr id="398" name="成组"/>
          <p:cNvGrpSpPr/>
          <p:nvPr/>
        </p:nvGrpSpPr>
        <p:grpSpPr>
          <a:xfrm>
            <a:off x="18310128" y="6368796"/>
            <a:ext cx="3679754" cy="1919838"/>
            <a:chOff x="0" y="0"/>
            <a:chExt cx="3679752" cy="1919837"/>
          </a:xfrm>
        </p:grpSpPr>
        <p:sp>
          <p:nvSpPr>
            <p:cNvPr id="384" name="矩形 50"/>
            <p:cNvSpPr/>
            <p:nvPr/>
          </p:nvSpPr>
          <p:spPr>
            <a:xfrm>
              <a:off x="1139752" y="570672"/>
              <a:ext cx="2540001" cy="372142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x: object</a:t>
              </a:r>
            </a:p>
          </p:txBody>
        </p:sp>
        <p:sp>
          <p:nvSpPr>
            <p:cNvPr id="385" name="矩形 460"/>
            <p:cNvSpPr/>
            <p:nvPr/>
          </p:nvSpPr>
          <p:spPr>
            <a:xfrm>
              <a:off x="1139752" y="102489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{a: ..., b: ...}</a:t>
              </a:r>
            </a:p>
          </p:txBody>
        </p:sp>
        <p:sp>
          <p:nvSpPr>
            <p:cNvPr id="386" name="矩形 460"/>
            <p:cNvSpPr/>
            <p:nvPr/>
          </p:nvSpPr>
          <p:spPr>
            <a:xfrm>
              <a:off x="1139752" y="1039048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记录</a:t>
              </a:r>
              <a:r>
                <a:t>：</a:t>
              </a:r>
              <a:r>
                <a:t>Record&lt;&gt;</a:t>
              </a:r>
            </a:p>
          </p:txBody>
        </p:sp>
        <p:sp>
          <p:nvSpPr>
            <p:cNvPr id="387" name="文本框 78"/>
            <p:cNvSpPr txBox="1"/>
            <p:nvPr/>
          </p:nvSpPr>
          <p:spPr>
            <a:xfrm>
              <a:off x="177458" y="0"/>
              <a:ext cx="508001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同构</a:t>
              </a:r>
            </a:p>
          </p:txBody>
        </p:sp>
        <p:sp>
          <p:nvSpPr>
            <p:cNvPr id="388" name="文本框 9"/>
            <p:cNvSpPr txBox="1"/>
            <p:nvPr/>
          </p:nvSpPr>
          <p:spPr>
            <a:xfrm>
              <a:off x="177458" y="329910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有限</a:t>
              </a:r>
            </a:p>
          </p:txBody>
        </p:sp>
        <p:sp>
          <p:nvSpPr>
            <p:cNvPr id="389" name="文本框 9"/>
            <p:cNvSpPr txBox="1"/>
            <p:nvPr/>
          </p:nvSpPr>
          <p:spPr>
            <a:xfrm>
              <a:off x="177458" y="659821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固定</a:t>
              </a:r>
            </a:p>
          </p:txBody>
        </p:sp>
        <p:sp>
          <p:nvSpPr>
            <p:cNvPr id="390" name="文本框 78"/>
            <p:cNvSpPr txBox="1"/>
            <p:nvPr/>
          </p:nvSpPr>
          <p:spPr>
            <a:xfrm>
              <a:off x="177458" y="98973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异构</a:t>
              </a:r>
            </a:p>
          </p:txBody>
        </p:sp>
        <p:sp>
          <p:nvSpPr>
            <p:cNvPr id="391" name="文本框 9"/>
            <p:cNvSpPr txBox="1"/>
            <p:nvPr/>
          </p:nvSpPr>
          <p:spPr>
            <a:xfrm>
              <a:off x="177458" y="131964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无限</a:t>
              </a:r>
            </a:p>
          </p:txBody>
        </p:sp>
        <p:sp>
          <p:nvSpPr>
            <p:cNvPr id="392" name="文本框 9"/>
            <p:cNvSpPr txBox="1"/>
            <p:nvPr/>
          </p:nvSpPr>
          <p:spPr>
            <a:xfrm>
              <a:off x="177458" y="1649554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不固定</a:t>
              </a:r>
            </a:p>
          </p:txBody>
        </p:sp>
        <p:sp>
          <p:nvSpPr>
            <p:cNvPr id="393" name="矩形 50"/>
            <p:cNvSpPr/>
            <p:nvPr/>
          </p:nvSpPr>
          <p:spPr>
            <a:xfrm>
              <a:off x="1139752" y="1507231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indent="127000" algn="l" defTabSz="1828800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枚举：enum ...</a:t>
              </a:r>
            </a:p>
          </p:txBody>
        </p:sp>
        <p:sp>
          <p:nvSpPr>
            <p:cNvPr id="420" name="连接符: 肘形 135"/>
            <p:cNvSpPr/>
            <p:nvPr/>
          </p:nvSpPr>
          <p:spPr>
            <a:xfrm>
              <a:off x="623227" y="364904"/>
              <a:ext cx="477717" cy="650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1" name="连接符: 肘形 135"/>
            <p:cNvSpPr/>
            <p:nvPr/>
          </p:nvSpPr>
          <p:spPr>
            <a:xfrm>
              <a:off x="685458" y="364904"/>
              <a:ext cx="415485" cy="5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22" name="连接符: 肘形 135"/>
            <p:cNvSpPr/>
            <p:nvPr/>
          </p:nvSpPr>
          <p:spPr>
            <a:xfrm>
              <a:off x="676840" y="364904"/>
              <a:ext cx="424103" cy="129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97" name="左大括号 247"/>
            <p:cNvSpPr/>
            <p:nvPr/>
          </p:nvSpPr>
          <p:spPr>
            <a:xfrm>
              <a:off x="0" y="34515"/>
              <a:ext cx="266572" cy="188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96"/>
                    <a:pt x="10800" y="20474"/>
                  </a:cubicBezTo>
                  <a:lnTo>
                    <a:pt x="10800" y="11926"/>
                  </a:lnTo>
                  <a:cubicBezTo>
                    <a:pt x="10800" y="11304"/>
                    <a:pt x="5965" y="10800"/>
                    <a:pt x="0" y="10800"/>
                  </a:cubicBezTo>
                  <a:cubicBezTo>
                    <a:pt x="5965" y="10800"/>
                    <a:pt x="10800" y="10296"/>
                    <a:pt x="10800" y="9674"/>
                  </a:cubicBezTo>
                  <a:lnTo>
                    <a:pt x="10800" y="1126"/>
                  </a:lnTo>
                  <a:cubicBezTo>
                    <a:pt x="10800" y="50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</p:grpSp>
      <p:sp>
        <p:nvSpPr>
          <p:cNvPr id="399" name="..."/>
          <p:cNvSpPr txBox="1"/>
          <p:nvPr/>
        </p:nvSpPr>
        <p:spPr>
          <a:xfrm>
            <a:off x="19293327" y="9610637"/>
            <a:ext cx="4022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423" name="连接符: 肘形 135"/>
          <p:cNvSpPr/>
          <p:nvPr/>
        </p:nvSpPr>
        <p:spPr>
          <a:xfrm>
            <a:off x="16476070" y="9249160"/>
            <a:ext cx="737937" cy="3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401" name="文本框 136"/>
          <p:cNvSpPr txBox="1"/>
          <p:nvPr/>
        </p:nvSpPr>
        <p:spPr>
          <a:xfrm rot="2255021">
            <a:off x="13799835" y="829865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402" name="文本框 457"/>
          <p:cNvSpPr txBox="1"/>
          <p:nvPr/>
        </p:nvSpPr>
        <p:spPr>
          <a:xfrm rot="20968705">
            <a:off x="14082390" y="719569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可索引</a:t>
            </a:r>
          </a:p>
        </p:txBody>
      </p:sp>
      <p:sp>
        <p:nvSpPr>
          <p:cNvPr id="403" name="文本框 462"/>
          <p:cNvSpPr txBox="1"/>
          <p:nvPr/>
        </p:nvSpPr>
        <p:spPr>
          <a:xfrm rot="214402">
            <a:off x="14082391" y="7550362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可迭代</a:t>
            </a:r>
          </a:p>
        </p:txBody>
      </p:sp>
      <p:sp>
        <p:nvSpPr>
          <p:cNvPr id="404" name="文本框 465"/>
          <p:cNvSpPr txBox="1"/>
          <p:nvPr/>
        </p:nvSpPr>
        <p:spPr>
          <a:xfrm rot="1098054">
            <a:off x="13983103" y="7985965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可创建</a:t>
            </a:r>
          </a:p>
        </p:txBody>
      </p:sp>
      <p:sp>
        <p:nvSpPr>
          <p:cNvPr id="405" name="文本框 469"/>
          <p:cNvSpPr txBox="1"/>
          <p:nvPr/>
        </p:nvSpPr>
        <p:spPr>
          <a:xfrm>
            <a:off x="12855421" y="8662460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5" grpId="1"/>
      <p:bldP build="whole" bldLvl="1" animBg="1" rev="0" advAuto="0" spid="364" grpId="5"/>
      <p:bldP build="whole" bldLvl="1" animBg="1" rev="0" advAuto="0" spid="398" grpId="7"/>
      <p:bldP build="whole" bldLvl="1" animBg="1" rev="0" advAuto="0" spid="408" grpId="6"/>
      <p:bldP build="whole" bldLvl="1" animBg="1" rev="0" advAuto="0" spid="311" grpId="3"/>
      <p:bldP build="whole" bldLvl="1" animBg="1" rev="0" advAuto="0" spid="365" grpId="2"/>
      <p:bldP build="whole" bldLvl="1" animBg="1" rev="0" advAuto="0" spid="310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椭圆形"/>
          <p:cNvSpPr/>
          <p:nvPr/>
        </p:nvSpPr>
        <p:spPr>
          <a:xfrm>
            <a:off x="10140363" y="651674"/>
            <a:ext cx="5508454" cy="2660109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426" name="组合类型…"/>
          <p:cNvSpPr txBox="1"/>
          <p:nvPr/>
        </p:nvSpPr>
        <p:spPr>
          <a:xfrm>
            <a:off x="11208302" y="1180771"/>
            <a:ext cx="2449348" cy="98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组合类型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（Combination types）</a:t>
            </a:r>
          </a:p>
        </p:txBody>
      </p:sp>
      <p:sp>
        <p:nvSpPr>
          <p:cNvPr id="427" name="矩形 52"/>
          <p:cNvSpPr txBox="1"/>
          <p:nvPr/>
        </p:nvSpPr>
        <p:spPr>
          <a:xfrm>
            <a:off x="17391420" y="4869017"/>
            <a:ext cx="1079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列表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List</a:t>
            </a:r>
          </a:p>
        </p:txBody>
      </p:sp>
      <p:sp>
        <p:nvSpPr>
          <p:cNvPr id="428" name="椭圆形"/>
          <p:cNvSpPr/>
          <p:nvPr/>
        </p:nvSpPr>
        <p:spPr>
          <a:xfrm>
            <a:off x="13913400" y="2172886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429" name="关系组合"/>
          <p:cNvSpPr txBox="1"/>
          <p:nvPr/>
        </p:nvSpPr>
        <p:spPr>
          <a:xfrm>
            <a:off x="14143958" y="2232210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关系组合</a:t>
            </a:r>
          </a:p>
        </p:txBody>
      </p:sp>
      <p:sp>
        <p:nvSpPr>
          <p:cNvPr id="430" name="矩形 53"/>
          <p:cNvSpPr/>
          <p:nvPr/>
        </p:nvSpPr>
        <p:spPr>
          <a:xfrm>
            <a:off x="19449881" y="2199522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联合：</a:t>
            </a:r>
            <a:r>
              <a:t>X | Y</a:t>
            </a:r>
          </a:p>
        </p:txBody>
      </p:sp>
      <p:sp>
        <p:nvSpPr>
          <p:cNvPr id="431" name="矩形 55"/>
          <p:cNvSpPr/>
          <p:nvPr/>
        </p:nvSpPr>
        <p:spPr>
          <a:xfrm>
            <a:off x="19449881" y="2945707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交叉：</a:t>
            </a:r>
            <a:r>
              <a:t>X &amp; Y</a:t>
            </a:r>
          </a:p>
        </p:txBody>
      </p:sp>
      <p:sp>
        <p:nvSpPr>
          <p:cNvPr id="560" name="连接符: 曲线 67"/>
          <p:cNvSpPr/>
          <p:nvPr/>
        </p:nvSpPr>
        <p:spPr>
          <a:xfrm>
            <a:off x="14707023" y="2565743"/>
            <a:ext cx="2702677" cy="2303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85" y="5541"/>
                  <a:pt x="9485" y="12741"/>
                  <a:pt x="21600" y="21600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3" name="矩形 104"/>
          <p:cNvSpPr txBox="1"/>
          <p:nvPr/>
        </p:nvSpPr>
        <p:spPr>
          <a:xfrm>
            <a:off x="15599266" y="11424505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434" name="椭圆 111"/>
          <p:cNvSpPr txBox="1"/>
          <p:nvPr/>
        </p:nvSpPr>
        <p:spPr>
          <a:xfrm>
            <a:off x="11801426" y="7136176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435" name="矩形 113"/>
          <p:cNvSpPr/>
          <p:nvPr/>
        </p:nvSpPr>
        <p:spPr>
          <a:xfrm>
            <a:off x="14802311" y="6833052"/>
            <a:ext cx="1793697" cy="3385847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cxnSp>
        <p:nvCxnSpPr>
          <p:cNvPr id="436" name="连接符: 肘形 135"/>
          <p:cNvCxnSpPr>
            <a:stCxn id="434" idx="0"/>
            <a:endCxn id="468" idx="0"/>
          </p:cNvCxnSpPr>
          <p:nvPr/>
        </p:nvCxnSpPr>
        <p:spPr>
          <a:xfrm>
            <a:off x="12845367" y="7691166"/>
            <a:ext cx="2841443" cy="14114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439" name="成组"/>
          <p:cNvGrpSpPr/>
          <p:nvPr/>
        </p:nvGrpSpPr>
        <p:grpSpPr>
          <a:xfrm>
            <a:off x="16458860" y="5557087"/>
            <a:ext cx="1176182" cy="1603159"/>
            <a:chOff x="0" y="0"/>
            <a:chExt cx="1176180" cy="1603158"/>
          </a:xfrm>
        </p:grpSpPr>
        <p:sp>
          <p:nvSpPr>
            <p:cNvPr id="437" name="连接符: 肘形 135"/>
            <p:cNvSpPr/>
            <p:nvPr/>
          </p:nvSpPr>
          <p:spPr>
            <a:xfrm flipH="1">
              <a:off x="0" y="0"/>
              <a:ext cx="1039828" cy="160315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/>
              </a:pPr>
            </a:p>
          </p:txBody>
        </p:sp>
        <p:sp>
          <p:nvSpPr>
            <p:cNvPr id="438" name="文本框 145"/>
            <p:cNvSpPr/>
            <p:nvPr/>
          </p:nvSpPr>
          <p:spPr>
            <a:xfrm>
              <a:off x="246840" y="419263"/>
              <a:ext cx="9293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数字键值索引</a:t>
              </a:r>
            </a:p>
          </p:txBody>
        </p:sp>
      </p:grpSp>
      <p:sp>
        <p:nvSpPr>
          <p:cNvPr id="561" name="连接符: 曲线 239"/>
          <p:cNvSpPr/>
          <p:nvPr/>
        </p:nvSpPr>
        <p:spPr>
          <a:xfrm>
            <a:off x="21984295" y="9305425"/>
            <a:ext cx="485476" cy="129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4" h="21193" fill="norm" stroke="1" extrusionOk="0">
                <a:moveTo>
                  <a:pt x="1874" y="21193"/>
                </a:moveTo>
                <a:cubicBezTo>
                  <a:pt x="21600" y="6651"/>
                  <a:pt x="20975" y="-407"/>
                  <a:pt x="0" y="18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41" name="矩形 162"/>
          <p:cNvSpPr/>
          <p:nvPr/>
        </p:nvSpPr>
        <p:spPr>
          <a:xfrm>
            <a:off x="19449881" y="858530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类：</a:t>
            </a:r>
            <a:r>
              <a:t>class ...</a:t>
            </a:r>
          </a:p>
        </p:txBody>
      </p:sp>
      <p:sp>
        <p:nvSpPr>
          <p:cNvPr id="442" name="矩形 163"/>
          <p:cNvSpPr/>
          <p:nvPr/>
        </p:nvSpPr>
        <p:spPr>
          <a:xfrm>
            <a:off x="19442749" y="1039848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一般函数</a:t>
            </a:r>
            <a:r>
              <a:t>: function x() …</a:t>
            </a:r>
          </a:p>
        </p:txBody>
      </p:sp>
      <p:sp>
        <p:nvSpPr>
          <p:cNvPr id="443" name="矩形 164"/>
          <p:cNvSpPr/>
          <p:nvPr/>
        </p:nvSpPr>
        <p:spPr>
          <a:xfrm>
            <a:off x="19442749" y="1078684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箭头函数</a:t>
            </a:r>
            <a:r>
              <a:t>: x = ()=&gt;...</a:t>
            </a:r>
          </a:p>
        </p:txBody>
      </p:sp>
      <p:sp>
        <p:nvSpPr>
          <p:cNvPr id="444" name="矩形 238"/>
          <p:cNvSpPr/>
          <p:nvPr/>
        </p:nvSpPr>
        <p:spPr>
          <a:xfrm>
            <a:off x="19449881" y="9058966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构造器</a:t>
            </a:r>
          </a:p>
        </p:txBody>
      </p:sp>
      <p:sp>
        <p:nvSpPr>
          <p:cNvPr id="445" name="矩形 242"/>
          <p:cNvSpPr/>
          <p:nvPr/>
        </p:nvSpPr>
        <p:spPr>
          <a:xfrm>
            <a:off x="19442749" y="1000252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生成器函数</a:t>
            </a:r>
            <a:r>
              <a:t>: function*()...</a:t>
            </a:r>
          </a:p>
        </p:txBody>
      </p:sp>
      <p:sp>
        <p:nvSpPr>
          <p:cNvPr id="446" name="左大括号 247"/>
          <p:cNvSpPr/>
          <p:nvPr/>
        </p:nvSpPr>
        <p:spPr>
          <a:xfrm>
            <a:off x="19247384" y="8588524"/>
            <a:ext cx="168113" cy="8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562" name="连接符: 肘形 135"/>
          <p:cNvSpPr/>
          <p:nvPr/>
        </p:nvSpPr>
        <p:spPr>
          <a:xfrm>
            <a:off x="16479561" y="8657283"/>
            <a:ext cx="907700" cy="81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563" name="连接符: 肘形 135"/>
          <p:cNvSpPr/>
          <p:nvPr/>
        </p:nvSpPr>
        <p:spPr>
          <a:xfrm>
            <a:off x="7310363" y="790755"/>
            <a:ext cx="3056954" cy="651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64" name="连接符: 肘形 135"/>
          <p:cNvSpPr/>
          <p:nvPr/>
        </p:nvSpPr>
        <p:spPr>
          <a:xfrm>
            <a:off x="9538339" y="3276112"/>
            <a:ext cx="2666775" cy="500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50" name="直接连接符 535"/>
          <p:cNvSpPr/>
          <p:nvPr/>
        </p:nvSpPr>
        <p:spPr>
          <a:xfrm flipH="1">
            <a:off x="9893962" y="843085"/>
            <a:ext cx="1" cy="8584489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451" name="文本框 10"/>
          <p:cNvSpPr txBox="1"/>
          <p:nvPr/>
        </p:nvSpPr>
        <p:spPr>
          <a:xfrm rot="2820000">
            <a:off x="15107707" y="3155338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（顺序的）</a:t>
            </a:r>
          </a:p>
        </p:txBody>
      </p:sp>
      <p:cxnSp>
        <p:nvCxnSpPr>
          <p:cNvPr id="452" name="连接符: 曲线 65"/>
          <p:cNvCxnSpPr>
            <a:stCxn id="428" idx="0"/>
            <a:endCxn id="454" idx="0"/>
          </p:cNvCxnSpPr>
          <p:nvPr/>
        </p:nvCxnSpPr>
        <p:spPr>
          <a:xfrm flipV="1">
            <a:off x="14583626" y="2350365"/>
            <a:ext cx="4082339" cy="17278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cxnSp>
        <p:nvCxnSpPr>
          <p:cNvPr id="453" name="连接符: 曲线 66"/>
          <p:cNvCxnSpPr>
            <a:stCxn id="428" idx="0"/>
            <a:endCxn id="455" idx="0"/>
          </p:cNvCxnSpPr>
          <p:nvPr/>
        </p:nvCxnSpPr>
        <p:spPr>
          <a:xfrm>
            <a:off x="14583626" y="2367642"/>
            <a:ext cx="4093935" cy="68532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454" name="文本框 63"/>
          <p:cNvSpPr txBox="1"/>
          <p:nvPr/>
        </p:nvSpPr>
        <p:spPr>
          <a:xfrm>
            <a:off x="18460780" y="22424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并集</a:t>
            </a:r>
          </a:p>
        </p:txBody>
      </p:sp>
      <p:sp>
        <p:nvSpPr>
          <p:cNvPr id="455" name="文本框 75"/>
          <p:cNvSpPr txBox="1"/>
          <p:nvPr/>
        </p:nvSpPr>
        <p:spPr>
          <a:xfrm>
            <a:off x="18472376" y="29450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交集</a:t>
            </a:r>
          </a:p>
        </p:txBody>
      </p:sp>
      <p:sp>
        <p:nvSpPr>
          <p:cNvPr id="456" name="矩形 6"/>
          <p:cNvSpPr/>
          <p:nvPr/>
        </p:nvSpPr>
        <p:spPr>
          <a:xfrm>
            <a:off x="18635988" y="8861418"/>
            <a:ext cx="576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子类化</a:t>
            </a:r>
          </a:p>
        </p:txBody>
      </p:sp>
      <p:sp>
        <p:nvSpPr>
          <p:cNvPr id="457" name="矩形 57"/>
          <p:cNvSpPr/>
          <p:nvPr/>
        </p:nvSpPr>
        <p:spPr>
          <a:xfrm>
            <a:off x="19449881" y="4580270"/>
            <a:ext cx="2540001" cy="372142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数组：</a:t>
            </a:r>
            <a:r>
              <a:t>X[] = [X, X, …]</a:t>
            </a:r>
          </a:p>
        </p:txBody>
      </p:sp>
      <p:sp>
        <p:nvSpPr>
          <p:cNvPr id="458" name="矩形 59"/>
          <p:cNvSpPr/>
          <p:nvPr/>
        </p:nvSpPr>
        <p:spPr>
          <a:xfrm>
            <a:off x="19449881" y="5568008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元组：</a:t>
            </a:r>
            <a:r>
              <a:t>[X, Y]</a:t>
            </a:r>
          </a:p>
        </p:txBody>
      </p:sp>
      <p:sp>
        <p:nvSpPr>
          <p:cNvPr id="459" name="文本框 2"/>
          <p:cNvSpPr txBox="1"/>
          <p:nvPr/>
        </p:nvSpPr>
        <p:spPr>
          <a:xfrm rot="21419793">
            <a:off x="15930401" y="2147907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（离散的）</a:t>
            </a:r>
          </a:p>
        </p:txBody>
      </p:sp>
      <p:cxnSp>
        <p:nvCxnSpPr>
          <p:cNvPr id="460" name="连接符: 曲线 11"/>
          <p:cNvCxnSpPr>
            <a:stCxn id="461" idx="0"/>
            <a:endCxn id="434" idx="0"/>
          </p:cNvCxnSpPr>
          <p:nvPr/>
        </p:nvCxnSpPr>
        <p:spPr>
          <a:xfrm>
            <a:off x="12432976" y="2787754"/>
            <a:ext cx="412392" cy="490341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461" name="椭圆形"/>
          <p:cNvSpPr/>
          <p:nvPr/>
        </p:nvSpPr>
        <p:spPr>
          <a:xfrm>
            <a:off x="11762750" y="2592998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462" name="结构组合"/>
          <p:cNvSpPr txBox="1"/>
          <p:nvPr/>
        </p:nvSpPr>
        <p:spPr>
          <a:xfrm>
            <a:off x="11969425" y="2653215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结构组合</a:t>
            </a:r>
          </a:p>
        </p:txBody>
      </p:sp>
      <p:sp>
        <p:nvSpPr>
          <p:cNvPr id="463" name="文本框 18"/>
          <p:cNvSpPr txBox="1"/>
          <p:nvPr/>
        </p:nvSpPr>
        <p:spPr>
          <a:xfrm>
            <a:off x="11763562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非顺序存储</a:t>
            </a:r>
          </a:p>
        </p:txBody>
      </p:sp>
      <p:sp>
        <p:nvSpPr>
          <p:cNvPr id="464" name="文本框 42"/>
          <p:cNvSpPr txBox="1"/>
          <p:nvPr/>
        </p:nvSpPr>
        <p:spPr>
          <a:xfrm>
            <a:off x="12936186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顺序存储</a:t>
            </a:r>
          </a:p>
        </p:txBody>
      </p:sp>
      <p:sp>
        <p:nvSpPr>
          <p:cNvPr id="465" name="矩形 118"/>
          <p:cNvSpPr txBox="1"/>
          <p:nvPr/>
        </p:nvSpPr>
        <p:spPr>
          <a:xfrm>
            <a:off x="14988309" y="8323413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构造签名</a:t>
            </a:r>
          </a:p>
        </p:txBody>
      </p:sp>
      <p:sp>
        <p:nvSpPr>
          <p:cNvPr id="466" name="矩形 447"/>
          <p:cNvSpPr txBox="1"/>
          <p:nvPr/>
        </p:nvSpPr>
        <p:spPr>
          <a:xfrm>
            <a:off x="14988309" y="9017717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调用签名</a:t>
            </a:r>
          </a:p>
        </p:txBody>
      </p:sp>
      <p:sp>
        <p:nvSpPr>
          <p:cNvPr id="467" name="矩形 448"/>
          <p:cNvSpPr txBox="1"/>
          <p:nvPr/>
        </p:nvSpPr>
        <p:spPr>
          <a:xfrm>
            <a:off x="14988309" y="9712026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sp>
        <p:nvSpPr>
          <p:cNvPr id="468" name="矩形 449"/>
          <p:cNvSpPr txBox="1"/>
          <p:nvPr/>
        </p:nvSpPr>
        <p:spPr>
          <a:xfrm>
            <a:off x="14988309" y="762910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迭代签名</a:t>
            </a:r>
          </a:p>
        </p:txBody>
      </p:sp>
      <p:sp>
        <p:nvSpPr>
          <p:cNvPr id="469" name="矩形 450"/>
          <p:cNvSpPr txBox="1"/>
          <p:nvPr/>
        </p:nvSpPr>
        <p:spPr>
          <a:xfrm>
            <a:off x="14988309" y="6934804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索引签名</a:t>
            </a:r>
          </a:p>
        </p:txBody>
      </p:sp>
      <p:sp>
        <p:nvSpPr>
          <p:cNvPr id="565" name="连接符: 肘形 135"/>
          <p:cNvSpPr/>
          <p:nvPr/>
        </p:nvSpPr>
        <p:spPr>
          <a:xfrm>
            <a:off x="13889308" y="8087783"/>
            <a:ext cx="1090495" cy="41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471" name="连接符: 肘形 135"/>
          <p:cNvCxnSpPr>
            <a:stCxn id="434" idx="0"/>
            <a:endCxn id="469" idx="0"/>
          </p:cNvCxnSpPr>
          <p:nvPr/>
        </p:nvCxnSpPr>
        <p:spPr>
          <a:xfrm flipV="1">
            <a:off x="12845367" y="7138004"/>
            <a:ext cx="2841443" cy="55316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566" name="连接符: 肘形 135"/>
          <p:cNvSpPr/>
          <p:nvPr/>
        </p:nvSpPr>
        <p:spPr>
          <a:xfrm>
            <a:off x="13601561" y="8246156"/>
            <a:ext cx="1384516" cy="101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473" name="连接符: 肘形 135"/>
          <p:cNvCxnSpPr>
            <a:stCxn id="434" idx="0"/>
            <a:endCxn id="467" idx="0"/>
          </p:cNvCxnSpPr>
          <p:nvPr/>
        </p:nvCxnSpPr>
        <p:spPr>
          <a:xfrm flipH="1" rot="16200000">
            <a:off x="13150850" y="7385050"/>
            <a:ext cx="2222500" cy="2844800"/>
          </a:xfrm>
          <a:prstGeom prst="bentConnector2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513" name="成组"/>
          <p:cNvGrpSpPr/>
          <p:nvPr/>
        </p:nvGrpSpPr>
        <p:grpSpPr>
          <a:xfrm>
            <a:off x="1533247" y="892981"/>
            <a:ext cx="8296553" cy="5520520"/>
            <a:chOff x="0" y="0"/>
            <a:chExt cx="8296552" cy="5520518"/>
          </a:xfrm>
        </p:grpSpPr>
        <p:sp>
          <p:nvSpPr>
            <p:cNvPr id="474" name="矩形 17"/>
            <p:cNvSpPr/>
            <p:nvPr/>
          </p:nvSpPr>
          <p:spPr>
            <a:xfrm>
              <a:off x="3338808" y="367482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475" name="矩形 20"/>
            <p:cNvSpPr/>
            <p:nvPr/>
          </p:nvSpPr>
          <p:spPr>
            <a:xfrm>
              <a:off x="3338808" y="339308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476" name="矩形 21"/>
            <p:cNvSpPr/>
            <p:nvPr/>
          </p:nvSpPr>
          <p:spPr>
            <a:xfrm>
              <a:off x="3338808" y="395655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477" name="矩形 22"/>
            <p:cNvSpPr/>
            <p:nvPr/>
          </p:nvSpPr>
          <p:spPr>
            <a:xfrm>
              <a:off x="3338808" y="282959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478" name="矩形 23"/>
            <p:cNvSpPr/>
            <p:nvPr/>
          </p:nvSpPr>
          <p:spPr>
            <a:xfrm>
              <a:off x="3338808" y="311133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479" name="矩形 24"/>
            <p:cNvSpPr/>
            <p:nvPr/>
          </p:nvSpPr>
          <p:spPr>
            <a:xfrm>
              <a:off x="3338808" y="170262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480" name="矩形 25"/>
            <p:cNvSpPr/>
            <p:nvPr/>
          </p:nvSpPr>
          <p:spPr>
            <a:xfrm>
              <a:off x="3338808" y="198437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481" name="矩形 26"/>
            <p:cNvSpPr/>
            <p:nvPr/>
          </p:nvSpPr>
          <p:spPr>
            <a:xfrm>
              <a:off x="3338808" y="226611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482" name="矩形 27"/>
            <p:cNvSpPr/>
            <p:nvPr/>
          </p:nvSpPr>
          <p:spPr>
            <a:xfrm>
              <a:off x="3338808" y="254785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483" name="文本框 31"/>
            <p:cNvSpPr/>
            <p:nvPr/>
          </p:nvSpPr>
          <p:spPr>
            <a:xfrm>
              <a:off x="41098" y="3254230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  <p:sp>
          <p:nvSpPr>
            <p:cNvPr id="484" name="左大括号 32"/>
            <p:cNvSpPr/>
            <p:nvPr/>
          </p:nvSpPr>
          <p:spPr>
            <a:xfrm rot="10800000">
              <a:off x="4692473" y="2727432"/>
              <a:ext cx="168113" cy="50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30"/>
                    <a:pt x="10800" y="20996"/>
                  </a:cubicBezTo>
                  <a:lnTo>
                    <a:pt x="10800" y="11404"/>
                  </a:lnTo>
                  <a:cubicBezTo>
                    <a:pt x="10800" y="11070"/>
                    <a:pt x="5965" y="10800"/>
                    <a:pt x="0" y="10800"/>
                  </a:cubicBezTo>
                  <a:cubicBezTo>
                    <a:pt x="5965" y="10800"/>
                    <a:pt x="10800" y="10530"/>
                    <a:pt x="10800" y="10196"/>
                  </a:cubicBezTo>
                  <a:lnTo>
                    <a:pt x="10800" y="604"/>
                  </a:lnTo>
                  <a:cubicBezTo>
                    <a:pt x="10800" y="27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485" name="文本框 33"/>
            <p:cNvSpPr/>
            <p:nvPr/>
          </p:nvSpPr>
          <p:spPr>
            <a:xfrm>
              <a:off x="6286717" y="2127777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空值类型</a:t>
              </a:r>
            </a:p>
          </p:txBody>
        </p:sp>
        <p:sp>
          <p:nvSpPr>
            <p:cNvPr id="486" name="左大括号 35"/>
            <p:cNvSpPr/>
            <p:nvPr/>
          </p:nvSpPr>
          <p:spPr>
            <a:xfrm rot="10800000">
              <a:off x="4692475" y="3269966"/>
              <a:ext cx="168109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487" name="矩形 36"/>
            <p:cNvSpPr/>
            <p:nvPr/>
          </p:nvSpPr>
          <p:spPr>
            <a:xfrm>
              <a:off x="6046023" y="3721197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488" name="矩形 37"/>
            <p:cNvSpPr/>
            <p:nvPr/>
          </p:nvSpPr>
          <p:spPr>
            <a:xfrm>
              <a:off x="6046023" y="3329461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489" name="矩形 38"/>
            <p:cNvSpPr/>
            <p:nvPr/>
          </p:nvSpPr>
          <p:spPr>
            <a:xfrm>
              <a:off x="6046023" y="4112933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490" name="文本框 47"/>
            <p:cNvSpPr/>
            <p:nvPr/>
          </p:nvSpPr>
          <p:spPr>
            <a:xfrm>
              <a:off x="4943752" y="5520518"/>
              <a:ext cx="3352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（Primitive types）</a:t>
              </a:r>
            </a:p>
          </p:txBody>
        </p:sp>
        <p:sp>
          <p:nvSpPr>
            <p:cNvPr id="491" name="矩形 48"/>
            <p:cNvSpPr/>
            <p:nvPr/>
          </p:nvSpPr>
          <p:spPr>
            <a:xfrm>
              <a:off x="3269268" y="1130128"/>
              <a:ext cx="1358282" cy="372478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492" name="左大括号 251"/>
            <p:cNvSpPr/>
            <p:nvPr/>
          </p:nvSpPr>
          <p:spPr>
            <a:xfrm>
              <a:off x="2728445" y="1290314"/>
              <a:ext cx="561205" cy="13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6"/>
                    <a:pt x="10800" y="20875"/>
                  </a:cubicBezTo>
                  <a:lnTo>
                    <a:pt x="10800" y="11525"/>
                  </a:lnTo>
                  <a:cubicBezTo>
                    <a:pt x="10800" y="11124"/>
                    <a:pt x="5965" y="10800"/>
                    <a:pt x="0" y="10800"/>
                  </a:cubicBezTo>
                  <a:cubicBezTo>
                    <a:pt x="5965" y="10800"/>
                    <a:pt x="10800" y="10476"/>
                    <a:pt x="10800" y="10075"/>
                  </a:cubicBezTo>
                  <a:lnTo>
                    <a:pt x="10800" y="725"/>
                  </a:lnTo>
                  <a:cubicBezTo>
                    <a:pt x="10800" y="32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493" name="文本框 253"/>
            <p:cNvSpPr/>
            <p:nvPr/>
          </p:nvSpPr>
          <p:spPr>
            <a:xfrm>
              <a:off x="0" y="1375546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Special types</a:t>
              </a:r>
              <a:r>
                <a:t>）</a:t>
              </a:r>
            </a:p>
          </p:txBody>
        </p:sp>
        <p:sp>
          <p:nvSpPr>
            <p:cNvPr id="494" name="矩形 257"/>
            <p:cNvSpPr/>
            <p:nvPr/>
          </p:nvSpPr>
          <p:spPr>
            <a:xfrm>
              <a:off x="6046023" y="254598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495" name="矩形 258"/>
            <p:cNvSpPr/>
            <p:nvPr/>
          </p:nvSpPr>
          <p:spPr>
            <a:xfrm>
              <a:off x="6046023" y="2937725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496" name="矩形 259"/>
            <p:cNvSpPr/>
            <p:nvPr/>
          </p:nvSpPr>
          <p:spPr>
            <a:xfrm>
              <a:off x="6046023" y="450466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497" name="矩形 260"/>
            <p:cNvSpPr/>
            <p:nvPr/>
          </p:nvSpPr>
          <p:spPr>
            <a:xfrm>
              <a:off x="6046023" y="489640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498" name="矩形 261"/>
            <p:cNvSpPr/>
            <p:nvPr/>
          </p:nvSpPr>
          <p:spPr>
            <a:xfrm>
              <a:off x="5948166" y="2061610"/>
              <a:ext cx="1320428" cy="3083229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499" name="左大括号 311"/>
            <p:cNvSpPr/>
            <p:nvPr/>
          </p:nvSpPr>
          <p:spPr>
            <a:xfrm>
              <a:off x="5684536" y="2384816"/>
              <a:ext cx="304801" cy="71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8"/>
                    <a:pt x="10800" y="21083"/>
                  </a:cubicBezTo>
                  <a:lnTo>
                    <a:pt x="10800" y="11317"/>
                  </a:lnTo>
                  <a:cubicBezTo>
                    <a:pt x="10800" y="11032"/>
                    <a:pt x="5965" y="10800"/>
                    <a:pt x="0" y="10800"/>
                  </a:cubicBezTo>
                  <a:cubicBezTo>
                    <a:pt x="5965" y="10800"/>
                    <a:pt x="10800" y="10568"/>
                    <a:pt x="10800" y="10283"/>
                  </a:cubicBezTo>
                  <a:lnTo>
                    <a:pt x="10800" y="517"/>
                  </a:lnTo>
                  <a:cubicBezTo>
                    <a:pt x="10800" y="232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500" name="直接连接符 313"/>
            <p:cNvCxnSpPr>
              <a:stCxn id="484" idx="0"/>
              <a:endCxn id="499" idx="0"/>
            </p:cNvCxnSpPr>
            <p:nvPr/>
          </p:nvCxnSpPr>
          <p:spPr>
            <a:xfrm flipV="1">
              <a:off x="4776529" y="2741887"/>
              <a:ext cx="1060408" cy="2361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501" name="左大括号 314"/>
            <p:cNvSpPr/>
            <p:nvPr/>
          </p:nvSpPr>
          <p:spPr>
            <a:xfrm>
              <a:off x="5684536" y="3167139"/>
              <a:ext cx="304801" cy="18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6"/>
                    <a:pt x="10800" y="21413"/>
                  </a:cubicBezTo>
                  <a:lnTo>
                    <a:pt x="10800" y="10987"/>
                  </a:lnTo>
                  <a:cubicBezTo>
                    <a:pt x="10800" y="10884"/>
                    <a:pt x="5965" y="10800"/>
                    <a:pt x="0" y="10800"/>
                  </a:cubicBezTo>
                  <a:cubicBezTo>
                    <a:pt x="5965" y="10800"/>
                    <a:pt x="10800" y="10716"/>
                    <a:pt x="10800" y="10613"/>
                  </a:cubicBezTo>
                  <a:lnTo>
                    <a:pt x="10800" y="187"/>
                  </a:lnTo>
                  <a:cubicBezTo>
                    <a:pt x="10800" y="84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502" name="直接连接符 315"/>
            <p:cNvCxnSpPr>
              <a:stCxn id="486" idx="0"/>
              <a:endCxn id="501" idx="0"/>
            </p:cNvCxnSpPr>
            <p:nvPr/>
          </p:nvCxnSpPr>
          <p:spPr>
            <a:xfrm>
              <a:off x="4776529" y="3974213"/>
              <a:ext cx="1060408" cy="13876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503" name="文本框 318"/>
            <p:cNvSpPr/>
            <p:nvPr/>
          </p:nvSpPr>
          <p:spPr>
            <a:xfrm>
              <a:off x="5092125" y="4067127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泛化</a:t>
              </a:r>
            </a:p>
          </p:txBody>
        </p:sp>
        <p:sp>
          <p:nvSpPr>
            <p:cNvPr id="504" name="文本框 319"/>
            <p:cNvSpPr/>
            <p:nvPr/>
          </p:nvSpPr>
          <p:spPr>
            <a:xfrm>
              <a:off x="5092125" y="2645256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等同</a:t>
              </a:r>
            </a:p>
          </p:txBody>
        </p:sp>
        <p:sp>
          <p:nvSpPr>
            <p:cNvPr id="505" name="左大括号 189"/>
            <p:cNvSpPr/>
            <p:nvPr/>
          </p:nvSpPr>
          <p:spPr>
            <a:xfrm rot="10800000">
              <a:off x="7228135" y="3158625"/>
              <a:ext cx="307777" cy="18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506" name="文本框 195"/>
            <p:cNvSpPr/>
            <p:nvPr/>
          </p:nvSpPr>
          <p:spPr>
            <a:xfrm>
              <a:off x="7546612" y="4004983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包装类</a:t>
              </a:r>
            </a:p>
          </p:txBody>
        </p:sp>
        <p:sp>
          <p:nvSpPr>
            <p:cNvPr id="507" name="矩形 196"/>
            <p:cNvSpPr/>
            <p:nvPr/>
          </p:nvSpPr>
          <p:spPr>
            <a:xfrm>
              <a:off x="3338821" y="4242348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508" name="矩形 1"/>
            <p:cNvSpPr/>
            <p:nvPr/>
          </p:nvSpPr>
          <p:spPr>
            <a:xfrm>
              <a:off x="3338808" y="141342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509" name="文本框 19"/>
            <p:cNvSpPr/>
            <p:nvPr/>
          </p:nvSpPr>
          <p:spPr>
            <a:xfrm>
              <a:off x="2202421" y="0"/>
              <a:ext cx="335280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700">
                  <a:solidFill>
                    <a:srgbClr val="FFFFFF"/>
                  </a:solidFill>
                </a:defRPr>
              </a:pPr>
              <a:r>
                <a:t>字面风格的</a:t>
              </a:r>
            </a:p>
            <a:p>
              <a:pPr defTabSz="1828800">
                <a:defRPr i="1" sz="13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Literal style / literal expression</a:t>
              </a:r>
              <a:r>
                <a:t>）</a:t>
              </a:r>
            </a:p>
          </p:txBody>
        </p:sp>
        <p:sp>
          <p:nvSpPr>
            <p:cNvPr id="510" name="左大括号 28"/>
            <p:cNvSpPr/>
            <p:nvPr/>
          </p:nvSpPr>
          <p:spPr>
            <a:xfrm>
              <a:off x="2728445" y="3269968"/>
              <a:ext cx="561205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9"/>
                    <a:pt x="10800" y="20883"/>
                  </a:cubicBezTo>
                  <a:lnTo>
                    <a:pt x="10800" y="11517"/>
                  </a:lnTo>
                  <a:cubicBezTo>
                    <a:pt x="10800" y="11121"/>
                    <a:pt x="5965" y="10800"/>
                    <a:pt x="0" y="10800"/>
                  </a:cubicBezTo>
                  <a:cubicBezTo>
                    <a:pt x="5965" y="10800"/>
                    <a:pt x="10800" y="10479"/>
                    <a:pt x="10800" y="10083"/>
                  </a:cubicBezTo>
                  <a:lnTo>
                    <a:pt x="10800" y="717"/>
                  </a:lnTo>
                  <a:cubicBezTo>
                    <a:pt x="10800" y="321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511" name="矩形 39"/>
            <p:cNvSpPr/>
            <p:nvPr/>
          </p:nvSpPr>
          <p:spPr>
            <a:xfrm>
              <a:off x="3338808" y="4556062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unique symbol</a:t>
              </a:r>
            </a:p>
          </p:txBody>
        </p:sp>
        <p:sp>
          <p:nvSpPr>
            <p:cNvPr id="512" name="矩形 40"/>
            <p:cNvSpPr/>
            <p:nvPr/>
          </p:nvSpPr>
          <p:spPr>
            <a:xfrm>
              <a:off x="3410821" y="4993849"/>
              <a:ext cx="93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More …</a:t>
              </a:r>
            </a:p>
          </p:txBody>
        </p:sp>
      </p:grpSp>
      <p:grpSp>
        <p:nvGrpSpPr>
          <p:cNvPr id="517" name="成组"/>
          <p:cNvGrpSpPr/>
          <p:nvPr/>
        </p:nvGrpSpPr>
        <p:grpSpPr>
          <a:xfrm>
            <a:off x="16477746" y="7044983"/>
            <a:ext cx="1990060" cy="1314260"/>
            <a:chOff x="0" y="0"/>
            <a:chExt cx="1990059" cy="1314259"/>
          </a:xfrm>
        </p:grpSpPr>
        <p:sp>
          <p:nvSpPr>
            <p:cNvPr id="567" name="连接符: 肘形 135"/>
            <p:cNvSpPr/>
            <p:nvPr/>
          </p:nvSpPr>
          <p:spPr>
            <a:xfrm>
              <a:off x="0" y="744532"/>
              <a:ext cx="913675" cy="569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15" name="矩形 60"/>
            <p:cNvSpPr/>
            <p:nvPr/>
          </p:nvSpPr>
          <p:spPr>
            <a:xfrm>
              <a:off x="913674" y="0"/>
              <a:ext cx="1076386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对象</a:t>
              </a:r>
            </a:p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Object</a:t>
              </a:r>
            </a:p>
          </p:txBody>
        </p:sp>
        <p:sp>
          <p:nvSpPr>
            <p:cNvPr id="516" name="矩形 95"/>
            <p:cNvSpPr/>
            <p:nvPr/>
          </p:nvSpPr>
          <p:spPr>
            <a:xfrm>
              <a:off x="241575" y="873736"/>
              <a:ext cx="5761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实例化</a:t>
              </a:r>
            </a:p>
          </p:txBody>
        </p:sp>
      </p:grpSp>
      <p:cxnSp>
        <p:nvCxnSpPr>
          <p:cNvPr id="518" name="连接符: 曲线 11"/>
          <p:cNvCxnSpPr>
            <a:stCxn id="461" idx="0"/>
            <a:endCxn id="427" idx="0"/>
          </p:cNvCxnSpPr>
          <p:nvPr/>
        </p:nvCxnSpPr>
        <p:spPr>
          <a:xfrm>
            <a:off x="12432976" y="2787754"/>
            <a:ext cx="5498195" cy="239876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519" name="连接符: 曲线 65"/>
          <p:cNvCxnSpPr>
            <a:stCxn id="454" idx="0"/>
            <a:endCxn id="430" idx="0"/>
          </p:cNvCxnSpPr>
          <p:nvPr/>
        </p:nvCxnSpPr>
        <p:spPr>
          <a:xfrm>
            <a:off x="18665964" y="2350365"/>
            <a:ext cx="2053918" cy="30187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520" name="连接符: 曲线 65"/>
          <p:cNvCxnSpPr>
            <a:stCxn id="455" idx="0"/>
            <a:endCxn id="431" idx="0"/>
          </p:cNvCxnSpPr>
          <p:nvPr/>
        </p:nvCxnSpPr>
        <p:spPr>
          <a:xfrm>
            <a:off x="18677560" y="3052965"/>
            <a:ext cx="2042322" cy="7377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568" name="连接符: 肘形 135"/>
          <p:cNvSpPr/>
          <p:nvPr/>
        </p:nvSpPr>
        <p:spPr>
          <a:xfrm>
            <a:off x="18925790" y="4436791"/>
            <a:ext cx="595874" cy="356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22" name="文本框 78"/>
          <p:cNvSpPr txBox="1"/>
          <p:nvPr/>
        </p:nvSpPr>
        <p:spPr>
          <a:xfrm>
            <a:off x="18469584" y="4323095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同构</a:t>
            </a:r>
          </a:p>
        </p:txBody>
      </p:sp>
      <p:sp>
        <p:nvSpPr>
          <p:cNvPr id="523" name="文本框 9"/>
          <p:cNvSpPr txBox="1"/>
          <p:nvPr/>
        </p:nvSpPr>
        <p:spPr>
          <a:xfrm>
            <a:off x="18469584" y="4637657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有限</a:t>
            </a:r>
          </a:p>
        </p:txBody>
      </p:sp>
      <p:sp>
        <p:nvSpPr>
          <p:cNvPr id="524" name="文本框 9"/>
          <p:cNvSpPr txBox="1"/>
          <p:nvPr/>
        </p:nvSpPr>
        <p:spPr>
          <a:xfrm>
            <a:off x="18469584" y="496756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固定</a:t>
            </a:r>
          </a:p>
        </p:txBody>
      </p:sp>
      <p:sp>
        <p:nvSpPr>
          <p:cNvPr id="525" name="文本框 78"/>
          <p:cNvSpPr txBox="1"/>
          <p:nvPr/>
        </p:nvSpPr>
        <p:spPr>
          <a:xfrm>
            <a:off x="18469584" y="529747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异构</a:t>
            </a:r>
          </a:p>
        </p:txBody>
      </p:sp>
      <p:sp>
        <p:nvSpPr>
          <p:cNvPr id="526" name="文本框 9"/>
          <p:cNvSpPr txBox="1"/>
          <p:nvPr/>
        </p:nvSpPr>
        <p:spPr>
          <a:xfrm>
            <a:off x="18469584" y="5627389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无限</a:t>
            </a:r>
          </a:p>
        </p:txBody>
      </p:sp>
      <p:sp>
        <p:nvSpPr>
          <p:cNvPr id="527" name="文本框 9"/>
          <p:cNvSpPr txBox="1"/>
          <p:nvPr/>
        </p:nvSpPr>
        <p:spPr>
          <a:xfrm>
            <a:off x="18469584" y="5957300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不固定</a:t>
            </a:r>
          </a:p>
        </p:txBody>
      </p:sp>
      <p:sp>
        <p:nvSpPr>
          <p:cNvPr id="528" name="左大括号 247"/>
          <p:cNvSpPr/>
          <p:nvPr/>
        </p:nvSpPr>
        <p:spPr>
          <a:xfrm>
            <a:off x="18310128" y="4316862"/>
            <a:ext cx="266573" cy="188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569" name="连接符: 肘形 135"/>
          <p:cNvSpPr/>
          <p:nvPr/>
        </p:nvSpPr>
        <p:spPr>
          <a:xfrm>
            <a:off x="18921989" y="4718864"/>
            <a:ext cx="1469224" cy="84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70" name="连接符: 肘形 135"/>
          <p:cNvSpPr/>
          <p:nvPr/>
        </p:nvSpPr>
        <p:spPr>
          <a:xfrm>
            <a:off x="18935406" y="5079313"/>
            <a:ext cx="1284000" cy="48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71" name="连接符: 肘形 135"/>
          <p:cNvSpPr/>
          <p:nvPr/>
        </p:nvSpPr>
        <p:spPr>
          <a:xfrm>
            <a:off x="18931478" y="5396603"/>
            <a:ext cx="841633" cy="16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72" name="连接符: 肘形 135"/>
          <p:cNvSpPr/>
          <p:nvPr/>
        </p:nvSpPr>
        <p:spPr>
          <a:xfrm>
            <a:off x="18910608" y="4958798"/>
            <a:ext cx="643132" cy="78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73" name="连接符: 肘形 135"/>
          <p:cNvSpPr/>
          <p:nvPr/>
        </p:nvSpPr>
        <p:spPr>
          <a:xfrm>
            <a:off x="18960163" y="4952663"/>
            <a:ext cx="640243" cy="1091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34" name="左大括号 247"/>
          <p:cNvSpPr/>
          <p:nvPr/>
        </p:nvSpPr>
        <p:spPr>
          <a:xfrm>
            <a:off x="18310128" y="8589629"/>
            <a:ext cx="266573" cy="260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535" name="X, Y"/>
          <p:cNvSpPr txBox="1"/>
          <p:nvPr/>
        </p:nvSpPr>
        <p:spPr>
          <a:xfrm>
            <a:off x="16513969" y="3494644"/>
            <a:ext cx="5477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X, Y</a:t>
            </a:r>
          </a:p>
        </p:txBody>
      </p:sp>
      <p:sp>
        <p:nvSpPr>
          <p:cNvPr id="536" name="矩形 60"/>
          <p:cNvSpPr txBox="1"/>
          <p:nvPr/>
        </p:nvSpPr>
        <p:spPr>
          <a:xfrm>
            <a:off x="17214006" y="9475532"/>
            <a:ext cx="125379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函数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Function</a:t>
            </a:r>
          </a:p>
        </p:txBody>
      </p:sp>
      <p:grpSp>
        <p:nvGrpSpPr>
          <p:cNvPr id="551" name="成组"/>
          <p:cNvGrpSpPr/>
          <p:nvPr/>
        </p:nvGrpSpPr>
        <p:grpSpPr>
          <a:xfrm>
            <a:off x="18310128" y="6368796"/>
            <a:ext cx="3679754" cy="1919838"/>
            <a:chOff x="0" y="0"/>
            <a:chExt cx="3679752" cy="1919837"/>
          </a:xfrm>
        </p:grpSpPr>
        <p:sp>
          <p:nvSpPr>
            <p:cNvPr id="537" name="矩形 50"/>
            <p:cNvSpPr/>
            <p:nvPr/>
          </p:nvSpPr>
          <p:spPr>
            <a:xfrm>
              <a:off x="1139752" y="570672"/>
              <a:ext cx="2540001" cy="372142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x: object</a:t>
              </a:r>
            </a:p>
          </p:txBody>
        </p:sp>
        <p:sp>
          <p:nvSpPr>
            <p:cNvPr id="538" name="矩形 460"/>
            <p:cNvSpPr/>
            <p:nvPr/>
          </p:nvSpPr>
          <p:spPr>
            <a:xfrm>
              <a:off x="1139752" y="102489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{a: ..., b: ...}</a:t>
              </a:r>
            </a:p>
          </p:txBody>
        </p:sp>
        <p:sp>
          <p:nvSpPr>
            <p:cNvPr id="539" name="矩形 460"/>
            <p:cNvSpPr/>
            <p:nvPr/>
          </p:nvSpPr>
          <p:spPr>
            <a:xfrm>
              <a:off x="1139752" y="1039048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记录</a:t>
              </a:r>
              <a:r>
                <a:t>：</a:t>
              </a:r>
              <a:r>
                <a:t>Record&lt;&gt;</a:t>
              </a:r>
            </a:p>
          </p:txBody>
        </p:sp>
        <p:sp>
          <p:nvSpPr>
            <p:cNvPr id="540" name="文本框 78"/>
            <p:cNvSpPr txBox="1"/>
            <p:nvPr/>
          </p:nvSpPr>
          <p:spPr>
            <a:xfrm>
              <a:off x="177458" y="0"/>
              <a:ext cx="508001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同构</a:t>
              </a:r>
            </a:p>
          </p:txBody>
        </p:sp>
        <p:sp>
          <p:nvSpPr>
            <p:cNvPr id="541" name="文本框 9"/>
            <p:cNvSpPr txBox="1"/>
            <p:nvPr/>
          </p:nvSpPr>
          <p:spPr>
            <a:xfrm>
              <a:off x="177458" y="329910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有限</a:t>
              </a:r>
            </a:p>
          </p:txBody>
        </p:sp>
        <p:sp>
          <p:nvSpPr>
            <p:cNvPr id="542" name="文本框 9"/>
            <p:cNvSpPr txBox="1"/>
            <p:nvPr/>
          </p:nvSpPr>
          <p:spPr>
            <a:xfrm>
              <a:off x="177458" y="659821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固定</a:t>
              </a:r>
            </a:p>
          </p:txBody>
        </p:sp>
        <p:sp>
          <p:nvSpPr>
            <p:cNvPr id="543" name="文本框 78"/>
            <p:cNvSpPr txBox="1"/>
            <p:nvPr/>
          </p:nvSpPr>
          <p:spPr>
            <a:xfrm>
              <a:off x="177458" y="98973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异构</a:t>
              </a:r>
            </a:p>
          </p:txBody>
        </p:sp>
        <p:sp>
          <p:nvSpPr>
            <p:cNvPr id="544" name="文本框 9"/>
            <p:cNvSpPr txBox="1"/>
            <p:nvPr/>
          </p:nvSpPr>
          <p:spPr>
            <a:xfrm>
              <a:off x="177458" y="131964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无限</a:t>
              </a:r>
            </a:p>
          </p:txBody>
        </p:sp>
        <p:sp>
          <p:nvSpPr>
            <p:cNvPr id="545" name="文本框 9"/>
            <p:cNvSpPr txBox="1"/>
            <p:nvPr/>
          </p:nvSpPr>
          <p:spPr>
            <a:xfrm>
              <a:off x="177458" y="1649554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不固定</a:t>
              </a:r>
            </a:p>
          </p:txBody>
        </p:sp>
        <p:sp>
          <p:nvSpPr>
            <p:cNvPr id="546" name="矩形 50"/>
            <p:cNvSpPr/>
            <p:nvPr/>
          </p:nvSpPr>
          <p:spPr>
            <a:xfrm>
              <a:off x="1139752" y="1507231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indent="127000" algn="l" defTabSz="1828800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枚举：enum ...</a:t>
              </a:r>
            </a:p>
          </p:txBody>
        </p:sp>
        <p:sp>
          <p:nvSpPr>
            <p:cNvPr id="574" name="连接符: 肘形 135"/>
            <p:cNvSpPr/>
            <p:nvPr/>
          </p:nvSpPr>
          <p:spPr>
            <a:xfrm>
              <a:off x="623227" y="364904"/>
              <a:ext cx="477717" cy="650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5" name="连接符: 肘形 135"/>
            <p:cNvSpPr/>
            <p:nvPr/>
          </p:nvSpPr>
          <p:spPr>
            <a:xfrm>
              <a:off x="685458" y="364904"/>
              <a:ext cx="415485" cy="5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76" name="连接符: 肘形 135"/>
            <p:cNvSpPr/>
            <p:nvPr/>
          </p:nvSpPr>
          <p:spPr>
            <a:xfrm>
              <a:off x="676840" y="364904"/>
              <a:ext cx="424103" cy="129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50" name="左大括号 247"/>
            <p:cNvSpPr/>
            <p:nvPr/>
          </p:nvSpPr>
          <p:spPr>
            <a:xfrm>
              <a:off x="0" y="34515"/>
              <a:ext cx="266572" cy="188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96"/>
                    <a:pt x="10800" y="20474"/>
                  </a:cubicBezTo>
                  <a:lnTo>
                    <a:pt x="10800" y="11926"/>
                  </a:lnTo>
                  <a:cubicBezTo>
                    <a:pt x="10800" y="11304"/>
                    <a:pt x="5965" y="10800"/>
                    <a:pt x="0" y="10800"/>
                  </a:cubicBezTo>
                  <a:cubicBezTo>
                    <a:pt x="5965" y="10800"/>
                    <a:pt x="10800" y="10296"/>
                    <a:pt x="10800" y="9674"/>
                  </a:cubicBezTo>
                  <a:lnTo>
                    <a:pt x="10800" y="1126"/>
                  </a:lnTo>
                  <a:cubicBezTo>
                    <a:pt x="10800" y="50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</p:grpSp>
      <p:sp>
        <p:nvSpPr>
          <p:cNvPr id="552" name="..."/>
          <p:cNvSpPr txBox="1"/>
          <p:nvPr/>
        </p:nvSpPr>
        <p:spPr>
          <a:xfrm>
            <a:off x="19293327" y="9610637"/>
            <a:ext cx="4022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577" name="连接符: 肘形 135"/>
          <p:cNvSpPr/>
          <p:nvPr/>
        </p:nvSpPr>
        <p:spPr>
          <a:xfrm>
            <a:off x="16476070" y="9249160"/>
            <a:ext cx="737937" cy="3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554" name="文本框 136"/>
          <p:cNvSpPr txBox="1"/>
          <p:nvPr/>
        </p:nvSpPr>
        <p:spPr>
          <a:xfrm rot="2255021">
            <a:off x="13799835" y="829865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555" name="文本框 457"/>
          <p:cNvSpPr txBox="1"/>
          <p:nvPr/>
        </p:nvSpPr>
        <p:spPr>
          <a:xfrm rot="20968705">
            <a:off x="14082390" y="719569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可索引</a:t>
            </a:r>
          </a:p>
        </p:txBody>
      </p:sp>
      <p:sp>
        <p:nvSpPr>
          <p:cNvPr id="556" name="文本框 462"/>
          <p:cNvSpPr txBox="1"/>
          <p:nvPr/>
        </p:nvSpPr>
        <p:spPr>
          <a:xfrm rot="214402">
            <a:off x="14082391" y="7550362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可迭代</a:t>
            </a:r>
          </a:p>
        </p:txBody>
      </p:sp>
      <p:sp>
        <p:nvSpPr>
          <p:cNvPr id="557" name="文本框 465"/>
          <p:cNvSpPr txBox="1"/>
          <p:nvPr/>
        </p:nvSpPr>
        <p:spPr>
          <a:xfrm rot="1098054">
            <a:off x="13983103" y="7985965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可创建</a:t>
            </a:r>
          </a:p>
        </p:txBody>
      </p:sp>
      <p:sp>
        <p:nvSpPr>
          <p:cNvPr id="558" name="文本框 469"/>
          <p:cNvSpPr txBox="1"/>
          <p:nvPr/>
        </p:nvSpPr>
        <p:spPr>
          <a:xfrm>
            <a:off x="12855421" y="8662460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  <p:sp>
        <p:nvSpPr>
          <p:cNvPr id="559" name="矩形 489"/>
          <p:cNvSpPr/>
          <p:nvPr/>
        </p:nvSpPr>
        <p:spPr>
          <a:xfrm>
            <a:off x="10748759" y="4165028"/>
            <a:ext cx="12419195" cy="7199364"/>
          </a:xfrm>
          <a:prstGeom prst="rect">
            <a:avLst/>
          </a:prstGeom>
          <a:gradFill>
            <a:gsLst>
              <a:gs pos="0">
                <a:srgbClr val="B0CBE9">
                  <a:alpha val="28000"/>
                </a:srgbClr>
              </a:gs>
              <a:gs pos="50000">
                <a:srgbClr val="A1C1E5">
                  <a:alpha val="26000"/>
                </a:srgbClr>
              </a:gs>
              <a:gs pos="100000">
                <a:srgbClr val="91B9E4">
                  <a:alpha val="17000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文本框 61"/>
          <p:cNvSpPr txBox="1"/>
          <p:nvPr/>
        </p:nvSpPr>
        <p:spPr>
          <a:xfrm>
            <a:off x="26090491" y="1111546"/>
            <a:ext cx="3394257" cy="117348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表达式类型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(re)evaluate of types</a:t>
            </a:r>
          </a:p>
        </p:txBody>
      </p:sp>
      <p:sp>
        <p:nvSpPr>
          <p:cNvPr id="580" name="矩形 23"/>
          <p:cNvSpPr txBox="1"/>
          <p:nvPr/>
        </p:nvSpPr>
        <p:spPr>
          <a:xfrm>
            <a:off x="2062015" y="3418960"/>
            <a:ext cx="17125655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有关类型的补充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补充讲述联合与交叉在接口类型（亦即是结构类型）上的表现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补充讲述接口类型的签名，并以 4 种签名为基础讲述列表（数组与元组）、函数、类、构造器等类型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补充讲述枚举等类型</a:t>
            </a:r>
          </a:p>
        </p:txBody>
      </p:sp>
      <p:sp>
        <p:nvSpPr>
          <p:cNvPr id="581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课程进度</a:t>
            </a:r>
          </a:p>
        </p:txBody>
      </p:sp>
      <p:sp>
        <p:nvSpPr>
          <p:cNvPr id="582" name="矩形 23"/>
          <p:cNvSpPr txBox="1"/>
          <p:nvPr/>
        </p:nvSpPr>
        <p:spPr>
          <a:xfrm>
            <a:off x="2062015" y="6210892"/>
            <a:ext cx="17125655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有关 TypeScript 语言特性的讲述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讲述 TS 对 JS 运行时的影响与交互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讲述 TS 作为一门语言的基础元素：语句、名字（包括同名策略）与表达式等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585" name="矩形 23"/>
          <p:cNvSpPr txBox="1"/>
          <p:nvPr/>
        </p:nvSpPr>
        <p:spPr>
          <a:xfrm>
            <a:off x="2214534" y="3960913"/>
            <a:ext cx="1543980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分类法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一、基础类型 + 复合类型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二、特殊类型 + 字面类型 + 原始类型 + 对象类型（列表+对象+函数）与接口类型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三、（特殊类型 + 字面类型 + 接口类型）+（对象类型 + 函数类型 + 原始类型 + 类/构造器类型）</a:t>
            </a:r>
          </a:p>
        </p:txBody>
      </p:sp>
      <p:sp>
        <p:nvSpPr>
          <p:cNvPr id="586" name="矩形 23"/>
          <p:cNvSpPr txBox="1"/>
          <p:nvPr/>
        </p:nvSpPr>
        <p:spPr>
          <a:xfrm>
            <a:off x="2214534" y="7063297"/>
            <a:ext cx="14800817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接口是对象的外观与表现：表达对象的成员列表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“对象是类的实例”、“接口是对象的外观”与“类实现接口并以此为外观来交付实例”在概念上是重叠的，这导致“对象类型”和“接口类型”在语法和语义上近似。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注意 </a:t>
            </a:r>
            <a:r>
              <a:rPr sz="2400"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type</a:t>
            </a:r>
            <a:r>
              <a:t> 和 </a:t>
            </a:r>
            <a:r>
              <a:rPr sz="2400"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interface</a:t>
            </a:r>
            <a:r>
              <a:t> 关键字的用法</a:t>
            </a:r>
          </a:p>
        </p:txBody>
      </p:sp>
      <p:sp>
        <p:nvSpPr>
          <p:cNvPr id="587" name="矩形 23"/>
          <p:cNvSpPr txBox="1"/>
          <p:nvPr/>
        </p:nvSpPr>
        <p:spPr>
          <a:xfrm>
            <a:off x="2214534" y="9810926"/>
            <a:ext cx="1561807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接口用签名来表达对象的各种性质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名词/概念</a:t>
            </a:r>
          </a:p>
        </p:txBody>
      </p:sp>
      <p:sp>
        <p:nvSpPr>
          <p:cNvPr id="590" name="矩形 23"/>
          <p:cNvSpPr txBox="1"/>
          <p:nvPr/>
        </p:nvSpPr>
        <p:spPr>
          <a:xfrm>
            <a:off x="3325083" y="2558124"/>
            <a:ext cx="6764674" cy="400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名词、术语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可列举、可调用、可创建、可存取：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可构造的、可迭代的、固定的、异构的：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结构、结构化的、复合类型：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组合类型、 结构组合、关系组合：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匿名类型、具名类型、别名：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结构化数据类型、顺序存储、非顺序存储：</a:t>
            </a:r>
          </a:p>
          <a:p>
            <a:pPr indent="254000" algn="r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结构类型系统</a:t>
            </a:r>
            <a:r>
              <a:rPr i="1"/>
              <a:t>（</a:t>
            </a:r>
            <a:r>
              <a:rPr i="1"/>
              <a:t>in TypeScript</a:t>
            </a:r>
            <a:r>
              <a:rPr i="1"/>
              <a:t>）</a:t>
            </a:r>
            <a:r>
              <a:t>：</a:t>
            </a:r>
          </a:p>
        </p:txBody>
      </p:sp>
      <p:sp>
        <p:nvSpPr>
          <p:cNvPr id="591" name="矩形 23"/>
          <p:cNvSpPr txBox="1"/>
          <p:nvPr/>
        </p:nvSpPr>
        <p:spPr>
          <a:xfrm>
            <a:off x="1532306" y="6375647"/>
            <a:ext cx="22025738" cy="727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概念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复合类型（</a:t>
            </a:r>
            <a:r>
              <a:t>Composite</a:t>
            </a:r>
            <a:r>
              <a:t>）是由其它类型按组合规则复合而成（</a:t>
            </a:r>
            <a:r>
              <a:t> 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be constructed using primitive data types and other composite types </a:t>
            </a:r>
            <a:r>
              <a:t>），也称为结构或聚合（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structure or aggregate type</a:t>
            </a:r>
            <a:r>
              <a:t>）。复合是组合规则之一，侧重于表达静态的、结构化的组合关系。注意，在某些情况下，</a:t>
            </a:r>
            <a:r>
              <a:t>TypeScript</a:t>
            </a:r>
            <a:r>
              <a:t>强调它是一个“结构类型的（</a:t>
            </a:r>
            <a:r>
              <a:t> Structural-typing </a:t>
            </a:r>
            <a:r>
              <a:t>）”类型系统，在语义上说的是它的类型兼容性处理方式，而与具体的类型（例如</a:t>
            </a:r>
            <a:r>
              <a:t>Struct</a:t>
            </a:r>
            <a:r>
              <a:t>、</a:t>
            </a:r>
            <a:r>
              <a:t>object, or array</a:t>
            </a:r>
            <a:r>
              <a:t>）无关。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https://en.wikipedia.org/wiki/Composite_data_type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https://www.typescriptlang.org/docs/handbook/typescript-in-5-minutes-func.html#structural-typing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组合（</a:t>
            </a:r>
            <a:r>
              <a:t> Combination</a:t>
            </a:r>
            <a:r>
              <a:t>）是在既有类型上得到新类型的方法，组合规则既可以是静态声明的，也可以是逻辑计算的。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数据类型包括它的逻辑组成与存储它的方式（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mode of storage associated with it</a:t>
            </a:r>
            <a:r>
              <a:t>），结构化数据类型是由基础的标量（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scalar data types, or base data types</a:t>
            </a:r>
            <a:r>
              <a:t>）构成，例如数组、记录等（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 Structured data types are made of the scalar types, ex.</a:t>
            </a:r>
            <a:r>
              <a:t>）。这些数据类型的存储方式包括顺序的或非顺序的（连续或非连续存储，</a:t>
            </a:r>
            <a:r>
              <a:t> Contiguously/Noncontiguously stored</a:t>
            </a:r>
            <a:r>
              <a:t>），也称为值类型的或引用类型的。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https://www.geeksforgeeks.org/difference-between-contiguous-and-noncontiguous-memory-allocation</a:t>
            </a:r>
          </a:p>
          <a:p>
            <a:pPr marL="9652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https://www.pilotlogic.com/sitejoom/index.php/wiki/104-wiki/pascal-basics/chapter-1/115-pascal-data-types.html</a:t>
            </a:r>
          </a:p>
          <a:p>
            <a:pPr marL="413083" indent="-260683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匿名类型是指任何非系统内建名字（</a:t>
            </a:r>
            <a:r>
              <a:t>built-in names</a:t>
            </a:r>
            <a:r>
              <a:t>）的类型，例如所有的字面类型。具名类型只是为了给予类型一个名字（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Named types just give a name to a type</a:t>
            </a:r>
            <a:r>
              <a:t>），这有两种方式：</a:t>
            </a:r>
            <a:r>
              <a:t>1</a:t>
            </a:r>
            <a:r>
              <a:t>、使用</a:t>
            </a:r>
            <a:r>
              <a:t>type</a:t>
            </a:r>
            <a:r>
              <a:t>关键字创建别名（</a:t>
            </a:r>
            <a:r>
              <a:rPr i="1">
                <a:latin typeface="Avenir Next Ultra Light"/>
                <a:ea typeface="Avenir Next Ultra Light"/>
                <a:cs typeface="Avenir Next Ultra Light"/>
                <a:sym typeface="Avenir Next Ultra Light"/>
              </a:rPr>
              <a:t>type alias</a:t>
            </a:r>
            <a:r>
              <a:t>）；</a:t>
            </a:r>
            <a:r>
              <a:t>2</a:t>
            </a:r>
            <a:r>
              <a:t>、使用</a:t>
            </a:r>
            <a:r>
              <a:t>interface</a:t>
            </a:r>
            <a:r>
              <a:t>、</a:t>
            </a:r>
            <a:r>
              <a:t>class</a:t>
            </a:r>
            <a:r>
              <a:t>等关键字进行具名声明（</a:t>
            </a:r>
            <a:r>
              <a:t>Declaration</a:t>
            </a:r>
            <a:r>
              <a:t>）。</a:t>
            </a:r>
          </a:p>
          <a:p>
            <a:pPr marL="965200" indent="-558800" algn="l">
              <a:buSzPct val="100000"/>
              <a:buChar char="@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https://www.typescriptlang.org/docs/handbook/typescript-in-5-minutes-func.html</a:t>
            </a:r>
          </a:p>
        </p:txBody>
      </p:sp>
      <p:sp>
        <p:nvSpPr>
          <p:cNvPr id="592" name="矩形 23"/>
          <p:cNvSpPr txBox="1"/>
          <p:nvPr/>
        </p:nvSpPr>
        <p:spPr>
          <a:xfrm>
            <a:off x="9881861" y="2799424"/>
            <a:ext cx="11883406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Enumerable, Callable, Creatable, Accessible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Constructible, Iterable, Fixed/Fixed layout, Heterogeneous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Struct, Constructed,, Composite/compound types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Combination types, Constructed combination, Relational combination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Anonymous/Unnamed types、Named types、Alias (Alias of type)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Structured data types, contiguously stored, Noncontiguously stored</a:t>
            </a:r>
          </a:p>
          <a:p>
            <a:pPr indent="254000" algn="l"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Structural-typing type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