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embeddedFontLst>
    <p:embeddedFont>
      <p:font typeface="Tahoma" panose="020B0604030504040204" pitchFamily="3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bqw17BGhSSGg0QUrGdl4z4Sav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03ead8338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803ead83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ctrTitle"/>
          </p:nvPr>
        </p:nvSpPr>
        <p:spPr>
          <a:xfrm>
            <a:off x="315913" y="466725"/>
            <a:ext cx="67818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306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marL="914400" lvl="1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2"/>
          </p:nvPr>
        </p:nvSpPr>
        <p:spPr>
          <a:xfrm>
            <a:off x="4648200" y="1719263"/>
            <a:ext cx="4038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306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1pPr>
            <a:lvl2pPr marL="914400" lvl="1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 sz="1800"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 rot="5400000">
            <a:off x="4653757" y="2097882"/>
            <a:ext cx="6008687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 rot="5400000">
            <a:off x="462756" y="116681"/>
            <a:ext cx="6008687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 rot="5400000">
            <a:off x="2366169" y="-189707"/>
            <a:ext cx="44116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640"/>
              </a:spcBef>
              <a:spcAft>
                <a:spcPts val="0"/>
              </a:spcAft>
              <a:buSzPts val="2240"/>
              <a:buChar char="●"/>
              <a:defRPr sz="3200"/>
            </a:lvl1pPr>
            <a:lvl2pPr marL="914400" lvl="1" indent="-35306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2000"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marL="914400" lvl="1" indent="-3175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marL="1828800" lvl="3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1pPr>
            <a:lvl2pPr marL="914400" lvl="1" indent="-3175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3pPr>
            <a:lvl4pPr marL="1828800" lvl="3" indent="-30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2"/>
          <p:cNvCxnSpPr/>
          <p:nvPr/>
        </p:nvCxnSpPr>
        <p:spPr>
          <a:xfrm>
            <a:off x="7315200" y="1066800"/>
            <a:ext cx="0" cy="449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1" name="Google Shape;11;p12"/>
          <p:cNvGrpSpPr/>
          <p:nvPr/>
        </p:nvGrpSpPr>
        <p:grpSpPr>
          <a:xfrm>
            <a:off x="7493000" y="2992437"/>
            <a:ext cx="1338262" cy="2189162"/>
            <a:chOff x="4704" y="1885"/>
            <a:chExt cx="843" cy="1379"/>
          </a:xfrm>
        </p:grpSpPr>
        <p:sp>
          <p:nvSpPr>
            <p:cNvPr id="12" name="Google Shape;12;p12"/>
            <p:cNvSpPr/>
            <p:nvPr/>
          </p:nvSpPr>
          <p:spPr>
            <a:xfrm>
              <a:off x="4704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4883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5062" y="1885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4704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4883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5062" y="2064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4704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4883" y="2243"/>
              <a:ext cx="127" cy="12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4704" y="2421"/>
              <a:ext cx="127" cy="128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2"/>
            <p:cNvSpPr/>
            <p:nvPr/>
          </p:nvSpPr>
          <p:spPr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2"/>
            <p:cNvSpPr/>
            <p:nvPr/>
          </p:nvSpPr>
          <p:spPr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2"/>
            <p:cNvSpPr/>
            <p:nvPr/>
          </p:nvSpPr>
          <p:spPr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12"/>
          <p:cNvCxnSpPr/>
          <p:nvPr/>
        </p:nvCxnSpPr>
        <p:spPr>
          <a:xfrm>
            <a:off x="304800" y="28194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41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835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4"/>
          <p:cNvCxnSpPr/>
          <p:nvPr/>
        </p:nvCxnSpPr>
        <p:spPr>
          <a:xfrm>
            <a:off x="7962900" y="152400"/>
            <a:ext cx="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4169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82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835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Char char="●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8153400" y="152400"/>
            <a:ext cx="792162" cy="1295400"/>
            <a:chOff x="5136" y="960"/>
            <a:chExt cx="528" cy="864"/>
          </a:xfrm>
        </p:grpSpPr>
        <p:sp>
          <p:nvSpPr>
            <p:cNvPr id="63" name="Google Shape;63;p14"/>
            <p:cNvSpPr/>
            <p:nvPr/>
          </p:nvSpPr>
          <p:spPr>
            <a:xfrm>
              <a:off x="5136" y="960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5248" y="960"/>
              <a:ext cx="79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360" y="960"/>
              <a:ext cx="76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5136" y="1072"/>
              <a:ext cx="80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248" y="1072"/>
              <a:ext cx="79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360" y="1072"/>
              <a:ext cx="76" cy="77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136" y="1184"/>
              <a:ext cx="80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5248" y="1184"/>
              <a:ext cx="79" cy="73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5136" y="1296"/>
              <a:ext cx="80" cy="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etbeans.apache.org/kb/docs/jav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pectrum.um.edu.m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tbeans.apache.org/download/nb125/nb125.html" TargetMode="External"/><Relationship Id="rId4" Type="http://schemas.openxmlformats.org/officeDocument/2006/relationships/hyperlink" Target="https://www.oracle.com/java/technologies/javase-download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"/>
          <p:cNvSpPr txBox="1">
            <a:spLocks noGrp="1"/>
          </p:cNvSpPr>
          <p:nvPr>
            <p:ph type="ctrTitle"/>
          </p:nvPr>
        </p:nvSpPr>
        <p:spPr>
          <a:xfrm>
            <a:off x="315912" y="381000"/>
            <a:ext cx="7227887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b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WIX1002</a:t>
            </a:r>
            <a:b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Fundamentals of Programming</a:t>
            </a:r>
            <a:endParaRPr/>
          </a:p>
        </p:txBody>
      </p:sp>
      <p:sp>
        <p:nvSpPr>
          <p:cNvPr id="162" name="Google Shape;162;p1"/>
          <p:cNvSpPr txBox="1">
            <a:spLocks noGrp="1"/>
          </p:cNvSpPr>
          <p:nvPr>
            <p:ph type="subTitle" idx="1"/>
          </p:nvPr>
        </p:nvSpPr>
        <p:spPr>
          <a:xfrm>
            <a:off x="381000" y="2895600"/>
            <a:ext cx="7086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2400" b="1"/>
              <a:t>Prof. Ts. Dr. Nor Badrul Anuar Bin Juma'at</a:t>
            </a:r>
            <a:r>
              <a:rPr lang="en-US" sz="1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1"/>
              <a:t>Assoc. Prof. Dr. Mohamad Nizam Ayub</a:t>
            </a:r>
            <a:endParaRPr sz="2400" b="1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1"/>
              <a:t>Dr. Burhan Ul Islam Khan</a:t>
            </a:r>
            <a:endParaRPr sz="2400" b="1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1"/>
              <a:t>Dr. Lim Chee Kau</a:t>
            </a:r>
            <a:endParaRPr sz="2400" b="1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r>
              <a:rPr lang="en-US" sz="2400" b="1"/>
              <a:t>Dr. Saw Shier Nee</a:t>
            </a:r>
            <a:endParaRPr sz="2400" b="1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 b="1"/>
              <a:t>Dr. Unaizah Hanum Obaidellah</a:t>
            </a: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Assessments</a:t>
            </a:r>
            <a:endParaRPr/>
          </a:p>
        </p:txBody>
      </p:sp>
      <p:sp>
        <p:nvSpPr>
          <p:cNvPr id="216" name="Google Shape;216;p9"/>
          <p:cNvSpPr txBox="1">
            <a:spLocks noGrp="1"/>
          </p:cNvSpPr>
          <p:nvPr>
            <p:ph type="body" idx="1"/>
          </p:nvPr>
        </p:nvSpPr>
        <p:spPr>
          <a:xfrm>
            <a:off x="457200" y="1760537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lang="en-SG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Exam (50%)</a:t>
            </a:r>
            <a:endParaRPr dirty="0"/>
          </a:p>
          <a:p>
            <a:pPr lvl="1" eaLnBrk="1" hangingPunct="1"/>
            <a:r>
              <a:rPr lang="en-US" altLang="en-US" sz="2400" dirty="0"/>
              <a:t>Lab Test</a:t>
            </a:r>
          </a:p>
          <a:p>
            <a:pPr lvl="1" eaLnBrk="1" hangingPunct="1"/>
            <a:r>
              <a:rPr lang="en-US" altLang="en-US" sz="2400" dirty="0"/>
              <a:t>Date: </a:t>
            </a:r>
            <a:r>
              <a:rPr lang="en-US" altLang="en-US" sz="2400" i="1" dirty="0"/>
              <a:t>TBA</a:t>
            </a:r>
          </a:p>
          <a:p>
            <a:pPr lvl="1" eaLnBrk="1" hangingPunct="1"/>
            <a:r>
              <a:rPr lang="en-US" altLang="en-US" sz="2400" dirty="0"/>
              <a:t>Venue: TBA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Tips</a:t>
            </a:r>
            <a:endParaRPr/>
          </a:p>
        </p:txBody>
      </p:sp>
      <p:sp>
        <p:nvSpPr>
          <p:cNvPr id="222" name="Google Shape;222;p10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the concepts well.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 to programming examples.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more practice</a:t>
            </a:r>
            <a:endParaRPr/>
          </a:p>
          <a:p>
            <a:pPr marL="692150" lvl="1" indent="-34766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 programming book.</a:t>
            </a:r>
            <a:endParaRPr/>
          </a:p>
          <a:p>
            <a:pPr marL="692150" lvl="1" indent="-347661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all the tutorials and lab exercises by yourself.</a:t>
            </a:r>
            <a:endParaRPr/>
          </a:p>
          <a:p>
            <a:pPr marL="692150" lvl="1" indent="-24098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36220" algn="l" rtl="0"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1" descr="java_logo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2325" y="1905000"/>
            <a:ext cx="49593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Outcomes</a:t>
            </a:r>
            <a:endParaRPr/>
          </a:p>
        </p:txBody>
      </p:sp>
      <p:sp>
        <p:nvSpPr>
          <p:cNvPr id="168" name="Google Shape;168;p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end of the course, the student is able to:</a:t>
            </a:r>
            <a:endParaRPr/>
          </a:p>
          <a:p>
            <a:pPr marL="692150" lvl="1" indent="-34766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the steps of problem solving in programming.</a:t>
            </a:r>
            <a:endParaRPr/>
          </a:p>
          <a:p>
            <a:pPr marL="692150" lvl="1" indent="-34766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Rewrite programs that contain errors.</a:t>
            </a:r>
            <a:endParaRPr/>
          </a:p>
          <a:p>
            <a:pPr marL="692150" lvl="1" indent="-34766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programs based on principles of object-oriented.</a:t>
            </a:r>
            <a:endParaRPr/>
          </a:p>
          <a:p>
            <a:pPr marL="342900" lvl="0" indent="-218440" algn="l" rtl="0"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Syllabus</a:t>
            </a:r>
            <a:endParaRPr/>
          </a:p>
        </p:txBody>
      </p:sp>
      <p:sp>
        <p:nvSpPr>
          <p:cNvPr id="174" name="Google Shape;174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1 - Problem Solving in Programming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2 - Java Fundamental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3 - Flow of Control (Selection)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4 - Flow of Control (Repetition I)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5 - Flow of Control (Repetition II)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6 - Array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7 - Java Methods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Syllabus</a:t>
            </a:r>
            <a:endParaRPr/>
          </a:p>
        </p:txBody>
      </p:sp>
      <p:sp>
        <p:nvSpPr>
          <p:cNvPr id="180" name="Google Shape;180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8 - Revision + Mid Semester Test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9 - File Input and Output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10 - Class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11 - Inheritance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12 - Polymorphism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13 - Exception Handling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60"/>
              <a:buFont typeface="Noto Sans Symbols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14 - Revision</a:t>
            </a:r>
            <a:endParaRPr/>
          </a:p>
          <a:p>
            <a:pPr marL="342900" lvl="0" indent="-218440" algn="l" rtl="0">
              <a:spcBef>
                <a:spcPts val="560"/>
              </a:spcBef>
              <a:spcAft>
                <a:spcPts val="0"/>
              </a:spcAft>
              <a:buSzPts val="196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  <a:endParaRPr dirty="0"/>
          </a:p>
          <a:p>
            <a:pPr marL="692150" lvl="1" indent="-3476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Y. Daniel Liang, 2020, Introduction to Java Programming and Data Structures, Comprehensive Version, 12th Edition, Pearson. ISBN-10: 0136520235. </a:t>
            </a:r>
            <a:endParaRPr dirty="0"/>
          </a:p>
          <a:p>
            <a:pPr marL="692150" lvl="1" indent="-3476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Herbert </a:t>
            </a:r>
            <a:r>
              <a:rPr lang="en-US" sz="2400" b="0" i="0" u="none" dirty="0" err="1">
                <a:latin typeface="Arial"/>
                <a:ea typeface="Arial"/>
                <a:cs typeface="Arial"/>
                <a:sym typeface="Arial"/>
              </a:rPr>
              <a:t>Schildt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, 2018, Java: A Beginner's Guide, 8</a:t>
            </a:r>
            <a:r>
              <a:rPr lang="en-US" sz="2400" b="0" i="0" u="none" baseline="30000" dirty="0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 Edition, McGraw-Hill Education, ISBN-10: 1260440214.</a:t>
            </a:r>
            <a:endParaRPr dirty="0"/>
          </a:p>
          <a:p>
            <a:pPr marL="692150" lvl="1" indent="-3476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Joshua Bloch, 2017, Effective Java, 3rd Edition, Addison-Wesley Professional. ISBN-10: 0134685997.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Tutorial</a:t>
            </a:r>
            <a:endParaRPr dirty="0"/>
          </a:p>
          <a:p>
            <a:pPr marL="692150" lvl="1" indent="-34766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endParaRPr dirty="0"/>
          </a:p>
          <a:p>
            <a:pPr marL="987425" lvl="2" indent="-29368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lang="en-US" sz="2000" b="0" i="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http://docs.oracle.com/javase/tutorial</a:t>
            </a:r>
            <a:endParaRPr dirty="0"/>
          </a:p>
          <a:p>
            <a:pPr marL="692150" lvl="1" indent="-34766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NetBeans</a:t>
            </a:r>
            <a:endParaRPr dirty="0"/>
          </a:p>
          <a:p>
            <a:pPr marL="987425" lvl="2" indent="-29368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lang="en-US" sz="2000" b="0" i="0" u="sng" dirty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http://netbeans.apache.org/kb/docs/java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92" name="Google Shape;192;p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eLearning</a:t>
            </a:r>
            <a:endParaRPr dirty="0"/>
          </a:p>
          <a:p>
            <a:pPr marL="692150" lvl="1" indent="-3476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lang="en-US" sz="2400" b="0" i="0" u="sng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http://spectrum.um.edu.my/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endParaRPr dirty="0"/>
          </a:p>
          <a:p>
            <a:pPr marL="692150" lvl="1" indent="-3476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SE Development Kit</a:t>
            </a:r>
            <a:endParaRPr dirty="0"/>
          </a:p>
          <a:p>
            <a:pPr marL="987425" lvl="2" indent="-2936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lang="en-US" sz="2400" b="0" i="0" u="sng" dirty="0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https://www.oracle.com/java/technologies/javase-downloads.html</a:t>
            </a:r>
            <a:endParaRPr dirty="0"/>
          </a:p>
          <a:p>
            <a:pPr marL="987425" lvl="2" indent="-293687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JDK download - Select the installer based on your OS type (windows,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linux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macos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692150" lvl="1" indent="-3476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NetBeans 12.5</a:t>
            </a:r>
            <a:endParaRPr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>
                <a:hlinkClick r:id="rId5"/>
              </a:rPr>
              <a:t>https://netbeans.apache.org/download/nb125/nb125.html</a:t>
            </a:r>
            <a:endParaRPr lang="en-US" alt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en-MY" altLang="en-US" sz="2400" dirty="0"/>
              <a:t>Select the installer based on your OS type (windows, </a:t>
            </a:r>
            <a:r>
              <a:rPr lang="en-MY" altLang="en-US" sz="2400" dirty="0" err="1"/>
              <a:t>linux</a:t>
            </a:r>
            <a:r>
              <a:rPr lang="en-MY" altLang="en-US" sz="2400" dirty="0"/>
              <a:t>, </a:t>
            </a:r>
            <a:r>
              <a:rPr lang="en-MY" altLang="en-US" sz="2400" dirty="0" err="1"/>
              <a:t>macos</a:t>
            </a:r>
            <a:r>
              <a:rPr lang="en-MY" altLang="en-US" sz="2400" dirty="0"/>
              <a:t>).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●"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JDK first before Apache NetBeans </a:t>
            </a:r>
            <a:endParaRPr dirty="0"/>
          </a:p>
          <a:p>
            <a:pPr marL="692150" lvl="1" indent="-24098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36220" algn="l" rtl="0">
              <a:spcBef>
                <a:spcPts val="480"/>
              </a:spcBef>
              <a:spcAft>
                <a:spcPts val="0"/>
              </a:spcAft>
              <a:buSzPts val="1680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 Table</a:t>
            </a:r>
            <a:endParaRPr/>
          </a:p>
        </p:txBody>
      </p:sp>
      <p:sp>
        <p:nvSpPr>
          <p:cNvPr id="198" name="Google Shape;198;p7"/>
          <p:cNvSpPr txBox="1">
            <a:spLocks noGrp="1"/>
          </p:cNvSpPr>
          <p:nvPr>
            <p:ph type="body" idx="1"/>
          </p:nvPr>
        </p:nvSpPr>
        <p:spPr>
          <a:xfrm>
            <a:off x="457200" y="1427162"/>
            <a:ext cx="8534400" cy="475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endParaRPr dirty="0"/>
          </a:p>
          <a:p>
            <a:pPr marL="692150" lvl="1" indent="-3476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K1 - </a:t>
            </a:r>
            <a:r>
              <a:rPr lang="en-US" sz="2400" dirty="0"/>
              <a:t>Monday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9AM – 11AM (SSN) - DK1</a:t>
            </a: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lvl="1" indent="-39338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K2 - Monday 9AM – 11AM (BIK) - DK2</a:t>
            </a:r>
            <a:endParaRPr sz="2400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 and Lab</a:t>
            </a:r>
            <a:endParaRPr dirty="0"/>
          </a:p>
          <a:p>
            <a:pPr marL="692150" lvl="1" indent="-3476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T1 - Thursday 10AM – 1PM (</a:t>
            </a:r>
            <a:r>
              <a:rPr lang="en-US" sz="2400" dirty="0"/>
              <a:t>MNA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MM3</a:t>
            </a:r>
            <a:endParaRPr dirty="0"/>
          </a:p>
          <a:p>
            <a:pPr marL="692150" lvl="1" indent="-3476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T2 - </a:t>
            </a:r>
            <a:r>
              <a:rPr lang="en-US" sz="2400" dirty="0"/>
              <a:t>Wednesday 3P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– </a:t>
            </a:r>
            <a:r>
              <a:rPr lang="en-US" sz="2400" dirty="0"/>
              <a:t>6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PM (</a:t>
            </a:r>
            <a:r>
              <a:rPr lang="en-US" sz="2400" dirty="0"/>
              <a:t>NBA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MM4 </a:t>
            </a:r>
            <a:endParaRPr dirty="0"/>
          </a:p>
          <a:p>
            <a:pPr marL="692150" lvl="1" indent="-3476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T3 - </a:t>
            </a:r>
            <a:r>
              <a:rPr lang="en-US" sz="2400" dirty="0"/>
              <a:t>Wednesday 3P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– </a:t>
            </a:r>
            <a:r>
              <a:rPr lang="en-US" sz="2400" dirty="0"/>
              <a:t>6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PM (</a:t>
            </a:r>
            <a:r>
              <a:rPr lang="en-US" sz="2400" dirty="0"/>
              <a:t>U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O) - MM2</a:t>
            </a:r>
            <a:endParaRPr dirty="0"/>
          </a:p>
          <a:p>
            <a:pPr marL="692150" lvl="1" indent="-3476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T4 - </a:t>
            </a:r>
            <a:r>
              <a:rPr lang="en-US" sz="2400" dirty="0"/>
              <a:t>Tuesday 4P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– </a:t>
            </a:r>
            <a:r>
              <a:rPr lang="en-US" sz="2400" dirty="0"/>
              <a:t>7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PM (</a:t>
            </a:r>
            <a:r>
              <a:rPr lang="en-US" sz="2400" dirty="0"/>
              <a:t>BIK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MM4 </a:t>
            </a:r>
            <a:endParaRPr dirty="0"/>
          </a:p>
          <a:p>
            <a:pPr marL="692150" lvl="1" indent="-3476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T5 - Thursday </a:t>
            </a:r>
            <a:r>
              <a:rPr lang="en-US" sz="2400" dirty="0"/>
              <a:t>3P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– </a:t>
            </a:r>
            <a:r>
              <a:rPr lang="en-US" sz="2400" dirty="0"/>
              <a:t>6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PM (</a:t>
            </a:r>
            <a:r>
              <a:rPr lang="en-US" sz="2400" dirty="0"/>
              <a:t>BIK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</a:t>
            </a:r>
            <a:r>
              <a:rPr lang="en-US" sz="2400" dirty="0"/>
              <a:t> MM3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03ead8338_0_0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 Table</a:t>
            </a:r>
            <a:endParaRPr/>
          </a:p>
        </p:txBody>
      </p:sp>
      <p:sp>
        <p:nvSpPr>
          <p:cNvPr id="204" name="Google Shape;204;g2803ead8338_0_0"/>
          <p:cNvSpPr txBox="1">
            <a:spLocks noGrp="1"/>
          </p:cNvSpPr>
          <p:nvPr>
            <p:ph type="body" idx="1"/>
          </p:nvPr>
        </p:nvSpPr>
        <p:spPr>
          <a:xfrm>
            <a:off x="457200" y="1427162"/>
            <a:ext cx="8534400" cy="4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Tutorial and Lab</a:t>
            </a:r>
            <a:endParaRPr/>
          </a:p>
          <a:p>
            <a:pPr marL="692150" lvl="1" indent="-3476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lang="en-US" sz="2400"/>
              <a:t>T6 - Thursday 3PM – 6PM (MNA) - MM1 </a:t>
            </a:r>
            <a:endParaRPr sz="2400"/>
          </a:p>
          <a:p>
            <a:pPr marL="692150" lvl="1" indent="-3476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/>
              <a:t>7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Thursday 10AM – 1PM (</a:t>
            </a:r>
            <a:r>
              <a:rPr lang="en-US" sz="2400"/>
              <a:t>UO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MM</a:t>
            </a:r>
            <a:r>
              <a:rPr lang="en-US" sz="2400"/>
              <a:t>6</a:t>
            </a:r>
            <a:endParaRPr sz="2400"/>
          </a:p>
          <a:p>
            <a:pPr marL="692150" lvl="1" indent="-3476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/>
              <a:t>8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/>
              <a:t>Friday 9A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– </a:t>
            </a:r>
            <a:r>
              <a:rPr lang="en-US" sz="2400"/>
              <a:t>12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PM (</a:t>
            </a:r>
            <a:r>
              <a:rPr lang="en-US" sz="2400"/>
              <a:t>BIK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MM</a:t>
            </a:r>
            <a:r>
              <a:rPr lang="en-US" sz="2400"/>
              <a:t>2</a:t>
            </a:r>
            <a:endParaRPr/>
          </a:p>
          <a:p>
            <a:pPr marL="692150" lvl="1" indent="-3476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/>
              <a:t>9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/>
              <a:t>Thursday 9P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– </a:t>
            </a:r>
            <a:r>
              <a:rPr lang="en-US" sz="2400"/>
              <a:t>12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PM (</a:t>
            </a:r>
            <a:r>
              <a:rPr lang="en-US" sz="2400"/>
              <a:t>LIM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MM2</a:t>
            </a:r>
            <a:endParaRPr/>
          </a:p>
          <a:p>
            <a:pPr marL="692150" lvl="1" indent="-3476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00"/>
              <a:t>10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/>
              <a:t>Friday 3P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– </a:t>
            </a:r>
            <a:r>
              <a:rPr lang="en-US" sz="2400"/>
              <a:t>6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PM (</a:t>
            </a:r>
            <a:r>
              <a:rPr lang="en-US" sz="2400"/>
              <a:t>LIM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</a:t>
            </a:r>
            <a:r>
              <a:rPr lang="en-US" sz="2400"/>
              <a:t>MS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69215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>
            <a:spLocks noGrp="1"/>
          </p:cNvSpPr>
          <p:nvPr>
            <p:ph type="title"/>
          </p:nvPr>
        </p:nvSpPr>
        <p:spPr>
          <a:xfrm>
            <a:off x="457200" y="122237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Assessments</a:t>
            </a:r>
            <a:endParaRPr/>
          </a:p>
        </p:txBody>
      </p:sp>
      <p:sp>
        <p:nvSpPr>
          <p:cNvPr id="210" name="Google Shape;210;p8"/>
          <p:cNvSpPr txBox="1">
            <a:spLocks noGrp="1"/>
          </p:cNvSpPr>
          <p:nvPr>
            <p:ph type="body" idx="1"/>
          </p:nvPr>
        </p:nvSpPr>
        <p:spPr>
          <a:xfrm>
            <a:off x="457200" y="1719262"/>
            <a:ext cx="8229600" cy="441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Noto Sans Symbols"/>
              <a:buChar char="●"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Assessment</a:t>
            </a:r>
            <a:endParaRPr dirty="0"/>
          </a:p>
          <a:p>
            <a:pPr marL="692150" lvl="1" indent="-3476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 Semester Test	 20%</a:t>
            </a:r>
            <a:endParaRPr dirty="0"/>
          </a:p>
          <a:p>
            <a:pPr marL="987425" lvl="2" indent="-2936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lang="en-US" sz="2400" b="1" dirty="0"/>
              <a:t>04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December 202</a:t>
            </a:r>
            <a:r>
              <a:rPr lang="en-US" sz="2400" b="1" dirty="0"/>
              <a:t>3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400" b="1" dirty="0"/>
              <a:t>Monday during Lecture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692150" lvl="1" indent="-3476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(3x)	 (Group) </a:t>
            </a:r>
            <a:r>
              <a:rPr lang="en-US" sz="2400" dirty="0"/>
              <a:t>	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dirty="0"/>
          </a:p>
          <a:p>
            <a:pPr marL="987425" lvl="2" indent="-2936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Submission Due (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5</a:t>
            </a:r>
            <a:r>
              <a:rPr lang="en-US" sz="2400" b="1" dirty="0"/>
              <a:t>, 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US" sz="2400" b="1" dirty="0"/>
              <a:t>7, 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10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692150" lvl="1" indent="-3476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(Group)	15%</a:t>
            </a:r>
            <a:endParaRPr dirty="0"/>
          </a:p>
          <a:p>
            <a:pPr marL="987425" lvl="2" indent="-2936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lang="en-US" sz="24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Submission Due (Week 13 – 0</a:t>
            </a:r>
            <a:r>
              <a:rPr lang="en-US" sz="2400" dirty="0"/>
              <a:t>8</a:t>
            </a:r>
            <a:r>
              <a:rPr lang="en-US" sz="24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/01/202</a:t>
            </a:r>
            <a:r>
              <a:rPr lang="en-US" sz="2400" dirty="0"/>
              <a:t>3, 2359</a:t>
            </a:r>
            <a:r>
              <a:rPr lang="en-US" sz="24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987425" lvl="2" indent="-2936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lang="en-US" sz="24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Presentation (Week 14)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615</Words>
  <Application>Microsoft Office PowerPoint</Application>
  <PresentationFormat>On-screen Show (4:3)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Tahoma</vt:lpstr>
      <vt:lpstr>Arial</vt:lpstr>
      <vt:lpstr>Noto Sans Symbols</vt:lpstr>
      <vt:lpstr>1_Network</vt:lpstr>
      <vt:lpstr>Network</vt:lpstr>
      <vt:lpstr>  WIX1002 Fundamentals of Programming</vt:lpstr>
      <vt:lpstr>Learning Outcomes</vt:lpstr>
      <vt:lpstr>Syllabus</vt:lpstr>
      <vt:lpstr>Syllabus</vt:lpstr>
      <vt:lpstr>References</vt:lpstr>
      <vt:lpstr>References</vt:lpstr>
      <vt:lpstr>Time Table</vt:lpstr>
      <vt:lpstr>Time Table</vt:lpstr>
      <vt:lpstr>Assessments</vt:lpstr>
      <vt:lpstr>Assessments</vt:lpstr>
      <vt:lpstr>Tips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WIX1002 Fundamentals of Programming</dc:title>
  <dc:creator>UM</dc:creator>
  <cp:lastModifiedBy>DENNIS AIMIN OON BIN JEFFREY OON</cp:lastModifiedBy>
  <cp:revision>12</cp:revision>
  <dcterms:created xsi:type="dcterms:W3CDTF">2001-09-03T08:02:12Z</dcterms:created>
  <dcterms:modified xsi:type="dcterms:W3CDTF">2023-10-09T01:11:02Z</dcterms:modified>
</cp:coreProperties>
</file>