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858" r:id="rId3"/>
    <p:sldId id="840" r:id="rId4"/>
    <p:sldId id="843" r:id="rId5"/>
    <p:sldId id="844" r:id="rId6"/>
    <p:sldId id="845" r:id="rId7"/>
    <p:sldId id="847" r:id="rId8"/>
    <p:sldId id="846" r:id="rId9"/>
    <p:sldId id="848" r:id="rId10"/>
    <p:sldId id="849" r:id="rId11"/>
    <p:sldId id="850" r:id="rId12"/>
    <p:sldId id="851" r:id="rId13"/>
    <p:sldId id="852" r:id="rId14"/>
    <p:sldId id="853" r:id="rId15"/>
    <p:sldId id="854" r:id="rId16"/>
    <p:sldId id="855" r:id="rId17"/>
    <p:sldId id="856" r:id="rId18"/>
    <p:sldId id="85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69BD5"/>
    <a:srgbClr val="F1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2" autoAdjust="0"/>
    <p:restoredTop sz="96400" autoAdjust="0"/>
  </p:normalViewPr>
  <p:slideViewPr>
    <p:cSldViewPr snapToGrid="0">
      <p:cViewPr>
        <p:scale>
          <a:sx n="160" d="100"/>
          <a:sy n="160" d="100"/>
        </p:scale>
        <p:origin x="136" y="5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CB4F-E3B8-4B33-928C-E5AEC01044AC}" type="datetimeFigureOut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F9A4B-D4EA-4DB3-8BF6-D63B286E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7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오늘 소개해드릴 내용은 </a:t>
            </a:r>
            <a:r>
              <a:rPr lang="en-US" altLang="ko-KR" dirty="0" smtClean="0"/>
              <a:t>LKAS </a:t>
            </a:r>
            <a:r>
              <a:rPr lang="ko-KR" altLang="en-US" dirty="0" smtClean="0"/>
              <a:t>데이터 통계 분석 및 </a:t>
            </a:r>
            <a:r>
              <a:rPr lang="en-US" altLang="ko-KR" dirty="0" smtClean="0"/>
              <a:t>Rating </a:t>
            </a:r>
            <a:r>
              <a:rPr lang="ko-KR" altLang="en-US" dirty="0" smtClean="0"/>
              <a:t>프로그램 개발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F9A4B-D4EA-4DB3-8BF6-D63B286E97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7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Relationship Id="rId3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8999"/>
            <a:ext cx="7772400" cy="1557727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66578"/>
            <a:ext cx="6858000" cy="107516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143000" y="3031652"/>
            <a:ext cx="685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16"/>
          <p:cNvSpPr>
            <a:spLocks noGrp="1"/>
          </p:cNvSpPr>
          <p:nvPr>
            <p:ph type="body" sz="quarter" idx="13"/>
          </p:nvPr>
        </p:nvSpPr>
        <p:spPr>
          <a:xfrm>
            <a:off x="6850858" y="6356352"/>
            <a:ext cx="2193131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1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0640" y="5376538"/>
            <a:ext cx="3240360" cy="861074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10" y="5479936"/>
            <a:ext cx="3597630" cy="6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9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90" y="361745"/>
            <a:ext cx="8602925" cy="392906"/>
          </a:xfrm>
        </p:spPr>
        <p:txBody>
          <a:bodyPr/>
          <a:lstStyle>
            <a:lvl1pPr>
              <a:defRPr sz="3200" b="1" spc="-50" baseline="0">
                <a:solidFill>
                  <a:srgbClr val="001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14090" y="1189319"/>
            <a:ext cx="8602925" cy="4826024"/>
          </a:xfrm>
          <a:prstGeom prst="rect">
            <a:avLst/>
          </a:prstGeom>
        </p:spPr>
        <p:txBody>
          <a:bodyPr lIns="130039" tIns="65020" rIns="130039" bIns="65020"/>
          <a:lstStyle>
            <a:lvl1pPr>
              <a:lnSpc>
                <a:spcPct val="150000"/>
              </a:lnSpc>
              <a:buFont typeface="Wingdings" pitchFamily="2" charset="2"/>
              <a:buChar char="§"/>
              <a:defRPr sz="1687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  <a:lvl2pPr>
              <a:lnSpc>
                <a:spcPct val="150000"/>
              </a:lnSpc>
              <a:spcBef>
                <a:spcPts val="703"/>
              </a:spcBef>
              <a:buFont typeface="Arial" pitchFamily="34" charset="0"/>
              <a:buChar char="•"/>
              <a:defRPr sz="1477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ü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4pPr>
            <a:lvl5pPr>
              <a:lnSpc>
                <a:spcPct val="150000"/>
              </a:lnSpc>
              <a:buFont typeface="Arial" pitchFamily="34" charset="0"/>
              <a:buChar char="•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A291C-8178-4DA9-966A-57E244226DB4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rcRect r="57843" b="-3922"/>
          <a:stretch/>
        </p:blipFill>
        <p:spPr>
          <a:xfrm>
            <a:off x="214090" y="6440384"/>
            <a:ext cx="1603667" cy="334075"/>
          </a:xfrm>
          <a:prstGeom prst="rect">
            <a:avLst/>
          </a:prstGeom>
        </p:spPr>
      </p:pic>
      <p:cxnSp>
        <p:nvCxnSpPr>
          <p:cNvPr id="6" name="직선 연결선[R] 5"/>
          <p:cNvCxnSpPr/>
          <p:nvPr userDrawn="1"/>
        </p:nvCxnSpPr>
        <p:spPr bwMode="auto">
          <a:xfrm>
            <a:off x="161167" y="1052513"/>
            <a:ext cx="8821666" cy="248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4206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[R] 14"/>
          <p:cNvCxnSpPr/>
          <p:nvPr userDrawn="1"/>
        </p:nvCxnSpPr>
        <p:spPr bwMode="auto">
          <a:xfrm>
            <a:off x="214090" y="6343194"/>
            <a:ext cx="8715080" cy="2421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4206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96" y="6410124"/>
            <a:ext cx="1951678" cy="4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3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직사각형 13"/>
          <p:cNvSpPr/>
          <p:nvPr userDrawn="1"/>
        </p:nvSpPr>
        <p:spPr>
          <a:xfrm>
            <a:off x="85726" y="3"/>
            <a:ext cx="896540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8708231" y="105449"/>
            <a:ext cx="0" cy="767761"/>
          </a:xfrm>
          <a:prstGeom prst="line">
            <a:avLst/>
          </a:prstGeom>
          <a:ln w="57150">
            <a:solidFill>
              <a:srgbClr val="455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times.postech.ac.kr/news/photo/201603/8967_24011_2238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541" y="6441989"/>
            <a:ext cx="442592" cy="40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36" y="6441989"/>
            <a:ext cx="1221517" cy="408046"/>
          </a:xfrm>
          <a:prstGeom prst="rect">
            <a:avLst/>
          </a:prstGeom>
        </p:spPr>
      </p:pic>
      <p:sp>
        <p:nvSpPr>
          <p:cNvPr id="18" name="이등변 삼각형 17"/>
          <p:cNvSpPr/>
          <p:nvPr userDrawn="1"/>
        </p:nvSpPr>
        <p:spPr>
          <a:xfrm rot="5400000">
            <a:off x="-67363" y="60220"/>
            <a:ext cx="873211" cy="752768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8" y="105450"/>
            <a:ext cx="7762581" cy="76776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>
            <a:normAutofit/>
          </a:bodyPr>
          <a:lstStyle>
            <a:lvl1pPr marL="228600" indent="-228600" latinLnBrk="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10000"/>
                  </a:schemeClr>
                </a:solidFill>
              </a:defRPr>
            </a:lvl1pPr>
            <a:lvl2pPr latinLnBrk="0">
              <a:lnSpc>
                <a:spcPct val="100000"/>
              </a:lnSpc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1143000" indent="-228600" latinLnBrk="0">
              <a:lnSpc>
                <a:spcPct val="100000"/>
              </a:lnSpc>
              <a:buFont typeface="Calibri" panose="020F0502020204030204" pitchFamily="34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</a:defRPr>
            </a:lvl3pPr>
            <a:lvl4pPr latinLnBrk="0">
              <a:lnSpc>
                <a:spcPct val="100000"/>
              </a:lnSpc>
              <a:defRPr sz="1200">
                <a:solidFill>
                  <a:schemeClr val="bg2">
                    <a:lumMod val="10000"/>
                  </a:schemeClr>
                </a:solidFill>
              </a:defRPr>
            </a:lvl4pPr>
            <a:lvl5pPr latinLnBrk="0">
              <a:lnSpc>
                <a:spcPct val="100000"/>
              </a:lnSpc>
              <a:defRPr sz="12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6"/>
            <a:ext cx="2057400" cy="365125"/>
          </a:xfrm>
        </p:spPr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5946" y="6359904"/>
            <a:ext cx="8732108" cy="0"/>
          </a:xfrm>
          <a:prstGeom prst="line">
            <a:avLst/>
          </a:prstGeom>
          <a:ln w="28575">
            <a:solidFill>
              <a:srgbClr val="455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2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6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0752-2186-4615-B0E5-0D4F3EB17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+mj-ea"/>
              </a:rPr>
              <a:t>프로그램 개발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066578"/>
            <a:ext cx="6858000" cy="1713240"/>
          </a:xfrm>
        </p:spPr>
        <p:txBody>
          <a:bodyPr>
            <a:normAutofit/>
          </a:bodyPr>
          <a:lstStyle/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887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13824"/>
            <a:ext cx="8732108" cy="5198306"/>
          </a:xfrm>
        </p:spPr>
        <p:txBody>
          <a:bodyPr/>
          <a:lstStyle/>
          <a:p>
            <a:r>
              <a:rPr lang="en-US" altLang="ko-KR" dirty="0" err="1" smtClean="0"/>
              <a:t>LOT_</a:t>
            </a:r>
            <a:r>
              <a:rPr lang="en-US" altLang="ko-KR" dirty="0" err="1" smtClean="0"/>
              <a:t>Analysis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5580"/>
              </p:ext>
            </p:extLst>
          </p:nvPr>
        </p:nvGraphicFramePr>
        <p:xfrm>
          <a:off x="693429" y="1672633"/>
          <a:ext cx="7881257" cy="4574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8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LOT_Analysis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2575166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BOB_mean_criterion</a:t>
                      </a:r>
                      <a:r>
                        <a:rPr lang="en-US" altLang="ko-KR" sz="1100" dirty="0" smtClean="0"/>
                        <a:t> :float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WOW_mean_criterion</a:t>
                      </a:r>
                      <a:r>
                        <a:rPr lang="en-US" altLang="ko-KR" sz="1100" dirty="0" smtClean="0"/>
                        <a:t> :float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 </a:t>
                      </a:r>
                      <a:r>
                        <a:rPr lang="en-US" altLang="ko-KR" sz="1100" baseline="0" dirty="0" smtClean="0"/>
                        <a:t>:DB connector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lot_data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lot_BOB_WOW_Group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eqp_perf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eqp_stat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user_defined_alpha_normality</a:t>
                      </a:r>
                      <a:r>
                        <a:rPr lang="en-US" altLang="ko-KR" sz="1100" baseline="0" dirty="0" smtClean="0"/>
                        <a:t> :float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user_defined_alpha_ANOVA</a:t>
                      </a:r>
                      <a:r>
                        <a:rPr lang="en-US" altLang="ko-KR" sz="1100" baseline="0" dirty="0" smtClean="0"/>
                        <a:t>: 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user_defined_alpha_KRUSKAL</a:t>
                      </a:r>
                      <a:r>
                        <a:rPr lang="en-US" altLang="ko-KR" sz="1100" baseline="0" dirty="0" smtClean="0"/>
                        <a:t>: 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chamber_stat_LC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user_defined_alpha_LC</a:t>
                      </a:r>
                      <a:r>
                        <a:rPr lang="en-US" altLang="ko-KR" sz="1100" baseline="0" dirty="0" smtClean="0"/>
                        <a:t>: 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user_defined_alpha_NLC</a:t>
                      </a:r>
                      <a:r>
                        <a:rPr lang="en-US" altLang="ko-KR" sz="1100" baseline="0" dirty="0" smtClean="0"/>
                        <a:t>: 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chamber_perf_user_defined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chamber_info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1519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create_KS_test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(float </a:t>
                      </a:r>
                      <a:r>
                        <a:rPr lang="en-US" altLang="ko-KR" sz="1100" u="none" dirty="0" err="1" smtClean="0"/>
                        <a:t>alpha_normality</a:t>
                      </a:r>
                      <a:r>
                        <a:rPr lang="en-US" altLang="ko-KR" sz="1100" u="none" dirty="0" smtClean="0"/>
                        <a:t>) :void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create_ANOVA</a:t>
                      </a:r>
                      <a:r>
                        <a:rPr lang="en-US" altLang="ko-KR" sz="1100" u="none" dirty="0" smtClean="0"/>
                        <a:t> (float </a:t>
                      </a:r>
                      <a:r>
                        <a:rPr lang="en-US" altLang="ko-KR" sz="1100" u="none" dirty="0" err="1" smtClean="0"/>
                        <a:t>alpha_ANOVA</a:t>
                      </a:r>
                      <a:r>
                        <a:rPr lang="en-US" altLang="ko-KR" sz="1100" u="none" dirty="0" smtClean="0"/>
                        <a:t>,</a:t>
                      </a:r>
                      <a:r>
                        <a:rPr lang="en-US" altLang="ko-KR" sz="1100" u="none" baseline="0" dirty="0" smtClean="0"/>
                        <a:t> float </a:t>
                      </a:r>
                      <a:r>
                        <a:rPr lang="en-US" altLang="ko-KR" sz="1100" u="none" baseline="0" dirty="0" err="1" smtClean="0"/>
                        <a:t>alpha_KRUSKAL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create_stat_analysis</a:t>
                      </a:r>
                      <a:r>
                        <a:rPr lang="en-US" altLang="ko-KR" sz="1100" u="none" dirty="0" smtClean="0"/>
                        <a:t> (float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pt-BR" altLang="ko-KR" sz="1100" u="none" baseline="0" dirty="0" err="1" smtClean="0"/>
                        <a:t>alpha_LC</a:t>
                      </a:r>
                      <a:r>
                        <a:rPr lang="pt-BR" altLang="ko-KR" sz="1100" u="none" baseline="0" dirty="0" smtClean="0"/>
                        <a:t>, </a:t>
                      </a:r>
                      <a:r>
                        <a:rPr lang="pt-BR" altLang="ko-KR" sz="1100" u="none" baseline="0" dirty="0" err="1" smtClean="0"/>
                        <a:t>float</a:t>
                      </a:r>
                      <a:r>
                        <a:rPr lang="pt-BR" altLang="ko-KR" sz="1100" u="none" baseline="0" dirty="0" smtClean="0"/>
                        <a:t> </a:t>
                      </a:r>
                      <a:r>
                        <a:rPr lang="pt-BR" altLang="ko-KR" sz="1100" u="none" baseline="0" dirty="0" err="1" smtClean="0"/>
                        <a:t>alpha_NLC</a:t>
                      </a:r>
                      <a:r>
                        <a:rPr lang="en-US" altLang="ko-KR" sz="1100" u="none" dirty="0" smtClean="0"/>
                        <a:t>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create_user_defined_analysis</a:t>
                      </a:r>
                      <a:r>
                        <a:rPr lang="en-US" altLang="ko-KR" sz="1100" u="none" dirty="0" smtClean="0"/>
                        <a:t> ( float </a:t>
                      </a:r>
                      <a:r>
                        <a:rPr lang="en-US" altLang="ko-KR" sz="1100" u="none" dirty="0" err="1" smtClean="0"/>
                        <a:t>BOB_avg</a:t>
                      </a:r>
                      <a:r>
                        <a:rPr lang="en-US" altLang="ko-KR" sz="1100" u="none" dirty="0" smtClean="0"/>
                        <a:t>, float </a:t>
                      </a:r>
                      <a:r>
                        <a:rPr lang="en-US" altLang="ko-KR" sz="1100" u="none" dirty="0" err="1" smtClean="0"/>
                        <a:t>WOW_avg</a:t>
                      </a:r>
                      <a:r>
                        <a:rPr lang="en-US" altLang="ko-KR" sz="1100" u="none" dirty="0" smtClean="0"/>
                        <a:t>, float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BOB_prop</a:t>
                      </a:r>
                      <a:r>
                        <a:rPr lang="en-US" altLang="ko-KR" sz="1100" u="none" baseline="0" dirty="0" smtClean="0"/>
                        <a:t>, float </a:t>
                      </a:r>
                      <a:r>
                        <a:rPr lang="en-US" altLang="ko-KR" sz="1100" u="none" baseline="0" dirty="0" err="1" smtClean="0"/>
                        <a:t>WOW_prop</a:t>
                      </a:r>
                      <a:r>
                        <a:rPr lang="en-US" altLang="ko-KR" sz="1100" u="none" baseline="0" dirty="0" smtClean="0"/>
                        <a:t>, float </a:t>
                      </a:r>
                      <a:r>
                        <a:rPr lang="en-US" altLang="ko-KR" sz="1100" u="none" baseline="0" dirty="0" err="1" smtClean="0"/>
                        <a:t>chamber_weight</a:t>
                      </a:r>
                      <a:r>
                        <a:rPr lang="en-US" altLang="ko-KR" sz="1100" u="none" baseline="0" dirty="0" smtClean="0"/>
                        <a:t>, float </a:t>
                      </a:r>
                      <a:r>
                        <a:rPr lang="en-US" altLang="ko-KR" sz="1100" u="none" baseline="0" dirty="0" err="1" smtClean="0"/>
                        <a:t>step_weight</a:t>
                      </a:r>
                      <a:r>
                        <a:rPr lang="en-US" altLang="ko-KR" sz="1100" u="none" baseline="0" dirty="0" smtClean="0"/>
                        <a:t>, string mode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create_eqp_info</a:t>
                      </a:r>
                      <a:r>
                        <a:rPr lang="en-US" altLang="ko-KR" sz="1100" u="none" dirty="0" smtClean="0"/>
                        <a:t> () :void</a:t>
                      </a:r>
                      <a:endParaRPr lang="en-US" altLang="ko-KR" sz="1100" u="none" dirty="0"/>
                    </a:p>
                    <a:p>
                      <a:pPr algn="l" latinLnBrk="1"/>
                      <a:r>
                        <a:rPr lang="mr-IN" altLang="ko-KR" sz="1100" u="none" dirty="0" smtClean="0"/>
                        <a:t>…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13827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70637"/>
              </p:ext>
            </p:extLst>
          </p:nvPr>
        </p:nvGraphicFramePr>
        <p:xfrm>
          <a:off x="693429" y="1672636"/>
          <a:ext cx="7881257" cy="4375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8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Model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2575166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 :DB connector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machine :string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prod </a:t>
                      </a:r>
                      <a:r>
                        <a:rPr lang="en-US" altLang="ko-KR" sz="1100" baseline="0" dirty="0" smtClean="0"/>
                        <a:t>:string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prod_BOB_WOW_Group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prod_info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prod_group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prod_temp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prod_trans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step_perf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transitions : </a:t>
                      </a:r>
                      <a:r>
                        <a:rPr lang="en-US" altLang="ko-KR" sz="1100" baseline="0" dirty="0" err="1" smtClean="0"/>
                        <a:t>dict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high_subset</a:t>
                      </a:r>
                      <a:r>
                        <a:rPr lang="en-US" altLang="ko-KR" sz="1100" baseline="0" dirty="0" smtClean="0"/>
                        <a:t> :list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low_subset</a:t>
                      </a:r>
                      <a:r>
                        <a:rPr lang="en-US" altLang="ko-KR" sz="1100" baseline="0" dirty="0" smtClean="0"/>
                        <a:t> : list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states : list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1519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create_prod_info_from_dummy</a:t>
                      </a:r>
                      <a:r>
                        <a:rPr lang="en-US" altLang="ko-KR" sz="1100" dirty="0" smtClean="0"/>
                        <a:t>  </a:t>
                      </a:r>
                      <a:r>
                        <a:rPr lang="en-US" altLang="ko-KR" sz="1100" u="none" dirty="0" smtClean="0"/>
                        <a:t>(string</a:t>
                      </a:r>
                      <a:r>
                        <a:rPr lang="en-US" altLang="ko-KR" sz="1100" u="none" baseline="0" dirty="0" smtClean="0"/>
                        <a:t> representation, string type, string mode</a:t>
                      </a:r>
                      <a:r>
                        <a:rPr lang="en-US" altLang="ko-KR" sz="1100" u="none" dirty="0" smtClean="0"/>
                        <a:t>) :void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create_prod_info_to_dummy</a:t>
                      </a:r>
                      <a:r>
                        <a:rPr lang="en-US" altLang="ko-KR" sz="1100" u="none" dirty="0" smtClean="0"/>
                        <a:t>  (string</a:t>
                      </a:r>
                      <a:r>
                        <a:rPr lang="en-US" altLang="ko-KR" sz="1100" u="none" baseline="0" dirty="0" smtClean="0"/>
                        <a:t> representation, string type, string mode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create_prod_info_all_dummy</a:t>
                      </a:r>
                      <a:r>
                        <a:rPr lang="en-US" altLang="ko-KR" sz="1100" u="none" dirty="0" smtClean="0"/>
                        <a:t>  (string</a:t>
                      </a:r>
                      <a:r>
                        <a:rPr lang="en-US" altLang="ko-KR" sz="1100" u="none" baseline="0" dirty="0" smtClean="0"/>
                        <a:t> representation, string type, string mode</a:t>
                      </a:r>
                      <a:r>
                        <a:rPr lang="en-US" altLang="ko-KR" sz="1100" u="none" dirty="0" smtClean="0"/>
                        <a:t>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create_transitions_and_states</a:t>
                      </a:r>
                      <a:r>
                        <a:rPr lang="en-US" altLang="ko-KR" sz="1100" u="none" dirty="0" smtClean="0"/>
                        <a:t>  (string mode)</a:t>
                      </a:r>
                      <a:r>
                        <a:rPr lang="en-US" altLang="ko-KR" sz="1100" u="none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create_chamber_info</a:t>
                      </a:r>
                      <a:r>
                        <a:rPr lang="en-US" altLang="ko-KR" sz="1100" u="none" dirty="0" smtClean="0"/>
                        <a:t> 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create_wafer_data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user_defined_ratio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horizon=1)</a:t>
                      </a:r>
                      <a:r>
                        <a:rPr lang="en-US" altLang="ko-KR" sz="1100" u="none" baseline="0" dirty="0" smtClean="0"/>
                        <a:t> :void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13829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Core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Transitions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1751"/>
              </p:ext>
            </p:extLst>
          </p:nvPr>
        </p:nvGraphicFramePr>
        <p:xfrm>
          <a:off x="693429" y="1656737"/>
          <a:ext cx="7881257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State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516318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name :string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status :string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path </a:t>
                      </a:r>
                      <a:r>
                        <a:rPr lang="en-US" altLang="ko-KR" sz="1100" baseline="0" dirty="0" smtClean="0"/>
                        <a:t>:string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5741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get_status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() :string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get_name</a:t>
                      </a:r>
                      <a:r>
                        <a:rPr lang="en-US" altLang="ko-KR" sz="1100" u="none" dirty="0" smtClean="0"/>
                        <a:t>() :string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get_path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() :string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44127"/>
              </p:ext>
            </p:extLst>
          </p:nvPr>
        </p:nvGraphicFramePr>
        <p:xfrm>
          <a:off x="693429" y="3712982"/>
          <a:ext cx="7881257" cy="2156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Transitions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1085574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source :string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dest</a:t>
                      </a:r>
                      <a:r>
                        <a:rPr lang="en-US" altLang="ko-KR" sz="1100" dirty="0" smtClean="0"/>
                        <a:t> :string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attr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baseline="0" dirty="0" smtClean="0"/>
                        <a:t>:string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trigger :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count :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BOB_count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WOW_count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status :string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step: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297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listify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obj</a:t>
                      </a:r>
                      <a:r>
                        <a:rPr lang="en-US" altLang="ko-KR" sz="1100" u="none" dirty="0" smtClean="0"/>
                        <a:t>) :</a:t>
                      </a:r>
                      <a:r>
                        <a:rPr lang="en-US" altLang="ko-KR" sz="1100" u="none" dirty="0" err="1" smtClean="0"/>
                        <a:t>obj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05946" y="1105873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Machine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63086"/>
              </p:ext>
            </p:extLst>
          </p:nvPr>
        </p:nvGraphicFramePr>
        <p:xfrm>
          <a:off x="693429" y="1648782"/>
          <a:ext cx="7881257" cy="138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15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Event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46633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attr</a:t>
                      </a:r>
                      <a:r>
                        <a:rPr lang="en-US" altLang="ko-KR" sz="1100" dirty="0" smtClean="0"/>
                        <a:t> :string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name :string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machine </a:t>
                      </a:r>
                      <a:r>
                        <a:rPr lang="en-US" altLang="ko-KR" sz="1100" baseline="0" dirty="0" smtClean="0"/>
                        <a:t>:string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transitions :</a:t>
                      </a:r>
                      <a:r>
                        <a:rPr lang="en-US" altLang="ko-KR" sz="1100" baseline="0" dirty="0" err="1" smtClean="0"/>
                        <a:t>dict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661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add_transition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dict</a:t>
                      </a:r>
                      <a:r>
                        <a:rPr lang="en-US" altLang="ko-KR" sz="1100" u="none" dirty="0" smtClean="0"/>
                        <a:t> transition) :void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05674"/>
              </p:ext>
            </p:extLst>
          </p:nvPr>
        </p:nvGraphicFramePr>
        <p:xfrm>
          <a:off x="693428" y="3705026"/>
          <a:ext cx="7881257" cy="1667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35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Machine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814474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states :</a:t>
                      </a:r>
                      <a:r>
                        <a:rPr lang="en-US" altLang="ko-KR" sz="1100" dirty="0" err="1" smtClean="0"/>
                        <a:t>dict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trans :list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events </a:t>
                      </a:r>
                      <a:r>
                        <a:rPr lang="en-US" altLang="ko-KR" sz="1100" baseline="0" dirty="0" smtClean="0"/>
                        <a:t>:</a:t>
                      </a:r>
                      <a:r>
                        <a:rPr lang="en-US" altLang="ko-KR" sz="1100" baseline="0" dirty="0" err="1" smtClean="0"/>
                        <a:t>dict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5404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add_states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dict</a:t>
                      </a:r>
                      <a:r>
                        <a:rPr lang="en-US" altLang="ko-KR" sz="1100" u="none" dirty="0" smtClean="0"/>
                        <a:t> states) 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add_transition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u="none" dirty="0" smtClean="0"/>
                        <a:t>string step,</a:t>
                      </a:r>
                      <a:r>
                        <a:rPr lang="en-US" altLang="ko-KR" sz="1100" u="none" baseline="0" dirty="0" smtClean="0"/>
                        <a:t> string status, </a:t>
                      </a:r>
                      <a:r>
                        <a:rPr lang="en-US" altLang="ko-KR" sz="1100" u="none" baseline="0" dirty="0" err="1" smtClean="0"/>
                        <a:t>int</a:t>
                      </a:r>
                      <a:r>
                        <a:rPr lang="en-US" altLang="ko-KR" sz="1100" u="none" baseline="0" dirty="0" smtClean="0"/>
                        <a:t> count, </a:t>
                      </a:r>
                      <a:r>
                        <a:rPr lang="en-US" altLang="ko-KR" sz="1100" u="none" baseline="0" dirty="0" err="1" smtClean="0"/>
                        <a:t>int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BOB_count</a:t>
                      </a:r>
                      <a:r>
                        <a:rPr lang="en-US" altLang="ko-KR" sz="1100" u="none" baseline="0" dirty="0" smtClean="0"/>
                        <a:t>, </a:t>
                      </a:r>
                      <a:r>
                        <a:rPr lang="en-US" altLang="ko-KR" sz="1100" u="none" baseline="0" dirty="0" err="1" smtClean="0"/>
                        <a:t>int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WOW_count</a:t>
                      </a:r>
                      <a:r>
                        <a:rPr lang="en-US" altLang="ko-KR" sz="1100" u="none" baseline="0" dirty="0" smtClean="0"/>
                        <a:t>, string </a:t>
                      </a:r>
                      <a:r>
                        <a:rPr lang="en-US" altLang="ko-KR" sz="1100" u="none" baseline="0" dirty="0" err="1" smtClean="0"/>
                        <a:t>attr</a:t>
                      </a:r>
                      <a:r>
                        <a:rPr lang="en-US" altLang="ko-KR" sz="1100" u="none" baseline="0" dirty="0" smtClean="0"/>
                        <a:t>, </a:t>
                      </a:r>
                      <a:r>
                        <a:rPr lang="en-US" altLang="ko-KR" sz="1100" u="none" baseline="0" dirty="0" err="1" smtClean="0"/>
                        <a:t>int</a:t>
                      </a:r>
                      <a:r>
                        <a:rPr lang="en-US" altLang="ko-KR" sz="1100" u="none" baseline="0" dirty="0" smtClean="0"/>
                        <a:t> trigger, string source, string </a:t>
                      </a:r>
                      <a:r>
                        <a:rPr lang="en-US" altLang="ko-KR" sz="1100" u="none" baseline="0" dirty="0" err="1" smtClean="0"/>
                        <a:t>dest</a:t>
                      </a:r>
                      <a:r>
                        <a:rPr lang="en-US" altLang="ko-KR" sz="1100" u="none" dirty="0" smtClean="0"/>
                        <a:t>) :void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7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13829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Graph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Single_path_Graph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70564"/>
              </p:ext>
            </p:extLst>
          </p:nvPr>
        </p:nvGraphicFramePr>
        <p:xfrm>
          <a:off x="693429" y="1593125"/>
          <a:ext cx="7881257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17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Graph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635672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num_wafer_chamber_step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baseline="0" dirty="0" smtClean="0"/>
                        <a:t>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dummy_threshold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BOB_threshold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baseline="0" dirty="0" smtClean="0"/>
                        <a:t>: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WOW_threshold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style_attributes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dict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5916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_</a:t>
                      </a:r>
                      <a:r>
                        <a:rPr lang="en-US" altLang="ko-KR" sz="1100" dirty="0" err="1" smtClean="0"/>
                        <a:t>add_nodes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dict</a:t>
                      </a:r>
                      <a:r>
                        <a:rPr lang="en-US" altLang="ko-KR" sz="1100" u="none" dirty="0" smtClean="0"/>
                        <a:t> states, </a:t>
                      </a:r>
                      <a:r>
                        <a:rPr lang="en-US" altLang="ko-KR" sz="1100" u="none" dirty="0" err="1" smtClean="0"/>
                        <a:t>dict</a:t>
                      </a:r>
                      <a:r>
                        <a:rPr lang="en-US" altLang="ko-KR" sz="1100" u="none" dirty="0" smtClean="0"/>
                        <a:t> container) :void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smtClean="0"/>
                        <a:t>_</a:t>
                      </a:r>
                      <a:r>
                        <a:rPr lang="en-US" altLang="ko-KR" sz="1100" u="none" dirty="0" err="1" smtClean="0"/>
                        <a:t>add_edges</a:t>
                      </a:r>
                      <a:r>
                        <a:rPr lang="en-US" altLang="ko-KR" sz="1100" u="none" dirty="0" smtClean="0"/>
                        <a:t> (</a:t>
                      </a:r>
                      <a:r>
                        <a:rPr lang="en-US" altLang="ko-KR" sz="1100" u="none" dirty="0" err="1" smtClean="0"/>
                        <a:t>dict</a:t>
                      </a:r>
                      <a:r>
                        <a:rPr lang="en-US" altLang="ko-KR" sz="1100" u="none" dirty="0" smtClean="0"/>
                        <a:t> events, </a:t>
                      </a:r>
                      <a:r>
                        <a:rPr lang="en-US" altLang="ko-KR" sz="1100" u="none" dirty="0" err="1" smtClean="0"/>
                        <a:t>Agraph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dirty="0" smtClean="0"/>
                        <a:t>container, </a:t>
                      </a:r>
                      <a:r>
                        <a:rPr lang="en-US" altLang="ko-KR" sz="1100" u="none" dirty="0" err="1" smtClean="0"/>
                        <a:t>Dataframe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num_wafer_chamber_step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dirty="0" err="1" smtClean="0"/>
                        <a:t>Dummy_threshold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BOB_threshold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WOW_threshold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get_graph</a:t>
                      </a:r>
                      <a:r>
                        <a:rPr lang="en-US" altLang="ko-KR" sz="1100" u="none" dirty="0" smtClean="0"/>
                        <a:t> (string</a:t>
                      </a:r>
                      <a:r>
                        <a:rPr lang="en-US" altLang="ko-KR" sz="1100" u="none" baseline="0" dirty="0" smtClean="0"/>
                        <a:t> representation, string type, string mode</a:t>
                      </a:r>
                      <a:r>
                        <a:rPr lang="en-US" altLang="ko-KR" sz="1100" u="none" dirty="0" smtClean="0"/>
                        <a:t>) :void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87847"/>
              </p:ext>
            </p:extLst>
          </p:nvPr>
        </p:nvGraphicFramePr>
        <p:xfrm>
          <a:off x="693429" y="4190208"/>
          <a:ext cx="7881257" cy="147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02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Single_path_Graph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472291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num_wafer_chamber_step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baseline="0" dirty="0" smtClean="0"/>
                        <a:t>:</a:t>
                      </a:r>
                      <a:r>
                        <a:rPr lang="en-US" altLang="ko-KR" sz="1100" baseline="0" dirty="0" err="1" smtClean="0"/>
                        <a:t>Dataframestyle_attributes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dict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7441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_</a:t>
                      </a:r>
                      <a:r>
                        <a:rPr lang="en-US" altLang="ko-KR" sz="1100" dirty="0" err="1" smtClean="0"/>
                        <a:t>add_nodes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dict</a:t>
                      </a:r>
                      <a:r>
                        <a:rPr lang="en-US" altLang="ko-KR" sz="1100" u="none" dirty="0" smtClean="0"/>
                        <a:t> states, </a:t>
                      </a:r>
                      <a:r>
                        <a:rPr lang="en-US" altLang="ko-KR" sz="1100" u="none" dirty="0" err="1" smtClean="0"/>
                        <a:t>dict</a:t>
                      </a:r>
                      <a:r>
                        <a:rPr lang="en-US" altLang="ko-KR" sz="1100" u="none" dirty="0" smtClean="0"/>
                        <a:t> container)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_</a:t>
                      </a:r>
                      <a:r>
                        <a:rPr lang="en-US" altLang="ko-KR" sz="1100" u="none" dirty="0" err="1" smtClean="0"/>
                        <a:t>add_edges</a:t>
                      </a:r>
                      <a:r>
                        <a:rPr lang="en-US" altLang="ko-KR" sz="1100" u="none" dirty="0" smtClean="0"/>
                        <a:t> (</a:t>
                      </a:r>
                      <a:r>
                        <a:rPr lang="en-US" altLang="ko-KR" sz="1100" u="none" dirty="0" err="1" smtClean="0"/>
                        <a:t>dict</a:t>
                      </a:r>
                      <a:r>
                        <a:rPr lang="en-US" altLang="ko-KR" sz="1100" u="none" dirty="0" smtClean="0"/>
                        <a:t> events, </a:t>
                      </a:r>
                      <a:r>
                        <a:rPr lang="en-US" altLang="ko-KR" sz="1100" u="none" dirty="0" err="1" smtClean="0"/>
                        <a:t>Agraph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dirty="0" smtClean="0"/>
                        <a:t>container, </a:t>
                      </a:r>
                      <a:r>
                        <a:rPr lang="en-US" altLang="ko-KR" sz="1100" u="none" dirty="0" err="1" smtClean="0"/>
                        <a:t>Dataframe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num_wafer_chamber_step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get_graph</a:t>
                      </a:r>
                      <a:r>
                        <a:rPr lang="en-US" altLang="ko-KR" sz="1100" u="none" dirty="0" smtClean="0"/>
                        <a:t> (string</a:t>
                      </a:r>
                      <a:r>
                        <a:rPr lang="en-US" altLang="ko-KR" sz="1100" u="none" baseline="0" dirty="0" smtClean="0"/>
                        <a:t> representation, string type, string mode</a:t>
                      </a:r>
                      <a:r>
                        <a:rPr lang="en-US" altLang="ko-KR" sz="1100" u="none" dirty="0" smtClean="0"/>
                        <a:t>) :void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13828"/>
            <a:ext cx="8732108" cy="5198306"/>
          </a:xfrm>
        </p:spPr>
        <p:txBody>
          <a:bodyPr/>
          <a:lstStyle/>
          <a:p>
            <a:r>
              <a:rPr lang="en-US" altLang="ko-KR" dirty="0" err="1" smtClean="0"/>
              <a:t>SvgWidget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7564"/>
              </p:ext>
            </p:extLst>
          </p:nvPr>
        </p:nvGraphicFramePr>
        <p:xfrm>
          <a:off x="526452" y="2045023"/>
          <a:ext cx="7881257" cy="2626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1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SvgWidget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914071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scale </a:t>
                      </a:r>
                      <a:r>
                        <a:rPr lang="en-US" altLang="ko-KR" sz="1100" baseline="0" dirty="0" smtClean="0"/>
                        <a:t>:float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center_x</a:t>
                      </a:r>
                      <a:r>
                        <a:rPr lang="en-US" altLang="ko-KR" sz="1100" dirty="0" smtClean="0"/>
                        <a:t> :float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center_y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baseline="0" dirty="0" smtClean="0"/>
                        <a:t>:float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defViewBox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viewBox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path :string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mr-IN" altLang="ko-KR" sz="1100" baseline="0" dirty="0" smtClean="0"/>
                        <a:t>…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126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updateViewBox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(float size)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updateLocation</a:t>
                      </a:r>
                      <a:r>
                        <a:rPr lang="en-US" altLang="ko-KR" sz="1100" u="none" dirty="0" smtClean="0"/>
                        <a:t> (</a:t>
                      </a:r>
                      <a:r>
                        <a:rPr lang="en-US" altLang="ko-KR" sz="1100" u="none" dirty="0" err="1" smtClean="0"/>
                        <a:t>pos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wheelEvent</a:t>
                      </a:r>
                      <a:r>
                        <a:rPr lang="en-US" altLang="ko-KR" sz="1100" u="none" dirty="0" smtClean="0"/>
                        <a:t> (</a:t>
                      </a:r>
                      <a:r>
                        <a:rPr lang="en-US" altLang="ko-KR" sz="1100" u="none" dirty="0" err="1" smtClean="0"/>
                        <a:t>evt</a:t>
                      </a:r>
                      <a:r>
                        <a:rPr lang="en-US" altLang="ko-KR" sz="1100" u="none" dirty="0" smtClean="0"/>
                        <a:t>)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mousePressEvent</a:t>
                      </a:r>
                      <a:r>
                        <a:rPr lang="en-US" altLang="ko-KR" sz="1100" u="none" dirty="0" smtClean="0"/>
                        <a:t> (</a:t>
                      </a:r>
                      <a:r>
                        <a:rPr lang="en-US" altLang="ko-KR" sz="1100" u="none" dirty="0" err="1" smtClean="0"/>
                        <a:t>evt</a:t>
                      </a:r>
                      <a:r>
                        <a:rPr lang="en-US" altLang="ko-KR" sz="1100" u="none" dirty="0" smtClean="0"/>
                        <a:t>)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mouseMoveEvent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evt</a:t>
                      </a:r>
                      <a:r>
                        <a:rPr lang="en-US" altLang="ko-KR" sz="1100" u="none" dirty="0" smtClean="0"/>
                        <a:t>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mouseReleaseEvent</a:t>
                      </a:r>
                      <a:r>
                        <a:rPr lang="en-US" altLang="ko-KR" sz="1100" u="none" dirty="0" smtClean="0"/>
                        <a:t> (</a:t>
                      </a:r>
                      <a:r>
                        <a:rPr lang="en-US" altLang="ko-KR" sz="1100" u="none" dirty="0" err="1" smtClean="0"/>
                        <a:t>pos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21781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Visualization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96665"/>
              </p:ext>
            </p:extLst>
          </p:nvPr>
        </p:nvGraphicFramePr>
        <p:xfrm>
          <a:off x="550305" y="1747851"/>
          <a:ext cx="7881257" cy="408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83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Visualization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761503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states </a:t>
                      </a:r>
                      <a:r>
                        <a:rPr lang="en-US" altLang="ko-KR" sz="1100" baseline="0" dirty="0" smtClean="0"/>
                        <a:t>:</a:t>
                      </a:r>
                      <a:r>
                        <a:rPr lang="en-US" altLang="ko-KR" sz="1100" baseline="0" dirty="0" err="1" smtClean="0"/>
                        <a:t>dict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transitions: </a:t>
                      </a:r>
                      <a:r>
                        <a:rPr lang="en-US" altLang="ko-KR" sz="1100" baseline="0" dirty="0" err="1" smtClean="0"/>
                        <a:t>dict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step_threshold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edge_threshold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int</a:t>
                      </a:r>
                      <a:r>
                        <a:rPr lang="en-US" altLang="ko-KR" sz="1100" dirty="0" smtClean="0"/>
                        <a:t>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dummy_threshold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BOB_threshold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WOW_threshold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num_wafer_chamber_step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prod_temp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step_perf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valid_step</a:t>
                      </a:r>
                      <a:r>
                        <a:rPr lang="en-US" altLang="ko-KR" sz="1100" dirty="0" smtClean="0"/>
                        <a:t> :list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prod_group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prod_trans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mr-IN" altLang="ko-KR" sz="1100" dirty="0" smtClean="0"/>
                        <a:t>…</a:t>
                      </a:r>
                      <a:endParaRPr lang="en-US" altLang="ko-KR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11999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create_transitions_and_states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threshold)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get_BOB_wafer_cell</a:t>
                      </a:r>
                      <a:r>
                        <a:rPr lang="en-US" altLang="ko-KR" sz="1100" u="none" dirty="0" smtClean="0"/>
                        <a:t> ()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get_WOW_wafer_cell</a:t>
                      </a:r>
                      <a:r>
                        <a:rPr lang="en-US" altLang="ko-KR" sz="1100" u="none" dirty="0" smtClean="0"/>
                        <a:t> ()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set_machine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set_default_step_machine</a:t>
                      </a:r>
                      <a:r>
                        <a:rPr lang="en-US" altLang="ko-KR" sz="1100" u="none" dirty="0" smtClean="0"/>
                        <a:t> ()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handle_clear_push</a:t>
                      </a:r>
                      <a:r>
                        <a:rPr lang="en-US" altLang="ko-KR" sz="1100" u="none" dirty="0" smtClean="0"/>
                        <a:t> () :void</a:t>
                      </a:r>
                      <a:endParaRPr lang="ko-KR" altLang="en-US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21781"/>
            <a:ext cx="8732108" cy="5198306"/>
          </a:xfrm>
        </p:spPr>
        <p:txBody>
          <a:bodyPr/>
          <a:lstStyle/>
          <a:p>
            <a:r>
              <a:rPr lang="en-US" altLang="ko-KR" dirty="0" err="1" smtClean="0"/>
              <a:t>qrangeslider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Edge_Slider_Widget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112"/>
              </p:ext>
            </p:extLst>
          </p:nvPr>
        </p:nvGraphicFramePr>
        <p:xfrm>
          <a:off x="518499" y="1602574"/>
          <a:ext cx="7881257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1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qrangeslider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486748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BOB_threshold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WOW_threshold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mr-IN" altLang="ko-KR" sz="1100" dirty="0" smtClean="0"/>
                        <a:t>…</a:t>
                      </a:r>
                      <a:endParaRPr lang="en-US" altLang="ko-KR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10358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handle_mouseReleased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_</a:t>
                      </a:r>
                      <a:r>
                        <a:rPr lang="en-US" altLang="ko-KR" sz="1100" u="none" dirty="0" err="1" smtClean="0"/>
                        <a:t>handleMoveSplitter</a:t>
                      </a:r>
                      <a:r>
                        <a:rPr lang="en-US" altLang="ko-KR" sz="1100" u="none" dirty="0" smtClean="0"/>
                        <a:t> ()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smtClean="0"/>
                        <a:t>_</a:t>
                      </a:r>
                      <a:r>
                        <a:rPr lang="en-US" altLang="ko-KR" sz="1100" u="none" dirty="0" err="1" smtClean="0"/>
                        <a:t>posToValue</a:t>
                      </a:r>
                      <a:r>
                        <a:rPr lang="en-US" altLang="ko-KR" sz="1100" u="none" dirty="0" smtClean="0"/>
                        <a:t> () :scale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_</a:t>
                      </a:r>
                      <a:r>
                        <a:rPr lang="en-US" altLang="ko-KR" sz="1100" dirty="0" err="1" smtClean="0"/>
                        <a:t>valueToPos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() :scale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keyPressEvent</a:t>
                      </a:r>
                      <a:r>
                        <a:rPr lang="en-US" altLang="ko-KR" sz="1100" u="none" dirty="0" smtClean="0"/>
                        <a:t> ()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setRange</a:t>
                      </a:r>
                      <a:r>
                        <a:rPr lang="en-US" altLang="ko-KR" sz="1100" u="none" dirty="0" smtClean="0"/>
                        <a:t> () :void</a:t>
                      </a:r>
                      <a:endParaRPr lang="ko-KR" altLang="en-US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50989"/>
              </p:ext>
            </p:extLst>
          </p:nvPr>
        </p:nvGraphicFramePr>
        <p:xfrm>
          <a:off x="518499" y="4209696"/>
          <a:ext cx="7881257" cy="1621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Edge_Slider_Widget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620986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edge_threshold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prod_trans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prod_trans_temp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mr-IN" altLang="ko-KR" sz="1100" dirty="0" smtClean="0"/>
                        <a:t>…</a:t>
                      </a:r>
                      <a:endParaRPr lang="en-US" altLang="ko-KR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6005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handle_sliderReleased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handle_valueChanged</a:t>
                      </a:r>
                      <a:r>
                        <a:rPr lang="en-US" altLang="ko-KR" sz="1100" u="none" dirty="0" smtClean="0"/>
                        <a:t> ()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ko-KR" altLang="en-US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6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13828"/>
            <a:ext cx="8732108" cy="5198306"/>
          </a:xfrm>
        </p:spPr>
        <p:txBody>
          <a:bodyPr/>
          <a:lstStyle/>
          <a:p>
            <a:r>
              <a:rPr lang="en-US" altLang="ko-KR" dirty="0" err="1" smtClean="0"/>
              <a:t>Dummy_Slider_Widget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Step_Slider_Widget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5389"/>
              </p:ext>
            </p:extLst>
          </p:nvPr>
        </p:nvGraphicFramePr>
        <p:xfrm>
          <a:off x="550302" y="1654080"/>
          <a:ext cx="7881257" cy="1480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Dummy_Slider_Widget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620986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dummy_threshold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mr-IN" altLang="ko-KR" sz="1100" dirty="0" smtClean="0"/>
                        <a:t>…</a:t>
                      </a:r>
                      <a:endParaRPr lang="en-US" altLang="ko-KR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6005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handle_valueChanged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handle_sliderReleased</a:t>
                      </a:r>
                      <a:r>
                        <a:rPr lang="en-US" altLang="ko-KR" sz="1100" u="none" dirty="0" smtClean="0"/>
                        <a:t> ()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ko-KR" altLang="en-US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30793"/>
              </p:ext>
            </p:extLst>
          </p:nvPr>
        </p:nvGraphicFramePr>
        <p:xfrm>
          <a:off x="550302" y="4242006"/>
          <a:ext cx="7881257" cy="1480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Step_Slider_Widget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620986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step_threshold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mr-IN" altLang="ko-KR" sz="1100" dirty="0" smtClean="0"/>
                        <a:t>…</a:t>
                      </a:r>
                      <a:endParaRPr lang="en-US" altLang="ko-KR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6005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handle_valueChanged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handle_sliderReleased</a:t>
                      </a:r>
                      <a:r>
                        <a:rPr lang="en-US" altLang="ko-KR" sz="1100" u="none" dirty="0" smtClean="0"/>
                        <a:t> ()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ko-KR" altLang="en-US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mr-IN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A291C-8178-4DA9-966A-57E244226DB4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14089" y="1206847"/>
            <a:ext cx="8602925" cy="5133843"/>
          </a:xfrm>
        </p:spPr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ko-KR" b="1" spc="-50" dirty="0" smtClean="0"/>
              <a:t>1.1 </a:t>
            </a:r>
            <a:r>
              <a:rPr kumimoji="1" lang="ko-KR" altLang="en-US" b="1" spc="-50" dirty="0" smtClean="0"/>
              <a:t>클래스 다이어그램</a:t>
            </a:r>
            <a:endParaRPr kumimoji="1" lang="en-US" altLang="ko-KR" b="1" spc="-50" dirty="0" smtClean="0"/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ko-KR" b="1" spc="-50" dirty="0" smtClean="0"/>
              <a:t>1.2</a:t>
            </a:r>
            <a:r>
              <a:rPr kumimoji="1" lang="ko-KR" altLang="en-US" b="1" spc="-50" dirty="0" smtClean="0"/>
              <a:t> 모듈별 상세 내역</a:t>
            </a:r>
            <a:endParaRPr kumimoji="1" lang="en-US" altLang="ko-KR" b="1" spc="-50" dirty="0" smtClean="0"/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ko-KR" b="1" spc="-50" dirty="0" smtClean="0"/>
              <a:t>1.3</a:t>
            </a:r>
            <a:r>
              <a:rPr kumimoji="1" lang="ko-KR" altLang="en-US" b="1" spc="-50" dirty="0" smtClean="0"/>
              <a:t> 클래스별 상세 내역</a:t>
            </a:r>
            <a:endParaRPr kumimoji="1" lang="ko-KR" altLang="en-US" b="1" spc="-50" dirty="0"/>
          </a:p>
        </p:txBody>
      </p:sp>
    </p:spTree>
    <p:extLst>
      <p:ext uri="{BB962C8B-B14F-4D97-AF65-F5344CB8AC3E}">
        <p14:creationId xmlns:p14="http://schemas.microsoft.com/office/powerpoint/2010/main" val="17315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1.1 </a:t>
            </a:r>
            <a:r>
              <a:rPr kumimoji="1" lang="ko-KR" altLang="en-US" dirty="0" smtClean="0"/>
              <a:t>클래스 다이어그램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08743" y="290940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Preprocessing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8743" y="243555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Data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9087" y="2361102"/>
            <a:ext cx="1262845" cy="1029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10543" y="2748076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Event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838" y="517645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Model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10543" y="228610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State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5810543" y="182412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Transition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68007" y="1739419"/>
            <a:ext cx="2586724" cy="148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60124" y="1504557"/>
            <a:ext cx="1293776" cy="2378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FSM </a:t>
            </a:r>
            <a:r>
              <a:rPr kumimoji="1" lang="ko-KR" altLang="en-US" sz="1200" dirty="0" smtClean="0"/>
              <a:t>모델 도출</a:t>
            </a:r>
            <a:endParaRPr kumimoji="1"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5839000" y="421190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SVG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Widget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039998" y="421190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Visualization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75890" y="4095805"/>
            <a:ext cx="2609193" cy="151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68007" y="3860622"/>
            <a:ext cx="1316849" cy="242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시각화</a:t>
            </a:r>
            <a:endParaRPr kumimoji="1" lang="ko-KR" altLang="en-US" sz="1200" dirty="0"/>
          </a:p>
        </p:txBody>
      </p:sp>
      <p:cxnSp>
        <p:nvCxnSpPr>
          <p:cNvPr id="22" name="꺾인 연결선[E] 21"/>
          <p:cNvCxnSpPr>
            <a:stCxn id="149" idx="1"/>
            <a:endCxn id="56" idx="3"/>
          </p:cNvCxnSpPr>
          <p:nvPr/>
        </p:nvCxnSpPr>
        <p:spPr>
          <a:xfrm rot="10800000" flipV="1">
            <a:off x="3083199" y="3785025"/>
            <a:ext cx="646238" cy="10514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/>
          <p:cNvCxnSpPr>
            <a:stCxn id="149" idx="3"/>
            <a:endCxn id="34" idx="1"/>
          </p:cNvCxnSpPr>
          <p:nvPr/>
        </p:nvCxnSpPr>
        <p:spPr>
          <a:xfrm>
            <a:off x="5050016" y="3785025"/>
            <a:ext cx="625874" cy="106774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009646" y="2009652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Graph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09646" y="247162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050" b="1" spc="-50" dirty="0" err="1" smtClean="0">
                <a:solidFill>
                  <a:srgbClr val="1F4E78"/>
                </a:solidFill>
                <a:latin typeface="+mn-ea"/>
              </a:rPr>
              <a:t>Single_Path</a:t>
            </a:r>
            <a:endParaRPr lang="en-US" altLang="ko-KR" sz="1050" b="1" spc="-50" dirty="0" smtClean="0">
              <a:solidFill>
                <a:srgbClr val="1F4E78"/>
              </a:solidFill>
              <a:latin typeface="+mn-ea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50" b="1" spc="-50" dirty="0" smtClean="0">
                <a:solidFill>
                  <a:srgbClr val="1F4E78"/>
                </a:solidFill>
                <a:latin typeface="+mn-ea"/>
              </a:rPr>
              <a:t>Graph</a:t>
            </a:r>
            <a:endParaRPr lang="ko-KR" altLang="en-US" sz="105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52034" y="469900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 smtClean="0">
                <a:solidFill>
                  <a:srgbClr val="1F4E78"/>
                </a:solidFill>
                <a:latin typeface="+mn-ea"/>
              </a:rPr>
              <a:t>Edge_slider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39998" y="470078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 smtClean="0">
                <a:solidFill>
                  <a:srgbClr val="1F4E78"/>
                </a:solidFill>
                <a:latin typeface="+mn-ea"/>
              </a:rPr>
              <a:t>Dummy_slider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52034" y="518255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 smtClean="0">
                <a:solidFill>
                  <a:srgbClr val="1F4E78"/>
                </a:solidFill>
                <a:latin typeface="+mn-ea"/>
              </a:rPr>
              <a:t>Step_slider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39998" y="518051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 smtClean="0">
                <a:solidFill>
                  <a:srgbClr val="1F4E78"/>
                </a:solidFill>
                <a:latin typeface="+mn-ea"/>
              </a:rPr>
              <a:t>qrangeslider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13137" y="4066992"/>
            <a:ext cx="2370062" cy="1538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81453" y="422120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smtClean="0">
                <a:solidFill>
                  <a:srgbClr val="1F4E78"/>
                </a:solidFill>
                <a:latin typeface="+mn-ea"/>
              </a:rPr>
              <a:t>Classifer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1764" y="469839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Analysis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1083" y="3835543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데이터 분석</a:t>
            </a:r>
            <a:endParaRPr kumimoji="1"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3858203" y="385705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After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preprocess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43312" y="2928076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smtClean="0">
                <a:solidFill>
                  <a:srgbClr val="1F4E78"/>
                </a:solidFill>
                <a:latin typeface="+mn-ea"/>
              </a:rPr>
              <a:t>Main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724226" y="2580975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컨트롤러</a:t>
            </a:r>
            <a:endParaRPr kumimoji="1"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3858203" y="432751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 smtClean="0">
                <a:solidFill>
                  <a:srgbClr val="1F4E78"/>
                </a:solidFill>
                <a:latin typeface="+mn-ea"/>
              </a:rPr>
              <a:t>With_Result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821203" y="2126410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데이터 처리</a:t>
            </a:r>
            <a:endParaRPr kumimoji="1" lang="ko-KR" altLang="en-US" sz="1200" dirty="0"/>
          </a:p>
        </p:txBody>
      </p:sp>
      <p:sp>
        <p:nvSpPr>
          <p:cNvPr id="149" name="직사각형 148"/>
          <p:cNvSpPr/>
          <p:nvPr/>
        </p:nvSpPr>
        <p:spPr>
          <a:xfrm>
            <a:off x="3729437" y="2815667"/>
            <a:ext cx="1320579" cy="19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926078" y="4394383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 smtClean="0">
                <a:solidFill>
                  <a:srgbClr val="1F4E78"/>
                </a:solidFill>
                <a:latin typeface="+mn-ea"/>
              </a:rPr>
              <a:t>LOT_Classifer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926078" y="489516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 smtClean="0">
                <a:solidFill>
                  <a:srgbClr val="1F4E78"/>
                </a:solidFill>
                <a:latin typeface="+mn-ea"/>
              </a:rPr>
              <a:t>LOT_Analysis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cxnSp>
        <p:nvCxnSpPr>
          <p:cNvPr id="59" name="꺾인 연결선[E] 58"/>
          <p:cNvCxnSpPr>
            <a:stCxn id="149" idx="1"/>
            <a:endCxn id="4" idx="3"/>
          </p:cNvCxnSpPr>
          <p:nvPr/>
        </p:nvCxnSpPr>
        <p:spPr>
          <a:xfrm rot="10800000">
            <a:off x="3091933" y="2875959"/>
            <a:ext cx="637505" cy="909067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/>
          <p:cNvCxnSpPr>
            <a:stCxn id="149" idx="3"/>
            <a:endCxn id="33" idx="1"/>
          </p:cNvCxnSpPr>
          <p:nvPr/>
        </p:nvCxnSpPr>
        <p:spPr>
          <a:xfrm flipV="1">
            <a:off x="5050016" y="2484325"/>
            <a:ext cx="617991" cy="1300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58203" y="338011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 smtClean="0">
                <a:solidFill>
                  <a:srgbClr val="1F4E78"/>
                </a:solidFill>
                <a:latin typeface="+mn-ea"/>
              </a:rPr>
              <a:t>Data_Input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8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1.2. </a:t>
            </a:r>
            <a:r>
              <a:rPr kumimoji="1" lang="ko-KR" altLang="en-US" dirty="0" smtClean="0"/>
              <a:t>모듈별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graphicFrame>
        <p:nvGraphicFramePr>
          <p:cNvPr id="43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706388"/>
              </p:ext>
            </p:extLst>
          </p:nvPr>
        </p:nvGraphicFramePr>
        <p:xfrm>
          <a:off x="154082" y="1725379"/>
          <a:ext cx="8722940" cy="3922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287">
                  <a:extLst>
                    <a:ext uri="{9D8B030D-6E8A-4147-A177-3AD203B41FA5}">
                      <a16:colId xmlns:a16="http://schemas.microsoft.com/office/drawing/2014/main" xmlns="" val="454921386"/>
                    </a:ext>
                  </a:extLst>
                </a:gridCol>
                <a:gridCol w="1907287">
                  <a:extLst>
                    <a:ext uri="{9D8B030D-6E8A-4147-A177-3AD203B41FA5}">
                      <a16:colId xmlns:a16="http://schemas.microsoft.com/office/drawing/2014/main" xmlns="" val="1239991659"/>
                    </a:ext>
                  </a:extLst>
                </a:gridCol>
                <a:gridCol w="4908366">
                  <a:extLst>
                    <a:ext uri="{9D8B030D-6E8A-4147-A177-3AD203B41FA5}">
                      <a16:colId xmlns:a16="http://schemas.microsoft.com/office/drawing/2014/main" xmlns="" val="959059949"/>
                    </a:ext>
                  </a:extLst>
                </a:gridCol>
              </a:tblGrid>
              <a:tr h="22635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모듈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클래스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클래스 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3382772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Preprocessing.py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데이터를 임포트하고 중복 제거 등 기초 전처리를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3807328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Preprocessing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사용자 지정에 따른 각종 전처리를 수행하고 분석 최적 기간을 추천함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539139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Classifier.py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Classifier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각 기준에 따라 </a:t>
                      </a:r>
                      <a:r>
                        <a:rPr lang="en-US" altLang="ko-KR" sz="1000" dirty="0" smtClean="0"/>
                        <a:t>BOB/WOW</a:t>
                      </a:r>
                      <a:r>
                        <a:rPr lang="ko-KR" altLang="en-US" sz="1000" baseline="0" dirty="0" smtClean="0"/>
                        <a:t>를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893812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Dummy.py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Analysis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각종 통계 분석 및 사용자 지정 분석을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4584477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Model.py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Analysis</a:t>
                      </a:r>
                      <a:r>
                        <a:rPr lang="ko-KR" altLang="en-US" sz="1000" dirty="0" smtClean="0"/>
                        <a:t>의 분석 결과를 바탕으로 설비에 대한 더미화를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666521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Core.py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State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FSM </a:t>
                      </a:r>
                      <a:r>
                        <a:rPr lang="ko-KR" altLang="en-US" sz="1000" dirty="0" smtClean="0"/>
                        <a:t>모델의 노드를 정의함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Transition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FSM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모델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내 각 노드간의 트랜지션을 정의함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Event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FSM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모델 내 각 </a:t>
                      </a:r>
                      <a:r>
                        <a:rPr lang="en-US" altLang="ko-KR" sz="1000" baseline="0" dirty="0" smtClean="0"/>
                        <a:t>event</a:t>
                      </a:r>
                      <a:r>
                        <a:rPr lang="ko-KR" altLang="en-US" sz="1000" baseline="0" dirty="0" smtClean="0"/>
                        <a:t>를 정의함</a:t>
                      </a:r>
                      <a:r>
                        <a:rPr lang="en-US" altLang="ko-KR" sz="1000" baseline="0" dirty="0" smtClean="0"/>
                        <a:t>(event</a:t>
                      </a:r>
                      <a:r>
                        <a:rPr lang="ko-KR" altLang="en-US" sz="1000" baseline="0" dirty="0" smtClean="0"/>
                        <a:t>는 노드와 노드 사이의 트랜지션을 의미함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348591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Diagrams.py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Graph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State, Transition, Event</a:t>
                      </a:r>
                      <a:r>
                        <a:rPr lang="ko-KR" altLang="en-US" sz="1000" dirty="0" smtClean="0"/>
                        <a:t>를 활용하여 </a:t>
                      </a:r>
                      <a:r>
                        <a:rPr lang="en-US" altLang="ko-KR" sz="1000" dirty="0" smtClean="0"/>
                        <a:t>FSM </a:t>
                      </a:r>
                      <a:r>
                        <a:rPr lang="ko-KR" altLang="en-US" sz="1000" dirty="0" smtClean="0"/>
                        <a:t>모델을 생성함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Single_Path_Graph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Wafer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Selection</a:t>
                      </a:r>
                      <a:r>
                        <a:rPr lang="ko-KR" altLang="en-US" sz="1000" dirty="0" smtClean="0"/>
                        <a:t> 기능 수행 시 </a:t>
                      </a:r>
                      <a:r>
                        <a:rPr lang="en-US" altLang="ko-KR" sz="1000" dirty="0" smtClean="0"/>
                        <a:t>single path</a:t>
                      </a:r>
                      <a:r>
                        <a:rPr lang="ko-KR" altLang="en-US" sz="1000" dirty="0" smtClean="0"/>
                        <a:t>를 시각화함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1.2. </a:t>
            </a:r>
            <a:r>
              <a:rPr kumimoji="1" lang="ko-KR" altLang="en-US" dirty="0"/>
              <a:t>모듈별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96640"/>
              </p:ext>
            </p:extLst>
          </p:nvPr>
        </p:nvGraphicFramePr>
        <p:xfrm>
          <a:off x="154082" y="1713824"/>
          <a:ext cx="8722940" cy="3922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287">
                  <a:extLst>
                    <a:ext uri="{9D8B030D-6E8A-4147-A177-3AD203B41FA5}">
                      <a16:colId xmlns:a16="http://schemas.microsoft.com/office/drawing/2014/main" xmlns="" val="454921386"/>
                    </a:ext>
                  </a:extLst>
                </a:gridCol>
                <a:gridCol w="1907287">
                  <a:extLst>
                    <a:ext uri="{9D8B030D-6E8A-4147-A177-3AD203B41FA5}">
                      <a16:colId xmlns:a16="http://schemas.microsoft.com/office/drawing/2014/main" xmlns="" val="1239991659"/>
                    </a:ext>
                  </a:extLst>
                </a:gridCol>
                <a:gridCol w="4908366">
                  <a:extLst>
                    <a:ext uri="{9D8B030D-6E8A-4147-A177-3AD203B41FA5}">
                      <a16:colId xmlns:a16="http://schemas.microsoft.com/office/drawing/2014/main" xmlns="" val="959059949"/>
                    </a:ext>
                  </a:extLst>
                </a:gridCol>
              </a:tblGrid>
              <a:tr h="22635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모듈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클래스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클래스 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3382772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Visualization.py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SvgWidget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Svg</a:t>
                      </a:r>
                      <a:r>
                        <a:rPr lang="ko-KR" altLang="en-US" sz="1000" dirty="0" smtClean="0"/>
                        <a:t>로 </a:t>
                      </a:r>
                      <a:r>
                        <a:rPr lang="en-US" altLang="ko-KR" sz="1000" dirty="0" smtClean="0"/>
                        <a:t>export</a:t>
                      </a:r>
                      <a:r>
                        <a:rPr lang="ko-KR" altLang="en-US" sz="1000" dirty="0" smtClean="0"/>
                        <a:t>된 </a:t>
                      </a:r>
                      <a:r>
                        <a:rPr lang="en-US" altLang="ko-KR" sz="1000" dirty="0" smtClean="0"/>
                        <a:t>FSM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모델을 시각화 하는 </a:t>
                      </a:r>
                      <a:r>
                        <a:rPr lang="en-US" altLang="ko-KR" sz="1000" baseline="0" dirty="0" err="1" smtClean="0"/>
                        <a:t>svg</a:t>
                      </a:r>
                      <a:r>
                        <a:rPr lang="en-US" altLang="ko-KR" sz="1000" baseline="0" dirty="0" smtClean="0"/>
                        <a:t> viewer</a:t>
                      </a:r>
                      <a:r>
                        <a:rPr lang="ko-KR" altLang="en-US" sz="1000" baseline="0" dirty="0" smtClean="0"/>
                        <a:t>를 구현함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3807328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Visualization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Svg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viewer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내 각 기능을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539139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Edge_Slider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Slider </a:t>
                      </a:r>
                      <a:r>
                        <a:rPr lang="ko-KR" altLang="en-US" sz="1000" dirty="0" smtClean="0"/>
                        <a:t>조절을 통해 </a:t>
                      </a:r>
                      <a:r>
                        <a:rPr lang="en-US" altLang="ko-KR" sz="1000" dirty="0" smtClean="0"/>
                        <a:t>Arc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Threshold</a:t>
                      </a:r>
                      <a:r>
                        <a:rPr lang="ko-KR" altLang="en-US" sz="1000" dirty="0" smtClean="0"/>
                        <a:t>를 설정하고 해당 </a:t>
                      </a:r>
                      <a:r>
                        <a:rPr lang="en-US" altLang="ko-KR" sz="1000" dirty="0" smtClean="0"/>
                        <a:t>FSM </a:t>
                      </a:r>
                      <a:r>
                        <a:rPr lang="ko-KR" altLang="en-US" sz="1000" dirty="0" smtClean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893812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Dummy_Slider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Silder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조절을 통해 </a:t>
                      </a:r>
                      <a:r>
                        <a:rPr lang="en-US" altLang="ko-KR" sz="1000" baseline="0" dirty="0" smtClean="0"/>
                        <a:t>Dummy Threshold</a:t>
                      </a:r>
                      <a:r>
                        <a:rPr lang="ko-KR" altLang="en-US" sz="1000" baseline="0" dirty="0" smtClean="0"/>
                        <a:t>를 설정하고 해당 </a:t>
                      </a:r>
                      <a:r>
                        <a:rPr lang="en-US" altLang="ko-KR" sz="1000" baseline="0" dirty="0" smtClean="0"/>
                        <a:t>FSM </a:t>
                      </a:r>
                      <a:r>
                        <a:rPr lang="ko-KR" altLang="en-US" sz="1000" baseline="0" dirty="0" smtClean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4584477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Step_Slider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Slider </a:t>
                      </a:r>
                      <a:r>
                        <a:rPr lang="ko-KR" altLang="en-US" sz="1000" dirty="0" smtClean="0"/>
                        <a:t>조절을 통해 </a:t>
                      </a:r>
                      <a:r>
                        <a:rPr lang="en-US" altLang="ko-KR" sz="1000" dirty="0" smtClean="0"/>
                        <a:t>Step</a:t>
                      </a:r>
                      <a:r>
                        <a:rPr lang="ko-KR" altLang="en-US" sz="1000" dirty="0" smtClean="0"/>
                        <a:t>을 단순화하고 해당 </a:t>
                      </a:r>
                      <a:r>
                        <a:rPr lang="en-US" altLang="ko-KR" sz="1000" dirty="0" smtClean="0"/>
                        <a:t>FSM </a:t>
                      </a:r>
                      <a:r>
                        <a:rPr lang="ko-KR" altLang="en-US" sz="1000" dirty="0" smtClean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666521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Qrangeslider.py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Qrangeslider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BOB/Dummy/WOW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시각화 비율을 설정하고 해당 </a:t>
                      </a:r>
                      <a:r>
                        <a:rPr lang="en-US" altLang="ko-KR" sz="1000" baseline="0" dirty="0" smtClean="0"/>
                        <a:t>FSM </a:t>
                      </a:r>
                      <a:r>
                        <a:rPr lang="ko-KR" altLang="en-US" sz="1000" baseline="0" dirty="0" smtClean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Main.py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프로그램을 실행하고 분석 데이터베이스를 생성함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Data_Input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전처리 전 데이터를 대상으로 분석을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348591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After_preprocessing.py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After_Preprocessing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전처리 후 데이터를 대상으로 분석을 수행함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With_result.py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With_Result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분석 결과를 </a:t>
                      </a:r>
                      <a:r>
                        <a:rPr lang="en-US" altLang="ko-KR" sz="1000" dirty="0" smtClean="0"/>
                        <a:t>Import</a:t>
                      </a:r>
                      <a:r>
                        <a:rPr lang="ko-KR" altLang="en-US" sz="1000" dirty="0" smtClean="0"/>
                        <a:t>하여 시각화함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1.3. </a:t>
            </a:r>
            <a:r>
              <a:rPr kumimoji="1" lang="ko-KR" altLang="en-US" dirty="0" smtClean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Preprocessing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02673"/>
              </p:ext>
            </p:extLst>
          </p:nvPr>
        </p:nvGraphicFramePr>
        <p:xfrm>
          <a:off x="1467552" y="1442200"/>
          <a:ext cx="6096000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Data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data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Remove_duplicates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dirty="0" smtClean="0"/>
                        <a:t> data)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Remove_duplicates</a:t>
                      </a:r>
                      <a:r>
                        <a:rPr lang="en-US" altLang="ko-KR" sz="1100" baseline="0" dirty="0" err="1" smtClean="0"/>
                        <a:t>_chamber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Datafraem</a:t>
                      </a:r>
                      <a:r>
                        <a:rPr lang="en-US" altLang="ko-KR" sz="1100" dirty="0" smtClean="0"/>
                        <a:t> data)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Multiple_VALUE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dirty="0" smtClean="0"/>
                        <a:t> data)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chamber_variety</a:t>
                      </a:r>
                      <a:r>
                        <a:rPr lang="en-US" altLang="ko-KR" sz="1100" dirty="0" smtClean="0"/>
                        <a:t> (</a:t>
                      </a:r>
                      <a:r>
                        <a:rPr lang="en-US" altLang="ko-KR" sz="1100" dirty="0" err="1" smtClean="0"/>
                        <a:t>Datafraem</a:t>
                      </a:r>
                      <a:r>
                        <a:rPr lang="en-US" altLang="ko-KR" sz="1100" dirty="0" smtClean="0"/>
                        <a:t> data)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07086"/>
              </p:ext>
            </p:extLst>
          </p:nvPr>
        </p:nvGraphicFramePr>
        <p:xfrm>
          <a:off x="1467552" y="3478444"/>
          <a:ext cx="6096000" cy="2831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0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Preprocessing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570292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data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 :</a:t>
                      </a:r>
                      <a:r>
                        <a:rPr lang="en-US" altLang="ko-KR" sz="1100" dirty="0" err="1" smtClean="0"/>
                        <a:t>DB_connector</a:t>
                      </a:r>
                      <a:endParaRPr lang="en-US" altLang="ko-KR" sz="11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TARGET_FILE_FULL_PATH: </a:t>
                      </a:r>
                      <a:r>
                        <a:rPr lang="en-US" altLang="ko-KR" sz="1100" dirty="0" err="1" smtClean="0"/>
                        <a:t>os.path</a:t>
                      </a:r>
                      <a:endParaRPr lang="en-US" altLang="ko-KR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18571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makeDir</a:t>
                      </a:r>
                      <a:r>
                        <a:rPr lang="en-US" altLang="ko-KR" sz="1100" dirty="0" smtClean="0"/>
                        <a:t>()</a:t>
                      </a:r>
                      <a:r>
                        <a:rPr lang="en-US" altLang="ko-KR" sz="1100" baseline="0" dirty="0" smtClean="0"/>
                        <a:t> :void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Incomplete_wafer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baseline="0" dirty="0" smtClean="0"/>
                        <a:t> data, string start, string end) :void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wafer_count</a:t>
                      </a:r>
                      <a:r>
                        <a:rPr lang="en-US" altLang="ko-KR" sz="1100" dirty="0" smtClean="0"/>
                        <a:t> 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baseline="0" dirty="0" smtClean="0"/>
                        <a:t> data,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wafer_count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en-US" altLang="ko-KR" sz="1100" baseline="0" dirty="0" smtClean="0"/>
                        <a:t> :void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diff_step_flow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baseline="0" dirty="0" smtClean="0"/>
                        <a:t> data) :void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diff_eqp_flow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baseline="0" dirty="0" smtClean="0"/>
                        <a:t> data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en-US" altLang="ko-KR" sz="1100" baseline="0" dirty="0" smtClean="0"/>
                        <a:t> :void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recommend_period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baseline="0" dirty="0" smtClean="0"/>
                        <a:t> data, string </a:t>
                      </a:r>
                      <a:r>
                        <a:rPr lang="en-US" altLang="ko-KR" sz="1100" baseline="0" dirty="0" err="1" smtClean="0"/>
                        <a:t>start_step</a:t>
                      </a:r>
                      <a:r>
                        <a:rPr lang="en-US" altLang="ko-KR" sz="1100" baseline="0" dirty="0" smtClean="0"/>
                        <a:t>, string </a:t>
                      </a:r>
                      <a:r>
                        <a:rPr lang="en-US" altLang="ko-KR" sz="1100" baseline="0" dirty="0" err="1" smtClean="0"/>
                        <a:t>end_step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inc_days</a:t>
                      </a:r>
                      <a:r>
                        <a:rPr lang="en-US" altLang="ko-KR" sz="1100" baseline="0" dirty="0" smtClean="0"/>
                        <a:t>) :string </a:t>
                      </a:r>
                      <a:r>
                        <a:rPr lang="en-US" altLang="ko-KR" sz="1100" baseline="0" dirty="0" err="1" smtClean="0"/>
                        <a:t>max_start_b</a:t>
                      </a:r>
                      <a:r>
                        <a:rPr lang="en-US" altLang="ko-KR" sz="1100" baseline="0" dirty="0" smtClean="0"/>
                        <a:t>, string </a:t>
                      </a:r>
                      <a:r>
                        <a:rPr lang="en-US" altLang="ko-KR" sz="1100" baseline="0" dirty="0" err="1" smtClean="0"/>
                        <a:t>max_start_f</a:t>
                      </a:r>
                      <a:r>
                        <a:rPr lang="en-US" altLang="ko-KR" sz="1100" baseline="0" dirty="0" smtClean="0"/>
                        <a:t>, string </a:t>
                      </a:r>
                      <a:r>
                        <a:rPr lang="en-US" altLang="ko-KR" sz="1100" baseline="0" dirty="0" err="1" smtClean="0"/>
                        <a:t>max_end_b</a:t>
                      </a:r>
                      <a:r>
                        <a:rPr lang="en-US" altLang="ko-KR" sz="1100" baseline="0" dirty="0" smtClean="0"/>
                        <a:t>, string </a:t>
                      </a:r>
                      <a:r>
                        <a:rPr lang="en-US" altLang="ko-KR" sz="1100" baseline="0" dirty="0" err="1" smtClean="0"/>
                        <a:t>max_end_f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period(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baseline="0" dirty="0" smtClean="0"/>
                        <a:t> data, </a:t>
                      </a:r>
                      <a:r>
                        <a:rPr lang="en-US" altLang="ko-KR" sz="1100" baseline="0" dirty="0" err="1" smtClean="0"/>
                        <a:t>Dict</a:t>
                      </a:r>
                      <a:r>
                        <a:rPr lang="en-US" altLang="ko-KR" sz="1100" baseline="0" dirty="0" smtClean="0"/>
                        <a:t> periods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en-US" altLang="ko-KR" sz="1100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main(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baseline="0" dirty="0" smtClean="0"/>
                        <a:t> data, List steps) :void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detect_outliers</a:t>
                      </a:r>
                      <a:r>
                        <a:rPr lang="en-US" altLang="ko-KR" sz="1100" dirty="0" smtClean="0"/>
                        <a:t> (</a:t>
                      </a:r>
                      <a:r>
                        <a:rPr lang="en-US" altLang="ko-KR" sz="1100" dirty="0" err="1" smtClean="0"/>
                        <a:t>Dataframe</a:t>
                      </a:r>
                      <a:r>
                        <a:rPr lang="en-US" altLang="ko-KR" sz="1100" baseline="0" dirty="0" smtClean="0"/>
                        <a:t> data,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m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en-US" altLang="ko-KR" sz="1100" baseline="0" dirty="0" smtClean="0"/>
                        <a:t> :void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5946" y="1113824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Classifier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50832"/>
              </p:ext>
            </p:extLst>
          </p:nvPr>
        </p:nvGraphicFramePr>
        <p:xfrm>
          <a:off x="1158240" y="1766967"/>
          <a:ext cx="6827520" cy="4350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752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8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Classifier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185773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data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Raw_lot_data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Raw_lot_data_temp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Wafer_data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wafer_data_temp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BOB_mean_criterion</a:t>
                      </a:r>
                      <a:r>
                        <a:rPr lang="en-US" altLang="ko-KR" sz="1100" baseline="0" dirty="0" smtClean="0"/>
                        <a:t> :float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WOW_mean_criterion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:float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wafer_BOB_WOW_Group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chamber_perf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20338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create_raw_lot_data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minimum_lot_counts</a:t>
                      </a:r>
                      <a:r>
                        <a:rPr lang="en-US" altLang="ko-KR" sz="1100" u="none" dirty="0" smtClean="0"/>
                        <a:t>) :void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relative_ratio_std_criterion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std_rela_criteiron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absolute_value_std_criterion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n)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rank_based_std_criterion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std_rela_criteiron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extract_deviated_lot</a:t>
                      </a:r>
                      <a:r>
                        <a:rPr lang="en-US" altLang="ko-KR" sz="1100" u="none" dirty="0" smtClean="0"/>
                        <a:t>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create_wafer_data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user_defined_ratio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horizon=1)</a:t>
                      </a:r>
                      <a:r>
                        <a:rPr lang="en-US" altLang="ko-KR" sz="1100" u="none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rank_based_mean_criterion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BOB_n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WOW_n</a:t>
                      </a:r>
                      <a:r>
                        <a:rPr lang="en-US" altLang="ko-KR" sz="1100" u="none" dirty="0" smtClean="0"/>
                        <a:t>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relative_ratio_mean_criterion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BOB_mean_rela_criterion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WOW_mean_rela_criterion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absolute_value_mean_criterion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BOB_mean_abs_criterion</a:t>
                      </a:r>
                      <a:r>
                        <a:rPr lang="en-US" altLang="ko-KR" sz="1100" u="none" baseline="0" dirty="0" smtClean="0"/>
                        <a:t>, </a:t>
                      </a:r>
                      <a:r>
                        <a:rPr lang="en-US" altLang="ko-KR" sz="1100" u="none" baseline="0" dirty="0" err="1" smtClean="0"/>
                        <a:t>WOW_mean_abs_criterion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create_wafer_BOB_WOW_group</a:t>
                      </a:r>
                      <a:r>
                        <a:rPr lang="en-US" altLang="ko-KR" sz="1100" u="none" dirty="0" smtClean="0"/>
                        <a:t>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create_chamber_perf</a:t>
                      </a:r>
                      <a:r>
                        <a:rPr lang="en-US" altLang="ko-KR" sz="1100" u="none" dirty="0" smtClean="0"/>
                        <a:t>()</a:t>
                      </a:r>
                      <a:r>
                        <a:rPr lang="en-US" altLang="ko-KR" sz="1100" u="none" baseline="0" dirty="0" smtClean="0"/>
                        <a:t> :void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smtClean="0"/>
                        <a:t>… 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05946" y="1105873"/>
            <a:ext cx="8732108" cy="5198306"/>
          </a:xfrm>
        </p:spPr>
        <p:txBody>
          <a:bodyPr/>
          <a:lstStyle/>
          <a:p>
            <a:r>
              <a:rPr lang="en-US" altLang="ko-KR" dirty="0" err="1" smtClean="0"/>
              <a:t>LOT_</a:t>
            </a:r>
            <a:r>
              <a:rPr lang="en-US" altLang="ko-KR" dirty="0" err="1" smtClean="0"/>
              <a:t>Classifier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8620"/>
              </p:ext>
            </p:extLst>
          </p:nvPr>
        </p:nvGraphicFramePr>
        <p:xfrm>
          <a:off x="1166191" y="1759016"/>
          <a:ext cx="6827520" cy="428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752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8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LOT_Classifier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185773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data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raw_lot_data</a:t>
                      </a:r>
                      <a:r>
                        <a:rPr lang="en-US" altLang="ko-KR" sz="1100" dirty="0" smtClean="0"/>
                        <a:t> :</a:t>
                      </a:r>
                      <a:r>
                        <a:rPr lang="en-US" altLang="ko-KR" sz="1100" dirty="0" err="1" smtClean="0"/>
                        <a:t>Dataframe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raw_lot_data_temp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lot_data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std_criterion</a:t>
                      </a:r>
                      <a:r>
                        <a:rPr lang="en-US" altLang="ko-KR" sz="1100" baseline="0" dirty="0" smtClean="0"/>
                        <a:t> :float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BOB_mean_criterion</a:t>
                      </a:r>
                      <a:r>
                        <a:rPr lang="en-US" altLang="ko-KR" sz="1100" baseline="0" dirty="0" smtClean="0"/>
                        <a:t> :float</a:t>
                      </a:r>
                      <a:endParaRPr lang="en-US" altLang="ko-KR" sz="11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WOW_mean_criterion</a:t>
                      </a:r>
                      <a:r>
                        <a:rPr lang="en-US" altLang="ko-KR" sz="1100" baseline="0" dirty="0" smtClean="0"/>
                        <a:t> :float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lot_BOB_WOW_Group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eqp_perf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… 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20338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create_raw_lot_data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minimum_lot_counts</a:t>
                      </a:r>
                      <a:r>
                        <a:rPr lang="en-US" altLang="ko-KR" sz="1100" u="none" dirty="0" smtClean="0"/>
                        <a:t>) :void</a:t>
                      </a:r>
                      <a:endParaRPr lang="en-US" altLang="ko-KR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create_lot_data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horizon)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relative_ratio_std_criterion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std_rela_criteiron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absolute_value_std_criterion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n)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rank_based_std_criterion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std_rela_criteiron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rank_based_mean_criterion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BOB_n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WOW_n</a:t>
                      </a:r>
                      <a:r>
                        <a:rPr lang="en-US" altLang="ko-KR" sz="1100" u="none" dirty="0" smtClean="0"/>
                        <a:t>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relative_ratio_mean_criterion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BOB_mean_rela_criterion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WOW_mean_rela_criterion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absolute_value_mean_criterion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BOB_mean_abs_criterion</a:t>
                      </a:r>
                      <a:r>
                        <a:rPr lang="en-US" altLang="ko-KR" sz="1100" u="none" baseline="0" dirty="0" smtClean="0"/>
                        <a:t>, </a:t>
                      </a:r>
                      <a:r>
                        <a:rPr lang="en-US" altLang="ko-KR" sz="1100" u="none" baseline="0" dirty="0" err="1" smtClean="0"/>
                        <a:t>WOW_mean_abs_criterion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create_lot_BOB_WOW_group</a:t>
                      </a:r>
                      <a:r>
                        <a:rPr lang="en-US" altLang="ko-KR" sz="1100" u="none" dirty="0" smtClean="0"/>
                        <a:t>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create_eqp_perf</a:t>
                      </a:r>
                      <a:r>
                        <a:rPr lang="en-US" altLang="ko-KR" sz="1100" u="none" dirty="0" smtClean="0"/>
                        <a:t>()</a:t>
                      </a:r>
                      <a:r>
                        <a:rPr lang="en-US" altLang="ko-KR" sz="1100" u="none" baseline="0" dirty="0" smtClean="0"/>
                        <a:t> :void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smtClean="0"/>
                        <a:t>… 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8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1.3. </a:t>
            </a:r>
            <a:r>
              <a:rPr kumimoji="1" lang="ko-KR" altLang="en-US" dirty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0"/>
            <a:ext cx="539274" cy="20538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5946" y="1105875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Analysis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1122"/>
              </p:ext>
            </p:extLst>
          </p:nvPr>
        </p:nvGraphicFramePr>
        <p:xfrm>
          <a:off x="693429" y="1664684"/>
          <a:ext cx="7881257" cy="4574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57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28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Analysis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2575166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BOB_mean_criterion</a:t>
                      </a:r>
                      <a:r>
                        <a:rPr lang="en-US" altLang="ko-KR" sz="1100" dirty="0" smtClean="0"/>
                        <a:t> :float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WOW_mean_criterion</a:t>
                      </a:r>
                      <a:r>
                        <a:rPr lang="en-US" altLang="ko-KR" sz="1100" dirty="0" smtClean="0"/>
                        <a:t> :float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 </a:t>
                      </a:r>
                      <a:r>
                        <a:rPr lang="en-US" altLang="ko-KR" sz="1100" baseline="0" dirty="0" smtClean="0"/>
                        <a:t>:DB connector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wafer_data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wafer_BOB_WOW_Group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chamber_perf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chamber_stat</a:t>
                      </a:r>
                      <a:r>
                        <a:rPr lang="en-US" altLang="ko-KR" sz="1100" baseline="0" dirty="0" smtClean="0"/>
                        <a:t> :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user_defined_alpha_normality</a:t>
                      </a:r>
                      <a:r>
                        <a:rPr lang="en-US" altLang="ko-KR" sz="1100" baseline="0" dirty="0" smtClean="0"/>
                        <a:t> :float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user_defined_alpha_ANOVA</a:t>
                      </a:r>
                      <a:r>
                        <a:rPr lang="en-US" altLang="ko-KR" sz="1100" baseline="0" dirty="0" smtClean="0"/>
                        <a:t>: 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user_defined_alpha_KRUSKAL</a:t>
                      </a:r>
                      <a:r>
                        <a:rPr lang="en-US" altLang="ko-KR" sz="1100" baseline="0" dirty="0" smtClean="0"/>
                        <a:t>: 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chamber_stat_LC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user_defined_alpha_LC</a:t>
                      </a:r>
                      <a:r>
                        <a:rPr lang="en-US" altLang="ko-KR" sz="1100" baseline="0" dirty="0" smtClean="0"/>
                        <a:t>: 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user_defined_alpha_NLC</a:t>
                      </a:r>
                      <a:r>
                        <a:rPr lang="en-US" altLang="ko-KR" sz="1100" baseline="0" dirty="0" smtClean="0"/>
                        <a:t>: float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chamber_perf_user_defined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chamber_info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Dataframe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1519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create_KS_test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u="none" dirty="0" smtClean="0"/>
                        <a:t>(float </a:t>
                      </a:r>
                      <a:r>
                        <a:rPr lang="en-US" altLang="ko-KR" sz="1100" u="none" dirty="0" err="1" smtClean="0"/>
                        <a:t>alpha_normality</a:t>
                      </a:r>
                      <a:r>
                        <a:rPr lang="en-US" altLang="ko-KR" sz="1100" u="none" dirty="0" smtClean="0"/>
                        <a:t>) :void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create_ANOVA</a:t>
                      </a:r>
                      <a:r>
                        <a:rPr lang="en-US" altLang="ko-KR" sz="1100" u="none" dirty="0" smtClean="0"/>
                        <a:t> (float </a:t>
                      </a:r>
                      <a:r>
                        <a:rPr lang="en-US" altLang="ko-KR" sz="1100" u="none" dirty="0" err="1" smtClean="0"/>
                        <a:t>alpha_ANOVA</a:t>
                      </a:r>
                      <a:r>
                        <a:rPr lang="en-US" altLang="ko-KR" sz="1100" u="none" dirty="0" smtClean="0"/>
                        <a:t>,</a:t>
                      </a:r>
                      <a:r>
                        <a:rPr lang="en-US" altLang="ko-KR" sz="1100" u="none" baseline="0" dirty="0" smtClean="0"/>
                        <a:t> float </a:t>
                      </a:r>
                      <a:r>
                        <a:rPr lang="en-US" altLang="ko-KR" sz="1100" u="none" baseline="0" dirty="0" err="1" smtClean="0"/>
                        <a:t>alpha_KRUSKAL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</a:t>
                      </a:r>
                      <a:r>
                        <a:rPr lang="en-US" altLang="ko-KR" sz="1100" u="none" dirty="0" smtClean="0"/>
                        <a:t>void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create_stat_analysis</a:t>
                      </a:r>
                      <a:r>
                        <a:rPr lang="en-US" altLang="ko-KR" sz="1100" u="none" dirty="0" smtClean="0"/>
                        <a:t> (float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pt-BR" altLang="ko-KR" sz="1100" u="none" baseline="0" dirty="0" err="1" smtClean="0"/>
                        <a:t>alpha_LC</a:t>
                      </a:r>
                      <a:r>
                        <a:rPr lang="pt-BR" altLang="ko-KR" sz="1100" u="none" baseline="0" dirty="0" smtClean="0"/>
                        <a:t>, </a:t>
                      </a:r>
                      <a:r>
                        <a:rPr lang="pt-BR" altLang="ko-KR" sz="1100" u="none" baseline="0" dirty="0" err="1" smtClean="0"/>
                        <a:t>float</a:t>
                      </a:r>
                      <a:r>
                        <a:rPr lang="pt-BR" altLang="ko-KR" sz="1100" u="none" baseline="0" dirty="0" smtClean="0"/>
                        <a:t> </a:t>
                      </a:r>
                      <a:r>
                        <a:rPr lang="pt-BR" altLang="ko-KR" sz="1100" u="none" baseline="0" dirty="0" err="1" smtClean="0"/>
                        <a:t>alpha_NLC</a:t>
                      </a:r>
                      <a:r>
                        <a:rPr lang="en-US" altLang="ko-KR" sz="1100" u="none" dirty="0" smtClean="0"/>
                        <a:t>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create_user_defined_analysis</a:t>
                      </a:r>
                      <a:r>
                        <a:rPr lang="en-US" altLang="ko-KR" sz="1100" u="none" dirty="0" smtClean="0"/>
                        <a:t> ( float </a:t>
                      </a:r>
                      <a:r>
                        <a:rPr lang="en-US" altLang="ko-KR" sz="1100" u="none" dirty="0" err="1" smtClean="0"/>
                        <a:t>BOB_avg</a:t>
                      </a:r>
                      <a:r>
                        <a:rPr lang="en-US" altLang="ko-KR" sz="1100" u="none" dirty="0" smtClean="0"/>
                        <a:t>, float </a:t>
                      </a:r>
                      <a:r>
                        <a:rPr lang="en-US" altLang="ko-KR" sz="1100" u="none" dirty="0" err="1" smtClean="0"/>
                        <a:t>WOW_avg</a:t>
                      </a:r>
                      <a:r>
                        <a:rPr lang="en-US" altLang="ko-KR" sz="1100" u="none" dirty="0" smtClean="0"/>
                        <a:t>, float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BOB_prop</a:t>
                      </a:r>
                      <a:r>
                        <a:rPr lang="en-US" altLang="ko-KR" sz="1100" u="none" baseline="0" dirty="0" smtClean="0"/>
                        <a:t>, float </a:t>
                      </a:r>
                      <a:r>
                        <a:rPr lang="en-US" altLang="ko-KR" sz="1100" u="none" baseline="0" dirty="0" err="1" smtClean="0"/>
                        <a:t>WOW_prop</a:t>
                      </a:r>
                      <a:r>
                        <a:rPr lang="en-US" altLang="ko-KR" sz="1100" u="none" baseline="0" dirty="0" smtClean="0"/>
                        <a:t>, float </a:t>
                      </a:r>
                      <a:r>
                        <a:rPr lang="en-US" altLang="ko-KR" sz="1100" u="none" baseline="0" dirty="0" err="1" smtClean="0"/>
                        <a:t>chamber_weight</a:t>
                      </a:r>
                      <a:r>
                        <a:rPr lang="en-US" altLang="ko-KR" sz="1100" u="none" baseline="0" dirty="0" smtClean="0"/>
                        <a:t>, float </a:t>
                      </a:r>
                      <a:r>
                        <a:rPr lang="en-US" altLang="ko-KR" sz="1100" u="none" baseline="0" dirty="0" err="1" smtClean="0"/>
                        <a:t>step_weight</a:t>
                      </a:r>
                      <a:r>
                        <a:rPr lang="en-US" altLang="ko-KR" sz="1100" u="none" baseline="0" dirty="0" smtClean="0"/>
                        <a:t>, string mode</a:t>
                      </a:r>
                      <a:r>
                        <a:rPr lang="en-US" altLang="ko-KR" sz="1100" u="none" dirty="0" smtClean="0"/>
                        <a:t>)</a:t>
                      </a:r>
                      <a:r>
                        <a:rPr lang="en-US" altLang="ko-KR" sz="1100" u="none" baseline="0" dirty="0" smtClean="0"/>
                        <a:t> :void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create_chamber_info</a:t>
                      </a:r>
                      <a:r>
                        <a:rPr lang="en-US" altLang="ko-KR" sz="1100" u="none" dirty="0" smtClean="0"/>
                        <a:t> () :void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create_wafer_data</a:t>
                      </a:r>
                      <a:r>
                        <a:rPr lang="en-US" altLang="ko-KR" sz="1100" u="none" dirty="0" smtClean="0"/>
                        <a:t>(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</a:t>
                      </a:r>
                      <a:r>
                        <a:rPr lang="en-US" altLang="ko-KR" sz="1100" u="none" dirty="0" err="1" smtClean="0"/>
                        <a:t>user_defined_ratio</a:t>
                      </a:r>
                      <a:r>
                        <a:rPr lang="en-US" altLang="ko-KR" sz="1100" u="none" dirty="0" smtClean="0"/>
                        <a:t>, </a:t>
                      </a:r>
                      <a:r>
                        <a:rPr lang="en-US" altLang="ko-KR" sz="1100" u="none" dirty="0" err="1" smtClean="0"/>
                        <a:t>int</a:t>
                      </a:r>
                      <a:r>
                        <a:rPr lang="en-US" altLang="ko-KR" sz="1100" u="none" dirty="0" smtClean="0"/>
                        <a:t> horizon=1)</a:t>
                      </a:r>
                      <a:r>
                        <a:rPr lang="en-US" altLang="ko-KR" sz="1100" u="none" baseline="0" dirty="0" smtClean="0"/>
                        <a:t> :void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4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48074</TotalTime>
  <Words>1549</Words>
  <Application>Microsoft Macintosh PowerPoint</Application>
  <PresentationFormat>화면 슬라이드 쇼(4:3)</PresentationFormat>
  <Paragraphs>459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Calibri</vt:lpstr>
      <vt:lpstr>Verdana</vt:lpstr>
      <vt:lpstr>Wingdings</vt:lpstr>
      <vt:lpstr>Arial</vt:lpstr>
      <vt:lpstr>Office 테마</vt:lpstr>
      <vt:lpstr>프로그램 개발</vt:lpstr>
      <vt:lpstr>목차</vt:lpstr>
      <vt:lpstr>1.1 클래스 다이어그램</vt:lpstr>
      <vt:lpstr>1.2. 모듈별 상세 내역</vt:lpstr>
      <vt:lpstr>1.2. 모듈별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  <vt:lpstr>1.3. 클래스별 상세 내역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dhkim-pc</dc:creator>
  <cp:lastModifiedBy>박규남</cp:lastModifiedBy>
  <cp:revision>1452</cp:revision>
  <dcterms:created xsi:type="dcterms:W3CDTF">2016-11-13T05:43:24Z</dcterms:created>
  <dcterms:modified xsi:type="dcterms:W3CDTF">2017-12-15T07:51:27Z</dcterms:modified>
</cp:coreProperties>
</file>