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74" r:id="rId13"/>
    <p:sldId id="272" r:id="rId14"/>
    <p:sldId id="266" r:id="rId15"/>
    <p:sldId id="275" r:id="rId16"/>
    <p:sldId id="267" r:id="rId17"/>
    <p:sldId id="276" r:id="rId18"/>
    <p:sldId id="268" r:id="rId19"/>
    <p:sldId id="277" r:id="rId20"/>
    <p:sldId id="269" r:id="rId21"/>
    <p:sldId id="270" r:id="rId22"/>
    <p:sldId id="278"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3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B354C-E3A7-1D93-68D0-61139CFEEB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C33132-39FD-A316-3BB0-CFC95B48A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F14DA5-9087-F5EE-67F7-F1D3B2FD247C}"/>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5" name="Footer Placeholder 4">
            <a:extLst>
              <a:ext uri="{FF2B5EF4-FFF2-40B4-BE49-F238E27FC236}">
                <a16:creationId xmlns:a16="http://schemas.microsoft.com/office/drawing/2014/main" id="{0559BC06-5669-2910-9370-7CB760CA2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21DB2-0895-9EEE-AB5F-7696E14CF4DF}"/>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2094252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B928-979B-74CC-3275-240C4C5970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E42299-A2D7-3CF9-C05E-1F841AC5B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9E6C4-37E9-79C9-8FDA-C6F70BF78067}"/>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5" name="Footer Placeholder 4">
            <a:extLst>
              <a:ext uri="{FF2B5EF4-FFF2-40B4-BE49-F238E27FC236}">
                <a16:creationId xmlns:a16="http://schemas.microsoft.com/office/drawing/2014/main" id="{8287AD2A-979C-0CB8-97DF-EA030A3A6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4BBD3-94B9-3456-28A9-170DC9A86F33}"/>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68738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12330C-BC25-97F2-1B01-F7ED5656A1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C040CC-DF11-9A24-2613-0F767E625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CA55F-7A46-EDCB-2998-3B064D98F7B0}"/>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5" name="Footer Placeholder 4">
            <a:extLst>
              <a:ext uri="{FF2B5EF4-FFF2-40B4-BE49-F238E27FC236}">
                <a16:creationId xmlns:a16="http://schemas.microsoft.com/office/drawing/2014/main" id="{EDD1E409-7477-C4CE-18E7-7F625CD71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C0F9B-F275-AF7C-AB38-96B90E983C8C}"/>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112807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FECC-14D3-81F3-77B4-28C9140179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627CD-74E9-2211-4975-05E10B87B5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CA65A-99FC-1568-E0CD-76D9FF804850}"/>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5" name="Footer Placeholder 4">
            <a:extLst>
              <a:ext uri="{FF2B5EF4-FFF2-40B4-BE49-F238E27FC236}">
                <a16:creationId xmlns:a16="http://schemas.microsoft.com/office/drawing/2014/main" id="{97FCC64C-607C-1A2E-CE8A-7F820F482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F5513-00C8-74D5-FF70-AB1561C7DB2A}"/>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259025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E3FA3-0567-0665-6C31-1DA7C39894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A5079D-21DF-38A6-FA46-37B0CD84B6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411218-3476-8F11-9B50-A7395C5A88A6}"/>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5" name="Footer Placeholder 4">
            <a:extLst>
              <a:ext uri="{FF2B5EF4-FFF2-40B4-BE49-F238E27FC236}">
                <a16:creationId xmlns:a16="http://schemas.microsoft.com/office/drawing/2014/main" id="{774B4B07-CF9D-61D6-1CFC-5B0A08C36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6B24C-0A1E-7FB4-5E32-ACA4CDD621D4}"/>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1074623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8B25-FAE9-C525-BB99-70976803E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CC362-889C-4FD7-0485-CBD2FCE92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C07767-2949-8137-3A6A-3AA48D086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9405A0-A5FE-A92A-0FAB-D5B1EFB3C36F}"/>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6" name="Footer Placeholder 5">
            <a:extLst>
              <a:ext uri="{FF2B5EF4-FFF2-40B4-BE49-F238E27FC236}">
                <a16:creationId xmlns:a16="http://schemas.microsoft.com/office/drawing/2014/main" id="{C595D259-8DB8-D0F0-5E8A-82CD8B7CA6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A09C9-C9C1-A96D-071E-2B8AD3515B30}"/>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3044896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FF9E-0A5E-91D7-63B1-021BE8A524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E5F87D-7134-2622-56E6-B66CD20C0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76CF61-2425-1F93-2A6C-9804AC761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C48D9B-95F1-2208-B673-524DF0866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0501EA-E15B-BB95-185E-879D13CDF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610EEF-ED9C-868C-150D-F70EF8EEA3D9}"/>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8" name="Footer Placeholder 7">
            <a:extLst>
              <a:ext uri="{FF2B5EF4-FFF2-40B4-BE49-F238E27FC236}">
                <a16:creationId xmlns:a16="http://schemas.microsoft.com/office/drawing/2014/main" id="{49DF8BB1-B985-E856-B96D-972768DE59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9901C7-D75F-A5A8-6E0A-C67B0025A41B}"/>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244731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58EF-B612-15A3-6F61-7C34022D82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1A9948-7E4C-6B33-40AC-BDBFA6B9F0E2}"/>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4" name="Footer Placeholder 3">
            <a:extLst>
              <a:ext uri="{FF2B5EF4-FFF2-40B4-BE49-F238E27FC236}">
                <a16:creationId xmlns:a16="http://schemas.microsoft.com/office/drawing/2014/main" id="{9A668384-6CAE-A39D-1442-5430C19AB9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2DE33E-C17A-1E26-E553-24F5F21ACADC}"/>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236184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0FC08-F42B-747D-D402-CA520F289E1B}"/>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3" name="Footer Placeholder 2">
            <a:extLst>
              <a:ext uri="{FF2B5EF4-FFF2-40B4-BE49-F238E27FC236}">
                <a16:creationId xmlns:a16="http://schemas.microsoft.com/office/drawing/2014/main" id="{09F3B28B-3617-E166-A83F-FCB9DB34C8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C02AB1-7782-D7F5-3765-3C611D8A90DA}"/>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286655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252F-D6C5-2DCD-5CFC-C716F57C5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FCAEB7-623E-A1FC-0A88-212E3E6FBE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113E29-F49F-6E56-51C1-BFFD32BB5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DC9F6-166C-FF0B-0D6C-9AA54DB9C9B7}"/>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6" name="Footer Placeholder 5">
            <a:extLst>
              <a:ext uri="{FF2B5EF4-FFF2-40B4-BE49-F238E27FC236}">
                <a16:creationId xmlns:a16="http://schemas.microsoft.com/office/drawing/2014/main" id="{2FDA9E4D-1BAD-0C25-6569-20AFE78B1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9DD8C-507C-4966-B1B1-2C1272FEE703}"/>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1074981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638-EC4E-65AD-EE08-6B66E903B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03992-C64C-292A-B596-EABA38930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EE4DF0-F8EB-3FC7-D985-C640D0B91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9D2DD-11E3-53A7-E550-68BCBEDB306F}"/>
              </a:ext>
            </a:extLst>
          </p:cNvPr>
          <p:cNvSpPr>
            <a:spLocks noGrp="1"/>
          </p:cNvSpPr>
          <p:nvPr>
            <p:ph type="dt" sz="half" idx="10"/>
          </p:nvPr>
        </p:nvSpPr>
        <p:spPr/>
        <p:txBody>
          <a:bodyPr/>
          <a:lstStyle/>
          <a:p>
            <a:fld id="{E0D99AC4-D88A-4A69-A9E7-BFB0FA913CB0}" type="datetimeFigureOut">
              <a:rPr lang="en-US" smtClean="0"/>
              <a:t>2/22/2025</a:t>
            </a:fld>
            <a:endParaRPr lang="en-US"/>
          </a:p>
        </p:txBody>
      </p:sp>
      <p:sp>
        <p:nvSpPr>
          <p:cNvPr id="6" name="Footer Placeholder 5">
            <a:extLst>
              <a:ext uri="{FF2B5EF4-FFF2-40B4-BE49-F238E27FC236}">
                <a16:creationId xmlns:a16="http://schemas.microsoft.com/office/drawing/2014/main" id="{F1DE9B5E-8619-3D65-A606-72B78039E7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F9C44-2D2B-2D10-4787-8FCEA855F9EB}"/>
              </a:ext>
            </a:extLst>
          </p:cNvPr>
          <p:cNvSpPr>
            <a:spLocks noGrp="1"/>
          </p:cNvSpPr>
          <p:nvPr>
            <p:ph type="sldNum" sz="quarter" idx="12"/>
          </p:nvPr>
        </p:nvSpPr>
        <p:spPr/>
        <p:txBody>
          <a:bodyPr/>
          <a:lstStyle/>
          <a:p>
            <a:fld id="{7A369541-4C56-4BA0-A370-4BE94ECC4483}" type="slidenum">
              <a:rPr lang="en-US" smtClean="0"/>
              <a:t>‹#›</a:t>
            </a:fld>
            <a:endParaRPr lang="en-US"/>
          </a:p>
        </p:txBody>
      </p:sp>
    </p:spTree>
    <p:extLst>
      <p:ext uri="{BB962C8B-B14F-4D97-AF65-F5344CB8AC3E}">
        <p14:creationId xmlns:p14="http://schemas.microsoft.com/office/powerpoint/2010/main" val="217603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B7A72D-C8D6-3138-07B9-57E659A02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14AE56-0EFE-5739-EF1A-2E39E5D14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F43E1-07AC-6B33-3EC7-D412A852E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D99AC4-D88A-4A69-A9E7-BFB0FA913CB0}" type="datetimeFigureOut">
              <a:rPr lang="en-US" smtClean="0"/>
              <a:t>2/22/2025</a:t>
            </a:fld>
            <a:endParaRPr lang="en-US"/>
          </a:p>
        </p:txBody>
      </p:sp>
      <p:sp>
        <p:nvSpPr>
          <p:cNvPr id="5" name="Footer Placeholder 4">
            <a:extLst>
              <a:ext uri="{FF2B5EF4-FFF2-40B4-BE49-F238E27FC236}">
                <a16:creationId xmlns:a16="http://schemas.microsoft.com/office/drawing/2014/main" id="{25F4673D-9FF2-4AB9-8209-84391CAA2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53C2EC-7FA9-0988-34EE-3B6C540EC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369541-4C56-4BA0-A370-4BE94ECC4483}" type="slidenum">
              <a:rPr lang="en-US" smtClean="0"/>
              <a:t>‹#›</a:t>
            </a:fld>
            <a:endParaRPr lang="en-US"/>
          </a:p>
        </p:txBody>
      </p:sp>
    </p:spTree>
    <p:extLst>
      <p:ext uri="{BB962C8B-B14F-4D97-AF65-F5344CB8AC3E}">
        <p14:creationId xmlns:p14="http://schemas.microsoft.com/office/powerpoint/2010/main" val="3318263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7" Type="http://schemas.openxmlformats.org/officeDocument/2006/relationships/image" Target="../media/image30.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70.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320.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320.png"/></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8.svg"/><Relationship Id="rId5" Type="http://schemas.openxmlformats.org/officeDocument/2006/relationships/image" Target="../media/image13.png"/><Relationship Id="rId10" Type="http://schemas.openxmlformats.org/officeDocument/2006/relationships/image" Target="../media/image10.svg"/><Relationship Id="rId4" Type="http://schemas.openxmlformats.org/officeDocument/2006/relationships/image" Target="../media/image12.sv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boratory glassware containing solution">
            <a:extLst>
              <a:ext uri="{FF2B5EF4-FFF2-40B4-BE49-F238E27FC236}">
                <a16:creationId xmlns:a16="http://schemas.microsoft.com/office/drawing/2014/main" id="{875BED21-4718-2A62-D6C4-26A10818905A}"/>
              </a:ext>
            </a:extLst>
          </p:cNvPr>
          <p:cNvPicPr>
            <a:picLocks noChangeAspect="1"/>
          </p:cNvPicPr>
          <p:nvPr/>
        </p:nvPicPr>
        <p:blipFill>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66FF66-A3BD-42B6-DAE6-13FD6A439F03}"/>
              </a:ext>
            </a:extLst>
          </p:cNvPr>
          <p:cNvSpPr>
            <a:spLocks noGrp="1"/>
          </p:cNvSpPr>
          <p:nvPr>
            <p:ph type="ctrTitle"/>
          </p:nvPr>
        </p:nvSpPr>
        <p:spPr>
          <a:xfrm>
            <a:off x="477981" y="1122363"/>
            <a:ext cx="4023360" cy="3204134"/>
          </a:xfrm>
        </p:spPr>
        <p:txBody>
          <a:bodyPr anchor="b">
            <a:normAutofit/>
          </a:bodyPr>
          <a:lstStyle/>
          <a:p>
            <a:pPr algn="l"/>
            <a:r>
              <a:rPr lang="en-US" sz="4800"/>
              <a:t>AI/ML at TU Spring ML Workshop 2025</a:t>
            </a:r>
          </a:p>
        </p:txBody>
      </p:sp>
      <p:sp>
        <p:nvSpPr>
          <p:cNvPr id="3" name="Subtitle 2">
            <a:extLst>
              <a:ext uri="{FF2B5EF4-FFF2-40B4-BE49-F238E27FC236}">
                <a16:creationId xmlns:a16="http://schemas.microsoft.com/office/drawing/2014/main" id="{91A881B8-A03C-B2BA-42BB-640E281F1540}"/>
              </a:ext>
            </a:extLst>
          </p:cNvPr>
          <p:cNvSpPr>
            <a:spLocks noGrp="1"/>
          </p:cNvSpPr>
          <p:nvPr>
            <p:ph type="subTitle" idx="1"/>
          </p:nvPr>
        </p:nvSpPr>
        <p:spPr>
          <a:xfrm>
            <a:off x="477980" y="4872922"/>
            <a:ext cx="4023359" cy="1208141"/>
          </a:xfrm>
        </p:spPr>
        <p:txBody>
          <a:bodyPr>
            <a:normAutofit/>
          </a:bodyPr>
          <a:lstStyle/>
          <a:p>
            <a:pPr algn="l"/>
            <a:r>
              <a:rPr lang="en-US" sz="2000"/>
              <a:t>Reinforcement Learning Day 1</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52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7FEF5-E329-C4B3-2535-34776881D6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14A54-B0C3-35AB-A4A2-AF27D1DA87FD}"/>
              </a:ext>
            </a:extLst>
          </p:cNvPr>
          <p:cNvSpPr>
            <a:spLocks noGrp="1"/>
          </p:cNvSpPr>
          <p:nvPr>
            <p:ph type="title"/>
          </p:nvPr>
        </p:nvSpPr>
        <p:spPr/>
        <p:txBody>
          <a:bodyPr/>
          <a:lstStyle/>
          <a:p>
            <a:r>
              <a:rPr lang="en-US" dirty="0"/>
              <a:t>What is RL Then?</a:t>
            </a:r>
          </a:p>
        </p:txBody>
      </p:sp>
      <p:sp>
        <p:nvSpPr>
          <p:cNvPr id="3" name="Content Placeholder 2">
            <a:extLst>
              <a:ext uri="{FF2B5EF4-FFF2-40B4-BE49-F238E27FC236}">
                <a16:creationId xmlns:a16="http://schemas.microsoft.com/office/drawing/2014/main" id="{E6FBC76F-AFD5-7809-CD3F-89806DF27C3C}"/>
              </a:ext>
            </a:extLst>
          </p:cNvPr>
          <p:cNvSpPr>
            <a:spLocks noGrp="1"/>
          </p:cNvSpPr>
          <p:nvPr>
            <p:ph idx="1"/>
          </p:nvPr>
        </p:nvSpPr>
        <p:spPr>
          <a:xfrm>
            <a:off x="838200" y="1825625"/>
            <a:ext cx="4495800" cy="4351338"/>
          </a:xfrm>
        </p:spPr>
        <p:txBody>
          <a:bodyPr/>
          <a:lstStyle/>
          <a:p>
            <a:pPr marL="0" indent="0">
              <a:buNone/>
            </a:pPr>
            <a:r>
              <a:rPr lang="en-US" dirty="0"/>
              <a:t>White is to move, </a:t>
            </a:r>
          </a:p>
          <a:p>
            <a:pPr marL="0" indent="0">
              <a:buNone/>
            </a:pPr>
            <a:r>
              <a:rPr lang="en-US" dirty="0"/>
              <a:t>    </a:t>
            </a:r>
            <a:r>
              <a:rPr lang="en-US" sz="2400" dirty="0">
                <a:solidFill>
                  <a:srgbClr val="0070C0"/>
                </a:solidFill>
              </a:rPr>
              <a:t>R</a:t>
            </a:r>
            <a:r>
              <a:rPr lang="en-US" sz="2400" dirty="0"/>
              <a:t> = Piece Value Captured</a:t>
            </a:r>
          </a:p>
          <a:p>
            <a:pPr marL="0" indent="0">
              <a:buNone/>
            </a:pPr>
            <a:r>
              <a:rPr lang="en-US" sz="2400" dirty="0"/>
              <a:t>     P=1, K=3, B=3, R=5, Q=9 </a:t>
            </a:r>
          </a:p>
          <a:p>
            <a:pPr marL="0" indent="0">
              <a:buNone/>
            </a:pPr>
            <a:endParaRPr lang="en-US" dirty="0"/>
          </a:p>
          <a:p>
            <a:pPr marL="0" indent="0">
              <a:buNone/>
            </a:pPr>
            <a:r>
              <a:rPr lang="en-US" dirty="0"/>
              <a:t>What would a contextual bandit do?</a:t>
            </a:r>
          </a:p>
          <a:p>
            <a:pPr marL="0" indent="0">
              <a:buNone/>
            </a:pPr>
            <a:endParaRPr lang="en-US" dirty="0"/>
          </a:p>
          <a:p>
            <a:pPr marL="0" indent="0">
              <a:buNone/>
            </a:pPr>
            <a:r>
              <a:rPr lang="en-US" dirty="0"/>
              <a:t>What is the best move?</a:t>
            </a:r>
          </a:p>
        </p:txBody>
      </p:sp>
      <p:pic>
        <p:nvPicPr>
          <p:cNvPr id="7" name="Picture 6">
            <a:extLst>
              <a:ext uri="{FF2B5EF4-FFF2-40B4-BE49-F238E27FC236}">
                <a16:creationId xmlns:a16="http://schemas.microsoft.com/office/drawing/2014/main" id="{D762D668-3A69-D9AE-17CD-B75C21610D2E}"/>
              </a:ext>
            </a:extLst>
          </p:cNvPr>
          <p:cNvPicPr>
            <a:picLocks noChangeAspect="1"/>
          </p:cNvPicPr>
          <p:nvPr/>
        </p:nvPicPr>
        <p:blipFill>
          <a:blip r:embed="rId2"/>
          <a:stretch>
            <a:fillRect/>
          </a:stretch>
        </p:blipFill>
        <p:spPr>
          <a:xfrm>
            <a:off x="5334000" y="0"/>
            <a:ext cx="6858000" cy="6858000"/>
          </a:xfrm>
          <a:prstGeom prst="rect">
            <a:avLst/>
          </a:prstGeom>
        </p:spPr>
      </p:pic>
      <p:pic>
        <p:nvPicPr>
          <p:cNvPr id="5" name="Picture 4">
            <a:extLst>
              <a:ext uri="{FF2B5EF4-FFF2-40B4-BE49-F238E27FC236}">
                <a16:creationId xmlns:a16="http://schemas.microsoft.com/office/drawing/2014/main" id="{F8808F1F-0432-511C-58EC-D2216A8968F2}"/>
              </a:ext>
            </a:extLst>
          </p:cNvPr>
          <p:cNvPicPr>
            <a:picLocks noChangeAspect="1"/>
          </p:cNvPicPr>
          <p:nvPr/>
        </p:nvPicPr>
        <p:blipFill>
          <a:blip r:embed="rId3"/>
          <a:stretch>
            <a:fillRect/>
          </a:stretch>
        </p:blipFill>
        <p:spPr>
          <a:xfrm>
            <a:off x="5343144" y="0"/>
            <a:ext cx="6848856" cy="6858000"/>
          </a:xfrm>
          <a:prstGeom prst="rect">
            <a:avLst/>
          </a:prstGeom>
        </p:spPr>
      </p:pic>
    </p:spTree>
    <p:extLst>
      <p:ext uri="{BB962C8B-B14F-4D97-AF65-F5344CB8AC3E}">
        <p14:creationId xmlns:p14="http://schemas.microsoft.com/office/powerpoint/2010/main" val="425435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5F8F-6C22-7787-8F49-4B53F018B036}"/>
              </a:ext>
            </a:extLst>
          </p:cNvPr>
          <p:cNvSpPr>
            <a:spLocks noGrp="1"/>
          </p:cNvSpPr>
          <p:nvPr>
            <p:ph type="title"/>
          </p:nvPr>
        </p:nvSpPr>
        <p:spPr/>
        <p:txBody>
          <a:bodyPr/>
          <a:lstStyle/>
          <a:p>
            <a:r>
              <a:rPr lang="en-US" dirty="0"/>
              <a:t>What is The Goal of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65D815-7B62-4630-0277-534709360400}"/>
                  </a:ext>
                </a:extLst>
              </p:cNvPr>
              <p:cNvSpPr>
                <a:spLocks noGrp="1"/>
              </p:cNvSpPr>
              <p:nvPr>
                <p:ph idx="1"/>
              </p:nvPr>
            </p:nvSpPr>
            <p:spPr>
              <a:xfrm>
                <a:off x="838200" y="1825625"/>
                <a:ext cx="5257800" cy="4351338"/>
              </a:xfrm>
            </p:spPr>
            <p:txBody>
              <a:bodyPr>
                <a:normAutofit fontScale="92500" lnSpcReduction="20000"/>
              </a:bodyPr>
              <a:lstStyle/>
              <a:p>
                <a:r>
                  <a:rPr lang="en-US" dirty="0"/>
                  <a:t>Let our behavior be called a policy ‘</a:t>
                </a:r>
                <a14:m>
                  <m:oMath xmlns:m="http://schemas.openxmlformats.org/officeDocument/2006/math">
                    <m:r>
                      <a:rPr lang="en-US" b="0" i="1" smtClean="0">
                        <a:solidFill>
                          <a:srgbClr val="00B050"/>
                        </a:solidFill>
                        <a:latin typeface="Cambria Math" panose="02040503050406030204" pitchFamily="18" charset="0"/>
                      </a:rPr>
                      <m:t>𝜋</m:t>
                    </m:r>
                  </m:oMath>
                </a14:m>
                <a:r>
                  <a:rPr lang="en-US" dirty="0"/>
                  <a:t>’ so that our action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oMath>
                </a14:m>
                <a:r>
                  <a:rPr lang="en-US" dirty="0"/>
                  <a:t> at time </a:t>
                </a:r>
                <a14:m>
                  <m:oMath xmlns:m="http://schemas.openxmlformats.org/officeDocument/2006/math">
                    <m:r>
                      <a:rPr lang="en-US" b="0" i="1" smtClean="0">
                        <a:latin typeface="Cambria Math" panose="02040503050406030204" pitchFamily="18" charset="0"/>
                      </a:rPr>
                      <m:t>𝑡</m:t>
                    </m:r>
                  </m:oMath>
                </a14:m>
                <a:r>
                  <a:rPr lang="en-US" dirty="0"/>
                  <a:t> is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r>
                      <a:rPr lang="en-US" b="0" i="1" smtClean="0">
                        <a:solidFill>
                          <a:srgbClr val="00B050"/>
                        </a:solidFill>
                        <a:latin typeface="Cambria Math" panose="02040503050406030204" pitchFamily="18" charset="0"/>
                      </a:rPr>
                      <m:t>𝜋</m:t>
                    </m:r>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Let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𝔼</m:t>
                    </m:r>
                    <m:r>
                      <a:rPr lang="en-US" b="0" i="1" smtClean="0">
                        <a:latin typeface="Cambria Math" panose="02040503050406030204" pitchFamily="18" charset="0"/>
                        <a:ea typeface="Cambria Math" panose="02040503050406030204" pitchFamily="18" charset="0"/>
                      </a:rPr>
                      <m:t>[</m:t>
                    </m:r>
                    <m:sSub>
                      <m:sSubPr>
                        <m:ctrlPr>
                          <a:rPr lang="en-US"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𝑟</m:t>
                        </m:r>
                      </m:e>
                      <m:sub>
                        <m:r>
                          <a:rPr lang="en-US" b="0" i="1" smtClean="0">
                            <a:solidFill>
                              <a:srgbClr val="0070C0"/>
                            </a:solidFill>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solidFill>
                              <a:srgbClr val="FFC000"/>
                            </a:solidFill>
                            <a:latin typeface="Cambria Math" panose="02040503050406030204" pitchFamily="18" charset="0"/>
                            <a:ea typeface="Cambria Math" panose="02040503050406030204" pitchFamily="18" charset="0"/>
                          </a:rPr>
                        </m:ctrlPr>
                      </m:sSubPr>
                      <m:e>
                        <m:r>
                          <a:rPr lang="en-US" b="0" i="1" smtClean="0">
                            <a:solidFill>
                              <a:srgbClr val="FFC000"/>
                            </a:solidFill>
                            <a:latin typeface="Cambria Math" panose="02040503050406030204" pitchFamily="18" charset="0"/>
                            <a:ea typeface="Cambria Math" panose="02040503050406030204" pitchFamily="18" charset="0"/>
                          </a:rPr>
                          <m:t>𝑠</m:t>
                        </m:r>
                      </m:e>
                      <m:sub>
                        <m:r>
                          <a:rPr lang="en-US" b="0" i="1" smtClean="0">
                            <a:solidFill>
                              <a:srgbClr val="FFC000"/>
                            </a:solidFill>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𝑎</m:t>
                        </m:r>
                      </m:e>
                      <m:sub>
                        <m:r>
                          <a:rPr lang="en-US" b="0" i="1" smtClean="0">
                            <a:solidFill>
                              <a:srgbClr val="C00000"/>
                            </a:solidFill>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endParaRPr lang="en-US" dirty="0"/>
              </a:p>
              <a:p>
                <a:r>
                  <a:rPr lang="en-US" dirty="0"/>
                  <a:t>Let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𝐺</m:t>
                        </m:r>
                      </m:e>
                      <m:sub>
                        <m:r>
                          <a:rPr lang="en-US" b="0" i="1" smtClean="0">
                            <a:solidFill>
                              <a:srgbClr val="0070C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𝑡</m:t>
                        </m:r>
                      </m:sub>
                    </m:sSub>
                    <m:r>
                      <a:rPr lang="en-US" b="0" i="1" smtClean="0">
                        <a:latin typeface="Cambria Math" panose="02040503050406030204" pitchFamily="18" charset="0"/>
                      </a:rPr>
                      <m:t>+</m:t>
                    </m:r>
                    <m:r>
                      <a:rPr lang="en-US" b="0" i="1" smtClean="0">
                        <a:solidFill>
                          <a:srgbClr val="7030A0"/>
                        </a:solidFill>
                        <a:latin typeface="Cambria Math" panose="02040503050406030204" pitchFamily="18" charset="0"/>
                      </a:rPr>
                      <m:t>𝛾</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𝑡</m:t>
                        </m:r>
                        <m:r>
                          <a:rPr lang="en-US" b="0" i="1" smtClean="0">
                            <a:solidFill>
                              <a:srgbClr val="0070C0"/>
                            </a:solidFill>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solidFill>
                              <a:srgbClr val="7030A0"/>
                            </a:solidFill>
                            <a:latin typeface="Cambria Math" panose="02040503050406030204" pitchFamily="18" charset="0"/>
                          </a:rPr>
                          <m:t>𝛾</m:t>
                        </m:r>
                      </m:e>
                      <m:sup>
                        <m:r>
                          <a:rPr lang="en-US" b="0" i="1" smtClean="0">
                            <a:solidFill>
                              <a:srgbClr val="7030A0"/>
                            </a:solidFill>
                            <a:latin typeface="Cambria Math" panose="02040503050406030204" pitchFamily="18" charset="0"/>
                          </a:rPr>
                          <m:t>2</m:t>
                        </m:r>
                      </m:sup>
                    </m:sSup>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𝑡</m:t>
                        </m:r>
                        <m:r>
                          <a:rPr lang="en-US" b="0" i="1" smtClean="0">
                            <a:solidFill>
                              <a:srgbClr val="0070C0"/>
                            </a:solidFill>
                            <a:latin typeface="Cambria Math" panose="02040503050406030204" pitchFamily="18" charset="0"/>
                          </a:rPr>
                          <m:t>+2</m:t>
                        </m:r>
                      </m:sub>
                    </m:sSub>
                    <m:r>
                      <a:rPr lang="en-US" b="0" i="1" smtClean="0">
                        <a:latin typeface="Cambria Math" panose="02040503050406030204" pitchFamily="18" charset="0"/>
                      </a:rPr>
                      <m:t>…</m:t>
                    </m:r>
                  </m:oMath>
                </a14:m>
                <a:endParaRPr lang="en-US" dirty="0"/>
              </a:p>
              <a:p>
                <a:r>
                  <a:rPr lang="en-US" dirty="0"/>
                  <a:t>Remember: </a:t>
                </a:r>
                <a14:m>
                  <m:oMath xmlns:m="http://schemas.openxmlformats.org/officeDocument/2006/math">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r>
                          <a:rPr lang="en-US" b="0" i="1" smtClean="0">
                            <a:solidFill>
                              <a:srgbClr val="FFC000"/>
                            </a:solidFill>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𝑎</m:t>
                    </m:r>
                    <m:r>
                      <a:rPr lang="en-US" b="0" i="1" smtClean="0">
                        <a:latin typeface="Cambria Math" panose="02040503050406030204" pitchFamily="18" charset="0"/>
                      </a:rPr>
                      <m:t>~</m:t>
                    </m:r>
                    <m:r>
                      <a:rPr lang="en-US" b="0" i="1" smtClean="0">
                        <a:solidFill>
                          <a:srgbClr val="00B050"/>
                        </a:solidFill>
                        <a:latin typeface="Cambria Math" panose="02040503050406030204" pitchFamily="18" charset="0"/>
                      </a:rPr>
                      <m:t>𝜋</m:t>
                    </m:r>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dirty="0"/>
              </a:p>
              <a:p>
                <a:r>
                  <a:rPr lang="en-US" sz="4000" dirty="0"/>
                  <a:t>GOAL: Find </a:t>
                </a:r>
                <a14:m>
                  <m:oMath xmlns:m="http://schemas.openxmlformats.org/officeDocument/2006/math">
                    <m:r>
                      <a:rPr lang="en-US" sz="4000" b="0" i="1" smtClean="0">
                        <a:solidFill>
                          <a:srgbClr val="00B050"/>
                        </a:solidFill>
                        <a:latin typeface="Cambria Math" panose="02040503050406030204" pitchFamily="18" charset="0"/>
                      </a:rPr>
                      <m:t>𝜋</m:t>
                    </m:r>
                  </m:oMath>
                </a14:m>
                <a:r>
                  <a:rPr lang="en-US" sz="4000" dirty="0"/>
                  <a:t> to Maximize </a:t>
                </a:r>
                <a14:m>
                  <m:oMath xmlns:m="http://schemas.openxmlformats.org/officeDocument/2006/math">
                    <m:sSub>
                      <m:sSubPr>
                        <m:ctrlPr>
                          <a:rPr lang="en-US" sz="4000" b="0" i="1" smtClean="0">
                            <a:solidFill>
                              <a:srgbClr val="0070C0"/>
                            </a:solidFill>
                            <a:latin typeface="Cambria Math" panose="02040503050406030204" pitchFamily="18" charset="0"/>
                          </a:rPr>
                        </m:ctrlPr>
                      </m:sSubPr>
                      <m:e>
                        <m:r>
                          <a:rPr lang="en-US" sz="4000" b="0" i="1" smtClean="0">
                            <a:solidFill>
                              <a:srgbClr val="0070C0"/>
                            </a:solidFill>
                            <a:latin typeface="Cambria Math" panose="02040503050406030204" pitchFamily="18" charset="0"/>
                          </a:rPr>
                          <m:t>𝐺</m:t>
                        </m:r>
                      </m:e>
                      <m:sub>
                        <m:r>
                          <a:rPr lang="en-US" sz="4000" b="0" i="1" smtClean="0">
                            <a:solidFill>
                              <a:srgbClr val="0070C0"/>
                            </a:solidFill>
                            <a:latin typeface="Cambria Math" panose="02040503050406030204" pitchFamily="18" charset="0"/>
                          </a:rPr>
                          <m:t>0</m:t>
                        </m:r>
                      </m:sub>
                    </m:sSub>
                  </m:oMath>
                </a14:m>
                <a:endParaRPr lang="en-US" sz="4000" dirty="0"/>
              </a:p>
              <a:p>
                <a:r>
                  <a:rPr lang="en-US" dirty="0"/>
                  <a:t>Hey, what’s </a:t>
                </a:r>
                <a14:m>
                  <m:oMath xmlns:m="http://schemas.openxmlformats.org/officeDocument/2006/math">
                    <m:r>
                      <a:rPr lang="en-US" b="0" i="1" smtClean="0">
                        <a:solidFill>
                          <a:srgbClr val="7030A0"/>
                        </a:solidFill>
                        <a:latin typeface="Cambria Math" panose="02040503050406030204" pitchFamily="18" charset="0"/>
                      </a:rPr>
                      <m:t>𝛾</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265D815-7B62-4630-0277-534709360400}"/>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3364" t="-3501" r="-3132"/>
                </a:stretch>
              </a:blipFill>
            </p:spPr>
            <p:txBody>
              <a:bodyPr/>
              <a:lstStyle/>
              <a:p>
                <a:r>
                  <a:rPr lang="en-US">
                    <a:noFill/>
                  </a:rPr>
                  <a:t> </a:t>
                </a:r>
              </a:p>
            </p:txBody>
          </p:sp>
        </mc:Fallback>
      </mc:AlternateContent>
      <p:pic>
        <p:nvPicPr>
          <p:cNvPr id="5" name="Picture 4" descr="A diagram of a robot&#10;&#10;AI-generated content may be incorrect.">
            <a:extLst>
              <a:ext uri="{FF2B5EF4-FFF2-40B4-BE49-F238E27FC236}">
                <a16:creationId xmlns:a16="http://schemas.microsoft.com/office/drawing/2014/main" id="{DF00895B-F3A9-95DC-40E0-6E5993234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244" y="988973"/>
            <a:ext cx="5777642" cy="5187990"/>
          </a:xfrm>
          <a:prstGeom prst="rect">
            <a:avLst/>
          </a:prstGeom>
        </p:spPr>
      </p:pic>
    </p:spTree>
    <p:extLst>
      <p:ext uri="{BB962C8B-B14F-4D97-AF65-F5344CB8AC3E}">
        <p14:creationId xmlns:p14="http://schemas.microsoft.com/office/powerpoint/2010/main" val="389596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F059705-4E1F-1769-82BA-7990421744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7C6CF-F779-651E-3583-312DB05F75B1}"/>
              </a:ext>
            </a:extLst>
          </p:cNvPr>
          <p:cNvSpPr>
            <a:spLocks noGrp="1"/>
          </p:cNvSpPr>
          <p:nvPr>
            <p:ph type="title"/>
          </p:nvPr>
        </p:nvSpPr>
        <p:spPr/>
        <p:txBody>
          <a:bodyPr/>
          <a:lstStyle/>
          <a:p>
            <a:r>
              <a:rPr lang="en-US" dirty="0"/>
              <a:t>What is The Goal of RL?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DD6610-6DF4-13C5-A8BF-EAD4C7D70DFC}"/>
                  </a:ext>
                </a:extLst>
              </p:cNvPr>
              <p:cNvSpPr>
                <a:spLocks noGrp="1"/>
              </p:cNvSpPr>
              <p:nvPr>
                <p:ph idx="1"/>
              </p:nvPr>
            </p:nvSpPr>
            <p:spPr>
              <a:xfrm>
                <a:off x="838200" y="1825625"/>
                <a:ext cx="5257800" cy="4351338"/>
              </a:xfrm>
            </p:spPr>
            <p:txBody>
              <a:bodyPr>
                <a:normAutofit fontScale="92500" lnSpcReduction="20000"/>
              </a:bodyPr>
              <a:lstStyle/>
              <a:p>
                <a:r>
                  <a:rPr lang="en-US" dirty="0"/>
                  <a:t>Let our behavior be called a policy ‘</a:t>
                </a:r>
                <a14:m>
                  <m:oMath xmlns:m="http://schemas.openxmlformats.org/officeDocument/2006/math">
                    <m:r>
                      <a:rPr lang="en-US" b="0" i="1" smtClean="0">
                        <a:solidFill>
                          <a:srgbClr val="00B050"/>
                        </a:solidFill>
                        <a:latin typeface="Cambria Math" panose="02040503050406030204" pitchFamily="18" charset="0"/>
                      </a:rPr>
                      <m:t>𝜋</m:t>
                    </m:r>
                  </m:oMath>
                </a14:m>
                <a:r>
                  <a:rPr lang="en-US" dirty="0"/>
                  <a:t>’ so that our action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oMath>
                </a14:m>
                <a:r>
                  <a:rPr lang="en-US" dirty="0"/>
                  <a:t> at time </a:t>
                </a:r>
                <a14:m>
                  <m:oMath xmlns:m="http://schemas.openxmlformats.org/officeDocument/2006/math">
                    <m:r>
                      <a:rPr lang="en-US" b="0" i="1" smtClean="0">
                        <a:latin typeface="Cambria Math" panose="02040503050406030204" pitchFamily="18" charset="0"/>
                      </a:rPr>
                      <m:t>𝑡</m:t>
                    </m:r>
                  </m:oMath>
                </a14:m>
                <a:r>
                  <a:rPr lang="en-US" dirty="0"/>
                  <a:t> is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r>
                      <a:rPr lang="en-US" b="0" i="1" smtClean="0">
                        <a:solidFill>
                          <a:srgbClr val="00B050"/>
                        </a:solidFill>
                        <a:latin typeface="Cambria Math" panose="02040503050406030204" pitchFamily="18" charset="0"/>
                      </a:rPr>
                      <m:t>𝜋</m:t>
                    </m:r>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Let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𝔼</m:t>
                    </m:r>
                    <m:r>
                      <a:rPr lang="en-US" b="0" i="1" smtClean="0">
                        <a:latin typeface="Cambria Math" panose="02040503050406030204" pitchFamily="18" charset="0"/>
                        <a:ea typeface="Cambria Math" panose="02040503050406030204" pitchFamily="18" charset="0"/>
                      </a:rPr>
                      <m:t>[</m:t>
                    </m:r>
                    <m:sSub>
                      <m:sSubPr>
                        <m:ctrlPr>
                          <a:rPr lang="en-US"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𝑟</m:t>
                        </m:r>
                      </m:e>
                      <m:sub>
                        <m:r>
                          <a:rPr lang="en-US" b="0" i="1" smtClean="0">
                            <a:solidFill>
                              <a:srgbClr val="0070C0"/>
                            </a:solidFill>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solidFill>
                              <a:srgbClr val="FFC000"/>
                            </a:solidFill>
                            <a:latin typeface="Cambria Math" panose="02040503050406030204" pitchFamily="18" charset="0"/>
                            <a:ea typeface="Cambria Math" panose="02040503050406030204" pitchFamily="18" charset="0"/>
                          </a:rPr>
                        </m:ctrlPr>
                      </m:sSubPr>
                      <m:e>
                        <m:r>
                          <a:rPr lang="en-US" b="0" i="1" smtClean="0">
                            <a:solidFill>
                              <a:srgbClr val="FFC000"/>
                            </a:solidFill>
                            <a:latin typeface="Cambria Math" panose="02040503050406030204" pitchFamily="18" charset="0"/>
                            <a:ea typeface="Cambria Math" panose="02040503050406030204" pitchFamily="18" charset="0"/>
                          </a:rPr>
                          <m:t>𝑠</m:t>
                        </m:r>
                      </m:e>
                      <m:sub>
                        <m:r>
                          <a:rPr lang="en-US" b="0" i="1" smtClean="0">
                            <a:solidFill>
                              <a:srgbClr val="FFC000"/>
                            </a:solidFill>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solidFill>
                              <a:srgbClr val="C00000"/>
                            </a:solidFill>
                            <a:latin typeface="Cambria Math" panose="02040503050406030204" pitchFamily="18" charset="0"/>
                            <a:ea typeface="Cambria Math" panose="02040503050406030204" pitchFamily="18" charset="0"/>
                          </a:rPr>
                        </m:ctrlPr>
                      </m:sSubPr>
                      <m:e>
                        <m:r>
                          <a:rPr lang="en-US" b="0" i="1" smtClean="0">
                            <a:solidFill>
                              <a:srgbClr val="C00000"/>
                            </a:solidFill>
                            <a:latin typeface="Cambria Math" panose="02040503050406030204" pitchFamily="18" charset="0"/>
                            <a:ea typeface="Cambria Math" panose="02040503050406030204" pitchFamily="18" charset="0"/>
                          </a:rPr>
                          <m:t>𝑎</m:t>
                        </m:r>
                      </m:e>
                      <m:sub>
                        <m:r>
                          <a:rPr lang="en-US" b="0" i="1" smtClean="0">
                            <a:solidFill>
                              <a:srgbClr val="C00000"/>
                            </a:solidFill>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oMath>
                </a14:m>
                <a:endParaRPr lang="en-US" dirty="0"/>
              </a:p>
              <a:p>
                <a:r>
                  <a:rPr lang="en-US" dirty="0"/>
                  <a:t>Let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𝐺</m:t>
                        </m:r>
                      </m:e>
                      <m:sub>
                        <m:r>
                          <a:rPr lang="en-US" b="0" i="1" smtClean="0">
                            <a:solidFill>
                              <a:srgbClr val="0070C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𝑡</m:t>
                        </m:r>
                      </m:sub>
                    </m:sSub>
                    <m:r>
                      <a:rPr lang="en-US" b="0" i="1" smtClean="0">
                        <a:latin typeface="Cambria Math" panose="02040503050406030204" pitchFamily="18" charset="0"/>
                      </a:rPr>
                      <m:t>+</m:t>
                    </m:r>
                    <m:r>
                      <a:rPr lang="en-US" b="0" i="1" smtClean="0">
                        <a:solidFill>
                          <a:srgbClr val="7030A0"/>
                        </a:solidFill>
                        <a:latin typeface="Cambria Math" panose="02040503050406030204" pitchFamily="18" charset="0"/>
                      </a:rPr>
                      <m:t>𝛾</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𝑡</m:t>
                        </m:r>
                        <m:r>
                          <a:rPr lang="en-US" b="0" i="1" smtClean="0">
                            <a:solidFill>
                              <a:srgbClr val="0070C0"/>
                            </a:solidFill>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solidFill>
                              <a:srgbClr val="7030A0"/>
                            </a:solidFill>
                            <a:latin typeface="Cambria Math" panose="02040503050406030204" pitchFamily="18" charset="0"/>
                          </a:rPr>
                          <m:t>𝛾</m:t>
                        </m:r>
                      </m:e>
                      <m:sup>
                        <m:r>
                          <a:rPr lang="en-US" b="0" i="1" smtClean="0">
                            <a:solidFill>
                              <a:srgbClr val="7030A0"/>
                            </a:solidFill>
                            <a:latin typeface="Cambria Math" panose="02040503050406030204" pitchFamily="18" charset="0"/>
                          </a:rPr>
                          <m:t>2</m:t>
                        </m:r>
                      </m:sup>
                    </m:sSup>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𝑡</m:t>
                        </m:r>
                        <m:r>
                          <a:rPr lang="en-US" b="0" i="1" smtClean="0">
                            <a:solidFill>
                              <a:srgbClr val="0070C0"/>
                            </a:solidFill>
                            <a:latin typeface="Cambria Math" panose="02040503050406030204" pitchFamily="18" charset="0"/>
                          </a:rPr>
                          <m:t>+2</m:t>
                        </m:r>
                      </m:sub>
                    </m:sSub>
                    <m:r>
                      <a:rPr lang="en-US" b="0" i="1" smtClean="0">
                        <a:latin typeface="Cambria Math" panose="02040503050406030204" pitchFamily="18" charset="0"/>
                      </a:rPr>
                      <m:t>…</m:t>
                    </m:r>
                  </m:oMath>
                </a14:m>
                <a:endParaRPr lang="en-US" dirty="0"/>
              </a:p>
              <a:p>
                <a:r>
                  <a:rPr lang="en-US" dirty="0"/>
                  <a:t>Remember: </a:t>
                </a:r>
                <a14:m>
                  <m:oMath xmlns:m="http://schemas.openxmlformats.org/officeDocument/2006/math">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r>
                          <a:rPr lang="en-US" b="0" i="1" smtClean="0">
                            <a:solidFill>
                              <a:srgbClr val="FFC000"/>
                            </a:solidFill>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r>
                      <a:rPr lang="en-US" b="0" i="1" smtClean="0">
                        <a:solidFill>
                          <a:srgbClr val="00B050"/>
                        </a:solidFill>
                        <a:latin typeface="Cambria Math" panose="02040503050406030204" pitchFamily="18" charset="0"/>
                      </a:rPr>
                      <m:t>𝜋</m:t>
                    </m:r>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dirty="0"/>
              </a:p>
              <a:p>
                <a:r>
                  <a:rPr lang="en-US" sz="4000" dirty="0"/>
                  <a:t>GOAL: Find </a:t>
                </a:r>
                <a14:m>
                  <m:oMath xmlns:m="http://schemas.openxmlformats.org/officeDocument/2006/math">
                    <m:r>
                      <a:rPr lang="en-US" sz="4000" b="0" i="1" smtClean="0">
                        <a:solidFill>
                          <a:srgbClr val="00B050"/>
                        </a:solidFill>
                        <a:latin typeface="Cambria Math" panose="02040503050406030204" pitchFamily="18" charset="0"/>
                      </a:rPr>
                      <m:t>𝜋</m:t>
                    </m:r>
                  </m:oMath>
                </a14:m>
                <a:r>
                  <a:rPr lang="en-US" sz="4000" dirty="0"/>
                  <a:t> to Maximize </a:t>
                </a:r>
                <a14:m>
                  <m:oMath xmlns:m="http://schemas.openxmlformats.org/officeDocument/2006/math">
                    <m:sSub>
                      <m:sSubPr>
                        <m:ctrlPr>
                          <a:rPr lang="en-US" sz="4000" b="0" i="1" smtClean="0">
                            <a:solidFill>
                              <a:srgbClr val="0070C0"/>
                            </a:solidFill>
                            <a:latin typeface="Cambria Math" panose="02040503050406030204" pitchFamily="18" charset="0"/>
                          </a:rPr>
                        </m:ctrlPr>
                      </m:sSubPr>
                      <m:e>
                        <m:r>
                          <a:rPr lang="en-US" sz="4000" b="0" i="1" smtClean="0">
                            <a:solidFill>
                              <a:srgbClr val="0070C0"/>
                            </a:solidFill>
                            <a:latin typeface="Cambria Math" panose="02040503050406030204" pitchFamily="18" charset="0"/>
                          </a:rPr>
                          <m:t>𝐺</m:t>
                        </m:r>
                      </m:e>
                      <m:sub>
                        <m:r>
                          <a:rPr lang="en-US" sz="4000" b="0" i="1" smtClean="0">
                            <a:solidFill>
                              <a:srgbClr val="0070C0"/>
                            </a:solidFill>
                            <a:latin typeface="Cambria Math" panose="02040503050406030204" pitchFamily="18" charset="0"/>
                          </a:rPr>
                          <m:t>0</m:t>
                        </m:r>
                      </m:sub>
                    </m:sSub>
                  </m:oMath>
                </a14:m>
                <a:endParaRPr lang="en-US" sz="4000" dirty="0"/>
              </a:p>
              <a:p>
                <a:r>
                  <a:rPr lang="en-US" dirty="0"/>
                  <a:t>Hey, what’s </a:t>
                </a:r>
                <a14:m>
                  <m:oMath xmlns:m="http://schemas.openxmlformats.org/officeDocument/2006/math">
                    <m:r>
                      <a:rPr lang="en-US" b="0" i="1" smtClean="0">
                        <a:solidFill>
                          <a:srgbClr val="7030A0"/>
                        </a:solidFill>
                        <a:latin typeface="Cambria Math" panose="02040503050406030204" pitchFamily="18" charset="0"/>
                      </a:rPr>
                      <m:t>𝛾</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73DD6610-6DF4-13C5-A8BF-EAD4C7D70DFC}"/>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3364" t="-3501" r="-3132"/>
                </a:stretch>
              </a:blipFill>
            </p:spPr>
            <p:txBody>
              <a:bodyPr/>
              <a:lstStyle/>
              <a:p>
                <a:r>
                  <a:rPr lang="en-US">
                    <a:noFill/>
                  </a:rPr>
                  <a:t> </a:t>
                </a:r>
              </a:p>
            </p:txBody>
          </p:sp>
        </mc:Fallback>
      </mc:AlternateContent>
      <p:pic>
        <p:nvPicPr>
          <p:cNvPr id="5" name="Picture 4" descr="A diagram of a robot&#10;&#10;AI-generated content may be incorrect.">
            <a:extLst>
              <a:ext uri="{FF2B5EF4-FFF2-40B4-BE49-F238E27FC236}">
                <a16:creationId xmlns:a16="http://schemas.microsoft.com/office/drawing/2014/main" id="{007E4A74-4AE7-773E-1BB5-F2ECA5F71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244" y="988973"/>
            <a:ext cx="5777642" cy="5187990"/>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542A138-0706-6460-A39F-B87C4E4B9F40}"/>
                  </a:ext>
                </a:extLst>
              </p:cNvPr>
              <p:cNvSpPr txBox="1"/>
              <p:nvPr/>
            </p:nvSpPr>
            <p:spPr>
              <a:xfrm>
                <a:off x="6254728" y="2102832"/>
                <a:ext cx="4125028" cy="250446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 xmlns:m="http://schemas.openxmlformats.org/officeDocument/2006/math">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𝑎</m:t>
                        </m:r>
                      </m:e>
                      <m:sub>
                        <m:r>
                          <a:rPr lang="en-US" sz="1200" b="0" i="1" smtClean="0">
                            <a:solidFill>
                              <a:srgbClr val="C00000"/>
                            </a:solidFill>
                            <a:latin typeface="Cambria Math" panose="02040503050406030204" pitchFamily="18" charset="0"/>
                          </a:rPr>
                          <m:t>𝑡</m:t>
                        </m:r>
                      </m:sub>
                    </m:sSub>
                    <m:r>
                      <a:rPr lang="en-US" sz="1200" b="0" i="1" smtClean="0">
                        <a:latin typeface="Cambria Math" panose="02040503050406030204" pitchFamily="18" charset="0"/>
                      </a:rPr>
                      <m:t>=</m:t>
                    </m:r>
                    <m:r>
                      <a:rPr lang="en-US" sz="1200" b="0" i="1" smtClean="0">
                        <a:solidFill>
                          <a:srgbClr val="00B050"/>
                        </a:solidFill>
                        <a:latin typeface="Cambria Math" panose="02040503050406030204" pitchFamily="18" charset="0"/>
                      </a:rPr>
                      <m:t>𝜋</m:t>
                    </m:r>
                    <m:r>
                      <a:rPr lang="en-US" sz="1200" b="0" i="1" smtClean="0">
                        <a:latin typeface="Cambria Math" panose="02040503050406030204" pitchFamily="18" charset="0"/>
                      </a:rPr>
                      <m:t>(</m:t>
                    </m:r>
                    <m:sSub>
                      <m:sSubPr>
                        <m:ctrlPr>
                          <a:rPr lang="en-US" sz="1200" b="0" i="1" smtClean="0">
                            <a:solidFill>
                              <a:srgbClr val="FFC000"/>
                            </a:solidFill>
                            <a:latin typeface="Cambria Math" panose="02040503050406030204" pitchFamily="18" charset="0"/>
                          </a:rPr>
                        </m:ctrlPr>
                      </m:sSubPr>
                      <m:e>
                        <m:r>
                          <a:rPr lang="en-US" sz="1200" b="0" i="1" smtClean="0">
                            <a:solidFill>
                              <a:srgbClr val="FFC000"/>
                            </a:solidFill>
                            <a:latin typeface="Cambria Math" panose="02040503050406030204" pitchFamily="18" charset="0"/>
                          </a:rPr>
                          <m:t>𝑠</m:t>
                        </m:r>
                      </m:e>
                      <m:sub>
                        <m:r>
                          <a:rPr lang="en-US" sz="1200" b="0" i="1" smtClean="0">
                            <a:solidFill>
                              <a:srgbClr val="FFC000"/>
                            </a:solidFill>
                            <a:latin typeface="Cambria Math" panose="02040503050406030204" pitchFamily="18" charset="0"/>
                          </a:rPr>
                          <m:t>𝑡</m:t>
                        </m:r>
                      </m:sub>
                    </m:sSub>
                    <m:r>
                      <a:rPr lang="en-US" sz="1200" b="0" i="1" smtClean="0">
                        <a:latin typeface="Cambria Math" panose="02040503050406030204" pitchFamily="18" charset="0"/>
                      </a:rPr>
                      <m:t>)</m:t>
                    </m:r>
                  </m:oMath>
                </a14:m>
                <a:r>
                  <a:rPr lang="en-US" sz="1000" dirty="0"/>
                  <a:t>: The action taken by an agent following the policy function </a:t>
                </a:r>
                <a14:m>
                  <m:oMath xmlns:m="http://schemas.openxmlformats.org/officeDocument/2006/math">
                    <m:r>
                      <a:rPr lang="en-US" sz="1000" i="1">
                        <a:solidFill>
                          <a:srgbClr val="00B050"/>
                        </a:solidFill>
                        <a:latin typeface="Cambria Math" panose="02040503050406030204" pitchFamily="18" charset="0"/>
                      </a:rPr>
                      <m:t>𝜋</m:t>
                    </m:r>
                  </m:oMath>
                </a14:m>
                <a:r>
                  <a:rPr lang="en-US" sz="1000" dirty="0"/>
                  <a:t> at state </a:t>
                </a:r>
                <a14:m>
                  <m:oMath xmlns:m="http://schemas.openxmlformats.org/officeDocument/2006/math">
                    <m:sSub>
                      <m:sSubPr>
                        <m:ctrlPr>
                          <a:rPr lang="en-US" sz="1000" i="1">
                            <a:solidFill>
                              <a:srgbClr val="FFC000"/>
                            </a:solidFill>
                            <a:latin typeface="Cambria Math" panose="02040503050406030204" pitchFamily="18" charset="0"/>
                          </a:rPr>
                        </m:ctrlPr>
                      </m:sSubPr>
                      <m:e>
                        <m:r>
                          <a:rPr lang="en-US" sz="1000" i="1">
                            <a:solidFill>
                              <a:srgbClr val="FFC000"/>
                            </a:solidFill>
                            <a:latin typeface="Cambria Math" panose="02040503050406030204" pitchFamily="18" charset="0"/>
                          </a:rPr>
                          <m:t>𝑠</m:t>
                        </m:r>
                      </m:e>
                      <m:sub>
                        <m:r>
                          <a:rPr lang="en-US" sz="1000" i="1">
                            <a:solidFill>
                              <a:srgbClr val="FFC000"/>
                            </a:solidFill>
                            <a:latin typeface="Cambria Math" panose="02040503050406030204" pitchFamily="18" charset="0"/>
                          </a:rPr>
                          <m:t>𝑡</m:t>
                        </m:r>
                      </m:sub>
                    </m:sSub>
                  </m:oMath>
                </a14:m>
                <a:r>
                  <a:rPr lang="en-US" sz="1000" dirty="0"/>
                  <a:t> is action </a:t>
                </a:r>
                <a14:m>
                  <m:oMath xmlns:m="http://schemas.openxmlformats.org/officeDocument/2006/math">
                    <m:sSub>
                      <m:sSubPr>
                        <m:ctrlPr>
                          <a:rPr lang="en-US" sz="1000" i="1">
                            <a:solidFill>
                              <a:srgbClr val="C00000"/>
                            </a:solidFill>
                            <a:latin typeface="Cambria Math" panose="02040503050406030204" pitchFamily="18" charset="0"/>
                          </a:rPr>
                        </m:ctrlPr>
                      </m:sSubPr>
                      <m:e>
                        <m:r>
                          <a:rPr lang="en-US" sz="1000" i="1">
                            <a:solidFill>
                              <a:srgbClr val="C00000"/>
                            </a:solidFill>
                            <a:latin typeface="Cambria Math" panose="02040503050406030204" pitchFamily="18" charset="0"/>
                          </a:rPr>
                          <m:t>𝑎</m:t>
                        </m:r>
                      </m:e>
                      <m:sub>
                        <m:r>
                          <a:rPr lang="en-US" sz="1000" i="1">
                            <a:solidFill>
                              <a:srgbClr val="C00000"/>
                            </a:solidFill>
                            <a:latin typeface="Cambria Math" panose="02040503050406030204" pitchFamily="18" charset="0"/>
                          </a:rPr>
                          <m:t>𝑡</m:t>
                        </m:r>
                      </m:sub>
                    </m:sSub>
                  </m:oMath>
                </a14:m>
                <a:endParaRPr lang="en-US" sz="1000" dirty="0"/>
              </a:p>
              <a:p>
                <a:pPr/>
                <a14:m>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𝑅</m:t>
                        </m:r>
                      </m:e>
                      <m:sub>
                        <m:r>
                          <a:rPr lang="en-US" sz="1200" b="0" i="1" smtClean="0">
                            <a:solidFill>
                              <a:srgbClr val="0070C0"/>
                            </a:solidFill>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b="0" i="1" smtClean="0">
                            <a:solidFill>
                              <a:srgbClr val="FFC000"/>
                            </a:solidFill>
                            <a:latin typeface="Cambria Math" panose="02040503050406030204" pitchFamily="18" charset="0"/>
                          </a:rPr>
                        </m:ctrlPr>
                      </m:sSubPr>
                      <m:e>
                        <m:r>
                          <a:rPr lang="en-US" sz="1200" b="0" i="1" smtClean="0">
                            <a:solidFill>
                              <a:srgbClr val="FFC000"/>
                            </a:solidFill>
                            <a:latin typeface="Cambria Math" panose="02040503050406030204" pitchFamily="18" charset="0"/>
                          </a:rPr>
                          <m:t>𝑠</m:t>
                        </m:r>
                      </m:e>
                      <m:sub>
                        <m:r>
                          <a:rPr lang="en-US" sz="1200" b="0" i="1" smtClean="0">
                            <a:solidFill>
                              <a:srgbClr val="FFC000"/>
                            </a:solidFill>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𝑎</m:t>
                        </m:r>
                      </m:e>
                      <m:sub>
                        <m:r>
                          <a:rPr lang="en-US" sz="1200" b="0" i="1" smtClean="0">
                            <a:solidFill>
                              <a:srgbClr val="C00000"/>
                            </a:solidFill>
                            <a:latin typeface="Cambria Math" panose="02040503050406030204" pitchFamily="18" charset="0"/>
                          </a:rPr>
                          <m:t>𝑡</m:t>
                        </m:r>
                      </m:sub>
                    </m:sSub>
                    <m:r>
                      <a:rPr lang="en-US" sz="1200" b="0" i="1" smtClean="0">
                        <a:latin typeface="Cambria Math" panose="02040503050406030204" pitchFamily="18" charset="0"/>
                      </a:rPr>
                      <m:t>)=</m:t>
                    </m:r>
                    <m:r>
                      <a:rPr lang="en-US" sz="1200" i="1">
                        <a:latin typeface="Cambria Math" panose="02040503050406030204" pitchFamily="18" charset="0"/>
                        <a:ea typeface="Cambria Math" panose="02040503050406030204" pitchFamily="18" charset="0"/>
                      </a:rPr>
                      <m:t>𝔼</m:t>
                    </m:r>
                    <m:r>
                      <a:rPr lang="en-US" sz="1200" b="0" i="1" smtClean="0">
                        <a:latin typeface="Cambria Math" panose="02040503050406030204" pitchFamily="18" charset="0"/>
                        <a:ea typeface="Cambria Math" panose="02040503050406030204" pitchFamily="18" charset="0"/>
                      </a:rPr>
                      <m:t>[</m:t>
                    </m:r>
                    <m:sSub>
                      <m:sSubPr>
                        <m:ctrlPr>
                          <a:rPr lang="en-US" sz="1200" b="0" i="1" smtClean="0">
                            <a:solidFill>
                              <a:srgbClr val="0070C0"/>
                            </a:solidFill>
                            <a:latin typeface="Cambria Math" panose="02040503050406030204" pitchFamily="18" charset="0"/>
                            <a:ea typeface="Cambria Math" panose="02040503050406030204" pitchFamily="18" charset="0"/>
                          </a:rPr>
                        </m:ctrlPr>
                      </m:sSubPr>
                      <m:e>
                        <m:r>
                          <a:rPr lang="en-US" sz="1200" b="0" i="1" smtClean="0">
                            <a:solidFill>
                              <a:srgbClr val="0070C0"/>
                            </a:solidFill>
                            <a:latin typeface="Cambria Math" panose="02040503050406030204" pitchFamily="18" charset="0"/>
                            <a:ea typeface="Cambria Math" panose="02040503050406030204" pitchFamily="18" charset="0"/>
                          </a:rPr>
                          <m:t>𝑟</m:t>
                        </m:r>
                      </m:e>
                      <m:sub>
                        <m:r>
                          <a:rPr lang="en-US" sz="1200" b="0" i="1" smtClean="0">
                            <a:solidFill>
                              <a:srgbClr val="0070C0"/>
                            </a:solidFill>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solidFill>
                              <a:srgbClr val="FFC000"/>
                            </a:solidFill>
                            <a:latin typeface="Cambria Math" panose="02040503050406030204" pitchFamily="18" charset="0"/>
                            <a:ea typeface="Cambria Math" panose="02040503050406030204" pitchFamily="18" charset="0"/>
                          </a:rPr>
                        </m:ctrlPr>
                      </m:sSubPr>
                      <m:e>
                        <m:r>
                          <a:rPr lang="en-US" sz="1200" b="0" i="1" smtClean="0">
                            <a:solidFill>
                              <a:srgbClr val="FFC000"/>
                            </a:solidFill>
                            <a:latin typeface="Cambria Math" panose="02040503050406030204" pitchFamily="18" charset="0"/>
                            <a:ea typeface="Cambria Math" panose="02040503050406030204" pitchFamily="18" charset="0"/>
                          </a:rPr>
                          <m:t>𝑠</m:t>
                        </m:r>
                      </m:e>
                      <m:sub>
                        <m:r>
                          <a:rPr lang="en-US" sz="1200" b="0" i="1" smtClean="0">
                            <a:solidFill>
                              <a:srgbClr val="FFC000"/>
                            </a:solidFill>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solidFill>
                              <a:srgbClr val="C00000"/>
                            </a:solidFill>
                            <a:latin typeface="Cambria Math" panose="02040503050406030204" pitchFamily="18" charset="0"/>
                            <a:ea typeface="Cambria Math" panose="02040503050406030204" pitchFamily="18" charset="0"/>
                          </a:rPr>
                        </m:ctrlPr>
                      </m:sSubPr>
                      <m:e>
                        <m:r>
                          <a:rPr lang="en-US" sz="1200" b="0" i="1" smtClean="0">
                            <a:solidFill>
                              <a:srgbClr val="C00000"/>
                            </a:solidFill>
                            <a:latin typeface="Cambria Math" panose="02040503050406030204" pitchFamily="18" charset="0"/>
                            <a:ea typeface="Cambria Math" panose="02040503050406030204" pitchFamily="18" charset="0"/>
                          </a:rPr>
                          <m:t>𝑎</m:t>
                        </m:r>
                      </m:e>
                      <m:sub>
                        <m:r>
                          <a:rPr lang="en-US" sz="1200" b="0" i="1" smtClean="0">
                            <a:solidFill>
                              <a:srgbClr val="C00000"/>
                            </a:solidFill>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m:t>
                    </m:r>
                  </m:oMath>
                </a14:m>
                <a:r>
                  <a:rPr lang="en-US" sz="1000" dirty="0"/>
                  <a:t>: The average expected reward </a:t>
                </a:r>
                <a14:m>
                  <m:oMath xmlns:m="http://schemas.openxmlformats.org/officeDocument/2006/math">
                    <m:sSub>
                      <m:sSubPr>
                        <m:ctrlPr>
                          <a:rPr lang="en-US" sz="1000" i="1">
                            <a:solidFill>
                              <a:srgbClr val="0070C0"/>
                            </a:solidFill>
                            <a:latin typeface="Cambria Math" panose="02040503050406030204" pitchFamily="18" charset="0"/>
                            <a:ea typeface="Cambria Math" panose="02040503050406030204" pitchFamily="18" charset="0"/>
                          </a:rPr>
                        </m:ctrlPr>
                      </m:sSubPr>
                      <m:e>
                        <m:r>
                          <a:rPr lang="en-US" sz="1000" i="1">
                            <a:solidFill>
                              <a:srgbClr val="0070C0"/>
                            </a:solidFill>
                            <a:latin typeface="Cambria Math" panose="02040503050406030204" pitchFamily="18" charset="0"/>
                            <a:ea typeface="Cambria Math" panose="02040503050406030204" pitchFamily="18" charset="0"/>
                          </a:rPr>
                          <m:t>𝑟</m:t>
                        </m:r>
                      </m:e>
                      <m:sub>
                        <m:r>
                          <a:rPr lang="en-US" sz="1000" i="1">
                            <a:solidFill>
                              <a:srgbClr val="0070C0"/>
                            </a:solidFill>
                            <a:latin typeface="Cambria Math" panose="02040503050406030204" pitchFamily="18" charset="0"/>
                            <a:ea typeface="Cambria Math" panose="02040503050406030204" pitchFamily="18" charset="0"/>
                          </a:rPr>
                          <m:t>𝑡</m:t>
                        </m:r>
                      </m:sub>
                    </m:sSub>
                  </m:oMath>
                </a14:m>
                <a:r>
                  <a:rPr lang="en-US" sz="1000" dirty="0"/>
                  <a:t> given the action </a:t>
                </a:r>
                <a14:m>
                  <m:oMath xmlns:m="http://schemas.openxmlformats.org/officeDocument/2006/math">
                    <m:sSub>
                      <m:sSubPr>
                        <m:ctrlPr>
                          <a:rPr lang="en-US" sz="1000" i="1">
                            <a:solidFill>
                              <a:srgbClr val="C00000"/>
                            </a:solidFill>
                            <a:latin typeface="Cambria Math" panose="02040503050406030204" pitchFamily="18" charset="0"/>
                            <a:ea typeface="Cambria Math" panose="02040503050406030204" pitchFamily="18" charset="0"/>
                          </a:rPr>
                        </m:ctrlPr>
                      </m:sSubPr>
                      <m:e>
                        <m:r>
                          <a:rPr lang="en-US" sz="1000" i="1">
                            <a:solidFill>
                              <a:srgbClr val="C00000"/>
                            </a:solidFill>
                            <a:latin typeface="Cambria Math" panose="02040503050406030204" pitchFamily="18" charset="0"/>
                            <a:ea typeface="Cambria Math" panose="02040503050406030204" pitchFamily="18" charset="0"/>
                          </a:rPr>
                          <m:t>𝑎</m:t>
                        </m:r>
                      </m:e>
                      <m:sub>
                        <m:r>
                          <a:rPr lang="en-US" sz="1000" i="1">
                            <a:solidFill>
                              <a:srgbClr val="C00000"/>
                            </a:solidFill>
                            <a:latin typeface="Cambria Math" panose="02040503050406030204" pitchFamily="18" charset="0"/>
                            <a:ea typeface="Cambria Math" panose="02040503050406030204" pitchFamily="18" charset="0"/>
                          </a:rPr>
                          <m:t>𝑡</m:t>
                        </m:r>
                      </m:sub>
                    </m:sSub>
                    <m:r>
                      <a:rPr lang="en-US" sz="1000" i="1">
                        <a:solidFill>
                          <a:srgbClr val="C00000"/>
                        </a:solidFill>
                        <a:latin typeface="Cambria Math" panose="02040503050406030204" pitchFamily="18" charset="0"/>
                        <a:ea typeface="Cambria Math" panose="02040503050406030204" pitchFamily="18" charset="0"/>
                      </a:rPr>
                      <m:t> </m:t>
                    </m:r>
                  </m:oMath>
                </a14:m>
                <a:r>
                  <a:rPr lang="en-US" sz="1000" dirty="0"/>
                  <a:t>is taken at state </a:t>
                </a:r>
                <a14:m>
                  <m:oMath xmlns:m="http://schemas.openxmlformats.org/officeDocument/2006/math">
                    <m:sSub>
                      <m:sSubPr>
                        <m:ctrlPr>
                          <a:rPr lang="en-US" sz="1000" i="1">
                            <a:solidFill>
                              <a:srgbClr val="FFC000"/>
                            </a:solidFill>
                            <a:latin typeface="Cambria Math" panose="02040503050406030204" pitchFamily="18" charset="0"/>
                            <a:ea typeface="Cambria Math" panose="02040503050406030204" pitchFamily="18" charset="0"/>
                          </a:rPr>
                        </m:ctrlPr>
                      </m:sSubPr>
                      <m:e>
                        <m:r>
                          <a:rPr lang="en-US" sz="1000" i="1">
                            <a:solidFill>
                              <a:srgbClr val="FFC000"/>
                            </a:solidFill>
                            <a:latin typeface="Cambria Math" panose="02040503050406030204" pitchFamily="18" charset="0"/>
                            <a:ea typeface="Cambria Math" panose="02040503050406030204" pitchFamily="18" charset="0"/>
                          </a:rPr>
                          <m:t>𝑠</m:t>
                        </m:r>
                      </m:e>
                      <m:sub>
                        <m:r>
                          <a:rPr lang="en-US" sz="1000" i="1">
                            <a:solidFill>
                              <a:srgbClr val="FFC000"/>
                            </a:solidFill>
                            <a:latin typeface="Cambria Math" panose="02040503050406030204" pitchFamily="18" charset="0"/>
                            <a:ea typeface="Cambria Math" panose="02040503050406030204" pitchFamily="18" charset="0"/>
                          </a:rPr>
                          <m:t>𝑡</m:t>
                        </m:r>
                      </m:sub>
                    </m:sSub>
                    <m:r>
                      <a:rPr lang="en-US" sz="1000" i="1">
                        <a:solidFill>
                          <a:srgbClr val="FFC000"/>
                        </a:solidFill>
                        <a:latin typeface="Cambria Math" panose="02040503050406030204" pitchFamily="18" charset="0"/>
                        <a:ea typeface="Cambria Math" panose="02040503050406030204" pitchFamily="18" charset="0"/>
                      </a:rPr>
                      <m:t> </m:t>
                    </m:r>
                  </m:oMath>
                </a14:m>
                <a:r>
                  <a:rPr lang="en-US" sz="1000" dirty="0"/>
                  <a:t>is the definition of the expected reward function </a:t>
                </a:r>
                <a14:m>
                  <m:oMath xmlns:m="http://schemas.openxmlformats.org/officeDocument/2006/math">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𝑅</m:t>
                        </m:r>
                      </m:e>
                      <m:sub>
                        <m:r>
                          <a:rPr lang="en-US" sz="1000" i="1">
                            <a:solidFill>
                              <a:srgbClr val="0070C0"/>
                            </a:solidFill>
                            <a:latin typeface="Cambria Math" panose="02040503050406030204" pitchFamily="18" charset="0"/>
                          </a:rPr>
                          <m:t>𝑡</m:t>
                        </m:r>
                      </m:sub>
                    </m:sSub>
                    <m:d>
                      <m:dPr>
                        <m:ctrlPr>
                          <a:rPr lang="en-US" sz="1000" i="1">
                            <a:solidFill>
                              <a:srgbClr val="0070C0"/>
                            </a:solidFill>
                            <a:latin typeface="Cambria Math" panose="02040503050406030204" pitchFamily="18" charset="0"/>
                          </a:rPr>
                        </m:ctrlPr>
                      </m:dPr>
                      <m:e>
                        <m:sSub>
                          <m:sSubPr>
                            <m:ctrlPr>
                              <a:rPr lang="en-US" sz="1000" i="1">
                                <a:solidFill>
                                  <a:srgbClr val="FFC000"/>
                                </a:solidFill>
                                <a:latin typeface="Cambria Math" panose="02040503050406030204" pitchFamily="18" charset="0"/>
                              </a:rPr>
                            </m:ctrlPr>
                          </m:sSubPr>
                          <m:e>
                            <m:r>
                              <a:rPr lang="en-US" sz="1000" i="1">
                                <a:solidFill>
                                  <a:srgbClr val="FFC000"/>
                                </a:solidFill>
                                <a:latin typeface="Cambria Math" panose="02040503050406030204" pitchFamily="18" charset="0"/>
                              </a:rPr>
                              <m:t>𝑠</m:t>
                            </m:r>
                          </m:e>
                          <m:sub>
                            <m:r>
                              <a:rPr lang="en-US" sz="1000" i="1">
                                <a:solidFill>
                                  <a:srgbClr val="FFC000"/>
                                </a:solidFill>
                                <a:latin typeface="Cambria Math" panose="02040503050406030204" pitchFamily="18" charset="0"/>
                              </a:rPr>
                              <m:t>𝑡</m:t>
                            </m:r>
                          </m:sub>
                        </m:sSub>
                        <m:r>
                          <a:rPr lang="en-US" sz="1000" i="1">
                            <a:latin typeface="Cambria Math" panose="02040503050406030204" pitchFamily="18" charset="0"/>
                          </a:rPr>
                          <m:t>,</m:t>
                        </m:r>
                        <m:sSub>
                          <m:sSubPr>
                            <m:ctrlPr>
                              <a:rPr lang="en-US" sz="1000" i="1">
                                <a:solidFill>
                                  <a:srgbClr val="C00000"/>
                                </a:solidFill>
                                <a:latin typeface="Cambria Math" panose="02040503050406030204" pitchFamily="18" charset="0"/>
                              </a:rPr>
                            </m:ctrlPr>
                          </m:sSubPr>
                          <m:e>
                            <m:r>
                              <a:rPr lang="en-US" sz="1000" i="1">
                                <a:solidFill>
                                  <a:srgbClr val="C00000"/>
                                </a:solidFill>
                                <a:latin typeface="Cambria Math" panose="02040503050406030204" pitchFamily="18" charset="0"/>
                              </a:rPr>
                              <m:t>𝑎</m:t>
                            </m:r>
                          </m:e>
                          <m:sub>
                            <m:r>
                              <a:rPr lang="en-US" sz="1000" i="1">
                                <a:solidFill>
                                  <a:srgbClr val="C00000"/>
                                </a:solidFill>
                                <a:latin typeface="Cambria Math" panose="02040503050406030204" pitchFamily="18" charset="0"/>
                              </a:rPr>
                              <m:t>𝑡</m:t>
                            </m:r>
                          </m:sub>
                        </m:sSub>
                      </m:e>
                    </m:d>
                  </m:oMath>
                </a14:m>
                <a:endParaRPr lang="en-US" sz="1000" dirty="0"/>
              </a:p>
              <a:p>
                <a:pPr/>
                <a14:m>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𝐺</m:t>
                        </m:r>
                      </m:e>
                      <m:sub>
                        <m:r>
                          <a:rPr lang="en-US" sz="1200" b="0" i="1" smtClean="0">
                            <a:solidFill>
                              <a:srgbClr val="0070C0"/>
                            </a:solidFill>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𝑡</m:t>
                        </m:r>
                      </m:sub>
                    </m:sSub>
                    <m:r>
                      <a:rPr lang="en-US" sz="1200" b="0" i="1" smtClean="0">
                        <a:latin typeface="Cambria Math" panose="02040503050406030204" pitchFamily="18" charset="0"/>
                      </a:rPr>
                      <m:t>+</m:t>
                    </m:r>
                    <m:r>
                      <a:rPr lang="en-US" sz="1200" b="0" i="1" smtClean="0">
                        <a:solidFill>
                          <a:srgbClr val="7030A0"/>
                        </a:solidFill>
                        <a:latin typeface="Cambria Math" panose="02040503050406030204" pitchFamily="18" charset="0"/>
                      </a:rPr>
                      <m:t>𝛾</m:t>
                    </m:r>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𝑡</m:t>
                        </m:r>
                        <m:r>
                          <a:rPr lang="en-US" sz="1200" b="0" i="1" smtClean="0">
                            <a:solidFill>
                              <a:srgbClr val="0070C0"/>
                            </a:solidFill>
                            <a:latin typeface="Cambria Math" panose="02040503050406030204" pitchFamily="18" charset="0"/>
                          </a:rPr>
                          <m:t>+1</m:t>
                        </m:r>
                      </m:sub>
                    </m:sSub>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solidFill>
                              <a:srgbClr val="7030A0"/>
                            </a:solidFill>
                            <a:latin typeface="Cambria Math" panose="02040503050406030204" pitchFamily="18" charset="0"/>
                          </a:rPr>
                          <m:t>𝛾</m:t>
                        </m:r>
                      </m:e>
                      <m:sup>
                        <m:r>
                          <a:rPr lang="en-US" sz="1200" b="0" i="1" smtClean="0">
                            <a:solidFill>
                              <a:srgbClr val="7030A0"/>
                            </a:solidFill>
                            <a:latin typeface="Cambria Math" panose="02040503050406030204" pitchFamily="18" charset="0"/>
                          </a:rPr>
                          <m:t>2</m:t>
                        </m:r>
                      </m:sup>
                    </m:sSup>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𝑡</m:t>
                        </m:r>
                        <m:r>
                          <a:rPr lang="en-US" sz="1200" b="0" i="1" smtClean="0">
                            <a:solidFill>
                              <a:srgbClr val="0070C0"/>
                            </a:solidFill>
                            <a:latin typeface="Cambria Math" panose="02040503050406030204" pitchFamily="18" charset="0"/>
                          </a:rPr>
                          <m:t>+2</m:t>
                        </m:r>
                      </m:sub>
                    </m:sSub>
                    <m:r>
                      <a:rPr lang="en-US" sz="1200" b="0" i="1" smtClean="0">
                        <a:latin typeface="Cambria Math" panose="02040503050406030204" pitchFamily="18" charset="0"/>
                      </a:rPr>
                      <m:t>… </m:t>
                    </m:r>
                  </m:oMath>
                </a14:m>
                <a:r>
                  <a:rPr lang="en-US" sz="1000" dirty="0"/>
                  <a:t>: The discounted rewards </a:t>
                </a:r>
                <a14:m>
                  <m:oMath xmlns:m="http://schemas.openxmlformats.org/officeDocument/2006/math">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𝐺</m:t>
                        </m:r>
                      </m:e>
                      <m:sub>
                        <m:r>
                          <a:rPr lang="en-US" sz="1000" i="1">
                            <a:solidFill>
                              <a:srgbClr val="0070C0"/>
                            </a:solidFill>
                            <a:latin typeface="Cambria Math" panose="02040503050406030204" pitchFamily="18" charset="0"/>
                          </a:rPr>
                          <m:t>𝑡</m:t>
                        </m:r>
                      </m:sub>
                    </m:sSub>
                    <m:r>
                      <a:rPr lang="en-US" sz="1000" i="1">
                        <a:solidFill>
                          <a:srgbClr val="0070C0"/>
                        </a:solidFill>
                        <a:latin typeface="Cambria Math" panose="02040503050406030204" pitchFamily="18" charset="0"/>
                      </a:rPr>
                      <m:t> </m:t>
                    </m:r>
                  </m:oMath>
                </a14:m>
                <a:r>
                  <a:rPr lang="en-US" sz="1000" dirty="0"/>
                  <a:t>at time </a:t>
                </a:r>
                <a14:m>
                  <m:oMath xmlns:m="http://schemas.openxmlformats.org/officeDocument/2006/math">
                    <m:r>
                      <a:rPr lang="en-US" sz="1000" i="1">
                        <a:solidFill>
                          <a:srgbClr val="0070C0"/>
                        </a:solidFill>
                        <a:latin typeface="Cambria Math" panose="02040503050406030204" pitchFamily="18" charset="0"/>
                      </a:rPr>
                      <m:t>𝑡</m:t>
                    </m:r>
                  </m:oMath>
                </a14:m>
                <a:r>
                  <a:rPr lang="en-US" sz="1000" dirty="0"/>
                  <a:t> is defined as the sum of all future rewards </a:t>
                </a:r>
                <a14:m>
                  <m:oMath xmlns:m="http://schemas.openxmlformats.org/officeDocument/2006/math">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𝑟</m:t>
                        </m:r>
                      </m:e>
                      <m:sub>
                        <m:r>
                          <a:rPr lang="en-US" sz="1000" i="1">
                            <a:solidFill>
                              <a:srgbClr val="0070C0"/>
                            </a:solidFill>
                            <a:latin typeface="Cambria Math" panose="02040503050406030204" pitchFamily="18" charset="0"/>
                          </a:rPr>
                          <m:t>𝑡</m:t>
                        </m:r>
                      </m:sub>
                    </m:sSub>
                  </m:oMath>
                </a14:m>
                <a:r>
                  <a:rPr lang="en-US" sz="1000" dirty="0"/>
                  <a:t>,</a:t>
                </a:r>
                <a:r>
                  <a:rPr lang="en-US" sz="1000" dirty="0">
                    <a:solidFill>
                      <a:srgbClr val="0070C0"/>
                    </a:solidFill>
                  </a:rPr>
                  <a:t> </a:t>
                </a:r>
                <a14:m>
                  <m:oMath xmlns:m="http://schemas.openxmlformats.org/officeDocument/2006/math">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𝑟</m:t>
                        </m:r>
                      </m:e>
                      <m:sub>
                        <m:r>
                          <a:rPr lang="en-US" sz="1000" i="1">
                            <a:solidFill>
                              <a:srgbClr val="0070C0"/>
                            </a:solidFill>
                            <a:latin typeface="Cambria Math" panose="02040503050406030204" pitchFamily="18" charset="0"/>
                          </a:rPr>
                          <m:t>𝑡</m:t>
                        </m:r>
                        <m:r>
                          <a:rPr lang="en-US" sz="1000" i="1">
                            <a:solidFill>
                              <a:srgbClr val="0070C0"/>
                            </a:solidFill>
                            <a:latin typeface="Cambria Math" panose="02040503050406030204" pitchFamily="18" charset="0"/>
                          </a:rPr>
                          <m:t>+1</m:t>
                        </m:r>
                      </m:sub>
                    </m:sSub>
                  </m:oMath>
                </a14:m>
                <a:r>
                  <a:rPr lang="en-US" sz="1000" dirty="0"/>
                  <a:t>,</a:t>
                </a:r>
                <a:r>
                  <a:rPr lang="en-US" sz="1000" dirty="0">
                    <a:solidFill>
                      <a:srgbClr val="0070C0"/>
                    </a:solidFill>
                  </a:rPr>
                  <a:t> </a:t>
                </a:r>
                <a14:m>
                  <m:oMath xmlns:m="http://schemas.openxmlformats.org/officeDocument/2006/math">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𝑟</m:t>
                        </m:r>
                      </m:e>
                      <m:sub>
                        <m:r>
                          <a:rPr lang="en-US" sz="1000" i="1">
                            <a:solidFill>
                              <a:srgbClr val="0070C0"/>
                            </a:solidFill>
                            <a:latin typeface="Cambria Math" panose="02040503050406030204" pitchFamily="18" charset="0"/>
                          </a:rPr>
                          <m:t>𝑡</m:t>
                        </m:r>
                        <m:r>
                          <a:rPr lang="en-US" sz="1000" i="1">
                            <a:solidFill>
                              <a:srgbClr val="0070C0"/>
                            </a:solidFill>
                            <a:latin typeface="Cambria Math" panose="02040503050406030204" pitchFamily="18" charset="0"/>
                          </a:rPr>
                          <m:t>+2</m:t>
                        </m:r>
                      </m:sub>
                    </m:sSub>
                  </m:oMath>
                </a14:m>
                <a:r>
                  <a:rPr lang="en-US" sz="1000" dirty="0"/>
                  <a:t>,…, except that rewards received in the future are discounted by a factor of </a:t>
                </a:r>
                <a14:m>
                  <m:oMath xmlns:m="http://schemas.openxmlformats.org/officeDocument/2006/math">
                    <m:r>
                      <a:rPr lang="en-US" sz="1000" i="1">
                        <a:solidFill>
                          <a:srgbClr val="7030A0"/>
                        </a:solidFill>
                        <a:latin typeface="Cambria Math" panose="02040503050406030204" pitchFamily="18" charset="0"/>
                      </a:rPr>
                      <m:t>𝛾</m:t>
                    </m:r>
                  </m:oMath>
                </a14:m>
                <a:r>
                  <a:rPr lang="en-US" sz="1000" dirty="0"/>
                  <a:t> for each step in the future, ensuring that future rewards are weighted slightly less than current rewards, all else equal.</a:t>
                </a:r>
              </a:p>
              <a:p>
                <a:pPr/>
                <a14:m>
                  <m:oMath xmlns:m="http://schemas.openxmlformats.org/officeDocument/2006/math">
                    <m:sSub>
                      <m:sSubPr>
                        <m:ctrlPr>
                          <a:rPr lang="en-US" sz="1200" b="0" i="1" smtClean="0">
                            <a:solidFill>
                              <a:srgbClr val="FFC000"/>
                            </a:solidFill>
                            <a:latin typeface="Cambria Math" panose="02040503050406030204" pitchFamily="18" charset="0"/>
                          </a:rPr>
                        </m:ctrlPr>
                      </m:sSubPr>
                      <m:e>
                        <m:r>
                          <a:rPr lang="en-US" sz="1200" b="0" i="1" smtClean="0">
                            <a:solidFill>
                              <a:srgbClr val="FFC000"/>
                            </a:solidFill>
                            <a:latin typeface="Cambria Math" panose="02040503050406030204" pitchFamily="18" charset="0"/>
                          </a:rPr>
                          <m:t>𝑠</m:t>
                        </m:r>
                      </m:e>
                      <m:sub>
                        <m:r>
                          <a:rPr lang="en-US" sz="1200" b="0" i="1" smtClean="0">
                            <a:solidFill>
                              <a:srgbClr val="FFC000"/>
                            </a:solidFill>
                            <a:latin typeface="Cambria Math" panose="02040503050406030204" pitchFamily="18" charset="0"/>
                          </a:rPr>
                          <m:t>𝑡</m:t>
                        </m:r>
                        <m:r>
                          <a:rPr lang="en-US" sz="1200" b="0" i="1" smtClean="0">
                            <a:solidFill>
                              <a:srgbClr val="FFC000"/>
                            </a:solidFill>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𝑇</m:t>
                    </m:r>
                    <m:r>
                      <a:rPr lang="en-US" sz="1200" b="0" i="1" smtClean="0">
                        <a:latin typeface="Cambria Math" panose="02040503050406030204" pitchFamily="18" charset="0"/>
                      </a:rPr>
                      <m:t>(</m:t>
                    </m:r>
                    <m:sSub>
                      <m:sSubPr>
                        <m:ctrlPr>
                          <a:rPr lang="en-US" sz="1200" b="0" i="1" smtClean="0">
                            <a:solidFill>
                              <a:srgbClr val="FFC000"/>
                            </a:solidFill>
                            <a:latin typeface="Cambria Math" panose="02040503050406030204" pitchFamily="18" charset="0"/>
                          </a:rPr>
                        </m:ctrlPr>
                      </m:sSubPr>
                      <m:e>
                        <m:r>
                          <a:rPr lang="en-US" sz="1200" b="0" i="1" smtClean="0">
                            <a:solidFill>
                              <a:srgbClr val="FFC000"/>
                            </a:solidFill>
                            <a:latin typeface="Cambria Math" panose="02040503050406030204" pitchFamily="18" charset="0"/>
                          </a:rPr>
                          <m:t>𝑠</m:t>
                        </m:r>
                      </m:e>
                      <m:sub>
                        <m:r>
                          <a:rPr lang="en-US" sz="1200" b="0" i="1" smtClean="0">
                            <a:solidFill>
                              <a:srgbClr val="FFC000"/>
                            </a:solidFill>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𝑎</m:t>
                        </m:r>
                      </m:e>
                      <m:sub>
                        <m:r>
                          <a:rPr lang="en-US" sz="1200" b="0" i="1" smtClean="0">
                            <a:solidFill>
                              <a:srgbClr val="C00000"/>
                            </a:solidFill>
                            <a:latin typeface="Cambria Math" panose="02040503050406030204" pitchFamily="18" charset="0"/>
                          </a:rPr>
                          <m:t>𝑡</m:t>
                        </m:r>
                      </m:sub>
                    </m:sSub>
                    <m:r>
                      <a:rPr lang="en-US" sz="1200" b="0" i="1" smtClean="0">
                        <a:latin typeface="Cambria Math" panose="02040503050406030204" pitchFamily="18" charset="0"/>
                      </a:rPr>
                      <m:t>)</m:t>
                    </m:r>
                  </m:oMath>
                </a14:m>
                <a:r>
                  <a:rPr lang="en-US" sz="1000" dirty="0"/>
                  <a:t>: The next state </a:t>
                </a:r>
                <a14:m>
                  <m:oMath xmlns:m="http://schemas.openxmlformats.org/officeDocument/2006/math">
                    <m:sSub>
                      <m:sSubPr>
                        <m:ctrlPr>
                          <a:rPr lang="en-US" sz="1000" i="1">
                            <a:solidFill>
                              <a:srgbClr val="FFC000"/>
                            </a:solidFill>
                            <a:latin typeface="Cambria Math" panose="02040503050406030204" pitchFamily="18" charset="0"/>
                          </a:rPr>
                        </m:ctrlPr>
                      </m:sSubPr>
                      <m:e>
                        <m:r>
                          <a:rPr lang="en-US" sz="1000" i="1">
                            <a:solidFill>
                              <a:srgbClr val="FFC000"/>
                            </a:solidFill>
                            <a:latin typeface="Cambria Math" panose="02040503050406030204" pitchFamily="18" charset="0"/>
                          </a:rPr>
                          <m:t>𝑠</m:t>
                        </m:r>
                      </m:e>
                      <m:sub>
                        <m:r>
                          <a:rPr lang="en-US" sz="1000" i="1">
                            <a:solidFill>
                              <a:srgbClr val="FFC000"/>
                            </a:solidFill>
                            <a:latin typeface="Cambria Math" panose="02040503050406030204" pitchFamily="18" charset="0"/>
                          </a:rPr>
                          <m:t>𝑡</m:t>
                        </m:r>
                        <m:r>
                          <a:rPr lang="en-US" sz="1000" i="1">
                            <a:solidFill>
                              <a:srgbClr val="FFC000"/>
                            </a:solidFill>
                            <a:latin typeface="Cambria Math" panose="02040503050406030204" pitchFamily="18" charset="0"/>
                          </a:rPr>
                          <m:t>+1</m:t>
                        </m:r>
                      </m:sub>
                    </m:sSub>
                  </m:oMath>
                </a14:m>
                <a:r>
                  <a:rPr lang="en-US" sz="1000" dirty="0"/>
                  <a:t> is determined from the transition distribution </a:t>
                </a:r>
                <a14:m>
                  <m:oMath xmlns:m="http://schemas.openxmlformats.org/officeDocument/2006/math">
                    <m:r>
                      <a:rPr lang="en-US" sz="1000" i="1">
                        <a:latin typeface="Cambria Math" panose="02040503050406030204" pitchFamily="18" charset="0"/>
                      </a:rPr>
                      <m:t>𝑇</m:t>
                    </m:r>
                  </m:oMath>
                </a14:m>
                <a:r>
                  <a:rPr lang="en-US" sz="1000" dirty="0"/>
                  <a:t>, the current state</a:t>
                </a:r>
                <a:r>
                  <a:rPr lang="en-US" sz="1000" dirty="0">
                    <a:solidFill>
                      <a:srgbClr val="FFC000"/>
                    </a:solidFill>
                  </a:rPr>
                  <a:t> </a:t>
                </a:r>
                <a14:m>
                  <m:oMath xmlns:m="http://schemas.openxmlformats.org/officeDocument/2006/math">
                    <m:sSub>
                      <m:sSubPr>
                        <m:ctrlPr>
                          <a:rPr lang="en-US" sz="1000" i="1">
                            <a:solidFill>
                              <a:srgbClr val="FFC000"/>
                            </a:solidFill>
                            <a:latin typeface="Cambria Math" panose="02040503050406030204" pitchFamily="18" charset="0"/>
                          </a:rPr>
                        </m:ctrlPr>
                      </m:sSubPr>
                      <m:e>
                        <m:r>
                          <a:rPr lang="en-US" sz="1000" i="1">
                            <a:solidFill>
                              <a:srgbClr val="FFC000"/>
                            </a:solidFill>
                            <a:latin typeface="Cambria Math" panose="02040503050406030204" pitchFamily="18" charset="0"/>
                          </a:rPr>
                          <m:t>𝑠</m:t>
                        </m:r>
                      </m:e>
                      <m:sub>
                        <m:r>
                          <a:rPr lang="en-US" sz="1000" i="1">
                            <a:solidFill>
                              <a:srgbClr val="FFC000"/>
                            </a:solidFill>
                            <a:latin typeface="Cambria Math" panose="02040503050406030204" pitchFamily="18" charset="0"/>
                          </a:rPr>
                          <m:t>𝑡</m:t>
                        </m:r>
                      </m:sub>
                    </m:sSub>
                  </m:oMath>
                </a14:m>
                <a:r>
                  <a:rPr lang="en-US" sz="1000" dirty="0"/>
                  <a:t>, and the action taken by the agent</a:t>
                </a:r>
                <a:r>
                  <a:rPr lang="en-US" sz="1000" dirty="0">
                    <a:solidFill>
                      <a:srgbClr val="C00000"/>
                    </a:solidFill>
                  </a:rPr>
                  <a:t> </a:t>
                </a:r>
                <a14:m>
                  <m:oMath xmlns:m="http://schemas.openxmlformats.org/officeDocument/2006/math">
                    <m:sSub>
                      <m:sSubPr>
                        <m:ctrlPr>
                          <a:rPr lang="en-US" sz="1000" i="1">
                            <a:solidFill>
                              <a:srgbClr val="C00000"/>
                            </a:solidFill>
                            <a:latin typeface="Cambria Math" panose="02040503050406030204" pitchFamily="18" charset="0"/>
                          </a:rPr>
                        </m:ctrlPr>
                      </m:sSubPr>
                      <m:e>
                        <m:r>
                          <a:rPr lang="en-US" sz="1000" i="1">
                            <a:solidFill>
                              <a:srgbClr val="C00000"/>
                            </a:solidFill>
                            <a:latin typeface="Cambria Math" panose="02040503050406030204" pitchFamily="18" charset="0"/>
                          </a:rPr>
                          <m:t>𝑎</m:t>
                        </m:r>
                      </m:e>
                      <m:sub>
                        <m:r>
                          <a:rPr lang="en-US" sz="1000" i="1">
                            <a:solidFill>
                              <a:srgbClr val="C00000"/>
                            </a:solidFill>
                            <a:latin typeface="Cambria Math" panose="02040503050406030204" pitchFamily="18" charset="0"/>
                          </a:rPr>
                          <m:t>𝑡</m:t>
                        </m:r>
                      </m:sub>
                    </m:sSub>
                  </m:oMath>
                </a14:m>
                <a:r>
                  <a:rPr lang="en-US" sz="1000" dirty="0"/>
                  <a:t>.</a:t>
                </a:r>
              </a:p>
              <a:p>
                <a:pPr/>
                <a14:m>
                  <m:oMath xmlns:m="http://schemas.openxmlformats.org/officeDocument/2006/math">
                    <m:sSub>
                      <m:sSubPr>
                        <m:ctrlPr>
                          <a:rPr lang="en-US" sz="1200" i="1">
                            <a:solidFill>
                              <a:srgbClr val="C00000"/>
                            </a:solidFill>
                            <a:latin typeface="Cambria Math" panose="02040503050406030204" pitchFamily="18" charset="0"/>
                          </a:rPr>
                        </m:ctrlPr>
                      </m:sSubPr>
                      <m:e>
                        <m:r>
                          <a:rPr lang="en-US" sz="1200" i="1">
                            <a:solidFill>
                              <a:srgbClr val="C00000"/>
                            </a:solidFill>
                            <a:latin typeface="Cambria Math" panose="02040503050406030204" pitchFamily="18" charset="0"/>
                          </a:rPr>
                          <m:t>𝑎</m:t>
                        </m:r>
                      </m:e>
                      <m:sub>
                        <m:r>
                          <a:rPr lang="en-US" sz="1200" i="1">
                            <a:solidFill>
                              <a:srgbClr val="C00000"/>
                            </a:solidFill>
                            <a:latin typeface="Cambria Math" panose="02040503050406030204" pitchFamily="18" charset="0"/>
                          </a:rPr>
                          <m:t>𝑡</m:t>
                        </m:r>
                      </m:sub>
                    </m:sSub>
                    <m:r>
                      <a:rPr lang="en-US" sz="1200" b="0" i="1" smtClean="0">
                        <a:latin typeface="Cambria Math" panose="02040503050406030204" pitchFamily="18" charset="0"/>
                      </a:rPr>
                      <m:t>~</m:t>
                    </m:r>
                    <m:r>
                      <a:rPr lang="en-US" sz="1200" b="0" i="1" smtClean="0">
                        <a:solidFill>
                          <a:srgbClr val="00B050"/>
                        </a:solidFill>
                        <a:latin typeface="Cambria Math" panose="02040503050406030204" pitchFamily="18" charset="0"/>
                      </a:rPr>
                      <m:t>𝜋</m:t>
                    </m:r>
                    <m:r>
                      <a:rPr lang="en-US" sz="1200" b="0" i="1" smtClean="0">
                        <a:latin typeface="Cambria Math" panose="02040503050406030204" pitchFamily="18" charset="0"/>
                      </a:rPr>
                      <m:t>(</m:t>
                    </m:r>
                    <m:sSub>
                      <m:sSubPr>
                        <m:ctrlPr>
                          <a:rPr lang="en-US" sz="1200" b="0" i="1" smtClean="0">
                            <a:solidFill>
                              <a:srgbClr val="FFC000"/>
                            </a:solidFill>
                            <a:latin typeface="Cambria Math" panose="02040503050406030204" pitchFamily="18" charset="0"/>
                          </a:rPr>
                        </m:ctrlPr>
                      </m:sSubPr>
                      <m:e>
                        <m:r>
                          <a:rPr lang="en-US" sz="1200" b="0" i="1" smtClean="0">
                            <a:solidFill>
                              <a:srgbClr val="FFC000"/>
                            </a:solidFill>
                            <a:latin typeface="Cambria Math" panose="02040503050406030204" pitchFamily="18" charset="0"/>
                          </a:rPr>
                          <m:t>𝑠</m:t>
                        </m:r>
                      </m:e>
                      <m:sub>
                        <m:r>
                          <a:rPr lang="en-US" sz="1200" b="0" i="1" smtClean="0">
                            <a:solidFill>
                              <a:srgbClr val="FFC000"/>
                            </a:solidFill>
                            <a:latin typeface="Cambria Math" panose="02040503050406030204" pitchFamily="18" charset="0"/>
                          </a:rPr>
                          <m:t>𝑡</m:t>
                        </m:r>
                      </m:sub>
                    </m:sSub>
                    <m:r>
                      <a:rPr lang="en-US" sz="1200" b="0" i="1" smtClean="0">
                        <a:latin typeface="Cambria Math" panose="02040503050406030204" pitchFamily="18" charset="0"/>
                      </a:rPr>
                      <m:t>)</m:t>
                    </m:r>
                  </m:oMath>
                </a14:m>
                <a:r>
                  <a:rPr lang="en-US" sz="1000" dirty="0"/>
                  <a:t>: The actions </a:t>
                </a:r>
                <a14:m>
                  <m:oMath xmlns:m="http://schemas.openxmlformats.org/officeDocument/2006/math">
                    <m:r>
                      <a:rPr lang="en-US" sz="1000" i="1">
                        <a:solidFill>
                          <a:srgbClr val="C00000"/>
                        </a:solidFill>
                        <a:latin typeface="Cambria Math" panose="02040503050406030204" pitchFamily="18" charset="0"/>
                      </a:rPr>
                      <m:t>𝑎</m:t>
                    </m:r>
                    <m:r>
                      <a:rPr lang="en-US" sz="1000" i="1">
                        <a:solidFill>
                          <a:srgbClr val="C00000"/>
                        </a:solidFill>
                        <a:latin typeface="Cambria Math" panose="02040503050406030204" pitchFamily="18" charset="0"/>
                      </a:rPr>
                      <m:t> </m:t>
                    </m:r>
                  </m:oMath>
                </a14:m>
                <a:r>
                  <a:rPr lang="en-US" sz="1000" dirty="0"/>
                  <a:t>are determined from the agent’s policy distribution</a:t>
                </a:r>
                <a:r>
                  <a:rPr lang="en-US" sz="1200" dirty="0">
                    <a:solidFill>
                      <a:srgbClr val="00B050"/>
                    </a:solidFill>
                  </a:rPr>
                  <a:t> </a:t>
                </a:r>
                <a14:m>
                  <m:oMath xmlns:m="http://schemas.openxmlformats.org/officeDocument/2006/math">
                    <m:r>
                      <a:rPr lang="en-US" sz="1200" i="1">
                        <a:solidFill>
                          <a:srgbClr val="00B050"/>
                        </a:solidFill>
                        <a:latin typeface="Cambria Math" panose="02040503050406030204" pitchFamily="18" charset="0"/>
                      </a:rPr>
                      <m:t>𝜋</m:t>
                    </m:r>
                  </m:oMath>
                </a14:m>
                <a:r>
                  <a:rPr lang="en-US" sz="1200" dirty="0"/>
                  <a:t> at the current state</a:t>
                </a:r>
                <a:r>
                  <a:rPr lang="en-US" sz="1200" dirty="0">
                    <a:solidFill>
                      <a:srgbClr val="FFC000"/>
                    </a:solidFill>
                  </a:rPr>
                  <a:t> </a:t>
                </a:r>
                <a14:m>
                  <m:oMath xmlns:m="http://schemas.openxmlformats.org/officeDocument/2006/math">
                    <m:sSub>
                      <m:sSubPr>
                        <m:ctrlPr>
                          <a:rPr lang="en-US" sz="1200" i="1">
                            <a:solidFill>
                              <a:srgbClr val="FFC000"/>
                            </a:solidFill>
                            <a:latin typeface="Cambria Math" panose="02040503050406030204" pitchFamily="18" charset="0"/>
                          </a:rPr>
                        </m:ctrlPr>
                      </m:sSubPr>
                      <m:e>
                        <m:r>
                          <a:rPr lang="en-US" sz="1200" i="1">
                            <a:solidFill>
                              <a:srgbClr val="FFC000"/>
                            </a:solidFill>
                            <a:latin typeface="Cambria Math" panose="02040503050406030204" pitchFamily="18" charset="0"/>
                          </a:rPr>
                          <m:t>𝑠</m:t>
                        </m:r>
                      </m:e>
                      <m:sub>
                        <m:r>
                          <a:rPr lang="en-US" sz="1200" i="1">
                            <a:solidFill>
                              <a:srgbClr val="FFC000"/>
                            </a:solidFill>
                            <a:latin typeface="Cambria Math" panose="02040503050406030204" pitchFamily="18" charset="0"/>
                          </a:rPr>
                          <m:t>𝑡</m:t>
                        </m:r>
                      </m:sub>
                    </m:sSub>
                  </m:oMath>
                </a14:m>
                <a:endParaRPr lang="en-US" sz="1200" dirty="0"/>
              </a:p>
            </p:txBody>
          </p:sp>
        </mc:Choice>
        <mc:Fallback>
          <p:sp>
            <p:nvSpPr>
              <p:cNvPr id="4" name="TextBox 3">
                <a:extLst>
                  <a:ext uri="{FF2B5EF4-FFF2-40B4-BE49-F238E27FC236}">
                    <a16:creationId xmlns:a16="http://schemas.microsoft.com/office/drawing/2014/main" id="{4542A138-0706-6460-A39F-B87C4E4B9F40}"/>
                  </a:ext>
                </a:extLst>
              </p:cNvPr>
              <p:cNvSpPr txBox="1">
                <a:spLocks noRot="1" noChangeAspect="1" noMove="1" noResize="1" noEditPoints="1" noAdjustHandles="1" noChangeArrowheads="1" noChangeShapeType="1" noTextEdit="1"/>
              </p:cNvSpPr>
              <p:nvPr/>
            </p:nvSpPr>
            <p:spPr>
              <a:xfrm>
                <a:off x="6254728" y="2102832"/>
                <a:ext cx="4125028" cy="25044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3D66B05-6B27-E79B-F199-92E233E33B8E}"/>
                  </a:ext>
                </a:extLst>
              </p:cNvPr>
              <p:cNvSpPr txBox="1"/>
              <p:nvPr/>
            </p:nvSpPr>
            <p:spPr>
              <a:xfrm>
                <a:off x="6254728" y="4861816"/>
                <a:ext cx="4125028"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r>
                  <a:rPr lang="en-US" sz="1200" dirty="0"/>
                  <a:t>GOAL: Find a policy distribution </a:t>
                </a:r>
                <a14:m>
                  <m:oMath xmlns:m="http://schemas.openxmlformats.org/officeDocument/2006/math">
                    <m:r>
                      <a:rPr lang="en-US" sz="1200" b="0" i="1" smtClean="0">
                        <a:solidFill>
                          <a:srgbClr val="00B050"/>
                        </a:solidFill>
                        <a:latin typeface="Cambria Math" panose="02040503050406030204" pitchFamily="18" charset="0"/>
                      </a:rPr>
                      <m:t>𝜋</m:t>
                    </m:r>
                  </m:oMath>
                </a14:m>
                <a:r>
                  <a:rPr lang="en-US" sz="1200" dirty="0"/>
                  <a:t> to Maximize the sum of discounted rewards </a:t>
                </a:r>
                <a14:m>
                  <m:oMath xmlns:m="http://schemas.openxmlformats.org/officeDocument/2006/math">
                    <m:sSub>
                      <m:sSubPr>
                        <m:ctrlPr>
                          <a:rPr lang="en-US" sz="1200" b="0" i="1" smtClean="0">
                            <a:solidFill>
                              <a:srgbClr val="0070C0"/>
                            </a:solidFill>
                            <a:latin typeface="Cambria Math" panose="02040503050406030204" pitchFamily="18" charset="0"/>
                          </a:rPr>
                        </m:ctrlPr>
                      </m:sSubPr>
                      <m:e>
                        <m:r>
                          <a:rPr lang="en-US" sz="1200" b="0" i="1" smtClean="0">
                            <a:solidFill>
                              <a:srgbClr val="0070C0"/>
                            </a:solidFill>
                            <a:latin typeface="Cambria Math" panose="02040503050406030204" pitchFamily="18" charset="0"/>
                          </a:rPr>
                          <m:t>𝐺</m:t>
                        </m:r>
                      </m:e>
                      <m:sub>
                        <m:r>
                          <a:rPr lang="en-US" sz="1200" b="0" i="1" smtClean="0">
                            <a:solidFill>
                              <a:srgbClr val="0070C0"/>
                            </a:solidFill>
                            <a:latin typeface="Cambria Math" panose="02040503050406030204" pitchFamily="18" charset="0"/>
                          </a:rPr>
                          <m:t>0</m:t>
                        </m:r>
                      </m:sub>
                    </m:sSub>
                  </m:oMath>
                </a14:m>
                <a:endParaRPr lang="en-US" sz="1200" dirty="0"/>
              </a:p>
              <a:p>
                <a:pPr/>
                <a:r>
                  <a:rPr lang="en-US" sz="1200" dirty="0"/>
                  <a:t>Hey, what’s the discount factor </a:t>
                </a:r>
                <a14:m>
                  <m:oMath xmlns:m="http://schemas.openxmlformats.org/officeDocument/2006/math">
                    <m:r>
                      <a:rPr lang="en-US" sz="1800" b="0" i="1" smtClean="0">
                        <a:solidFill>
                          <a:srgbClr val="7030A0"/>
                        </a:solidFill>
                        <a:latin typeface="Cambria Math" panose="02040503050406030204" pitchFamily="18" charset="0"/>
                      </a:rPr>
                      <m:t>𝛾</m:t>
                    </m:r>
                  </m:oMath>
                </a14:m>
                <a:endParaRPr lang="en-US" sz="1200" dirty="0"/>
              </a:p>
            </p:txBody>
          </p:sp>
        </mc:Choice>
        <mc:Fallback>
          <p:sp>
            <p:nvSpPr>
              <p:cNvPr id="6" name="TextBox 5">
                <a:extLst>
                  <a:ext uri="{FF2B5EF4-FFF2-40B4-BE49-F238E27FC236}">
                    <a16:creationId xmlns:a16="http://schemas.microsoft.com/office/drawing/2014/main" id="{03D66B05-6B27-E79B-F199-92E233E33B8E}"/>
                  </a:ext>
                </a:extLst>
              </p:cNvPr>
              <p:cNvSpPr txBox="1">
                <a:spLocks noRot="1" noChangeAspect="1" noMove="1" noResize="1" noEditPoints="1" noAdjustHandles="1" noChangeArrowheads="1" noChangeShapeType="1" noTextEdit="1"/>
              </p:cNvSpPr>
              <p:nvPr/>
            </p:nvSpPr>
            <p:spPr>
              <a:xfrm>
                <a:off x="6254728" y="4861816"/>
                <a:ext cx="4125028" cy="738664"/>
              </a:xfrm>
              <a:prstGeom prst="rect">
                <a:avLst/>
              </a:prstGeom>
              <a:blipFill>
                <a:blip r:embed="rId5"/>
                <a:stretch>
                  <a:fillRect b="-1613"/>
                </a:stretch>
              </a:blipFill>
            </p:spPr>
            <p:txBody>
              <a:bodyPr/>
              <a:lstStyle/>
              <a:p>
                <a:r>
                  <a:rPr lang="en-US">
                    <a:noFill/>
                  </a:rPr>
                  <a:t> </a:t>
                </a:r>
              </a:p>
            </p:txBody>
          </p:sp>
        </mc:Fallback>
      </mc:AlternateContent>
    </p:spTree>
    <p:extLst>
      <p:ext uri="{BB962C8B-B14F-4D97-AF65-F5344CB8AC3E}">
        <p14:creationId xmlns:p14="http://schemas.microsoft.com/office/powerpoint/2010/main" val="321048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E6EB7B2-90B1-5105-3185-C6846FBB6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00AA-1D2F-541D-2B41-4ADD90AF8A88}"/>
              </a:ext>
            </a:extLst>
          </p:cNvPr>
          <p:cNvSpPr>
            <a:spLocks noGrp="1"/>
          </p:cNvSpPr>
          <p:nvPr>
            <p:ph type="title"/>
          </p:nvPr>
        </p:nvSpPr>
        <p:spPr/>
        <p:txBody>
          <a:bodyPr/>
          <a:lstStyle/>
          <a:p>
            <a:r>
              <a:rPr lang="en-US" dirty="0"/>
              <a:t>What is The Goal of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07F9E-5799-1525-F9BE-F7B56461A817}"/>
                  </a:ext>
                </a:extLst>
              </p:cNvPr>
              <p:cNvSpPr>
                <a:spLocks noGrp="1"/>
              </p:cNvSpPr>
              <p:nvPr>
                <p:ph idx="1"/>
              </p:nvPr>
            </p:nvSpPr>
            <p:spPr>
              <a:xfrm>
                <a:off x="838200" y="1825625"/>
                <a:ext cx="5257800" cy="4351338"/>
              </a:xfrm>
            </p:spPr>
            <p:txBody>
              <a:bodyPr>
                <a:normAutofit fontScale="92500" lnSpcReduction="10000"/>
              </a:bodyPr>
              <a:lstStyle/>
              <a:p>
                <a14:m>
                  <m:oMath xmlns:m="http://schemas.openxmlformats.org/officeDocument/2006/math">
                    <m:r>
                      <a:rPr lang="en-US" b="0" i="1" smtClean="0">
                        <a:solidFill>
                          <a:srgbClr val="00B050"/>
                        </a:solidFill>
                        <a:latin typeface="Cambria Math" panose="02040503050406030204" pitchFamily="18" charset="0"/>
                      </a:rPr>
                      <m:t>𝜋</m:t>
                    </m:r>
                    <m:r>
                      <a:rPr lang="en-US" b="0" i="1" smtClean="0">
                        <a:solidFill>
                          <a:srgbClr val="00B050"/>
                        </a:solidFill>
                        <a:latin typeface="Cambria Math" panose="02040503050406030204" pitchFamily="18" charset="0"/>
                      </a:rPr>
                      <m:t> </m:t>
                    </m:r>
                  </m:oMath>
                </a14:m>
                <a:r>
                  <a:rPr lang="en-US" dirty="0"/>
                  <a:t>: Our Policy which produces an action ‘a’ given some state ‘s’ </a:t>
                </a:r>
              </a:p>
              <a:p>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r>
                  <a:rPr lang="en-US" b="0" dirty="0"/>
                  <a:t>: Reward distribution for taking action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𝑡</m:t>
                        </m:r>
                      </m:sub>
                    </m:sSub>
                  </m:oMath>
                </a14:m>
                <a:r>
                  <a:rPr lang="en-US" b="0" dirty="0"/>
                  <a:t> at state </a:t>
                </a:r>
                <a14:m>
                  <m:oMath xmlns:m="http://schemas.openxmlformats.org/officeDocument/2006/math">
                    <m:sSub>
                      <m:sSubPr>
                        <m:ctrlPr>
                          <a:rPr lang="en-US" b="0"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𝑠</m:t>
                        </m:r>
                      </m:e>
                      <m:sub>
                        <m:r>
                          <a:rPr lang="en-US" b="0" i="1" smtClean="0">
                            <a:solidFill>
                              <a:srgbClr val="FFC000"/>
                            </a:solidFill>
                            <a:latin typeface="Cambria Math" panose="02040503050406030204" pitchFamily="18" charset="0"/>
                          </a:rPr>
                          <m:t>𝑡</m:t>
                        </m:r>
                      </m:sub>
                    </m:sSub>
                  </m:oMath>
                </a14:m>
                <a:r>
                  <a:rPr lang="en-US" b="0" dirty="0"/>
                  <a:t>. </a:t>
                </a:r>
              </a:p>
              <a:p>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𝑡</m:t>
                        </m:r>
                      </m:sub>
                    </m:sSub>
                  </m:oMath>
                </a14:m>
                <a:r>
                  <a:rPr lang="en-US" b="0" dirty="0"/>
                  <a:t> is sampled from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𝑡</m:t>
                        </m:r>
                      </m:sub>
                    </m:sSub>
                  </m:oMath>
                </a14:m>
                <a:r>
                  <a:rPr lang="en-US" b="0" dirty="0"/>
                  <a:t> </a:t>
                </a:r>
              </a:p>
              <a:p>
                <a:r>
                  <a:rPr lang="en-US" dirty="0"/>
                  <a:t>Let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𝐺</m:t>
                        </m:r>
                      </m:e>
                      <m:sub>
                        <m:r>
                          <a:rPr lang="en-US" b="0" i="1" smtClean="0">
                            <a:solidFill>
                              <a:srgbClr val="0070C0"/>
                            </a:solidFill>
                            <a:latin typeface="Cambria Math" panose="02040503050406030204" pitchFamily="18" charset="0"/>
                          </a:rPr>
                          <m:t>𝑡</m:t>
                        </m:r>
                      </m:sub>
                    </m:sSub>
                  </m:oMath>
                </a14:m>
                <a:r>
                  <a:rPr lang="en-US" dirty="0"/>
                  <a:t> be the discounted sum of rewards from timestep ‘t’ onward</a:t>
                </a:r>
              </a:p>
              <a:p>
                <a:r>
                  <a:rPr lang="en-US" sz="4000" dirty="0"/>
                  <a:t>GOAL: Find </a:t>
                </a:r>
                <a14:m>
                  <m:oMath xmlns:m="http://schemas.openxmlformats.org/officeDocument/2006/math">
                    <m:r>
                      <a:rPr lang="en-US" sz="4000" b="0" i="1" smtClean="0">
                        <a:solidFill>
                          <a:srgbClr val="00B050"/>
                        </a:solidFill>
                        <a:latin typeface="Cambria Math" panose="02040503050406030204" pitchFamily="18" charset="0"/>
                      </a:rPr>
                      <m:t>𝜋</m:t>
                    </m:r>
                  </m:oMath>
                </a14:m>
                <a:r>
                  <a:rPr lang="en-US" sz="4000" dirty="0"/>
                  <a:t> to Maximize </a:t>
                </a:r>
                <a14:m>
                  <m:oMath xmlns:m="http://schemas.openxmlformats.org/officeDocument/2006/math">
                    <m:sSub>
                      <m:sSubPr>
                        <m:ctrlPr>
                          <a:rPr lang="en-US" sz="4000" b="0" i="1" smtClean="0">
                            <a:solidFill>
                              <a:srgbClr val="0070C0"/>
                            </a:solidFill>
                            <a:latin typeface="Cambria Math" panose="02040503050406030204" pitchFamily="18" charset="0"/>
                          </a:rPr>
                        </m:ctrlPr>
                      </m:sSubPr>
                      <m:e>
                        <m:r>
                          <a:rPr lang="en-US" sz="4000" b="0" i="1" smtClean="0">
                            <a:solidFill>
                              <a:srgbClr val="0070C0"/>
                            </a:solidFill>
                            <a:latin typeface="Cambria Math" panose="02040503050406030204" pitchFamily="18" charset="0"/>
                          </a:rPr>
                          <m:t>𝐺</m:t>
                        </m:r>
                      </m:e>
                      <m:sub>
                        <m:r>
                          <a:rPr lang="en-US" sz="4000" b="0" i="1" smtClean="0">
                            <a:solidFill>
                              <a:srgbClr val="0070C0"/>
                            </a:solidFill>
                            <a:latin typeface="Cambria Math" panose="02040503050406030204" pitchFamily="18" charset="0"/>
                          </a:rPr>
                          <m:t>0</m:t>
                        </m:r>
                      </m:sub>
                    </m:sSub>
                  </m:oMath>
                </a14:m>
                <a:endParaRPr lang="en-US" sz="4000" dirty="0"/>
              </a:p>
              <a:p>
                <a:r>
                  <a:rPr lang="en-US" dirty="0"/>
                  <a:t>Hey, what’s </a:t>
                </a:r>
                <a14:m>
                  <m:oMath xmlns:m="http://schemas.openxmlformats.org/officeDocument/2006/math">
                    <m:r>
                      <a:rPr lang="en-US" b="0" i="1" smtClean="0">
                        <a:solidFill>
                          <a:srgbClr val="7030A0"/>
                        </a:solidFill>
                        <a:latin typeface="Cambria Math" panose="02040503050406030204" pitchFamily="18" charset="0"/>
                      </a:rPr>
                      <m:t>𝛾</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BF07F9E-5799-1525-F9BE-F7B56461A817}"/>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3364" t="-2801" r="-812"/>
                </a:stretch>
              </a:blipFill>
            </p:spPr>
            <p:txBody>
              <a:bodyPr/>
              <a:lstStyle/>
              <a:p>
                <a:r>
                  <a:rPr lang="en-US">
                    <a:noFill/>
                  </a:rPr>
                  <a:t> </a:t>
                </a:r>
              </a:p>
            </p:txBody>
          </p:sp>
        </mc:Fallback>
      </mc:AlternateContent>
      <p:pic>
        <p:nvPicPr>
          <p:cNvPr id="5" name="Picture 4" descr="A diagram of a robot&#10;&#10;AI-generated content may be incorrect.">
            <a:extLst>
              <a:ext uri="{FF2B5EF4-FFF2-40B4-BE49-F238E27FC236}">
                <a16:creationId xmlns:a16="http://schemas.microsoft.com/office/drawing/2014/main" id="{C71C6D76-AA95-A8CA-C092-DC4784CF8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244" y="988973"/>
            <a:ext cx="5777642" cy="5187990"/>
          </a:xfrm>
          <a:prstGeom prst="rect">
            <a:avLst/>
          </a:prstGeom>
        </p:spPr>
      </p:pic>
    </p:spTree>
    <p:extLst>
      <p:ext uri="{BB962C8B-B14F-4D97-AF65-F5344CB8AC3E}">
        <p14:creationId xmlns:p14="http://schemas.microsoft.com/office/powerpoint/2010/main" val="2186818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B7B7CD-8915-3468-1CB3-70DFB20F6D83}"/>
              </a:ext>
            </a:extLst>
          </p:cNvPr>
          <p:cNvSpPr>
            <a:spLocks noGrp="1"/>
          </p:cNvSpPr>
          <p:nvPr>
            <p:ph type="title"/>
          </p:nvPr>
        </p:nvSpPr>
        <p:spPr>
          <a:xfrm>
            <a:off x="1137034" y="609597"/>
            <a:ext cx="9392421" cy="1330841"/>
          </a:xfrm>
        </p:spPr>
        <p:txBody>
          <a:bodyPr>
            <a:normAutofit/>
          </a:bodyPr>
          <a:lstStyle/>
          <a:p>
            <a:r>
              <a:rPr lang="en-US" dirty="0"/>
              <a:t>Example Time: Frozen Lake</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ADBFE5D7-4CAD-7192-1B66-852129B2907A}"/>
                  </a:ext>
                </a:extLst>
              </p:cNvPr>
              <p:cNvSpPr>
                <a:spLocks noGrp="1"/>
              </p:cNvSpPr>
              <p:nvPr>
                <p:ph idx="1"/>
              </p:nvPr>
            </p:nvSpPr>
            <p:spPr>
              <a:xfrm>
                <a:off x="1159818" y="2184914"/>
                <a:ext cx="4936182" cy="4484540"/>
              </a:xfrm>
            </p:spPr>
            <p:txBody>
              <a:bodyPr>
                <a:normAutofit/>
              </a:bodyPr>
              <a:lstStyle/>
              <a:p>
                <a:r>
                  <a:rPr lang="en-US" sz="2400" dirty="0"/>
                  <a:t>Elf starts top left</a:t>
                </a:r>
              </a:p>
              <a:p>
                <a14:m>
                  <m:oMath xmlns:m="http://schemas.openxmlformats.org/officeDocument/2006/math">
                    <m:r>
                      <a:rPr lang="en-US" sz="2400" b="0" i="1" smtClean="0">
                        <a:latin typeface="Cambria Math" panose="02040503050406030204" pitchFamily="18" charset="0"/>
                      </a:rPr>
                      <m:t> </m:t>
                    </m:r>
                    <m:r>
                      <a:rPr lang="en-US" sz="2400" b="0" i="1" smtClean="0">
                        <a:solidFill>
                          <a:srgbClr val="C00000"/>
                        </a:solidFill>
                        <a:latin typeface="Cambria Math" panose="02040503050406030204" pitchFamily="18" charset="0"/>
                      </a:rPr>
                      <m:t>𝐴</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r>
                          <a:rPr lang="en-US" sz="2400" b="0" i="1" smtClean="0">
                            <a:latin typeface="Cambria Math" panose="02040503050406030204" pitchFamily="18" charset="0"/>
                          </a:rPr>
                          <m:t>𝑢𝑝</m:t>
                        </m:r>
                        <m:r>
                          <a:rPr lang="en-US" sz="2400" b="0" i="1" smtClean="0">
                            <a:latin typeface="Cambria Math" panose="02040503050406030204" pitchFamily="18" charset="0"/>
                          </a:rPr>
                          <m:t>,  1:</m:t>
                        </m:r>
                        <m:r>
                          <a:rPr lang="en-US" sz="2400" b="0" i="1" smtClean="0">
                            <a:latin typeface="Cambria Math" panose="02040503050406030204" pitchFamily="18" charset="0"/>
                          </a:rPr>
                          <m:t>𝑑𝑜𝑤𝑛</m:t>
                        </m:r>
                        <m:r>
                          <a:rPr lang="en-US" sz="2400" b="0" i="1" smtClean="0">
                            <a:latin typeface="Cambria Math" panose="02040503050406030204" pitchFamily="18" charset="0"/>
                          </a:rPr>
                          <m:t>,2:</m:t>
                        </m:r>
                        <m:r>
                          <a:rPr lang="en-US" sz="2400" b="0" i="1" smtClean="0">
                            <a:latin typeface="Cambria Math" panose="02040503050406030204" pitchFamily="18" charset="0"/>
                          </a:rPr>
                          <m:t>𝑙𝑒𝑓𝑡</m:t>
                        </m:r>
                        <m:r>
                          <a:rPr lang="en-US" sz="2400" b="0" i="1" smtClean="0">
                            <a:latin typeface="Cambria Math" panose="02040503050406030204" pitchFamily="18" charset="0"/>
                          </a:rPr>
                          <m:t>, 3:</m:t>
                        </m:r>
                        <m:r>
                          <a:rPr lang="en-US" sz="2400" b="0" i="1" smtClean="0">
                            <a:latin typeface="Cambria Math" panose="02040503050406030204" pitchFamily="18" charset="0"/>
                          </a:rPr>
                          <m:t>𝑟𝑖𝑔h𝑡</m:t>
                        </m:r>
                      </m:e>
                    </m:d>
                  </m:oMath>
                </a14:m>
                <a:endParaRPr lang="en-US" sz="2400" b="0" dirty="0"/>
              </a:p>
              <a:p>
                <a:r>
                  <a:rPr lang="en-US" sz="2400" dirty="0"/>
                  <a:t>Elf moves in desired direction 1/3 or left 1/3 right 1/3</a:t>
                </a:r>
              </a:p>
              <a:p>
                <a14:m>
                  <m:oMath xmlns:m="http://schemas.openxmlformats.org/officeDocument/2006/math">
                    <m:r>
                      <a:rPr lang="en-US" sz="2400" b="0" i="1" smtClean="0">
                        <a:latin typeface="Cambria Math" panose="02040503050406030204" pitchFamily="18" charset="0"/>
                      </a:rPr>
                      <m:t> </m:t>
                    </m:r>
                    <m:r>
                      <a:rPr lang="en-US" sz="2400" b="0" i="1" smtClean="0">
                        <a:solidFill>
                          <a:srgbClr val="D2A000"/>
                        </a:solidFill>
                        <a:latin typeface="Cambria Math" panose="02040503050406030204" pitchFamily="18" charset="0"/>
                      </a:rPr>
                      <m:t>𝑆</m:t>
                    </m:r>
                    <m:r>
                      <a:rPr lang="en-US" sz="2400" b="0" i="1" smtClean="0">
                        <a:latin typeface="Cambria Math" panose="02040503050406030204" pitchFamily="18" charset="0"/>
                      </a:rPr>
                      <m:t>=[0:</m:t>
                    </m:r>
                    <m:r>
                      <a:rPr lang="en-US" sz="2400" b="0" i="1" smtClean="0">
                        <a:latin typeface="Cambria Math" panose="02040503050406030204" pitchFamily="18" charset="0"/>
                      </a:rPr>
                      <m:t>𝑡𝑜𝑝</m:t>
                    </m:r>
                    <m:r>
                      <a:rPr lang="en-US" sz="2400" b="0" i="1" smtClean="0">
                        <a:latin typeface="Cambria Math" panose="02040503050406030204" pitchFamily="18" charset="0"/>
                      </a:rPr>
                      <m:t> </m:t>
                    </m:r>
                    <m:r>
                      <a:rPr lang="en-US" sz="2400" b="0" i="1" smtClean="0">
                        <a:latin typeface="Cambria Math" panose="02040503050406030204" pitchFamily="18" charset="0"/>
                      </a:rPr>
                      <m:t>𝑙𝑒𝑓𝑡</m:t>
                    </m:r>
                    <m:r>
                      <a:rPr lang="en-US" sz="2400" b="0" i="1" smtClean="0">
                        <a:latin typeface="Cambria Math" panose="02040503050406030204" pitchFamily="18" charset="0"/>
                      </a:rPr>
                      <m:t>,        1:</m:t>
                    </m:r>
                    <m:r>
                      <a:rPr lang="en-US" sz="2400" b="0" i="1" smtClean="0">
                        <a:latin typeface="Cambria Math" panose="02040503050406030204" pitchFamily="18" charset="0"/>
                      </a:rPr>
                      <m:t>𝑡𝑜𝑝</m:t>
                    </m:r>
                    <m:r>
                      <a:rPr lang="en-US" sz="2400" b="0" i="1" smtClean="0">
                        <a:latin typeface="Cambria Math" panose="02040503050406030204" pitchFamily="18" charset="0"/>
                      </a:rPr>
                      <m:t> </m:t>
                    </m:r>
                    <m:r>
                      <a:rPr lang="en-US" sz="2400" b="0" i="1" smtClean="0">
                        <a:latin typeface="Cambria Math" panose="02040503050406030204" pitchFamily="18" charset="0"/>
                      </a:rPr>
                      <m:t>𝑟𝑖𝑔h𝑡</m:t>
                    </m:r>
                    <m:r>
                      <a:rPr lang="en-US" sz="2400" b="0" i="1" smtClean="0">
                        <a:latin typeface="Cambria Math" panose="02040503050406030204" pitchFamily="18" charset="0"/>
                      </a:rPr>
                      <m:t>,</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rPr>
                      <m:t>𝑏𝑜𝑡𝑡𝑜𝑚</m:t>
                    </m:r>
                    <m:r>
                      <a:rPr lang="en-US" sz="2400" b="0" i="1" smtClean="0">
                        <a:latin typeface="Cambria Math" panose="02040503050406030204" pitchFamily="18" charset="0"/>
                      </a:rPr>
                      <m:t> </m:t>
                    </m:r>
                    <m:r>
                      <a:rPr lang="en-US" sz="2400" b="0" i="1" smtClean="0">
                        <a:latin typeface="Cambria Math" panose="02040503050406030204" pitchFamily="18" charset="0"/>
                      </a:rPr>
                      <m:t>𝑙𝑒𝑓𝑡</m:t>
                    </m:r>
                    <m:r>
                      <a:rPr lang="en-US" sz="2400" b="0" i="1" smtClean="0">
                        <a:latin typeface="Cambria Math" panose="02040503050406030204" pitchFamily="18" charset="0"/>
                      </a:rPr>
                      <m:t>, 3:</m:t>
                    </m:r>
                    <m:r>
                      <a:rPr lang="en-US" sz="2400" b="0" i="1" smtClean="0">
                        <a:latin typeface="Cambria Math" panose="02040503050406030204" pitchFamily="18" charset="0"/>
                      </a:rPr>
                      <m:t>𝑏𝑜𝑡𝑡𝑜𝑚</m:t>
                    </m:r>
                    <m:r>
                      <a:rPr lang="en-US" sz="2400" b="0" i="1" smtClean="0">
                        <a:latin typeface="Cambria Math" panose="02040503050406030204" pitchFamily="18" charset="0"/>
                      </a:rPr>
                      <m:t> </m:t>
                    </m:r>
                    <m:r>
                      <a:rPr lang="en-US" sz="2400" b="0" i="1" smtClean="0">
                        <a:latin typeface="Cambria Math" panose="02040503050406030204" pitchFamily="18" charset="0"/>
                      </a:rPr>
                      <m:t>𝑟𝑖𝑔h𝑡</m:t>
                    </m:r>
                    <m:r>
                      <a:rPr lang="en-US" sz="2400" b="0" i="1" smtClean="0">
                        <a:latin typeface="Cambria Math" panose="02040503050406030204" pitchFamily="18" charset="0"/>
                      </a:rPr>
                      <m:t>]</m:t>
                    </m:r>
                  </m:oMath>
                </a14:m>
                <a:endParaRPr lang="en-US" sz="2400" dirty="0"/>
              </a:p>
              <a:p>
                <a:r>
                  <a:rPr lang="en-US" sz="2400" b="0" dirty="0"/>
                  <a:t> </a:t>
                </a:r>
                <a:r>
                  <a:rPr lang="en-US" sz="2400" b="0" dirty="0">
                    <a:solidFill>
                      <a:srgbClr val="0070C0"/>
                    </a:solidFill>
                  </a:rPr>
                  <a:t>r</a:t>
                </a:r>
                <a14:m>
                  <m:oMath xmlns:m="http://schemas.openxmlformats.org/officeDocument/2006/math">
                    <m:d>
                      <m:dPr>
                        <m:ctrlPr>
                          <a:rPr lang="en-US" sz="2400" b="0" i="1" smtClean="0">
                            <a:latin typeface="Cambria Math" panose="02040503050406030204" pitchFamily="18" charset="0"/>
                          </a:rPr>
                        </m:ctrlPr>
                      </m:dPr>
                      <m:e>
                        <m:r>
                          <a:rPr lang="en-US" sz="2400" b="0" i="1" smtClean="0">
                            <a:solidFill>
                              <a:srgbClr val="D2A000"/>
                            </a:solidFill>
                            <a:latin typeface="Cambria Math" panose="02040503050406030204" pitchFamily="18" charset="0"/>
                          </a:rPr>
                          <m:t>𝑠</m:t>
                        </m:r>
                        <m:r>
                          <a:rPr lang="en-US" sz="2400" b="0" i="1" smtClean="0">
                            <a:latin typeface="Cambria Math" panose="02040503050406030204" pitchFamily="18" charset="0"/>
                          </a:rPr>
                          <m:t>, </m:t>
                        </m:r>
                        <m:r>
                          <a:rPr lang="en-US" sz="2400" b="0" i="1" smtClean="0">
                            <a:solidFill>
                              <a:srgbClr val="C00000"/>
                            </a:solidFill>
                            <a:latin typeface="Cambria Math" panose="02040503050406030204" pitchFamily="18" charset="0"/>
                          </a:rPr>
                          <m:t>𝑎</m:t>
                        </m:r>
                      </m:e>
                    </m:d>
                    <m:r>
                      <a:rPr lang="en-US" sz="2400" b="0" i="1" smtClean="0">
                        <a:latin typeface="Cambria Math" panose="02040503050406030204" pitchFamily="18" charset="0"/>
                      </a:rPr>
                      <m:t>=1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solidFill>
                          <a:srgbClr val="D2A000"/>
                        </a:solidFill>
                        <a:latin typeface="Cambria Math" panose="02040503050406030204" pitchFamily="18" charset="0"/>
                      </a:rPr>
                      <m:t>𝑠</m:t>
                    </m:r>
                    <m:r>
                      <a:rPr lang="en-US" sz="2400" b="0" i="1" smtClean="0">
                        <a:latin typeface="Cambria Math" panose="02040503050406030204" pitchFamily="18" charset="0"/>
                      </a:rPr>
                      <m:t>==3, </m:t>
                    </m:r>
                    <m:r>
                      <a:rPr lang="en-US" sz="2400" b="0" i="1" smtClean="0">
                        <a:latin typeface="Cambria Math" panose="02040503050406030204" pitchFamily="18" charset="0"/>
                      </a:rPr>
                      <m:t>𝑒𝑙𝑠𝑒</m:t>
                    </m:r>
                    <m:r>
                      <a:rPr lang="en-US" sz="2400" b="0" i="1" smtClean="0">
                        <a:latin typeface="Cambria Math" panose="02040503050406030204" pitchFamily="18" charset="0"/>
                      </a:rPr>
                      <m:t> 0</m:t>
                    </m:r>
                  </m:oMath>
                </a14:m>
                <a:endParaRPr lang="en-US" sz="2400" dirty="0"/>
              </a:p>
              <a:p>
                <a:r>
                  <a:rPr lang="en-US" sz="2400" dirty="0"/>
                  <a:t>If </a:t>
                </a:r>
                <a14:m>
                  <m:oMath xmlns:m="http://schemas.openxmlformats.org/officeDocument/2006/math">
                    <m:r>
                      <a:rPr lang="en-US" sz="2400" b="0" i="1" smtClean="0">
                        <a:solidFill>
                          <a:srgbClr val="D2A000"/>
                        </a:solidFill>
                        <a:latin typeface="Cambria Math" panose="02040503050406030204" pitchFamily="18" charset="0"/>
                      </a:rPr>
                      <m:t>𝑠</m:t>
                    </m:r>
                    <m:r>
                      <a:rPr lang="en-US" sz="2400" b="0" i="1" smtClean="0">
                        <a:latin typeface="Cambria Math" panose="02040503050406030204" pitchFamily="18" charset="0"/>
                      </a:rPr>
                      <m:t>==2</m:t>
                    </m:r>
                  </m:oMath>
                </a14:m>
                <a:r>
                  <a:rPr lang="en-US" sz="2400" dirty="0"/>
                  <a:t>, the game ends</a:t>
                </a:r>
              </a:p>
            </p:txBody>
          </p:sp>
        </mc:Choice>
        <mc:Fallback>
          <p:sp>
            <p:nvSpPr>
              <p:cNvPr id="9" name="Content Placeholder 8">
                <a:extLst>
                  <a:ext uri="{FF2B5EF4-FFF2-40B4-BE49-F238E27FC236}">
                    <a16:creationId xmlns:a16="http://schemas.microsoft.com/office/drawing/2014/main" id="{ADBFE5D7-4CAD-7192-1B66-852129B2907A}"/>
                  </a:ext>
                </a:extLst>
              </p:cNvPr>
              <p:cNvSpPr>
                <a:spLocks noGrp="1" noRot="1" noChangeAspect="1" noMove="1" noResize="1" noEditPoints="1" noAdjustHandles="1" noChangeArrowheads="1" noChangeShapeType="1" noTextEdit="1"/>
              </p:cNvSpPr>
              <p:nvPr>
                <p:ph idx="1"/>
              </p:nvPr>
            </p:nvSpPr>
            <p:spPr>
              <a:xfrm>
                <a:off x="1159818" y="2184914"/>
                <a:ext cx="4936182" cy="4484540"/>
              </a:xfrm>
              <a:blipFill>
                <a:blip r:embed="rId2"/>
                <a:stretch>
                  <a:fillRect l="-1605" t="-4076"/>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08F50D27-9BD4-D61A-07AA-E9FA9BA4E955}"/>
              </a:ext>
            </a:extLst>
          </p:cNvPr>
          <p:cNvPicPr>
            <a:picLocks noChangeAspect="1"/>
          </p:cNvPicPr>
          <p:nvPr/>
        </p:nvPicPr>
        <p:blipFill>
          <a:blip r:embed="rId3"/>
          <a:srcRect l="1027" r="1027"/>
          <a:stretch/>
        </p:blipFill>
        <p:spPr>
          <a:xfrm>
            <a:off x="6674483" y="2184914"/>
            <a:ext cx="3749040" cy="3755915"/>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27DF6F94-833D-44BD-7813-8C67502D4FCA}"/>
              </a:ext>
            </a:extLst>
          </p:cNvPr>
          <p:cNvSpPr txBox="1"/>
          <p:nvPr/>
        </p:nvSpPr>
        <p:spPr>
          <a:xfrm>
            <a:off x="6827554" y="2257647"/>
            <a:ext cx="856527" cy="584775"/>
          </a:xfrm>
          <a:prstGeom prst="rect">
            <a:avLst/>
          </a:prstGeom>
          <a:noFill/>
        </p:spPr>
        <p:txBody>
          <a:bodyPr wrap="square" rtlCol="0">
            <a:spAutoFit/>
          </a:bodyPr>
          <a:lstStyle/>
          <a:p>
            <a:r>
              <a:rPr lang="en-US" sz="3200" dirty="0">
                <a:solidFill>
                  <a:srgbClr val="D2A000"/>
                </a:solidFill>
              </a:rPr>
              <a:t>0</a:t>
            </a:r>
          </a:p>
        </p:txBody>
      </p:sp>
      <p:sp>
        <p:nvSpPr>
          <p:cNvPr id="7" name="TextBox 6">
            <a:extLst>
              <a:ext uri="{FF2B5EF4-FFF2-40B4-BE49-F238E27FC236}">
                <a16:creationId xmlns:a16="http://schemas.microsoft.com/office/drawing/2014/main" id="{DA0A182E-5102-3245-40E8-7EC3A4B8AE49}"/>
              </a:ext>
            </a:extLst>
          </p:cNvPr>
          <p:cNvSpPr txBox="1"/>
          <p:nvPr/>
        </p:nvSpPr>
        <p:spPr>
          <a:xfrm>
            <a:off x="8715736" y="2288032"/>
            <a:ext cx="856527" cy="584775"/>
          </a:xfrm>
          <a:prstGeom prst="rect">
            <a:avLst/>
          </a:prstGeom>
          <a:noFill/>
        </p:spPr>
        <p:txBody>
          <a:bodyPr wrap="square" rtlCol="0">
            <a:spAutoFit/>
          </a:bodyPr>
          <a:lstStyle/>
          <a:p>
            <a:r>
              <a:rPr lang="en-US" sz="3200" dirty="0">
                <a:solidFill>
                  <a:srgbClr val="D2A000"/>
                </a:solidFill>
              </a:rPr>
              <a:t>1</a:t>
            </a:r>
          </a:p>
        </p:txBody>
      </p:sp>
      <p:sp>
        <p:nvSpPr>
          <p:cNvPr id="8" name="TextBox 7">
            <a:extLst>
              <a:ext uri="{FF2B5EF4-FFF2-40B4-BE49-F238E27FC236}">
                <a16:creationId xmlns:a16="http://schemas.microsoft.com/office/drawing/2014/main" id="{3BC76369-F5E2-4F92-92F4-0EA6E7D24FE4}"/>
              </a:ext>
            </a:extLst>
          </p:cNvPr>
          <p:cNvSpPr txBox="1"/>
          <p:nvPr/>
        </p:nvSpPr>
        <p:spPr>
          <a:xfrm>
            <a:off x="6674483" y="4062871"/>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8B41666B-DA5E-67BD-834F-AB21649D1637}"/>
              </a:ext>
            </a:extLst>
          </p:cNvPr>
          <p:cNvSpPr txBox="1"/>
          <p:nvPr/>
        </p:nvSpPr>
        <p:spPr>
          <a:xfrm>
            <a:off x="8653754" y="4142187"/>
            <a:ext cx="856527" cy="584775"/>
          </a:xfrm>
          <a:prstGeom prst="rect">
            <a:avLst/>
          </a:prstGeom>
          <a:noFill/>
        </p:spPr>
        <p:txBody>
          <a:bodyPr wrap="square" rtlCol="0">
            <a:spAutoFit/>
          </a:bodyPr>
          <a:lstStyle/>
          <a:p>
            <a:r>
              <a:rPr lang="en-US" sz="3200" dirty="0">
                <a:solidFill>
                  <a:srgbClr val="D2A000"/>
                </a:solidFill>
              </a:rPr>
              <a:t>3</a:t>
            </a:r>
          </a:p>
        </p:txBody>
      </p:sp>
    </p:spTree>
    <p:extLst>
      <p:ext uri="{BB962C8B-B14F-4D97-AF65-F5344CB8AC3E}">
        <p14:creationId xmlns:p14="http://schemas.microsoft.com/office/powerpoint/2010/main" val="2441296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4D9974CA-F136-3F5D-229A-623D4DBED758}"/>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B6F35B-3281-0155-714F-8E0A24B5A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08880B7-9A55-091D-EF48-55EDE5D561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650A89-8C2A-1F5F-95BC-63C721085ACC}"/>
              </a:ext>
            </a:extLst>
          </p:cNvPr>
          <p:cNvSpPr>
            <a:spLocks noGrp="1"/>
          </p:cNvSpPr>
          <p:nvPr>
            <p:ph type="title"/>
          </p:nvPr>
        </p:nvSpPr>
        <p:spPr>
          <a:xfrm>
            <a:off x="1137034" y="609597"/>
            <a:ext cx="9392421" cy="1330841"/>
          </a:xfrm>
        </p:spPr>
        <p:txBody>
          <a:bodyPr>
            <a:normAutofit/>
          </a:bodyPr>
          <a:lstStyle/>
          <a:p>
            <a:r>
              <a:rPr lang="en-US" dirty="0"/>
              <a:t>Example Time: Frozen Lake</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8DF0E85F-ABD4-9558-B319-0F30F1CCF5DB}"/>
                  </a:ext>
                </a:extLst>
              </p:cNvPr>
              <p:cNvSpPr>
                <a:spLocks noGrp="1"/>
              </p:cNvSpPr>
              <p:nvPr>
                <p:ph idx="1"/>
              </p:nvPr>
            </p:nvSpPr>
            <p:spPr>
              <a:xfrm>
                <a:off x="1159818" y="2184914"/>
                <a:ext cx="4936182" cy="4484540"/>
              </a:xfrm>
            </p:spPr>
            <p:txBody>
              <a:bodyPr>
                <a:normAutofit/>
              </a:bodyPr>
              <a:lstStyle/>
              <a:p>
                <a:r>
                  <a:rPr lang="en-US" sz="2400" dirty="0"/>
                  <a:t>Elf starts top left</a:t>
                </a:r>
              </a:p>
              <a:p>
                <a14:m>
                  <m:oMath xmlns:m="http://schemas.openxmlformats.org/officeDocument/2006/math">
                    <m:r>
                      <a:rPr lang="en-US" sz="2400" b="0" i="1" smtClean="0">
                        <a:latin typeface="Cambria Math" panose="02040503050406030204" pitchFamily="18" charset="0"/>
                      </a:rPr>
                      <m:t> </m:t>
                    </m:r>
                    <m:r>
                      <a:rPr lang="en-US" sz="2400" b="0" i="1" smtClean="0">
                        <a:solidFill>
                          <a:srgbClr val="C00000"/>
                        </a:solidFill>
                        <a:latin typeface="Cambria Math" panose="02040503050406030204" pitchFamily="18" charset="0"/>
                      </a:rPr>
                      <m:t>𝐴</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r>
                          <a:rPr lang="en-US" sz="2400" b="0" i="1" smtClean="0">
                            <a:latin typeface="Cambria Math" panose="02040503050406030204" pitchFamily="18" charset="0"/>
                          </a:rPr>
                          <m:t>𝑢𝑝</m:t>
                        </m:r>
                        <m:r>
                          <a:rPr lang="en-US" sz="2400" b="0" i="1" smtClean="0">
                            <a:latin typeface="Cambria Math" panose="02040503050406030204" pitchFamily="18" charset="0"/>
                          </a:rPr>
                          <m:t>,  1:</m:t>
                        </m:r>
                        <m:r>
                          <a:rPr lang="en-US" sz="2400" b="0" i="1" smtClean="0">
                            <a:latin typeface="Cambria Math" panose="02040503050406030204" pitchFamily="18" charset="0"/>
                          </a:rPr>
                          <m:t>𝑑𝑜𝑤𝑛</m:t>
                        </m:r>
                        <m:r>
                          <a:rPr lang="en-US" sz="2400" b="0" i="1" smtClean="0">
                            <a:latin typeface="Cambria Math" panose="02040503050406030204" pitchFamily="18" charset="0"/>
                          </a:rPr>
                          <m:t>,2:</m:t>
                        </m:r>
                        <m:r>
                          <a:rPr lang="en-US" sz="2400" b="0" i="1" smtClean="0">
                            <a:latin typeface="Cambria Math" panose="02040503050406030204" pitchFamily="18" charset="0"/>
                          </a:rPr>
                          <m:t>𝑙𝑒𝑓𝑡</m:t>
                        </m:r>
                        <m:r>
                          <a:rPr lang="en-US" sz="2400" b="0" i="1" smtClean="0">
                            <a:latin typeface="Cambria Math" panose="02040503050406030204" pitchFamily="18" charset="0"/>
                          </a:rPr>
                          <m:t>, 3:</m:t>
                        </m:r>
                        <m:r>
                          <a:rPr lang="en-US" sz="2400" b="0" i="1" smtClean="0">
                            <a:latin typeface="Cambria Math" panose="02040503050406030204" pitchFamily="18" charset="0"/>
                          </a:rPr>
                          <m:t>𝑟𝑖𝑔h𝑡</m:t>
                        </m:r>
                      </m:e>
                    </m:d>
                  </m:oMath>
                </a14:m>
                <a:endParaRPr lang="en-US" sz="2400" b="0" dirty="0"/>
              </a:p>
              <a:p>
                <a:r>
                  <a:rPr lang="en-US" sz="2400" dirty="0"/>
                  <a:t>Elf moves in desired direction 1/3 or left 1/3 right 1/3</a:t>
                </a:r>
              </a:p>
              <a:p>
                <a14:m>
                  <m:oMath xmlns:m="http://schemas.openxmlformats.org/officeDocument/2006/math">
                    <m:r>
                      <a:rPr lang="en-US" sz="2400" b="0" i="1" smtClean="0">
                        <a:latin typeface="Cambria Math" panose="02040503050406030204" pitchFamily="18" charset="0"/>
                      </a:rPr>
                      <m:t> </m:t>
                    </m:r>
                    <m:r>
                      <a:rPr lang="en-US" sz="2400" b="0" i="1" smtClean="0">
                        <a:solidFill>
                          <a:srgbClr val="D2A000"/>
                        </a:solidFill>
                        <a:latin typeface="Cambria Math" panose="02040503050406030204" pitchFamily="18" charset="0"/>
                      </a:rPr>
                      <m:t>𝑆</m:t>
                    </m:r>
                    <m:r>
                      <a:rPr lang="en-US" sz="2400" b="0" i="1" smtClean="0">
                        <a:latin typeface="Cambria Math" panose="02040503050406030204" pitchFamily="18" charset="0"/>
                      </a:rPr>
                      <m:t>=[0:</m:t>
                    </m:r>
                    <m:r>
                      <a:rPr lang="en-US" sz="2400" b="0" i="1" smtClean="0">
                        <a:latin typeface="Cambria Math" panose="02040503050406030204" pitchFamily="18" charset="0"/>
                      </a:rPr>
                      <m:t>𝑡𝑜𝑝</m:t>
                    </m:r>
                    <m:r>
                      <a:rPr lang="en-US" sz="2400" b="0" i="1" smtClean="0">
                        <a:latin typeface="Cambria Math" panose="02040503050406030204" pitchFamily="18" charset="0"/>
                      </a:rPr>
                      <m:t> </m:t>
                    </m:r>
                    <m:r>
                      <a:rPr lang="en-US" sz="2400" b="0" i="1" smtClean="0">
                        <a:latin typeface="Cambria Math" panose="02040503050406030204" pitchFamily="18" charset="0"/>
                      </a:rPr>
                      <m:t>𝑙𝑒𝑓𝑡</m:t>
                    </m:r>
                    <m:r>
                      <a:rPr lang="en-US" sz="2400" b="0" i="1" smtClean="0">
                        <a:latin typeface="Cambria Math" panose="02040503050406030204" pitchFamily="18" charset="0"/>
                      </a:rPr>
                      <m:t>,        1:</m:t>
                    </m:r>
                    <m:r>
                      <a:rPr lang="en-US" sz="2400" b="0" i="1" smtClean="0">
                        <a:latin typeface="Cambria Math" panose="02040503050406030204" pitchFamily="18" charset="0"/>
                      </a:rPr>
                      <m:t>𝑡𝑜𝑝</m:t>
                    </m:r>
                    <m:r>
                      <a:rPr lang="en-US" sz="2400" b="0" i="1" smtClean="0">
                        <a:latin typeface="Cambria Math" panose="02040503050406030204" pitchFamily="18" charset="0"/>
                      </a:rPr>
                      <m:t> </m:t>
                    </m:r>
                    <m:r>
                      <a:rPr lang="en-US" sz="2400" b="0" i="1" smtClean="0">
                        <a:latin typeface="Cambria Math" panose="02040503050406030204" pitchFamily="18" charset="0"/>
                      </a:rPr>
                      <m:t>𝑟𝑖𝑔h𝑡</m:t>
                    </m:r>
                    <m:r>
                      <a:rPr lang="en-US" sz="2400" b="0" i="1" smtClean="0">
                        <a:latin typeface="Cambria Math" panose="02040503050406030204" pitchFamily="18" charset="0"/>
                      </a:rPr>
                      <m:t>,</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rPr>
                      <m:t>𝑏𝑜𝑡𝑡𝑜𝑚</m:t>
                    </m:r>
                    <m:r>
                      <a:rPr lang="en-US" sz="2400" b="0" i="1" smtClean="0">
                        <a:latin typeface="Cambria Math" panose="02040503050406030204" pitchFamily="18" charset="0"/>
                      </a:rPr>
                      <m:t> </m:t>
                    </m:r>
                    <m:r>
                      <a:rPr lang="en-US" sz="2400" b="0" i="1" smtClean="0">
                        <a:latin typeface="Cambria Math" panose="02040503050406030204" pitchFamily="18" charset="0"/>
                      </a:rPr>
                      <m:t>𝑙𝑒𝑓𝑡</m:t>
                    </m:r>
                    <m:r>
                      <a:rPr lang="en-US" sz="2400" b="0" i="1" smtClean="0">
                        <a:latin typeface="Cambria Math" panose="02040503050406030204" pitchFamily="18" charset="0"/>
                      </a:rPr>
                      <m:t>, 3:</m:t>
                    </m:r>
                    <m:r>
                      <a:rPr lang="en-US" sz="2400" b="0" i="1" smtClean="0">
                        <a:latin typeface="Cambria Math" panose="02040503050406030204" pitchFamily="18" charset="0"/>
                      </a:rPr>
                      <m:t>𝑏𝑜𝑡𝑡𝑜𝑚</m:t>
                    </m:r>
                    <m:r>
                      <a:rPr lang="en-US" sz="2400" b="0" i="1" smtClean="0">
                        <a:latin typeface="Cambria Math" panose="02040503050406030204" pitchFamily="18" charset="0"/>
                      </a:rPr>
                      <m:t> </m:t>
                    </m:r>
                    <m:r>
                      <a:rPr lang="en-US" sz="2400" b="0" i="1" smtClean="0">
                        <a:latin typeface="Cambria Math" panose="02040503050406030204" pitchFamily="18" charset="0"/>
                      </a:rPr>
                      <m:t>𝑟𝑖𝑔h𝑡</m:t>
                    </m:r>
                    <m:r>
                      <a:rPr lang="en-US" sz="2400" b="0" i="1" smtClean="0">
                        <a:latin typeface="Cambria Math" panose="02040503050406030204" pitchFamily="18" charset="0"/>
                      </a:rPr>
                      <m:t>]</m:t>
                    </m:r>
                  </m:oMath>
                </a14:m>
                <a:endParaRPr lang="en-US" sz="2400" dirty="0"/>
              </a:p>
              <a:p>
                <a:r>
                  <a:rPr lang="en-US" sz="2400" b="0" dirty="0"/>
                  <a:t> </a:t>
                </a:r>
                <a:r>
                  <a:rPr lang="en-US" sz="2400" b="0" dirty="0">
                    <a:solidFill>
                      <a:srgbClr val="0070C0"/>
                    </a:solidFill>
                  </a:rPr>
                  <a:t>r</a:t>
                </a:r>
                <a14:m>
                  <m:oMath xmlns:m="http://schemas.openxmlformats.org/officeDocument/2006/math">
                    <m:d>
                      <m:dPr>
                        <m:ctrlPr>
                          <a:rPr lang="en-US" sz="2400" b="0" i="1" smtClean="0">
                            <a:latin typeface="Cambria Math" panose="02040503050406030204" pitchFamily="18" charset="0"/>
                          </a:rPr>
                        </m:ctrlPr>
                      </m:dPr>
                      <m:e>
                        <m:r>
                          <a:rPr lang="en-US" sz="2400" b="0" i="1" smtClean="0">
                            <a:solidFill>
                              <a:srgbClr val="D2A000"/>
                            </a:solidFill>
                            <a:latin typeface="Cambria Math" panose="02040503050406030204" pitchFamily="18" charset="0"/>
                          </a:rPr>
                          <m:t>𝑠</m:t>
                        </m:r>
                        <m:r>
                          <a:rPr lang="en-US" sz="2400" b="0" i="1" smtClean="0">
                            <a:latin typeface="Cambria Math" panose="02040503050406030204" pitchFamily="18" charset="0"/>
                          </a:rPr>
                          <m:t>, </m:t>
                        </m:r>
                        <m:r>
                          <a:rPr lang="en-US" sz="2400" b="0" i="1" smtClean="0">
                            <a:solidFill>
                              <a:srgbClr val="C00000"/>
                            </a:solidFill>
                            <a:latin typeface="Cambria Math" panose="02040503050406030204" pitchFamily="18" charset="0"/>
                          </a:rPr>
                          <m:t>𝑎</m:t>
                        </m:r>
                      </m:e>
                    </m:d>
                    <m:r>
                      <a:rPr lang="en-US" sz="2400" b="0" i="1" smtClean="0">
                        <a:latin typeface="Cambria Math" panose="02040503050406030204" pitchFamily="18" charset="0"/>
                      </a:rPr>
                      <m:t>=1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solidFill>
                          <a:srgbClr val="D2A000"/>
                        </a:solidFill>
                        <a:latin typeface="Cambria Math" panose="02040503050406030204" pitchFamily="18" charset="0"/>
                      </a:rPr>
                      <m:t>𝑠</m:t>
                    </m:r>
                    <m:r>
                      <a:rPr lang="en-US" sz="2400" b="0" i="1" smtClean="0">
                        <a:latin typeface="Cambria Math" panose="02040503050406030204" pitchFamily="18" charset="0"/>
                      </a:rPr>
                      <m:t>==3, </m:t>
                    </m:r>
                    <m:r>
                      <a:rPr lang="en-US" sz="2400" b="0" i="1" smtClean="0">
                        <a:latin typeface="Cambria Math" panose="02040503050406030204" pitchFamily="18" charset="0"/>
                      </a:rPr>
                      <m:t>𝑒𝑙𝑠𝑒</m:t>
                    </m:r>
                    <m:r>
                      <a:rPr lang="en-US" sz="2400" b="0" i="1" smtClean="0">
                        <a:latin typeface="Cambria Math" panose="02040503050406030204" pitchFamily="18" charset="0"/>
                      </a:rPr>
                      <m:t> 0</m:t>
                    </m:r>
                  </m:oMath>
                </a14:m>
                <a:endParaRPr lang="en-US" sz="2400" dirty="0"/>
              </a:p>
              <a:p>
                <a:r>
                  <a:rPr lang="en-US" sz="2400" dirty="0"/>
                  <a:t>If </a:t>
                </a:r>
                <a14:m>
                  <m:oMath xmlns:m="http://schemas.openxmlformats.org/officeDocument/2006/math">
                    <m:r>
                      <a:rPr lang="en-US" sz="2400" b="0" i="1" smtClean="0">
                        <a:solidFill>
                          <a:srgbClr val="D2A000"/>
                        </a:solidFill>
                        <a:latin typeface="Cambria Math" panose="02040503050406030204" pitchFamily="18" charset="0"/>
                      </a:rPr>
                      <m:t>𝑠</m:t>
                    </m:r>
                    <m:r>
                      <a:rPr lang="en-US" sz="2400" b="0" i="1" smtClean="0">
                        <a:latin typeface="Cambria Math" panose="02040503050406030204" pitchFamily="18" charset="0"/>
                      </a:rPr>
                      <m:t>==2</m:t>
                    </m:r>
                  </m:oMath>
                </a14:m>
                <a:r>
                  <a:rPr lang="en-US" sz="2400" dirty="0"/>
                  <a:t>, the game ends</a:t>
                </a:r>
              </a:p>
            </p:txBody>
          </p:sp>
        </mc:Choice>
        <mc:Fallback>
          <p:sp>
            <p:nvSpPr>
              <p:cNvPr id="9" name="Content Placeholder 8">
                <a:extLst>
                  <a:ext uri="{FF2B5EF4-FFF2-40B4-BE49-F238E27FC236}">
                    <a16:creationId xmlns:a16="http://schemas.microsoft.com/office/drawing/2014/main" id="{8DF0E85F-ABD4-9558-B319-0F30F1CCF5DB}"/>
                  </a:ext>
                </a:extLst>
              </p:cNvPr>
              <p:cNvSpPr>
                <a:spLocks noGrp="1" noRot="1" noChangeAspect="1" noMove="1" noResize="1" noEditPoints="1" noAdjustHandles="1" noChangeArrowheads="1" noChangeShapeType="1" noTextEdit="1"/>
              </p:cNvSpPr>
              <p:nvPr>
                <p:ph idx="1"/>
              </p:nvPr>
            </p:nvSpPr>
            <p:spPr>
              <a:xfrm>
                <a:off x="1159818" y="2184914"/>
                <a:ext cx="4936182" cy="4484540"/>
              </a:xfrm>
              <a:blipFill>
                <a:blip r:embed="rId2"/>
                <a:stretch>
                  <a:fillRect l="-1605" t="-4076"/>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82701682-177C-E4D1-DAD4-A46012020A0E}"/>
              </a:ext>
            </a:extLst>
          </p:cNvPr>
          <p:cNvPicPr>
            <a:picLocks noChangeAspect="1"/>
          </p:cNvPicPr>
          <p:nvPr/>
        </p:nvPicPr>
        <p:blipFill>
          <a:blip r:embed="rId3"/>
          <a:srcRect l="1027" r="1027"/>
          <a:stretch/>
        </p:blipFill>
        <p:spPr>
          <a:xfrm>
            <a:off x="6674483" y="2184914"/>
            <a:ext cx="3749040" cy="3755915"/>
          </a:xfrm>
          <a:prstGeom prst="rect">
            <a:avLst/>
          </a:prstGeom>
        </p:spPr>
      </p:pic>
      <p:sp>
        <p:nvSpPr>
          <p:cNvPr id="16" name="Freeform: Shape 15">
            <a:extLst>
              <a:ext uri="{FF2B5EF4-FFF2-40B4-BE49-F238E27FC236}">
                <a16:creationId xmlns:a16="http://schemas.microsoft.com/office/drawing/2014/main" id="{D40F5E55-9C3F-8035-1EC4-CFE6173E3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943C0A55-7528-DBF2-BCFE-A8EB8F3ACEF7}"/>
              </a:ext>
            </a:extLst>
          </p:cNvPr>
          <p:cNvSpPr txBox="1"/>
          <p:nvPr/>
        </p:nvSpPr>
        <p:spPr>
          <a:xfrm>
            <a:off x="6827554" y="2257647"/>
            <a:ext cx="856527" cy="584775"/>
          </a:xfrm>
          <a:prstGeom prst="rect">
            <a:avLst/>
          </a:prstGeom>
          <a:noFill/>
        </p:spPr>
        <p:txBody>
          <a:bodyPr wrap="square" rtlCol="0">
            <a:spAutoFit/>
          </a:bodyPr>
          <a:lstStyle/>
          <a:p>
            <a:r>
              <a:rPr lang="en-US" sz="3200" dirty="0">
                <a:solidFill>
                  <a:srgbClr val="D2A000"/>
                </a:solidFill>
              </a:rPr>
              <a:t>0</a:t>
            </a:r>
          </a:p>
        </p:txBody>
      </p:sp>
      <p:sp>
        <p:nvSpPr>
          <p:cNvPr id="7" name="TextBox 6">
            <a:extLst>
              <a:ext uri="{FF2B5EF4-FFF2-40B4-BE49-F238E27FC236}">
                <a16:creationId xmlns:a16="http://schemas.microsoft.com/office/drawing/2014/main" id="{8F06041B-0E52-FF25-69DA-186FE7B70E88}"/>
              </a:ext>
            </a:extLst>
          </p:cNvPr>
          <p:cNvSpPr txBox="1"/>
          <p:nvPr/>
        </p:nvSpPr>
        <p:spPr>
          <a:xfrm>
            <a:off x="8715736" y="2288032"/>
            <a:ext cx="856527" cy="584775"/>
          </a:xfrm>
          <a:prstGeom prst="rect">
            <a:avLst/>
          </a:prstGeom>
          <a:noFill/>
        </p:spPr>
        <p:txBody>
          <a:bodyPr wrap="square" rtlCol="0">
            <a:spAutoFit/>
          </a:bodyPr>
          <a:lstStyle/>
          <a:p>
            <a:r>
              <a:rPr lang="en-US" sz="3200" dirty="0">
                <a:solidFill>
                  <a:srgbClr val="D2A000"/>
                </a:solidFill>
              </a:rPr>
              <a:t>1</a:t>
            </a:r>
          </a:p>
        </p:txBody>
      </p:sp>
      <p:sp>
        <p:nvSpPr>
          <p:cNvPr id="8" name="TextBox 7">
            <a:extLst>
              <a:ext uri="{FF2B5EF4-FFF2-40B4-BE49-F238E27FC236}">
                <a16:creationId xmlns:a16="http://schemas.microsoft.com/office/drawing/2014/main" id="{58572305-BE41-3F85-7F5E-3A10FDCF99EB}"/>
              </a:ext>
            </a:extLst>
          </p:cNvPr>
          <p:cNvSpPr txBox="1"/>
          <p:nvPr/>
        </p:nvSpPr>
        <p:spPr>
          <a:xfrm>
            <a:off x="6674483" y="4062871"/>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BEE06062-9268-453E-66BF-99E5EFDD9A19}"/>
              </a:ext>
            </a:extLst>
          </p:cNvPr>
          <p:cNvSpPr txBox="1"/>
          <p:nvPr/>
        </p:nvSpPr>
        <p:spPr>
          <a:xfrm>
            <a:off x="8653754" y="4142187"/>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3979110-BE41-2D37-94C6-A20BB7E2DE4A}"/>
                  </a:ext>
                </a:extLst>
              </p:cNvPr>
              <p:cNvSpPr txBox="1"/>
              <p:nvPr/>
            </p:nvSpPr>
            <p:spPr>
              <a:xfrm>
                <a:off x="6045293" y="2510842"/>
                <a:ext cx="4125028"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 xmlns:m="http://schemas.openxmlformats.org/officeDocument/2006/math">
                    <m:r>
                      <a:rPr lang="en-US" sz="1200" b="0" i="1" smtClean="0">
                        <a:solidFill>
                          <a:srgbClr val="C00000"/>
                        </a:solidFill>
                        <a:latin typeface="Cambria Math" panose="02040503050406030204" pitchFamily="18" charset="0"/>
                      </a:rPr>
                      <m:t>𝐴</m:t>
                    </m:r>
                    <m:r>
                      <a:rPr lang="en-US" sz="1200" b="0" i="1" smtClean="0">
                        <a:solidFill>
                          <a:srgbClr val="C00000"/>
                        </a:solidFill>
                        <a:latin typeface="Cambria Math" panose="02040503050406030204" pitchFamily="18" charset="0"/>
                      </a:rPr>
                      <m:t> </m:t>
                    </m:r>
                  </m:oMath>
                </a14:m>
                <a:r>
                  <a:rPr lang="en-US" sz="1200" dirty="0"/>
                  <a:t>:Complete set of acceptable actions for this game. Can choose up, down, left, or right.</a:t>
                </a:r>
              </a:p>
              <a:p>
                <a:pPr/>
                <a:r>
                  <a:rPr lang="en-US" sz="1200" dirty="0"/>
                  <a:t>The elf slips on the ice, so if it chooses to go right, it may end up going up or down instead, but will never go in the opposite direction of its choice (in this example, left)</a:t>
                </a:r>
              </a:p>
              <a:p>
                <a:pPr/>
                <a14:m>
                  <m:oMath xmlns:m="http://schemas.openxmlformats.org/officeDocument/2006/math">
                    <m:r>
                      <a:rPr lang="en-US" sz="1200" b="0" i="1" smtClean="0">
                        <a:solidFill>
                          <a:srgbClr val="D2A000"/>
                        </a:solidFill>
                        <a:latin typeface="Cambria Math" panose="02040503050406030204" pitchFamily="18" charset="0"/>
                      </a:rPr>
                      <m:t>𝑆</m:t>
                    </m:r>
                  </m:oMath>
                </a14:m>
                <a:r>
                  <a:rPr lang="en-US" sz="1200" dirty="0"/>
                  <a:t>: Complete set of accessible states for this game. Includes top left, top right, bottom left, and bottom right.</a:t>
                </a:r>
              </a:p>
              <a:p>
                <a:pPr/>
                <a:r>
                  <a:rPr lang="en-US" sz="1200" dirty="0"/>
                  <a:t> </a:t>
                </a:r>
                <a:r>
                  <a:rPr lang="en-US" sz="1200" dirty="0">
                    <a:solidFill>
                      <a:srgbClr val="0070C0"/>
                    </a:solidFill>
                  </a:rPr>
                  <a:t>r</a:t>
                </a:r>
                <a14:m>
                  <m:oMath xmlns:m="http://schemas.openxmlformats.org/officeDocument/2006/math">
                    <m:d>
                      <m:dPr>
                        <m:ctrlPr>
                          <a:rPr lang="en-US" sz="1200" i="1">
                            <a:latin typeface="Cambria Math" panose="02040503050406030204" pitchFamily="18" charset="0"/>
                          </a:rPr>
                        </m:ctrlPr>
                      </m:dPr>
                      <m:e>
                        <m:r>
                          <a:rPr lang="en-US" sz="1200" i="1">
                            <a:solidFill>
                              <a:srgbClr val="D2A000"/>
                            </a:solidFill>
                            <a:latin typeface="Cambria Math" panose="02040503050406030204" pitchFamily="18" charset="0"/>
                          </a:rPr>
                          <m:t>𝑠</m:t>
                        </m:r>
                        <m:r>
                          <a:rPr lang="en-US" sz="1200" i="1">
                            <a:latin typeface="Cambria Math" panose="02040503050406030204" pitchFamily="18" charset="0"/>
                          </a:rPr>
                          <m:t>, </m:t>
                        </m:r>
                        <m:r>
                          <a:rPr lang="en-US" sz="1200" i="1">
                            <a:solidFill>
                              <a:srgbClr val="C00000"/>
                            </a:solidFill>
                            <a:latin typeface="Cambria Math" panose="02040503050406030204" pitchFamily="18" charset="0"/>
                          </a:rPr>
                          <m:t>𝑎</m:t>
                        </m:r>
                      </m:e>
                    </m:d>
                    <m:r>
                      <a:rPr lang="en-US" sz="1200" i="1">
                        <a:latin typeface="Cambria Math" panose="02040503050406030204" pitchFamily="18" charset="0"/>
                      </a:rPr>
                      <m:t>=1 </m:t>
                    </m:r>
                    <m:r>
                      <a:rPr lang="en-US" sz="1200" i="1">
                        <a:latin typeface="Cambria Math" panose="02040503050406030204" pitchFamily="18" charset="0"/>
                      </a:rPr>
                      <m:t>𝑖𝑓</m:t>
                    </m:r>
                    <m:r>
                      <a:rPr lang="en-US" sz="1200" i="1">
                        <a:latin typeface="Cambria Math" panose="02040503050406030204" pitchFamily="18" charset="0"/>
                      </a:rPr>
                      <m:t> </m:t>
                    </m:r>
                    <m:r>
                      <a:rPr lang="en-US" sz="1200" i="1">
                        <a:solidFill>
                          <a:srgbClr val="D2A000"/>
                        </a:solidFill>
                        <a:latin typeface="Cambria Math" panose="02040503050406030204" pitchFamily="18" charset="0"/>
                      </a:rPr>
                      <m:t>𝑠</m:t>
                    </m:r>
                    <m:r>
                      <a:rPr lang="en-US" sz="1200" i="1">
                        <a:latin typeface="Cambria Math" panose="02040503050406030204" pitchFamily="18" charset="0"/>
                      </a:rPr>
                      <m:t>==3, </m:t>
                    </m:r>
                    <m:r>
                      <a:rPr lang="en-US" sz="1200" i="1">
                        <a:latin typeface="Cambria Math" panose="02040503050406030204" pitchFamily="18" charset="0"/>
                      </a:rPr>
                      <m:t>𝑒𝑙𝑠𝑒</m:t>
                    </m:r>
                    <m:r>
                      <a:rPr lang="en-US" sz="1200" i="1">
                        <a:latin typeface="Cambria Math" panose="02040503050406030204" pitchFamily="18" charset="0"/>
                      </a:rPr>
                      <m:t> 0</m:t>
                    </m:r>
                  </m:oMath>
                </a14:m>
                <a:r>
                  <a:rPr lang="en-US" sz="1200" dirty="0"/>
                  <a:t>: Reward function for this game. Reward is 1 if state is bottom right, is 0 in every other case.</a:t>
                </a:r>
              </a:p>
            </p:txBody>
          </p:sp>
        </mc:Choice>
        <mc:Fallback>
          <p:sp>
            <p:nvSpPr>
              <p:cNvPr id="11" name="TextBox 10">
                <a:extLst>
                  <a:ext uri="{FF2B5EF4-FFF2-40B4-BE49-F238E27FC236}">
                    <a16:creationId xmlns:a16="http://schemas.microsoft.com/office/drawing/2014/main" id="{73979110-BE41-2D37-94C6-A20BB7E2DE4A}"/>
                  </a:ext>
                </a:extLst>
              </p:cNvPr>
              <p:cNvSpPr txBox="1">
                <a:spLocks noRot="1" noChangeAspect="1" noMove="1" noResize="1" noEditPoints="1" noAdjustHandles="1" noChangeArrowheads="1" noChangeShapeType="1" noTextEdit="1"/>
              </p:cNvSpPr>
              <p:nvPr/>
            </p:nvSpPr>
            <p:spPr>
              <a:xfrm>
                <a:off x="6045293" y="2510842"/>
                <a:ext cx="4125028" cy="1754326"/>
              </a:xfrm>
              <a:prstGeom prst="rect">
                <a:avLst/>
              </a:prstGeom>
              <a:blipFill>
                <a:blip r:embed="rId4"/>
                <a:stretch>
                  <a:fillRect b="-1031"/>
                </a:stretch>
              </a:blipFill>
            </p:spPr>
            <p:txBody>
              <a:bodyPr/>
              <a:lstStyle/>
              <a:p>
                <a:r>
                  <a:rPr lang="en-US">
                    <a:noFill/>
                  </a:rPr>
                  <a:t> </a:t>
                </a:r>
              </a:p>
            </p:txBody>
          </p:sp>
        </mc:Fallback>
      </mc:AlternateContent>
    </p:spTree>
    <p:extLst>
      <p:ext uri="{BB962C8B-B14F-4D97-AF65-F5344CB8AC3E}">
        <p14:creationId xmlns:p14="http://schemas.microsoft.com/office/powerpoint/2010/main" val="412932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21F8A1-17F1-1213-1953-1AF957E2FC70}"/>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E81F915-E37C-C16B-C084-B45681706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72A84DC-AF8B-69B4-BAE0-84AFD90F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420E98-4A06-1A3B-BDF0-A6B325F5CBAC}"/>
              </a:ext>
            </a:extLst>
          </p:cNvPr>
          <p:cNvSpPr>
            <a:spLocks noGrp="1"/>
          </p:cNvSpPr>
          <p:nvPr>
            <p:ph type="title"/>
          </p:nvPr>
        </p:nvSpPr>
        <p:spPr>
          <a:xfrm>
            <a:off x="1137034" y="609597"/>
            <a:ext cx="9392421" cy="1330841"/>
          </a:xfrm>
        </p:spPr>
        <p:txBody>
          <a:bodyPr>
            <a:normAutofit/>
          </a:bodyPr>
          <a:lstStyle/>
          <a:p>
            <a:r>
              <a:rPr lang="en-US" dirty="0"/>
              <a:t>Example Time: Frozen Lake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B0669314-63FD-3FBF-B29F-A0FD5C22F262}"/>
                  </a:ext>
                </a:extLst>
              </p:cNvPr>
              <p:cNvSpPr>
                <a:spLocks noGrp="1"/>
              </p:cNvSpPr>
              <p:nvPr>
                <p:ph idx="1"/>
              </p:nvPr>
            </p:nvSpPr>
            <p:spPr>
              <a:xfrm>
                <a:off x="1159818" y="2184914"/>
                <a:ext cx="4936182" cy="4484540"/>
              </a:xfrm>
            </p:spPr>
            <p:txBody>
              <a:bodyPr>
                <a:normAutofit/>
              </a:bodyPr>
              <a:lstStyle/>
              <a:p>
                <a:pPr marL="0" indent="0">
                  <a:buNone/>
                </a:pPr>
                <a:r>
                  <a:rPr lang="en-US" sz="2000" dirty="0"/>
                  <a:t>What is the value of each state given a random player rolling a 4 sided die?</a:t>
                </a:r>
              </a:p>
              <a:p>
                <a14:m>
                  <m:oMath xmlns:m="http://schemas.openxmlformats.org/officeDocument/2006/math">
                    <m:r>
                      <a:rPr lang="en-US" sz="2000" b="0" i="1" smtClean="0">
                        <a:latin typeface="Cambria Math" panose="02040503050406030204" pitchFamily="18" charset="0"/>
                      </a:rPr>
                      <m:t> </m:t>
                    </m:r>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𝜋</m:t>
                        </m:r>
                      </m:e>
                      <m:sub>
                        <m:r>
                          <a:rPr lang="en-US" sz="2000" b="0" i="1" smtClean="0">
                            <a:solidFill>
                              <a:srgbClr val="00B050"/>
                            </a:solidFill>
                            <a:latin typeface="Cambria Math" panose="02040503050406030204" pitchFamily="18" charset="0"/>
                          </a:rPr>
                          <m:t>𝑟𝑎𝑛𝑑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oMath>
                </a14:m>
                <a:r>
                  <a:rPr lang="en-US" sz="2000" dirty="0"/>
                  <a:t> for all states</a:t>
                </a:r>
              </a:p>
              <a:p>
                <a:pPr marL="0" indent="0">
                  <a:buNone/>
                </a:pPr>
                <a:r>
                  <a:rPr lang="en-US" sz="2000" dirty="0"/>
                  <a:t>What is the value of each action at a given state?</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rgbClr val="C00000"/>
                              </a:solidFill>
                              <a:latin typeface="Cambria Math" panose="02040503050406030204" pitchFamily="18" charset="0"/>
                              <a:ea typeface="Cambria Math" panose="02040503050406030204" pitchFamily="18" charset="0"/>
                            </a:rPr>
                          </m:ctrlPr>
                        </m:sSubPr>
                        <m:e>
                          <m:r>
                            <a:rPr lang="en-US" sz="2000" b="0" i="1" smtClean="0">
                              <a:solidFill>
                                <a:srgbClr val="C00000"/>
                              </a:solidFill>
                              <a:latin typeface="Cambria Math" panose="02040503050406030204" pitchFamily="18" charset="0"/>
                              <a:ea typeface="Cambria Math" panose="02040503050406030204" pitchFamily="18" charset="0"/>
                            </a:rPr>
                            <m:t>𝑎</m:t>
                          </m:r>
                        </m:e>
                        <m:sub>
                          <m:r>
                            <a:rPr lang="en-US" sz="2000" b="0" i="1" smtClean="0">
                              <a:solidFill>
                                <a:srgbClr val="C00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000" dirty="0"/>
                  <a:t>Let’s look at calculating these together for Frozen Lake</a:t>
                </a:r>
              </a:p>
              <a:p>
                <a:pPr marL="0" indent="0">
                  <a:buNone/>
                </a:pPr>
                <a:endParaRPr lang="en-US" sz="2000" dirty="0"/>
              </a:p>
              <a:p>
                <a:pPr marL="0" indent="0">
                  <a:buNone/>
                </a:pPr>
                <a:endParaRPr lang="en-US" sz="2000" dirty="0"/>
              </a:p>
            </p:txBody>
          </p:sp>
        </mc:Choice>
        <mc:Fallback xmlns="">
          <p:sp>
            <p:nvSpPr>
              <p:cNvPr id="9" name="Content Placeholder 8">
                <a:extLst>
                  <a:ext uri="{FF2B5EF4-FFF2-40B4-BE49-F238E27FC236}">
                    <a16:creationId xmlns:a16="http://schemas.microsoft.com/office/drawing/2014/main" id="{B0669314-63FD-3FBF-B29F-A0FD5C22F262}"/>
                  </a:ext>
                </a:extLst>
              </p:cNvPr>
              <p:cNvSpPr>
                <a:spLocks noGrp="1" noRot="1" noChangeAspect="1" noMove="1" noResize="1" noEditPoints="1" noAdjustHandles="1" noChangeArrowheads="1" noChangeShapeType="1" noTextEdit="1"/>
              </p:cNvSpPr>
              <p:nvPr>
                <p:ph idx="1"/>
              </p:nvPr>
            </p:nvSpPr>
            <p:spPr>
              <a:xfrm>
                <a:off x="1159818" y="2184914"/>
                <a:ext cx="4936182" cy="4484540"/>
              </a:xfrm>
              <a:blipFill>
                <a:blip r:embed="rId2"/>
                <a:stretch>
                  <a:fillRect l="-1235" t="-1223"/>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32D4AE62-9F57-D044-E2DB-0F7897211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4">
            <a:extLst>
              <a:ext uri="{FF2B5EF4-FFF2-40B4-BE49-F238E27FC236}">
                <a16:creationId xmlns:a16="http://schemas.microsoft.com/office/drawing/2014/main" id="{BEDE309B-BFC1-0BFF-AD71-7721F76407E1}"/>
              </a:ext>
            </a:extLst>
          </p:cNvPr>
          <p:cNvPicPr>
            <a:picLocks noChangeAspect="1"/>
          </p:cNvPicPr>
          <p:nvPr/>
        </p:nvPicPr>
        <p:blipFill>
          <a:blip r:embed="rId3"/>
          <a:srcRect l="1027" r="1027"/>
          <a:stretch/>
        </p:blipFill>
        <p:spPr>
          <a:xfrm>
            <a:off x="6674483" y="2184914"/>
            <a:ext cx="3749040" cy="3755915"/>
          </a:xfrm>
          <a:prstGeom prst="rect">
            <a:avLst/>
          </a:prstGeom>
        </p:spPr>
      </p:pic>
      <p:sp>
        <p:nvSpPr>
          <p:cNvPr id="4" name="TextBox 3">
            <a:extLst>
              <a:ext uri="{FF2B5EF4-FFF2-40B4-BE49-F238E27FC236}">
                <a16:creationId xmlns:a16="http://schemas.microsoft.com/office/drawing/2014/main" id="{4E307FEB-1DD5-24E1-B07F-26999A901E0E}"/>
              </a:ext>
            </a:extLst>
          </p:cNvPr>
          <p:cNvSpPr txBox="1"/>
          <p:nvPr/>
        </p:nvSpPr>
        <p:spPr>
          <a:xfrm>
            <a:off x="6827554" y="2257647"/>
            <a:ext cx="856527" cy="584775"/>
          </a:xfrm>
          <a:prstGeom prst="rect">
            <a:avLst/>
          </a:prstGeom>
          <a:noFill/>
        </p:spPr>
        <p:txBody>
          <a:bodyPr wrap="square" rtlCol="0">
            <a:spAutoFit/>
          </a:bodyPr>
          <a:lstStyle/>
          <a:p>
            <a:r>
              <a:rPr lang="en-US" sz="3200" dirty="0">
                <a:solidFill>
                  <a:srgbClr val="D2A000"/>
                </a:solidFill>
              </a:rPr>
              <a:t>0</a:t>
            </a:r>
          </a:p>
        </p:txBody>
      </p:sp>
      <p:sp>
        <p:nvSpPr>
          <p:cNvPr id="6" name="TextBox 5">
            <a:extLst>
              <a:ext uri="{FF2B5EF4-FFF2-40B4-BE49-F238E27FC236}">
                <a16:creationId xmlns:a16="http://schemas.microsoft.com/office/drawing/2014/main" id="{20C40BE2-B2AB-32B3-3988-39DFEA50F17C}"/>
              </a:ext>
            </a:extLst>
          </p:cNvPr>
          <p:cNvSpPr txBox="1"/>
          <p:nvPr/>
        </p:nvSpPr>
        <p:spPr>
          <a:xfrm>
            <a:off x="8715736" y="2288032"/>
            <a:ext cx="856527" cy="584775"/>
          </a:xfrm>
          <a:prstGeom prst="rect">
            <a:avLst/>
          </a:prstGeom>
          <a:noFill/>
        </p:spPr>
        <p:txBody>
          <a:bodyPr wrap="square" rtlCol="0">
            <a:spAutoFit/>
          </a:bodyPr>
          <a:lstStyle/>
          <a:p>
            <a:r>
              <a:rPr lang="en-US" sz="3200" dirty="0">
                <a:solidFill>
                  <a:srgbClr val="D2A000"/>
                </a:solidFill>
              </a:rPr>
              <a:t>1</a:t>
            </a:r>
          </a:p>
        </p:txBody>
      </p:sp>
      <p:sp>
        <p:nvSpPr>
          <p:cNvPr id="7" name="TextBox 6">
            <a:extLst>
              <a:ext uri="{FF2B5EF4-FFF2-40B4-BE49-F238E27FC236}">
                <a16:creationId xmlns:a16="http://schemas.microsoft.com/office/drawing/2014/main" id="{D915ECB5-8D44-9FE3-31FE-D70EBF3F2CBC}"/>
              </a:ext>
            </a:extLst>
          </p:cNvPr>
          <p:cNvSpPr txBox="1"/>
          <p:nvPr/>
        </p:nvSpPr>
        <p:spPr>
          <a:xfrm>
            <a:off x="6674483" y="4062871"/>
            <a:ext cx="856527" cy="584775"/>
          </a:xfrm>
          <a:prstGeom prst="rect">
            <a:avLst/>
          </a:prstGeom>
          <a:noFill/>
        </p:spPr>
        <p:txBody>
          <a:bodyPr wrap="square" rtlCol="0">
            <a:spAutoFit/>
          </a:bodyPr>
          <a:lstStyle/>
          <a:p>
            <a:r>
              <a:rPr lang="en-US" sz="3200" dirty="0">
                <a:solidFill>
                  <a:srgbClr val="D2A000"/>
                </a:solidFill>
              </a:rPr>
              <a:t>2</a:t>
            </a:r>
          </a:p>
        </p:txBody>
      </p:sp>
      <p:sp>
        <p:nvSpPr>
          <p:cNvPr id="8" name="TextBox 7">
            <a:extLst>
              <a:ext uri="{FF2B5EF4-FFF2-40B4-BE49-F238E27FC236}">
                <a16:creationId xmlns:a16="http://schemas.microsoft.com/office/drawing/2014/main" id="{E169EE99-D2CD-8554-03AE-40E5378B8C61}"/>
              </a:ext>
            </a:extLst>
          </p:cNvPr>
          <p:cNvSpPr txBox="1"/>
          <p:nvPr/>
        </p:nvSpPr>
        <p:spPr>
          <a:xfrm>
            <a:off x="8653754" y="4142187"/>
            <a:ext cx="856527" cy="584775"/>
          </a:xfrm>
          <a:prstGeom prst="rect">
            <a:avLst/>
          </a:prstGeom>
          <a:noFill/>
        </p:spPr>
        <p:txBody>
          <a:bodyPr wrap="square" rtlCol="0">
            <a:spAutoFit/>
          </a:bodyPr>
          <a:lstStyle/>
          <a:p>
            <a:r>
              <a:rPr lang="en-US" sz="3200" dirty="0">
                <a:solidFill>
                  <a:srgbClr val="D2A000"/>
                </a:solidFill>
              </a:rPr>
              <a:t>3</a:t>
            </a:r>
          </a:p>
        </p:txBody>
      </p:sp>
    </p:spTree>
    <p:extLst>
      <p:ext uri="{BB962C8B-B14F-4D97-AF65-F5344CB8AC3E}">
        <p14:creationId xmlns:p14="http://schemas.microsoft.com/office/powerpoint/2010/main" val="3751974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CCFD1F2D-B13F-4A25-285A-6A4CB40E4113}"/>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F128DE-2693-511F-8DFB-B05D846CC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384BB1C-A0D7-529C-1341-102B7434F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7D81BE-BD50-7826-FA5F-E91256DC887D}"/>
              </a:ext>
            </a:extLst>
          </p:cNvPr>
          <p:cNvSpPr>
            <a:spLocks noGrp="1"/>
          </p:cNvSpPr>
          <p:nvPr>
            <p:ph type="title"/>
          </p:nvPr>
        </p:nvSpPr>
        <p:spPr>
          <a:xfrm>
            <a:off x="1137034" y="609597"/>
            <a:ext cx="9392421" cy="1330841"/>
          </a:xfrm>
        </p:spPr>
        <p:txBody>
          <a:bodyPr>
            <a:normAutofit/>
          </a:bodyPr>
          <a:lstStyle/>
          <a:p>
            <a:r>
              <a:rPr lang="en-US" dirty="0"/>
              <a:t>Example Time: Frozen Lake</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CAEE94C4-8614-7EC3-17D3-2B1643EACB05}"/>
                  </a:ext>
                </a:extLst>
              </p:cNvPr>
              <p:cNvSpPr>
                <a:spLocks noGrp="1"/>
              </p:cNvSpPr>
              <p:nvPr>
                <p:ph idx="1"/>
              </p:nvPr>
            </p:nvSpPr>
            <p:spPr>
              <a:xfrm>
                <a:off x="1159818" y="2184914"/>
                <a:ext cx="4936182" cy="4484540"/>
              </a:xfrm>
            </p:spPr>
            <p:txBody>
              <a:bodyPr>
                <a:normAutofit/>
              </a:bodyPr>
              <a:lstStyle/>
              <a:p>
                <a:pPr marL="0" indent="0">
                  <a:buNone/>
                </a:pPr>
                <a:r>
                  <a:rPr lang="en-US" sz="2000" dirty="0"/>
                  <a:t>What is the value of each state given a random player rolling a 4 sided die?</a:t>
                </a:r>
              </a:p>
              <a:p>
                <a14:m>
                  <m:oMath xmlns:m="http://schemas.openxmlformats.org/officeDocument/2006/math">
                    <m:r>
                      <a:rPr lang="en-US" sz="2000" b="0" i="1" smtClean="0">
                        <a:latin typeface="Cambria Math" panose="02040503050406030204" pitchFamily="18" charset="0"/>
                      </a:rPr>
                      <m:t> </m:t>
                    </m:r>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𝜋</m:t>
                        </m:r>
                      </m:e>
                      <m:sub>
                        <m:r>
                          <a:rPr lang="en-US" sz="2000" b="0" i="1" smtClean="0">
                            <a:solidFill>
                              <a:srgbClr val="00B050"/>
                            </a:solidFill>
                            <a:latin typeface="Cambria Math" panose="02040503050406030204" pitchFamily="18" charset="0"/>
                          </a:rPr>
                          <m:t>𝑟𝑎𝑛𝑑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oMath>
                </a14:m>
                <a:r>
                  <a:rPr lang="en-US" sz="2000" dirty="0"/>
                  <a:t> for all states</a:t>
                </a:r>
              </a:p>
              <a:p>
                <a:pPr marL="0" indent="0">
                  <a:buNone/>
                </a:pPr>
                <a:r>
                  <a:rPr lang="en-US" sz="2000" dirty="0"/>
                  <a:t>What is the value of each action at a given state?</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rgbClr val="C00000"/>
                              </a:solidFill>
                              <a:latin typeface="Cambria Math" panose="02040503050406030204" pitchFamily="18" charset="0"/>
                              <a:ea typeface="Cambria Math" panose="02040503050406030204" pitchFamily="18" charset="0"/>
                            </a:rPr>
                          </m:ctrlPr>
                        </m:sSubPr>
                        <m:e>
                          <m:r>
                            <a:rPr lang="en-US" sz="2000" b="0" i="1" smtClean="0">
                              <a:solidFill>
                                <a:srgbClr val="C00000"/>
                              </a:solidFill>
                              <a:latin typeface="Cambria Math" panose="02040503050406030204" pitchFamily="18" charset="0"/>
                              <a:ea typeface="Cambria Math" panose="02040503050406030204" pitchFamily="18" charset="0"/>
                            </a:rPr>
                            <m:t>𝑎</m:t>
                          </m:r>
                        </m:e>
                        <m:sub>
                          <m:r>
                            <a:rPr lang="en-US" sz="2000" b="0" i="1" smtClean="0">
                              <a:solidFill>
                                <a:srgbClr val="C00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000" dirty="0"/>
                  <a:t>Let’s look at calculating these together for Frozen Lake</a:t>
                </a:r>
              </a:p>
              <a:p>
                <a:pPr marL="0" indent="0">
                  <a:buNone/>
                </a:pPr>
                <a:endParaRPr lang="en-US" sz="2000" dirty="0"/>
              </a:p>
              <a:p>
                <a:pPr marL="0" indent="0">
                  <a:buNone/>
                </a:pPr>
                <a:endParaRPr lang="en-US" sz="2000" dirty="0"/>
              </a:p>
            </p:txBody>
          </p:sp>
        </mc:Choice>
        <mc:Fallback>
          <p:sp>
            <p:nvSpPr>
              <p:cNvPr id="9" name="Content Placeholder 8">
                <a:extLst>
                  <a:ext uri="{FF2B5EF4-FFF2-40B4-BE49-F238E27FC236}">
                    <a16:creationId xmlns:a16="http://schemas.microsoft.com/office/drawing/2014/main" id="{CAEE94C4-8614-7EC3-17D3-2B1643EACB05}"/>
                  </a:ext>
                </a:extLst>
              </p:cNvPr>
              <p:cNvSpPr>
                <a:spLocks noGrp="1" noRot="1" noChangeAspect="1" noMove="1" noResize="1" noEditPoints="1" noAdjustHandles="1" noChangeArrowheads="1" noChangeShapeType="1" noTextEdit="1"/>
              </p:cNvSpPr>
              <p:nvPr>
                <p:ph idx="1"/>
              </p:nvPr>
            </p:nvSpPr>
            <p:spPr>
              <a:xfrm>
                <a:off x="1159818" y="2184914"/>
                <a:ext cx="4936182" cy="4484540"/>
              </a:xfrm>
              <a:blipFill>
                <a:blip r:embed="rId2"/>
                <a:stretch>
                  <a:fillRect l="-1235" t="-1223"/>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E1CEB0FB-AC49-BB82-63F2-6EC986DDC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4">
            <a:extLst>
              <a:ext uri="{FF2B5EF4-FFF2-40B4-BE49-F238E27FC236}">
                <a16:creationId xmlns:a16="http://schemas.microsoft.com/office/drawing/2014/main" id="{A29C9928-DB2C-6508-762F-CC19663E6D4E}"/>
              </a:ext>
            </a:extLst>
          </p:cNvPr>
          <p:cNvPicPr>
            <a:picLocks noChangeAspect="1"/>
          </p:cNvPicPr>
          <p:nvPr/>
        </p:nvPicPr>
        <p:blipFill>
          <a:blip r:embed="rId3"/>
          <a:srcRect l="1027" r="1027"/>
          <a:stretch/>
        </p:blipFill>
        <p:spPr>
          <a:xfrm>
            <a:off x="6674483" y="2184914"/>
            <a:ext cx="3749040" cy="3755915"/>
          </a:xfrm>
          <a:prstGeom prst="rect">
            <a:avLst/>
          </a:prstGeom>
        </p:spPr>
      </p:pic>
      <p:sp>
        <p:nvSpPr>
          <p:cNvPr id="4" name="TextBox 3">
            <a:extLst>
              <a:ext uri="{FF2B5EF4-FFF2-40B4-BE49-F238E27FC236}">
                <a16:creationId xmlns:a16="http://schemas.microsoft.com/office/drawing/2014/main" id="{D7E9375C-4740-B5CD-CD74-DAB52AA68EC2}"/>
              </a:ext>
            </a:extLst>
          </p:cNvPr>
          <p:cNvSpPr txBox="1"/>
          <p:nvPr/>
        </p:nvSpPr>
        <p:spPr>
          <a:xfrm>
            <a:off x="6827554" y="2257647"/>
            <a:ext cx="856527" cy="584775"/>
          </a:xfrm>
          <a:prstGeom prst="rect">
            <a:avLst/>
          </a:prstGeom>
          <a:noFill/>
        </p:spPr>
        <p:txBody>
          <a:bodyPr wrap="square" rtlCol="0">
            <a:spAutoFit/>
          </a:bodyPr>
          <a:lstStyle/>
          <a:p>
            <a:r>
              <a:rPr lang="en-US" sz="3200" dirty="0">
                <a:solidFill>
                  <a:srgbClr val="D2A000"/>
                </a:solidFill>
              </a:rPr>
              <a:t>0</a:t>
            </a:r>
          </a:p>
        </p:txBody>
      </p:sp>
      <p:sp>
        <p:nvSpPr>
          <p:cNvPr id="6" name="TextBox 5">
            <a:extLst>
              <a:ext uri="{FF2B5EF4-FFF2-40B4-BE49-F238E27FC236}">
                <a16:creationId xmlns:a16="http://schemas.microsoft.com/office/drawing/2014/main" id="{2CAA104D-82E3-E212-8FFD-983279A99890}"/>
              </a:ext>
            </a:extLst>
          </p:cNvPr>
          <p:cNvSpPr txBox="1"/>
          <p:nvPr/>
        </p:nvSpPr>
        <p:spPr>
          <a:xfrm>
            <a:off x="8715736" y="2288032"/>
            <a:ext cx="856527" cy="584775"/>
          </a:xfrm>
          <a:prstGeom prst="rect">
            <a:avLst/>
          </a:prstGeom>
          <a:noFill/>
        </p:spPr>
        <p:txBody>
          <a:bodyPr wrap="square" rtlCol="0">
            <a:spAutoFit/>
          </a:bodyPr>
          <a:lstStyle/>
          <a:p>
            <a:r>
              <a:rPr lang="en-US" sz="3200" dirty="0">
                <a:solidFill>
                  <a:srgbClr val="D2A000"/>
                </a:solidFill>
              </a:rPr>
              <a:t>1</a:t>
            </a:r>
          </a:p>
        </p:txBody>
      </p:sp>
      <p:sp>
        <p:nvSpPr>
          <p:cNvPr id="7" name="TextBox 6">
            <a:extLst>
              <a:ext uri="{FF2B5EF4-FFF2-40B4-BE49-F238E27FC236}">
                <a16:creationId xmlns:a16="http://schemas.microsoft.com/office/drawing/2014/main" id="{6B085150-7AF4-CF0C-C075-B190D9D667EF}"/>
              </a:ext>
            </a:extLst>
          </p:cNvPr>
          <p:cNvSpPr txBox="1"/>
          <p:nvPr/>
        </p:nvSpPr>
        <p:spPr>
          <a:xfrm>
            <a:off x="6674483" y="4062871"/>
            <a:ext cx="856527" cy="584775"/>
          </a:xfrm>
          <a:prstGeom prst="rect">
            <a:avLst/>
          </a:prstGeom>
          <a:noFill/>
        </p:spPr>
        <p:txBody>
          <a:bodyPr wrap="square" rtlCol="0">
            <a:spAutoFit/>
          </a:bodyPr>
          <a:lstStyle/>
          <a:p>
            <a:r>
              <a:rPr lang="en-US" sz="3200" dirty="0">
                <a:solidFill>
                  <a:srgbClr val="D2A000"/>
                </a:solidFill>
              </a:rPr>
              <a:t>2</a:t>
            </a:r>
          </a:p>
        </p:txBody>
      </p:sp>
      <p:sp>
        <p:nvSpPr>
          <p:cNvPr id="8" name="TextBox 7">
            <a:extLst>
              <a:ext uri="{FF2B5EF4-FFF2-40B4-BE49-F238E27FC236}">
                <a16:creationId xmlns:a16="http://schemas.microsoft.com/office/drawing/2014/main" id="{F97E6B1A-1311-08B6-FDC0-3E2C0657EA73}"/>
              </a:ext>
            </a:extLst>
          </p:cNvPr>
          <p:cNvSpPr txBox="1"/>
          <p:nvPr/>
        </p:nvSpPr>
        <p:spPr>
          <a:xfrm>
            <a:off x="8653754" y="4142187"/>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890FA58-DA68-B996-3ABD-75E1229FBCA7}"/>
                  </a:ext>
                </a:extLst>
              </p:cNvPr>
              <p:cNvSpPr txBox="1"/>
              <p:nvPr/>
            </p:nvSpPr>
            <p:spPr>
              <a:xfrm>
                <a:off x="6061224" y="2521892"/>
                <a:ext cx="4125028" cy="238443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 xmlns:m="http://schemas.openxmlformats.org/officeDocument/2006/math">
                    <m:sSub>
                      <m:sSubPr>
                        <m:ctrlPr>
                          <a:rPr lang="en-US" sz="1200" b="0" i="1" smtClean="0">
                            <a:solidFill>
                              <a:srgbClr val="00B050"/>
                            </a:solidFill>
                            <a:latin typeface="Cambria Math" panose="02040503050406030204" pitchFamily="18" charset="0"/>
                          </a:rPr>
                        </m:ctrlPr>
                      </m:sSubPr>
                      <m:e>
                        <m:r>
                          <a:rPr lang="en-US" sz="1200" b="0" i="1" smtClean="0">
                            <a:solidFill>
                              <a:srgbClr val="00B050"/>
                            </a:solidFill>
                            <a:latin typeface="Cambria Math" panose="02040503050406030204" pitchFamily="18" charset="0"/>
                          </a:rPr>
                          <m:t>𝜋</m:t>
                        </m:r>
                      </m:e>
                      <m:sub>
                        <m:r>
                          <a:rPr lang="en-US" sz="1200" b="0" i="1" smtClean="0">
                            <a:solidFill>
                              <a:srgbClr val="00B050"/>
                            </a:solidFill>
                            <a:latin typeface="Cambria Math" panose="02040503050406030204" pitchFamily="18" charset="0"/>
                          </a:rPr>
                          <m:t>𝑟𝑎𝑛𝑑</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4</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4</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4</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r>
                          <a:rPr lang="en-US" sz="1200" b="0" i="1" smtClean="0">
                            <a:latin typeface="Cambria Math" panose="02040503050406030204" pitchFamily="18" charset="0"/>
                          </a:rPr>
                          <m:t>4</m:t>
                        </m:r>
                      </m:den>
                    </m:f>
                    <m:r>
                      <a:rPr lang="en-US" sz="1200" b="0" i="1" smtClean="0">
                        <a:latin typeface="Cambria Math" panose="02040503050406030204" pitchFamily="18" charset="0"/>
                      </a:rPr>
                      <m:t>]</m:t>
                    </m:r>
                  </m:oMath>
                </a14:m>
                <a:r>
                  <a:rPr lang="en-US" sz="1200" dirty="0"/>
                  <a:t> for all states: The policy chooses with equal likelihood to go up, right, down, or left, regardless of where the agent is.</a:t>
                </a:r>
              </a:p>
              <a:p>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𝑉</m:t>
                        </m:r>
                      </m:e>
                      <m:sub>
                        <m:r>
                          <a:rPr lang="en-US" sz="1200" b="0" i="1" smtClean="0">
                            <a:solidFill>
                              <a:srgbClr val="00B050"/>
                            </a:solidFill>
                            <a:latin typeface="Cambria Math" panose="02040503050406030204" pitchFamily="18" charset="0"/>
                          </a:rPr>
                          <m:t>𝜋</m:t>
                        </m:r>
                      </m:sub>
                    </m:sSub>
                    <m:r>
                      <a:rPr lang="en-US" sz="1200" b="0" i="1" smtClean="0">
                        <a:latin typeface="Cambria Math" panose="02040503050406030204" pitchFamily="18" charset="0"/>
                      </a:rPr>
                      <m:t>(</m:t>
                    </m:r>
                    <m:sSub>
                      <m:sSubPr>
                        <m:ctrlPr>
                          <a:rPr lang="en-US" sz="1200" b="0" i="1" smtClean="0">
                            <a:solidFill>
                              <a:srgbClr val="D2A000"/>
                            </a:solidFill>
                            <a:latin typeface="Cambria Math" panose="02040503050406030204" pitchFamily="18" charset="0"/>
                          </a:rPr>
                        </m:ctrlPr>
                      </m:sSubPr>
                      <m:e>
                        <m:r>
                          <a:rPr lang="en-US" sz="1200" b="0" i="1" smtClean="0">
                            <a:solidFill>
                              <a:srgbClr val="D2A000"/>
                            </a:solidFill>
                            <a:latin typeface="Cambria Math" panose="02040503050406030204" pitchFamily="18" charset="0"/>
                          </a:rPr>
                          <m:t>𝑠</m:t>
                        </m:r>
                      </m:e>
                      <m:sub>
                        <m:r>
                          <a:rPr lang="en-US" sz="1200" b="0" i="1" smtClean="0">
                            <a:solidFill>
                              <a:srgbClr val="D2A000"/>
                            </a:solidFill>
                            <a:latin typeface="Cambria Math" panose="02040503050406030204" pitchFamily="18" charset="0"/>
                          </a:rPr>
                          <m:t>𝑡</m:t>
                        </m:r>
                      </m:sub>
                    </m:sSub>
                    <m:r>
                      <a:rPr lang="en-US" sz="1200" b="0" i="1" smtClean="0">
                        <a:latin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𝔼</m:t>
                    </m:r>
                    <m:r>
                      <a:rPr lang="en-US" sz="1200" b="0" i="1" smtClean="0">
                        <a:latin typeface="Cambria Math" panose="02040503050406030204" pitchFamily="18" charset="0"/>
                        <a:ea typeface="Cambria Math" panose="02040503050406030204" pitchFamily="18" charset="0"/>
                      </a:rPr>
                      <m:t>[</m:t>
                    </m:r>
                    <m:sSub>
                      <m:sSubPr>
                        <m:ctrlPr>
                          <a:rPr lang="en-US" sz="1200" b="0" i="1" smtClean="0">
                            <a:solidFill>
                              <a:srgbClr val="0070C0"/>
                            </a:solidFill>
                            <a:latin typeface="Cambria Math" panose="02040503050406030204" pitchFamily="18" charset="0"/>
                            <a:ea typeface="Cambria Math" panose="02040503050406030204" pitchFamily="18" charset="0"/>
                          </a:rPr>
                        </m:ctrlPr>
                      </m:sSubPr>
                      <m:e>
                        <m:r>
                          <a:rPr lang="en-US" sz="1200" b="0" i="1" smtClean="0">
                            <a:solidFill>
                              <a:srgbClr val="0070C0"/>
                            </a:solidFill>
                            <a:latin typeface="Cambria Math" panose="02040503050406030204" pitchFamily="18" charset="0"/>
                            <a:ea typeface="Cambria Math" panose="02040503050406030204" pitchFamily="18" charset="0"/>
                          </a:rPr>
                          <m:t>𝐺</m:t>
                        </m:r>
                      </m:e>
                      <m:sub>
                        <m:r>
                          <a:rPr lang="en-US" sz="1200" b="0" i="1" smtClean="0">
                            <a:solidFill>
                              <a:srgbClr val="0070C0"/>
                            </a:solidFill>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m:t>
                    </m:r>
                    <m:r>
                      <a:rPr lang="en-US" sz="1200" b="0" i="1" smtClean="0">
                        <a:solidFill>
                          <a:srgbClr val="00B050"/>
                        </a:solidFill>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m:t>
                    </m:r>
                    <m:sSub>
                      <m:sSubPr>
                        <m:ctrlPr>
                          <a:rPr lang="en-US" sz="1200" b="0" i="1" smtClean="0">
                            <a:solidFill>
                              <a:srgbClr val="D2A000"/>
                            </a:solidFill>
                            <a:latin typeface="Cambria Math" panose="02040503050406030204" pitchFamily="18" charset="0"/>
                            <a:ea typeface="Cambria Math" panose="02040503050406030204" pitchFamily="18" charset="0"/>
                          </a:rPr>
                        </m:ctrlPr>
                      </m:sSubPr>
                      <m:e>
                        <m:r>
                          <a:rPr lang="en-US" sz="1200" b="0" i="1" smtClean="0">
                            <a:solidFill>
                              <a:srgbClr val="D2A000"/>
                            </a:solidFill>
                            <a:latin typeface="Cambria Math" panose="02040503050406030204" pitchFamily="18" charset="0"/>
                            <a:ea typeface="Cambria Math" panose="02040503050406030204" pitchFamily="18" charset="0"/>
                          </a:rPr>
                          <m:t>𝑠</m:t>
                        </m:r>
                      </m:e>
                      <m:sub>
                        <m:r>
                          <a:rPr lang="en-US" sz="1200" b="0" i="1" smtClean="0">
                            <a:solidFill>
                              <a:srgbClr val="D2A000"/>
                            </a:solidFill>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m:t>
                    </m:r>
                  </m:oMath>
                </a14:m>
                <a:r>
                  <a:rPr lang="en-US" sz="1200" dirty="0"/>
                  <a:t>: The value function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𝑉</m:t>
                        </m:r>
                      </m:e>
                      <m:sub>
                        <m:r>
                          <a:rPr lang="en-US" sz="1200" i="1">
                            <a:solidFill>
                              <a:srgbClr val="00B050"/>
                            </a:solidFill>
                            <a:latin typeface="Cambria Math" panose="02040503050406030204" pitchFamily="18" charset="0"/>
                          </a:rPr>
                          <m:t>𝜋</m:t>
                        </m:r>
                      </m:sub>
                    </m:sSub>
                    <m:d>
                      <m:dPr>
                        <m:ctrlPr>
                          <a:rPr lang="en-US" sz="1200" i="1">
                            <a:solidFill>
                              <a:srgbClr val="00B050"/>
                            </a:solidFill>
                            <a:latin typeface="Cambria Math" panose="02040503050406030204" pitchFamily="18" charset="0"/>
                          </a:rPr>
                        </m:ctrlPr>
                      </m:dPr>
                      <m:e>
                        <m:sSub>
                          <m:sSubPr>
                            <m:ctrlPr>
                              <a:rPr lang="en-US" sz="1200" i="1">
                                <a:solidFill>
                                  <a:srgbClr val="D2A000"/>
                                </a:solidFill>
                                <a:latin typeface="Cambria Math" panose="02040503050406030204" pitchFamily="18" charset="0"/>
                              </a:rPr>
                            </m:ctrlPr>
                          </m:sSubPr>
                          <m:e>
                            <m:r>
                              <a:rPr lang="en-US" sz="1200" i="1">
                                <a:solidFill>
                                  <a:srgbClr val="D2A000"/>
                                </a:solidFill>
                                <a:latin typeface="Cambria Math" panose="02040503050406030204" pitchFamily="18" charset="0"/>
                              </a:rPr>
                              <m:t>𝑠</m:t>
                            </m:r>
                          </m:e>
                          <m:sub>
                            <m:r>
                              <a:rPr lang="en-US" sz="1200" i="1">
                                <a:solidFill>
                                  <a:srgbClr val="D2A000"/>
                                </a:solidFill>
                                <a:latin typeface="Cambria Math" panose="02040503050406030204" pitchFamily="18" charset="0"/>
                              </a:rPr>
                              <m:t>𝑡</m:t>
                            </m:r>
                          </m:sub>
                        </m:sSub>
                      </m:e>
                    </m:d>
                  </m:oMath>
                </a14:m>
                <a:r>
                  <a:rPr lang="en-US" sz="1200" dirty="0"/>
                  <a:t> for the policy </a:t>
                </a:r>
                <a14:m>
                  <m:oMath xmlns:m="http://schemas.openxmlformats.org/officeDocument/2006/math">
                    <m:r>
                      <a:rPr lang="en-US" sz="1200" i="1">
                        <a:solidFill>
                          <a:srgbClr val="00B050"/>
                        </a:solidFill>
                        <a:latin typeface="Cambria Math" panose="02040503050406030204" pitchFamily="18" charset="0"/>
                      </a:rPr>
                      <m:t>𝜋</m:t>
                    </m:r>
                  </m:oMath>
                </a14:m>
                <a:r>
                  <a:rPr lang="en-US" sz="1200" dirty="0"/>
                  <a:t> at state </a:t>
                </a:r>
                <a14:m>
                  <m:oMath xmlns:m="http://schemas.openxmlformats.org/officeDocument/2006/math">
                    <m:sSub>
                      <m:sSubPr>
                        <m:ctrlPr>
                          <a:rPr lang="en-US" sz="1200" i="1">
                            <a:solidFill>
                              <a:srgbClr val="D2A000"/>
                            </a:solidFill>
                            <a:latin typeface="Cambria Math" panose="02040503050406030204" pitchFamily="18" charset="0"/>
                          </a:rPr>
                        </m:ctrlPr>
                      </m:sSubPr>
                      <m:e>
                        <m:r>
                          <a:rPr lang="en-US" sz="1200" i="1">
                            <a:solidFill>
                              <a:srgbClr val="D2A000"/>
                            </a:solidFill>
                            <a:latin typeface="Cambria Math" panose="02040503050406030204" pitchFamily="18" charset="0"/>
                          </a:rPr>
                          <m:t>𝑠</m:t>
                        </m:r>
                      </m:e>
                      <m:sub>
                        <m:r>
                          <a:rPr lang="en-US" sz="1200" i="1">
                            <a:solidFill>
                              <a:srgbClr val="D2A000"/>
                            </a:solidFill>
                            <a:latin typeface="Cambria Math" panose="02040503050406030204" pitchFamily="18" charset="0"/>
                          </a:rPr>
                          <m:t>𝑡</m:t>
                        </m:r>
                      </m:sub>
                    </m:sSub>
                  </m:oMath>
                </a14:m>
                <a:r>
                  <a:rPr lang="en-US" sz="1200" dirty="0"/>
                  <a:t> is the expected discounted sum of current and future </a:t>
                </a:r>
                <a:r>
                  <a:rPr lang="en-US" sz="1200" dirty="0" err="1"/>
                  <a:t>rewards</a:t>
                </a:r>
                <a:r>
                  <a:rPr lang="en-US" sz="1200" dirty="0"/>
                  <a:t> </a:t>
                </a:r>
                <a14:m>
                  <m:oMath xmlns:m="http://schemas.openxmlformats.org/officeDocument/2006/math">
                    <m:sSub>
                      <m:sSubPr>
                        <m:ctrlPr>
                          <a:rPr lang="en-US" sz="1200" i="1">
                            <a:solidFill>
                              <a:srgbClr val="0070C0"/>
                            </a:solidFill>
                            <a:latin typeface="Cambria Math" panose="02040503050406030204" pitchFamily="18" charset="0"/>
                            <a:ea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𝐺</m:t>
                        </m:r>
                      </m:e>
                      <m:sub>
                        <m:r>
                          <a:rPr lang="en-US" sz="1200" i="1">
                            <a:solidFill>
                              <a:srgbClr val="0070C0"/>
                            </a:solidFill>
                            <a:latin typeface="Cambria Math" panose="02040503050406030204" pitchFamily="18" charset="0"/>
                            <a:ea typeface="Cambria Math" panose="02040503050406030204" pitchFamily="18" charset="0"/>
                          </a:rPr>
                          <m:t>𝑡</m:t>
                        </m:r>
                      </m:sub>
                    </m:sSub>
                  </m:oMath>
                </a14:m>
                <a:r>
                  <a:rPr lang="en-US" sz="1200" dirty="0"/>
                  <a:t> for an agent at the state </a:t>
                </a:r>
                <a14:m>
                  <m:oMath xmlns:m="http://schemas.openxmlformats.org/officeDocument/2006/math">
                    <m:sSub>
                      <m:sSubPr>
                        <m:ctrlPr>
                          <a:rPr lang="en-US" sz="1200" i="1">
                            <a:solidFill>
                              <a:srgbClr val="D2A000"/>
                            </a:solidFill>
                            <a:latin typeface="Cambria Math" panose="02040503050406030204" pitchFamily="18" charset="0"/>
                            <a:ea typeface="Cambria Math" panose="02040503050406030204" pitchFamily="18" charset="0"/>
                          </a:rPr>
                        </m:ctrlPr>
                      </m:sSubPr>
                      <m:e>
                        <m:r>
                          <a:rPr lang="en-US" sz="1200" i="1">
                            <a:solidFill>
                              <a:srgbClr val="D2A000"/>
                            </a:solidFill>
                            <a:latin typeface="Cambria Math" panose="02040503050406030204" pitchFamily="18" charset="0"/>
                            <a:ea typeface="Cambria Math" panose="02040503050406030204" pitchFamily="18" charset="0"/>
                          </a:rPr>
                          <m:t>𝑠</m:t>
                        </m:r>
                      </m:e>
                      <m:sub>
                        <m:r>
                          <a:rPr lang="en-US" sz="1200" i="1">
                            <a:solidFill>
                              <a:srgbClr val="D2A000"/>
                            </a:solidFill>
                            <a:latin typeface="Cambria Math" panose="02040503050406030204" pitchFamily="18" charset="0"/>
                            <a:ea typeface="Cambria Math" panose="02040503050406030204" pitchFamily="18" charset="0"/>
                          </a:rPr>
                          <m:t>𝑡</m:t>
                        </m:r>
                      </m:sub>
                    </m:sSub>
                  </m:oMath>
                </a14:m>
                <a:r>
                  <a:rPr lang="en-US" sz="1200" dirty="0"/>
                  <a:t> following policy </a:t>
                </a:r>
                <a14:m>
                  <m:oMath xmlns:m="http://schemas.openxmlformats.org/officeDocument/2006/math">
                    <m:r>
                      <a:rPr lang="en-US" sz="1200" i="1">
                        <a:solidFill>
                          <a:srgbClr val="00B050"/>
                        </a:solidFill>
                        <a:latin typeface="Cambria Math" panose="02040503050406030204" pitchFamily="18" charset="0"/>
                        <a:ea typeface="Cambria Math" panose="02040503050406030204" pitchFamily="18" charset="0"/>
                      </a:rPr>
                      <m:t>𝜋</m:t>
                    </m:r>
                  </m:oMath>
                </a14:m>
                <a:r>
                  <a:rPr lang="en-US" sz="1200" dirty="0"/>
                  <a:t>.</a:t>
                </a:r>
              </a:p>
              <a:p>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𝑄</m:t>
                        </m:r>
                      </m:e>
                      <m:sub>
                        <m:r>
                          <a:rPr lang="en-US" sz="1200" b="0" i="1" smtClean="0">
                            <a:solidFill>
                              <a:srgbClr val="00B050"/>
                            </a:solidFill>
                            <a:latin typeface="Cambria Math" panose="02040503050406030204" pitchFamily="18" charset="0"/>
                          </a:rPr>
                          <m:t>𝜋</m:t>
                        </m:r>
                      </m:sub>
                    </m:sSub>
                    <m:r>
                      <a:rPr lang="en-US" sz="1200" b="0" i="1" smtClean="0">
                        <a:latin typeface="Cambria Math" panose="02040503050406030204" pitchFamily="18" charset="0"/>
                      </a:rPr>
                      <m:t>(</m:t>
                    </m:r>
                    <m:sSub>
                      <m:sSubPr>
                        <m:ctrlPr>
                          <a:rPr lang="en-US" sz="1200" b="0" i="1" smtClean="0">
                            <a:solidFill>
                              <a:srgbClr val="D2A000"/>
                            </a:solidFill>
                            <a:latin typeface="Cambria Math" panose="02040503050406030204" pitchFamily="18" charset="0"/>
                          </a:rPr>
                        </m:ctrlPr>
                      </m:sSubPr>
                      <m:e>
                        <m:r>
                          <a:rPr lang="en-US" sz="1200" b="0" i="1" smtClean="0">
                            <a:solidFill>
                              <a:srgbClr val="D2A000"/>
                            </a:solidFill>
                            <a:latin typeface="Cambria Math" panose="02040503050406030204" pitchFamily="18" charset="0"/>
                          </a:rPr>
                          <m:t>𝑠</m:t>
                        </m:r>
                      </m:e>
                      <m:sub>
                        <m:r>
                          <a:rPr lang="en-US" sz="1200" b="0" i="1" smtClean="0">
                            <a:solidFill>
                              <a:srgbClr val="D2A000"/>
                            </a:solidFill>
                            <a:latin typeface="Cambria Math" panose="02040503050406030204" pitchFamily="18" charset="0"/>
                          </a:rPr>
                          <m:t>𝑡</m:t>
                        </m:r>
                      </m:sub>
                    </m:sSub>
                    <m:r>
                      <a:rPr lang="en-US" sz="1200" b="0" i="1" smtClean="0">
                        <a:latin typeface="Cambria Math" panose="02040503050406030204" pitchFamily="18" charset="0"/>
                      </a:rPr>
                      <m:t>,</m:t>
                    </m:r>
                    <m:sSub>
                      <m:sSubPr>
                        <m:ctrlPr>
                          <a:rPr lang="en-US" sz="1200" b="0" i="1" smtClean="0">
                            <a:solidFill>
                              <a:srgbClr val="C00000"/>
                            </a:solidFill>
                            <a:latin typeface="Cambria Math" panose="02040503050406030204" pitchFamily="18" charset="0"/>
                          </a:rPr>
                        </m:ctrlPr>
                      </m:sSubPr>
                      <m:e>
                        <m:r>
                          <a:rPr lang="en-US" sz="1200" b="0" i="1" smtClean="0">
                            <a:solidFill>
                              <a:srgbClr val="C00000"/>
                            </a:solidFill>
                            <a:latin typeface="Cambria Math" panose="02040503050406030204" pitchFamily="18" charset="0"/>
                          </a:rPr>
                          <m:t>𝑎</m:t>
                        </m:r>
                      </m:e>
                      <m:sub>
                        <m:r>
                          <a:rPr lang="en-US" sz="1200" b="0" i="1" smtClean="0">
                            <a:solidFill>
                              <a:srgbClr val="C00000"/>
                            </a:solidFill>
                            <a:latin typeface="Cambria Math" panose="02040503050406030204" pitchFamily="18" charset="0"/>
                          </a:rPr>
                          <m:t>𝑡</m:t>
                        </m:r>
                      </m:sub>
                    </m:sSub>
                    <m:r>
                      <a:rPr lang="en-US" sz="1200" b="0" i="1" smtClean="0">
                        <a:latin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𝔼</m:t>
                    </m:r>
                    <m:r>
                      <a:rPr lang="en-US" sz="1200" b="0" i="1" smtClean="0">
                        <a:latin typeface="Cambria Math" panose="02040503050406030204" pitchFamily="18" charset="0"/>
                        <a:ea typeface="Cambria Math" panose="02040503050406030204" pitchFamily="18" charset="0"/>
                      </a:rPr>
                      <m:t>[</m:t>
                    </m:r>
                    <m:sSub>
                      <m:sSubPr>
                        <m:ctrlPr>
                          <a:rPr lang="en-US" sz="1200" b="0" i="1" smtClean="0">
                            <a:solidFill>
                              <a:srgbClr val="0070C0"/>
                            </a:solidFill>
                            <a:latin typeface="Cambria Math" panose="02040503050406030204" pitchFamily="18" charset="0"/>
                            <a:ea typeface="Cambria Math" panose="02040503050406030204" pitchFamily="18" charset="0"/>
                          </a:rPr>
                        </m:ctrlPr>
                      </m:sSubPr>
                      <m:e>
                        <m:r>
                          <a:rPr lang="en-US" sz="1200" b="0" i="1" smtClean="0">
                            <a:solidFill>
                              <a:srgbClr val="0070C0"/>
                            </a:solidFill>
                            <a:latin typeface="Cambria Math" panose="02040503050406030204" pitchFamily="18" charset="0"/>
                            <a:ea typeface="Cambria Math" panose="02040503050406030204" pitchFamily="18" charset="0"/>
                          </a:rPr>
                          <m:t>𝐺</m:t>
                        </m:r>
                      </m:e>
                      <m:sub>
                        <m:r>
                          <a:rPr lang="en-US" sz="1200" b="0" i="1" smtClean="0">
                            <a:solidFill>
                              <a:srgbClr val="0070C0"/>
                            </a:solidFill>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m:t>
                    </m:r>
                    <m:r>
                      <a:rPr lang="en-US" sz="1200" b="0" i="1" smtClean="0">
                        <a:solidFill>
                          <a:srgbClr val="00B050"/>
                        </a:solidFill>
                        <a:latin typeface="Cambria Math" panose="02040503050406030204" pitchFamily="18" charset="0"/>
                        <a:ea typeface="Cambria Math" panose="02040503050406030204" pitchFamily="18" charset="0"/>
                      </a:rPr>
                      <m:t>𝜋</m:t>
                    </m:r>
                    <m:r>
                      <a:rPr lang="en-US" sz="1200" b="0" i="1" smtClean="0">
                        <a:latin typeface="Cambria Math" panose="02040503050406030204" pitchFamily="18" charset="0"/>
                        <a:ea typeface="Cambria Math" panose="02040503050406030204" pitchFamily="18" charset="0"/>
                      </a:rPr>
                      <m:t>,</m:t>
                    </m:r>
                    <m:sSub>
                      <m:sSubPr>
                        <m:ctrlPr>
                          <a:rPr lang="en-US" sz="1200" b="0" i="1" smtClean="0">
                            <a:solidFill>
                              <a:srgbClr val="D2A000"/>
                            </a:solidFill>
                            <a:latin typeface="Cambria Math" panose="02040503050406030204" pitchFamily="18" charset="0"/>
                            <a:ea typeface="Cambria Math" panose="02040503050406030204" pitchFamily="18" charset="0"/>
                          </a:rPr>
                        </m:ctrlPr>
                      </m:sSubPr>
                      <m:e>
                        <m:r>
                          <a:rPr lang="en-US" sz="1200" b="0" i="1" smtClean="0">
                            <a:solidFill>
                              <a:srgbClr val="D2A000"/>
                            </a:solidFill>
                            <a:latin typeface="Cambria Math" panose="02040503050406030204" pitchFamily="18" charset="0"/>
                            <a:ea typeface="Cambria Math" panose="02040503050406030204" pitchFamily="18" charset="0"/>
                          </a:rPr>
                          <m:t>𝑠</m:t>
                        </m:r>
                      </m:e>
                      <m:sub>
                        <m:r>
                          <a:rPr lang="en-US" sz="1200" b="0" i="1" smtClean="0">
                            <a:solidFill>
                              <a:srgbClr val="D2A000"/>
                            </a:solidFill>
                            <a:latin typeface="Cambria Math" panose="02040503050406030204" pitchFamily="18" charset="0"/>
                            <a:ea typeface="Cambria Math" panose="02040503050406030204" pitchFamily="18" charset="0"/>
                          </a:rPr>
                          <m:t>𝑡</m:t>
                        </m:r>
                      </m:sub>
                    </m:sSub>
                    <m:r>
                      <a:rPr lang="en-US" sz="1200" b="0" i="1" smtClean="0">
                        <a:solidFill>
                          <a:schemeClr val="tx1"/>
                        </a:solidFill>
                        <a:latin typeface="Cambria Math" panose="02040503050406030204" pitchFamily="18" charset="0"/>
                        <a:ea typeface="Cambria Math" panose="02040503050406030204" pitchFamily="18" charset="0"/>
                      </a:rPr>
                      <m:t>,</m:t>
                    </m:r>
                    <m:sSub>
                      <m:sSubPr>
                        <m:ctrlPr>
                          <a:rPr lang="en-US" sz="1200" b="0" i="1" smtClean="0">
                            <a:solidFill>
                              <a:srgbClr val="C00000"/>
                            </a:solidFill>
                            <a:latin typeface="Cambria Math" panose="02040503050406030204" pitchFamily="18" charset="0"/>
                            <a:ea typeface="Cambria Math" panose="02040503050406030204" pitchFamily="18" charset="0"/>
                          </a:rPr>
                        </m:ctrlPr>
                      </m:sSubPr>
                      <m:e>
                        <m:r>
                          <a:rPr lang="en-US" sz="1200" b="0" i="1" smtClean="0">
                            <a:solidFill>
                              <a:srgbClr val="C00000"/>
                            </a:solidFill>
                            <a:latin typeface="Cambria Math" panose="02040503050406030204" pitchFamily="18" charset="0"/>
                            <a:ea typeface="Cambria Math" panose="02040503050406030204" pitchFamily="18" charset="0"/>
                          </a:rPr>
                          <m:t>𝑎</m:t>
                        </m:r>
                      </m:e>
                      <m:sub>
                        <m:r>
                          <a:rPr lang="en-US" sz="1200" b="0" i="1" smtClean="0">
                            <a:solidFill>
                              <a:srgbClr val="C00000"/>
                            </a:solidFill>
                            <a:latin typeface="Cambria Math" panose="02040503050406030204" pitchFamily="18" charset="0"/>
                            <a:ea typeface="Cambria Math" panose="02040503050406030204" pitchFamily="18" charset="0"/>
                          </a:rPr>
                          <m:t>𝑡</m:t>
                        </m:r>
                      </m:sub>
                    </m:sSub>
                    <m:r>
                      <a:rPr lang="en-US" sz="1200" b="0" i="1" smtClean="0">
                        <a:latin typeface="Cambria Math" panose="02040503050406030204" pitchFamily="18" charset="0"/>
                        <a:ea typeface="Cambria Math" panose="02040503050406030204" pitchFamily="18" charset="0"/>
                      </a:rPr>
                      <m:t>]</m:t>
                    </m:r>
                  </m:oMath>
                </a14:m>
                <a:r>
                  <a:rPr lang="en-US" sz="1200" dirty="0"/>
                  <a:t>: The action valuation function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𝑄</m:t>
                        </m:r>
                      </m:e>
                      <m:sub>
                        <m:r>
                          <a:rPr lang="en-US" sz="1200" i="1">
                            <a:solidFill>
                              <a:srgbClr val="00B050"/>
                            </a:solidFill>
                            <a:latin typeface="Cambria Math" panose="02040503050406030204" pitchFamily="18" charset="0"/>
                          </a:rPr>
                          <m:t>𝜋</m:t>
                        </m:r>
                      </m:sub>
                    </m:sSub>
                    <m:r>
                      <a:rPr lang="en-US" sz="1200" i="1">
                        <a:latin typeface="Cambria Math" panose="02040503050406030204" pitchFamily="18" charset="0"/>
                      </a:rPr>
                      <m:t>(</m:t>
                    </m:r>
                    <m:sSub>
                      <m:sSubPr>
                        <m:ctrlPr>
                          <a:rPr lang="en-US" sz="1200" i="1">
                            <a:solidFill>
                              <a:srgbClr val="D2A000"/>
                            </a:solidFill>
                            <a:latin typeface="Cambria Math" panose="02040503050406030204" pitchFamily="18" charset="0"/>
                          </a:rPr>
                        </m:ctrlPr>
                      </m:sSubPr>
                      <m:e>
                        <m:r>
                          <a:rPr lang="en-US" sz="1200" i="1">
                            <a:solidFill>
                              <a:srgbClr val="D2A000"/>
                            </a:solidFill>
                            <a:latin typeface="Cambria Math" panose="02040503050406030204" pitchFamily="18" charset="0"/>
                          </a:rPr>
                          <m:t>𝑠</m:t>
                        </m:r>
                      </m:e>
                      <m:sub>
                        <m:r>
                          <a:rPr lang="en-US" sz="1200" i="1">
                            <a:solidFill>
                              <a:srgbClr val="D2A000"/>
                            </a:solidFill>
                            <a:latin typeface="Cambria Math" panose="02040503050406030204" pitchFamily="18" charset="0"/>
                          </a:rPr>
                          <m:t>𝑡</m:t>
                        </m:r>
                      </m:sub>
                    </m:sSub>
                    <m:r>
                      <a:rPr lang="en-US" sz="1200" i="1">
                        <a:latin typeface="Cambria Math" panose="02040503050406030204" pitchFamily="18" charset="0"/>
                      </a:rPr>
                      <m:t>,</m:t>
                    </m:r>
                    <m:sSub>
                      <m:sSubPr>
                        <m:ctrlPr>
                          <a:rPr lang="en-US" sz="1200" i="1">
                            <a:solidFill>
                              <a:srgbClr val="C00000"/>
                            </a:solidFill>
                            <a:latin typeface="Cambria Math" panose="02040503050406030204" pitchFamily="18" charset="0"/>
                          </a:rPr>
                        </m:ctrlPr>
                      </m:sSubPr>
                      <m:e>
                        <m:r>
                          <a:rPr lang="en-US" sz="1200" i="1">
                            <a:solidFill>
                              <a:srgbClr val="C00000"/>
                            </a:solidFill>
                            <a:latin typeface="Cambria Math" panose="02040503050406030204" pitchFamily="18" charset="0"/>
                          </a:rPr>
                          <m:t>𝑎</m:t>
                        </m:r>
                      </m:e>
                      <m:sub>
                        <m:r>
                          <a:rPr lang="en-US" sz="1200" i="1">
                            <a:solidFill>
                              <a:srgbClr val="C00000"/>
                            </a:solidFill>
                            <a:latin typeface="Cambria Math" panose="02040503050406030204" pitchFamily="18" charset="0"/>
                          </a:rPr>
                          <m:t>𝑡</m:t>
                        </m:r>
                      </m:sub>
                    </m:sSub>
                    <m:r>
                      <a:rPr lang="en-US" sz="1200" i="1">
                        <a:latin typeface="Cambria Math" panose="02040503050406030204" pitchFamily="18" charset="0"/>
                      </a:rPr>
                      <m:t>)</m:t>
                    </m:r>
                  </m:oMath>
                </a14:m>
                <a:r>
                  <a:rPr lang="en-US" sz="1200" dirty="0"/>
                  <a:t> at state </a:t>
                </a:r>
                <a14:m>
                  <m:oMath xmlns:m="http://schemas.openxmlformats.org/officeDocument/2006/math">
                    <m:sSub>
                      <m:sSubPr>
                        <m:ctrlPr>
                          <a:rPr lang="en-US" sz="1200" i="1">
                            <a:solidFill>
                              <a:srgbClr val="D2A000"/>
                            </a:solidFill>
                            <a:latin typeface="Cambria Math" panose="02040503050406030204" pitchFamily="18" charset="0"/>
                          </a:rPr>
                        </m:ctrlPr>
                      </m:sSubPr>
                      <m:e>
                        <m:r>
                          <a:rPr lang="en-US" sz="1200" i="1">
                            <a:solidFill>
                              <a:srgbClr val="D2A000"/>
                            </a:solidFill>
                            <a:latin typeface="Cambria Math" panose="02040503050406030204" pitchFamily="18" charset="0"/>
                          </a:rPr>
                          <m:t>𝑠</m:t>
                        </m:r>
                      </m:e>
                      <m:sub>
                        <m:r>
                          <a:rPr lang="en-US" sz="1200" i="1">
                            <a:solidFill>
                              <a:srgbClr val="D2A000"/>
                            </a:solidFill>
                            <a:latin typeface="Cambria Math" panose="02040503050406030204" pitchFamily="18" charset="0"/>
                          </a:rPr>
                          <m:t>𝑡</m:t>
                        </m:r>
                      </m:sub>
                    </m:sSub>
                  </m:oMath>
                </a14:m>
                <a:r>
                  <a:rPr lang="en-US" sz="1200" dirty="0"/>
                  <a:t> for taking action </a:t>
                </a:r>
                <a14:m>
                  <m:oMath xmlns:m="http://schemas.openxmlformats.org/officeDocument/2006/math">
                    <m:sSub>
                      <m:sSubPr>
                        <m:ctrlPr>
                          <a:rPr lang="en-US" sz="1200" i="1">
                            <a:solidFill>
                              <a:srgbClr val="C00000"/>
                            </a:solidFill>
                            <a:latin typeface="Cambria Math" panose="02040503050406030204" pitchFamily="18" charset="0"/>
                          </a:rPr>
                        </m:ctrlPr>
                      </m:sSubPr>
                      <m:e>
                        <m:r>
                          <a:rPr lang="en-US" sz="1200" i="1">
                            <a:solidFill>
                              <a:srgbClr val="C00000"/>
                            </a:solidFill>
                            <a:latin typeface="Cambria Math" panose="02040503050406030204" pitchFamily="18" charset="0"/>
                          </a:rPr>
                          <m:t>𝑎</m:t>
                        </m:r>
                      </m:e>
                      <m:sub>
                        <m:r>
                          <a:rPr lang="en-US" sz="1200" i="1">
                            <a:solidFill>
                              <a:srgbClr val="C00000"/>
                            </a:solidFill>
                            <a:latin typeface="Cambria Math" panose="02040503050406030204" pitchFamily="18" charset="0"/>
                          </a:rPr>
                          <m:t>𝑡</m:t>
                        </m:r>
                      </m:sub>
                    </m:sSub>
                  </m:oMath>
                </a14:m>
                <a:r>
                  <a:rPr lang="en-US" sz="1200" dirty="0"/>
                  <a:t> is the expected discounted sum of current and future rewards </a:t>
                </a:r>
                <a14:m>
                  <m:oMath xmlns:m="http://schemas.openxmlformats.org/officeDocument/2006/math">
                    <m:sSub>
                      <m:sSubPr>
                        <m:ctrlPr>
                          <a:rPr lang="en-US" sz="1200" i="1">
                            <a:solidFill>
                              <a:srgbClr val="0070C0"/>
                            </a:solidFill>
                            <a:latin typeface="Cambria Math" panose="02040503050406030204" pitchFamily="18" charset="0"/>
                            <a:ea typeface="Cambria Math" panose="02040503050406030204" pitchFamily="18" charset="0"/>
                          </a:rPr>
                        </m:ctrlPr>
                      </m:sSubPr>
                      <m:e>
                        <m:r>
                          <a:rPr lang="en-US" sz="1200" i="1">
                            <a:solidFill>
                              <a:srgbClr val="0070C0"/>
                            </a:solidFill>
                            <a:latin typeface="Cambria Math" panose="02040503050406030204" pitchFamily="18" charset="0"/>
                            <a:ea typeface="Cambria Math" panose="02040503050406030204" pitchFamily="18" charset="0"/>
                          </a:rPr>
                          <m:t>𝐺</m:t>
                        </m:r>
                      </m:e>
                      <m:sub>
                        <m:r>
                          <a:rPr lang="en-US" sz="1200" i="1">
                            <a:solidFill>
                              <a:srgbClr val="0070C0"/>
                            </a:solidFill>
                            <a:latin typeface="Cambria Math" panose="02040503050406030204" pitchFamily="18" charset="0"/>
                            <a:ea typeface="Cambria Math" panose="02040503050406030204" pitchFamily="18" charset="0"/>
                          </a:rPr>
                          <m:t>𝑡</m:t>
                        </m:r>
                      </m:sub>
                    </m:sSub>
                  </m:oMath>
                </a14:m>
                <a:r>
                  <a:rPr lang="en-US" sz="1200" dirty="0"/>
                  <a:t> for an agent at the state </a:t>
                </a:r>
                <a14:m>
                  <m:oMath xmlns:m="http://schemas.openxmlformats.org/officeDocument/2006/math">
                    <m:sSub>
                      <m:sSubPr>
                        <m:ctrlPr>
                          <a:rPr lang="en-US" sz="1200" i="1">
                            <a:solidFill>
                              <a:srgbClr val="D2A000"/>
                            </a:solidFill>
                            <a:latin typeface="Cambria Math" panose="02040503050406030204" pitchFamily="18" charset="0"/>
                            <a:ea typeface="Cambria Math" panose="02040503050406030204" pitchFamily="18" charset="0"/>
                          </a:rPr>
                        </m:ctrlPr>
                      </m:sSubPr>
                      <m:e>
                        <m:r>
                          <a:rPr lang="en-US" sz="1200" i="1">
                            <a:solidFill>
                              <a:srgbClr val="D2A000"/>
                            </a:solidFill>
                            <a:latin typeface="Cambria Math" panose="02040503050406030204" pitchFamily="18" charset="0"/>
                            <a:ea typeface="Cambria Math" panose="02040503050406030204" pitchFamily="18" charset="0"/>
                          </a:rPr>
                          <m:t>𝑠</m:t>
                        </m:r>
                      </m:e>
                      <m:sub>
                        <m:r>
                          <a:rPr lang="en-US" sz="1200" i="1">
                            <a:solidFill>
                              <a:srgbClr val="D2A000"/>
                            </a:solidFill>
                            <a:latin typeface="Cambria Math" panose="02040503050406030204" pitchFamily="18" charset="0"/>
                            <a:ea typeface="Cambria Math" panose="02040503050406030204" pitchFamily="18" charset="0"/>
                          </a:rPr>
                          <m:t>𝑡</m:t>
                        </m:r>
                      </m:sub>
                    </m:sSub>
                  </m:oMath>
                </a14:m>
                <a:r>
                  <a:rPr lang="en-US" sz="1200" dirty="0"/>
                  <a:t> taking action </a:t>
                </a:r>
                <a14:m>
                  <m:oMath xmlns:m="http://schemas.openxmlformats.org/officeDocument/2006/math">
                    <m:sSub>
                      <m:sSubPr>
                        <m:ctrlPr>
                          <a:rPr lang="en-US" sz="1200" i="1">
                            <a:solidFill>
                              <a:srgbClr val="C00000"/>
                            </a:solidFill>
                            <a:latin typeface="Cambria Math" panose="02040503050406030204" pitchFamily="18" charset="0"/>
                          </a:rPr>
                        </m:ctrlPr>
                      </m:sSubPr>
                      <m:e>
                        <m:r>
                          <a:rPr lang="en-US" sz="1200" i="1">
                            <a:solidFill>
                              <a:srgbClr val="C00000"/>
                            </a:solidFill>
                            <a:latin typeface="Cambria Math" panose="02040503050406030204" pitchFamily="18" charset="0"/>
                          </a:rPr>
                          <m:t>𝑎</m:t>
                        </m:r>
                      </m:e>
                      <m:sub>
                        <m:r>
                          <a:rPr lang="en-US" sz="1200" i="1">
                            <a:solidFill>
                              <a:srgbClr val="C00000"/>
                            </a:solidFill>
                            <a:latin typeface="Cambria Math" panose="02040503050406030204" pitchFamily="18" charset="0"/>
                          </a:rPr>
                          <m:t>𝑡</m:t>
                        </m:r>
                      </m:sub>
                    </m:sSub>
                  </m:oMath>
                </a14:m>
                <a:r>
                  <a:rPr lang="en-US" sz="1200" dirty="0"/>
                  <a:t> and afterwards for all future actions following policy </a:t>
                </a:r>
                <a14:m>
                  <m:oMath xmlns:m="http://schemas.openxmlformats.org/officeDocument/2006/math">
                    <m:r>
                      <a:rPr lang="en-US" sz="1200" i="1">
                        <a:solidFill>
                          <a:srgbClr val="00B050"/>
                        </a:solidFill>
                        <a:latin typeface="Cambria Math" panose="02040503050406030204" pitchFamily="18" charset="0"/>
                        <a:ea typeface="Cambria Math" panose="02040503050406030204" pitchFamily="18" charset="0"/>
                      </a:rPr>
                      <m:t>𝜋</m:t>
                    </m:r>
                  </m:oMath>
                </a14:m>
                <a:r>
                  <a:rPr lang="en-US" sz="1200" dirty="0"/>
                  <a:t>.</a:t>
                </a:r>
              </a:p>
            </p:txBody>
          </p:sp>
        </mc:Choice>
        <mc:Fallback>
          <p:sp>
            <p:nvSpPr>
              <p:cNvPr id="11" name="TextBox 10">
                <a:extLst>
                  <a:ext uri="{FF2B5EF4-FFF2-40B4-BE49-F238E27FC236}">
                    <a16:creationId xmlns:a16="http://schemas.microsoft.com/office/drawing/2014/main" id="{F890FA58-DA68-B996-3ABD-75E1229FBCA7}"/>
                  </a:ext>
                </a:extLst>
              </p:cNvPr>
              <p:cNvSpPr txBox="1">
                <a:spLocks noRot="1" noChangeAspect="1" noMove="1" noResize="1" noEditPoints="1" noAdjustHandles="1" noChangeArrowheads="1" noChangeShapeType="1" noTextEdit="1"/>
              </p:cNvSpPr>
              <p:nvPr/>
            </p:nvSpPr>
            <p:spPr>
              <a:xfrm>
                <a:off x="6061224" y="2521892"/>
                <a:ext cx="4125028" cy="2384435"/>
              </a:xfrm>
              <a:prstGeom prst="rect">
                <a:avLst/>
              </a:prstGeom>
              <a:blipFill>
                <a:blip r:embed="rId4"/>
                <a:stretch>
                  <a:fillRect r="-147" b="-761"/>
                </a:stretch>
              </a:blipFill>
            </p:spPr>
            <p:txBody>
              <a:bodyPr/>
              <a:lstStyle/>
              <a:p>
                <a:r>
                  <a:rPr lang="en-US">
                    <a:noFill/>
                  </a:rPr>
                  <a:t> </a:t>
                </a:r>
              </a:p>
            </p:txBody>
          </p:sp>
        </mc:Fallback>
      </mc:AlternateContent>
    </p:spTree>
    <p:extLst>
      <p:ext uri="{BB962C8B-B14F-4D97-AF65-F5344CB8AC3E}">
        <p14:creationId xmlns:p14="http://schemas.microsoft.com/office/powerpoint/2010/main" val="1268205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F2A5B3-CB0C-F09E-B8D5-3AFD85FF758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30B9DD2-57AB-7928-C039-0ED242C3F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DC1C7BD-D773-E044-C8F0-4A830F7C5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E04EB8-3C3E-665E-7A50-66B74168DBF9}"/>
              </a:ext>
            </a:extLst>
          </p:cNvPr>
          <p:cNvSpPr>
            <a:spLocks noGrp="1"/>
          </p:cNvSpPr>
          <p:nvPr>
            <p:ph type="title"/>
          </p:nvPr>
        </p:nvSpPr>
        <p:spPr>
          <a:xfrm>
            <a:off x="1137034" y="609597"/>
            <a:ext cx="9392421" cy="1330841"/>
          </a:xfrm>
        </p:spPr>
        <p:txBody>
          <a:bodyPr>
            <a:normAutofit/>
          </a:bodyPr>
          <a:lstStyle/>
          <a:p>
            <a:r>
              <a:rPr lang="en-US" dirty="0"/>
              <a:t>Example Time: Frozen Lake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3D19CA74-5B6C-1948-BCFB-2B3A721D04C0}"/>
                  </a:ext>
                </a:extLst>
              </p:cNvPr>
              <p:cNvSpPr>
                <a:spLocks noGrp="1"/>
              </p:cNvSpPr>
              <p:nvPr>
                <p:ph idx="1"/>
              </p:nvPr>
            </p:nvSpPr>
            <p:spPr>
              <a:xfrm>
                <a:off x="370389" y="2184914"/>
                <a:ext cx="6304093" cy="4852494"/>
              </a:xfrm>
            </p:spPr>
            <p:txBody>
              <a:bodyPr>
                <a:normAutofit/>
              </a:bodyPr>
              <a:lstStyle/>
              <a:p>
                <a:pPr marL="0" indent="0">
                  <a:buNone/>
                </a:pPr>
                <a14:m>
                  <m:oMath xmlns:m="http://schemas.openxmlformats.org/officeDocument/2006/math">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𝜋</m:t>
                        </m:r>
                      </m:e>
                      <m:sub>
                        <m:r>
                          <a:rPr lang="en-US" sz="2000" b="0" i="1" smtClean="0">
                            <a:solidFill>
                              <a:srgbClr val="00B050"/>
                            </a:solidFill>
                            <a:latin typeface="Cambria Math" panose="02040503050406030204" pitchFamily="18" charset="0"/>
                          </a:rPr>
                          <m:t>𝑟𝑎𝑛𝑑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oMath>
                </a14:m>
                <a:r>
                  <a:rPr lang="en-US" sz="2000" dirty="0"/>
                  <a:t> for all states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rgbClr val="C00000"/>
                              </a:solidFill>
                              <a:latin typeface="Cambria Math" panose="02040503050406030204" pitchFamily="18" charset="0"/>
                              <a:ea typeface="Cambria Math" panose="02040503050406030204" pitchFamily="18" charset="0"/>
                            </a:rPr>
                          </m:ctrlPr>
                        </m:sSubPr>
                        <m:e>
                          <m:r>
                            <a:rPr lang="en-US" sz="2000" b="0" i="1" smtClean="0">
                              <a:solidFill>
                                <a:srgbClr val="C00000"/>
                              </a:solidFill>
                              <a:latin typeface="Cambria Math" panose="02040503050406030204" pitchFamily="18" charset="0"/>
                              <a:ea typeface="Cambria Math" panose="02040503050406030204" pitchFamily="18" charset="0"/>
                            </a:rPr>
                            <m:t>𝑎</m:t>
                          </m:r>
                        </m:e>
                        <m:sub>
                          <m:r>
                            <a:rPr lang="en-US" sz="2000" b="0" i="1" smtClean="0">
                              <a:solidFill>
                                <a:srgbClr val="C00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2</m:t>
                          </m:r>
                        </m:e>
                      </m:d>
                      <m:r>
                        <a:rPr lang="en-US" sz="2000" b="0" i="1" smtClean="0">
                          <a:latin typeface="Cambria Math" panose="02040503050406030204" pitchFamily="18" charset="0"/>
                        </a:rPr>
                        <m:t>=0,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3</m:t>
                          </m:r>
                        </m:e>
                      </m:d>
                      <m:r>
                        <a:rPr lang="en-US" sz="2000" b="0" i="1" smtClean="0">
                          <a:latin typeface="Cambria Math" panose="02040503050406030204" pitchFamily="18" charset="0"/>
                        </a:rPr>
                        <m:t>=0</m:t>
                      </m:r>
                    </m:oMath>
                  </m:oMathPara>
                </a14:m>
                <a:endParaRPr lang="en-US" sz="2000" dirty="0"/>
              </a:p>
              <a:p>
                <a:pPr marL="0" indent="0">
                  <a:buNone/>
                </a:pPr>
                <a:endParaRPr lang="en-US" sz="2000" b="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1</m:t>
                          </m:r>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4</m:t>
                          </m:r>
                        </m:den>
                      </m:f>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0</m:t>
                                  </m:r>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2</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1</m:t>
                                  </m:r>
                                </m:e>
                              </m:d>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4</m:t>
                          </m:r>
                        </m:den>
                      </m:f>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1</m:t>
                                  </m:r>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1</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3</m:t>
                                  </m:r>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0</m:t>
                                  </m:r>
                                </m:e>
                              </m:d>
                            </m:e>
                          </m:d>
                        </m:e>
                      </m:d>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9" name="Content Placeholder 8">
                <a:extLst>
                  <a:ext uri="{FF2B5EF4-FFF2-40B4-BE49-F238E27FC236}">
                    <a16:creationId xmlns:a16="http://schemas.microsoft.com/office/drawing/2014/main" id="{3D19CA74-5B6C-1948-BCFB-2B3A721D04C0}"/>
                  </a:ext>
                </a:extLst>
              </p:cNvPr>
              <p:cNvSpPr>
                <a:spLocks noGrp="1" noRot="1" noChangeAspect="1" noMove="1" noResize="1" noEditPoints="1" noAdjustHandles="1" noChangeArrowheads="1" noChangeShapeType="1" noTextEdit="1"/>
              </p:cNvSpPr>
              <p:nvPr>
                <p:ph idx="1"/>
              </p:nvPr>
            </p:nvSpPr>
            <p:spPr>
              <a:xfrm>
                <a:off x="370389" y="2184914"/>
                <a:ext cx="6304093" cy="4852494"/>
              </a:xfrm>
              <a:blipFill>
                <a:blip r:embed="rId2"/>
                <a:stretch>
                  <a:fillRect/>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F9CB72AD-9479-6709-60B9-F01FA534A3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4">
            <a:extLst>
              <a:ext uri="{FF2B5EF4-FFF2-40B4-BE49-F238E27FC236}">
                <a16:creationId xmlns:a16="http://schemas.microsoft.com/office/drawing/2014/main" id="{1C8EE361-BAAE-0DD4-0C0E-7570FCA47AD4}"/>
              </a:ext>
            </a:extLst>
          </p:cNvPr>
          <p:cNvPicPr>
            <a:picLocks noChangeAspect="1"/>
          </p:cNvPicPr>
          <p:nvPr/>
        </p:nvPicPr>
        <p:blipFill>
          <a:blip r:embed="rId2"/>
          <a:srcRect l="1027" r="1027"/>
          <a:stretch/>
        </p:blipFill>
        <p:spPr>
          <a:xfrm>
            <a:off x="6674483" y="2184914"/>
            <a:ext cx="3749040" cy="375591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C7C18FB-6768-79EE-5FB2-7B62E33B7AB1}"/>
                  </a:ext>
                </a:extLst>
              </p:cNvPr>
              <p:cNvSpPr txBox="1"/>
              <p:nvPr/>
            </p:nvSpPr>
            <p:spPr>
              <a:xfrm>
                <a:off x="8549003" y="4062870"/>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0" smtClean="0">
                          <a:solidFill>
                            <a:srgbClr val="D2A000"/>
                          </a:solidFill>
                          <a:latin typeface="Cambria Math" panose="02040503050406030204" pitchFamily="18" charset="0"/>
                        </a:rPr>
                        <m:t>3</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0</m:t>
                      </m:r>
                    </m:oMath>
                  </m:oMathPara>
                </a14:m>
                <a:endParaRPr lang="en-US" sz="3200" dirty="0">
                  <a:solidFill>
                    <a:srgbClr val="D2A000"/>
                  </a:solidFill>
                </a:endParaRPr>
              </a:p>
            </p:txBody>
          </p:sp>
        </mc:Choice>
        <mc:Fallback xmlns="">
          <p:sp>
            <p:nvSpPr>
              <p:cNvPr id="8" name="TextBox 7">
                <a:extLst>
                  <a:ext uri="{FF2B5EF4-FFF2-40B4-BE49-F238E27FC236}">
                    <a16:creationId xmlns:a16="http://schemas.microsoft.com/office/drawing/2014/main" id="{FC7C18FB-6768-79EE-5FB2-7B62E33B7AB1}"/>
                  </a:ext>
                </a:extLst>
              </p:cNvPr>
              <p:cNvSpPr txBox="1">
                <a:spLocks noRot="1" noChangeAspect="1" noMove="1" noResize="1" noEditPoints="1" noAdjustHandles="1" noChangeArrowheads="1" noChangeShapeType="1" noTextEdit="1"/>
              </p:cNvSpPr>
              <p:nvPr/>
            </p:nvSpPr>
            <p:spPr>
              <a:xfrm>
                <a:off x="8549003" y="4062870"/>
                <a:ext cx="1254175"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EF2E0B6-5F9D-F7C7-EA48-51494DFD7F83}"/>
                  </a:ext>
                </a:extLst>
              </p:cNvPr>
              <p:cNvSpPr txBox="1"/>
              <p:nvPr/>
            </p:nvSpPr>
            <p:spPr>
              <a:xfrm>
                <a:off x="6972318" y="4837436"/>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smtClean="0">
                          <a:solidFill>
                            <a:srgbClr val="D2A000"/>
                          </a:solidFill>
                          <a:latin typeface="Cambria Math" panose="02040503050406030204" pitchFamily="18" charset="0"/>
                        </a:rPr>
                        <m:t>2</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0</m:t>
                      </m:r>
                    </m:oMath>
                  </m:oMathPara>
                </a14:m>
                <a:endParaRPr lang="en-US" sz="3200" dirty="0">
                  <a:solidFill>
                    <a:srgbClr val="D2A000"/>
                  </a:solidFill>
                </a:endParaRPr>
              </a:p>
            </p:txBody>
          </p:sp>
        </mc:Choice>
        <mc:Fallback xmlns="">
          <p:sp>
            <p:nvSpPr>
              <p:cNvPr id="10" name="TextBox 9">
                <a:extLst>
                  <a:ext uri="{FF2B5EF4-FFF2-40B4-BE49-F238E27FC236}">
                    <a16:creationId xmlns:a16="http://schemas.microsoft.com/office/drawing/2014/main" id="{1EF2E0B6-5F9D-F7C7-EA48-51494DFD7F83}"/>
                  </a:ext>
                </a:extLst>
              </p:cNvPr>
              <p:cNvSpPr txBox="1">
                <a:spLocks noRot="1" noChangeAspect="1" noMove="1" noResize="1" noEditPoints="1" noAdjustHandles="1" noChangeArrowheads="1" noChangeShapeType="1" noTextEdit="1"/>
              </p:cNvSpPr>
              <p:nvPr/>
            </p:nvSpPr>
            <p:spPr>
              <a:xfrm>
                <a:off x="6972318" y="4837436"/>
                <a:ext cx="1254175"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69E498-7F37-E2EE-D2F4-EB6E2CA560C4}"/>
                  </a:ext>
                </a:extLst>
              </p:cNvPr>
              <p:cNvSpPr txBox="1"/>
              <p:nvPr/>
            </p:nvSpPr>
            <p:spPr>
              <a:xfrm>
                <a:off x="8751501" y="2123652"/>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1</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xmlns="">
          <p:sp>
            <p:nvSpPr>
              <p:cNvPr id="11" name="TextBox 10">
                <a:extLst>
                  <a:ext uri="{FF2B5EF4-FFF2-40B4-BE49-F238E27FC236}">
                    <a16:creationId xmlns:a16="http://schemas.microsoft.com/office/drawing/2014/main" id="{6D69E498-7F37-E2EE-D2F4-EB6E2CA560C4}"/>
                  </a:ext>
                </a:extLst>
              </p:cNvPr>
              <p:cNvSpPr txBox="1">
                <a:spLocks noRot="1" noChangeAspect="1" noMove="1" noResize="1" noEditPoints="1" noAdjustHandles="1" noChangeArrowheads="1" noChangeShapeType="1" noTextEdit="1"/>
              </p:cNvSpPr>
              <p:nvPr/>
            </p:nvSpPr>
            <p:spPr>
              <a:xfrm>
                <a:off x="8751501" y="2123652"/>
                <a:ext cx="1625144"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08A4237-827A-6798-BAE2-AC4326DE55FC}"/>
                  </a:ext>
                </a:extLst>
              </p:cNvPr>
              <p:cNvSpPr txBox="1"/>
              <p:nvPr/>
            </p:nvSpPr>
            <p:spPr>
              <a:xfrm>
                <a:off x="6786833" y="2187768"/>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0</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xmlns="">
          <p:sp>
            <p:nvSpPr>
              <p:cNvPr id="13" name="TextBox 12">
                <a:extLst>
                  <a:ext uri="{FF2B5EF4-FFF2-40B4-BE49-F238E27FC236}">
                    <a16:creationId xmlns:a16="http://schemas.microsoft.com/office/drawing/2014/main" id="{E08A4237-827A-6798-BAE2-AC4326DE55FC}"/>
                  </a:ext>
                </a:extLst>
              </p:cNvPr>
              <p:cNvSpPr txBox="1">
                <a:spLocks noRot="1" noChangeAspect="1" noMove="1" noResize="1" noEditPoints="1" noAdjustHandles="1" noChangeArrowheads="1" noChangeShapeType="1" noTextEdit="1"/>
              </p:cNvSpPr>
              <p:nvPr/>
            </p:nvSpPr>
            <p:spPr>
              <a:xfrm>
                <a:off x="6786833" y="2187768"/>
                <a:ext cx="1625144" cy="58477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1838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CF8A8063-80B9-E175-F61C-BFA1E588294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113670-DE76-5C78-06AB-83B6DF43F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F8BE7C-69A9-93BA-2A85-BF564CE9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B2FE61-CAAF-386B-0B8F-D8D287AE0931}"/>
              </a:ext>
            </a:extLst>
          </p:cNvPr>
          <p:cNvSpPr>
            <a:spLocks noGrp="1"/>
          </p:cNvSpPr>
          <p:nvPr>
            <p:ph type="title"/>
          </p:nvPr>
        </p:nvSpPr>
        <p:spPr>
          <a:xfrm>
            <a:off x="1137034" y="609597"/>
            <a:ext cx="9392421" cy="1330841"/>
          </a:xfrm>
        </p:spPr>
        <p:txBody>
          <a:bodyPr>
            <a:normAutofit/>
          </a:bodyPr>
          <a:lstStyle/>
          <a:p>
            <a:r>
              <a:rPr lang="en-US" dirty="0"/>
              <a:t>Example Time: Frozen Lake</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1F18339F-B47B-B6EF-6313-29C67DD8EFF7}"/>
                  </a:ext>
                </a:extLst>
              </p:cNvPr>
              <p:cNvSpPr>
                <a:spLocks noGrp="1"/>
              </p:cNvSpPr>
              <p:nvPr>
                <p:ph idx="1"/>
              </p:nvPr>
            </p:nvSpPr>
            <p:spPr>
              <a:xfrm>
                <a:off x="370389" y="2184914"/>
                <a:ext cx="6304093" cy="4852494"/>
              </a:xfrm>
            </p:spPr>
            <p:txBody>
              <a:bodyPr>
                <a:normAutofit/>
              </a:bodyPr>
              <a:lstStyle/>
              <a:p>
                <a:pPr marL="0" indent="0">
                  <a:buNone/>
                </a:pPr>
                <a14:m>
                  <m:oMath xmlns:m="http://schemas.openxmlformats.org/officeDocument/2006/math">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𝜋</m:t>
                        </m:r>
                      </m:e>
                      <m:sub>
                        <m:r>
                          <a:rPr lang="en-US" sz="2000" b="0" i="1" smtClean="0">
                            <a:solidFill>
                              <a:srgbClr val="00B050"/>
                            </a:solidFill>
                            <a:latin typeface="Cambria Math" panose="02040503050406030204" pitchFamily="18" charset="0"/>
                          </a:rPr>
                          <m:t>𝑟𝑎𝑛𝑑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oMath>
                </a14:m>
                <a:r>
                  <a:rPr lang="en-US" sz="2000" dirty="0"/>
                  <a:t> for all states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rgbClr val="C00000"/>
                              </a:solidFill>
                              <a:latin typeface="Cambria Math" panose="02040503050406030204" pitchFamily="18" charset="0"/>
                              <a:ea typeface="Cambria Math" panose="02040503050406030204" pitchFamily="18" charset="0"/>
                            </a:rPr>
                          </m:ctrlPr>
                        </m:sSubPr>
                        <m:e>
                          <m:r>
                            <a:rPr lang="en-US" sz="2000" b="0" i="1" smtClean="0">
                              <a:solidFill>
                                <a:srgbClr val="C00000"/>
                              </a:solidFill>
                              <a:latin typeface="Cambria Math" panose="02040503050406030204" pitchFamily="18" charset="0"/>
                              <a:ea typeface="Cambria Math" panose="02040503050406030204" pitchFamily="18" charset="0"/>
                            </a:rPr>
                            <m:t>𝑎</m:t>
                          </m:r>
                        </m:e>
                        <m:sub>
                          <m:r>
                            <a:rPr lang="en-US" sz="2000" b="0" i="1" smtClean="0">
                              <a:solidFill>
                                <a:srgbClr val="C00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2</m:t>
                          </m:r>
                        </m:e>
                      </m:d>
                      <m:r>
                        <a:rPr lang="en-US" sz="2000" b="0" i="1" smtClean="0">
                          <a:latin typeface="Cambria Math" panose="02040503050406030204" pitchFamily="18" charset="0"/>
                        </a:rPr>
                        <m:t>=0,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3</m:t>
                          </m:r>
                        </m:e>
                      </m:d>
                      <m:r>
                        <a:rPr lang="en-US" sz="2000" b="0" i="1" smtClean="0">
                          <a:latin typeface="Cambria Math" panose="02040503050406030204" pitchFamily="18" charset="0"/>
                        </a:rPr>
                        <m:t>=0</m:t>
                      </m:r>
                    </m:oMath>
                  </m:oMathPara>
                </a14:m>
                <a:endParaRPr lang="en-US" sz="2000" dirty="0"/>
              </a:p>
              <a:p>
                <a:pPr marL="0" indent="0">
                  <a:buNone/>
                </a:pPr>
                <a:endParaRPr lang="en-US" sz="2000" b="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1</m:t>
                          </m:r>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4</m:t>
                          </m:r>
                        </m:den>
                      </m:f>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0</m:t>
                                  </m:r>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2</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1</m:t>
                                  </m:r>
                                </m:e>
                              </m:d>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4</m:t>
                          </m:r>
                        </m:den>
                      </m:f>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1</m:t>
                                  </m:r>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1</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3</m:t>
                                  </m:r>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0</m:t>
                                  </m:r>
                                </m:e>
                              </m:d>
                            </m:e>
                          </m:d>
                        </m:e>
                      </m:d>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p:sp>
            <p:nvSpPr>
              <p:cNvPr id="9" name="Content Placeholder 8">
                <a:extLst>
                  <a:ext uri="{FF2B5EF4-FFF2-40B4-BE49-F238E27FC236}">
                    <a16:creationId xmlns:a16="http://schemas.microsoft.com/office/drawing/2014/main" id="{1F18339F-B47B-B6EF-6313-29C67DD8EFF7}"/>
                  </a:ext>
                </a:extLst>
              </p:cNvPr>
              <p:cNvSpPr>
                <a:spLocks noGrp="1" noRot="1" noChangeAspect="1" noMove="1" noResize="1" noEditPoints="1" noAdjustHandles="1" noChangeArrowheads="1" noChangeShapeType="1" noTextEdit="1"/>
              </p:cNvSpPr>
              <p:nvPr>
                <p:ph idx="1"/>
              </p:nvPr>
            </p:nvSpPr>
            <p:spPr>
              <a:xfrm>
                <a:off x="370389" y="2184914"/>
                <a:ext cx="6304093" cy="4852494"/>
              </a:xfrm>
              <a:blipFill>
                <a:blip r:embed="rId2"/>
                <a:stretch>
                  <a:fillRect/>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4E31BC43-1217-4209-AE19-9E93E2B41A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4">
            <a:extLst>
              <a:ext uri="{FF2B5EF4-FFF2-40B4-BE49-F238E27FC236}">
                <a16:creationId xmlns:a16="http://schemas.microsoft.com/office/drawing/2014/main" id="{38FB0B8A-2B02-BA04-6149-6B6DC1CC1910}"/>
              </a:ext>
            </a:extLst>
          </p:cNvPr>
          <p:cNvPicPr>
            <a:picLocks noChangeAspect="1"/>
          </p:cNvPicPr>
          <p:nvPr/>
        </p:nvPicPr>
        <p:blipFill>
          <a:blip r:embed="rId3"/>
          <a:srcRect l="1027" r="1027"/>
          <a:stretch/>
        </p:blipFill>
        <p:spPr>
          <a:xfrm>
            <a:off x="6674483" y="2184914"/>
            <a:ext cx="3749040" cy="3755915"/>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B113ED5-EBA9-C3BF-38B1-83B33B0EB295}"/>
                  </a:ext>
                </a:extLst>
              </p:cNvPr>
              <p:cNvSpPr txBox="1"/>
              <p:nvPr/>
            </p:nvSpPr>
            <p:spPr>
              <a:xfrm>
                <a:off x="8549003" y="4062870"/>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0" smtClean="0">
                          <a:solidFill>
                            <a:srgbClr val="D2A000"/>
                          </a:solidFill>
                          <a:latin typeface="Cambria Math" panose="02040503050406030204" pitchFamily="18" charset="0"/>
                        </a:rPr>
                        <m:t>3</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0</m:t>
                      </m:r>
                    </m:oMath>
                  </m:oMathPara>
                </a14:m>
                <a:endParaRPr lang="en-US" sz="3200" dirty="0">
                  <a:solidFill>
                    <a:srgbClr val="D2A000"/>
                  </a:solidFill>
                </a:endParaRPr>
              </a:p>
            </p:txBody>
          </p:sp>
        </mc:Choice>
        <mc:Fallback>
          <p:sp>
            <p:nvSpPr>
              <p:cNvPr id="8" name="TextBox 7">
                <a:extLst>
                  <a:ext uri="{FF2B5EF4-FFF2-40B4-BE49-F238E27FC236}">
                    <a16:creationId xmlns:a16="http://schemas.microsoft.com/office/drawing/2014/main" id="{1B113ED5-EBA9-C3BF-38B1-83B33B0EB295}"/>
                  </a:ext>
                </a:extLst>
              </p:cNvPr>
              <p:cNvSpPr txBox="1">
                <a:spLocks noRot="1" noChangeAspect="1" noMove="1" noResize="1" noEditPoints="1" noAdjustHandles="1" noChangeArrowheads="1" noChangeShapeType="1" noTextEdit="1"/>
              </p:cNvSpPr>
              <p:nvPr/>
            </p:nvSpPr>
            <p:spPr>
              <a:xfrm>
                <a:off x="8549003" y="4062870"/>
                <a:ext cx="1254175"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8D65581-2E90-2B52-01CD-E6612B38FE32}"/>
                  </a:ext>
                </a:extLst>
              </p:cNvPr>
              <p:cNvSpPr txBox="1"/>
              <p:nvPr/>
            </p:nvSpPr>
            <p:spPr>
              <a:xfrm>
                <a:off x="6972318" y="4837436"/>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smtClean="0">
                          <a:solidFill>
                            <a:srgbClr val="D2A000"/>
                          </a:solidFill>
                          <a:latin typeface="Cambria Math" panose="02040503050406030204" pitchFamily="18" charset="0"/>
                        </a:rPr>
                        <m:t>2</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0</m:t>
                      </m:r>
                    </m:oMath>
                  </m:oMathPara>
                </a14:m>
                <a:endParaRPr lang="en-US" sz="3200" dirty="0">
                  <a:solidFill>
                    <a:srgbClr val="D2A000"/>
                  </a:solidFill>
                </a:endParaRPr>
              </a:p>
            </p:txBody>
          </p:sp>
        </mc:Choice>
        <mc:Fallback>
          <p:sp>
            <p:nvSpPr>
              <p:cNvPr id="10" name="TextBox 9">
                <a:extLst>
                  <a:ext uri="{FF2B5EF4-FFF2-40B4-BE49-F238E27FC236}">
                    <a16:creationId xmlns:a16="http://schemas.microsoft.com/office/drawing/2014/main" id="{18D65581-2E90-2B52-01CD-E6612B38FE32}"/>
                  </a:ext>
                </a:extLst>
              </p:cNvPr>
              <p:cNvSpPr txBox="1">
                <a:spLocks noRot="1" noChangeAspect="1" noMove="1" noResize="1" noEditPoints="1" noAdjustHandles="1" noChangeArrowheads="1" noChangeShapeType="1" noTextEdit="1"/>
              </p:cNvSpPr>
              <p:nvPr/>
            </p:nvSpPr>
            <p:spPr>
              <a:xfrm>
                <a:off x="6972318" y="4837436"/>
                <a:ext cx="1254175"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3E86F2B-6B87-E8BB-1E7D-1C5171F25337}"/>
                  </a:ext>
                </a:extLst>
              </p:cNvPr>
              <p:cNvSpPr txBox="1"/>
              <p:nvPr/>
            </p:nvSpPr>
            <p:spPr>
              <a:xfrm>
                <a:off x="8751501" y="2123652"/>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1</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p:sp>
            <p:nvSpPr>
              <p:cNvPr id="11" name="TextBox 10">
                <a:extLst>
                  <a:ext uri="{FF2B5EF4-FFF2-40B4-BE49-F238E27FC236}">
                    <a16:creationId xmlns:a16="http://schemas.microsoft.com/office/drawing/2014/main" id="{63E86F2B-6B87-E8BB-1E7D-1C5171F25337}"/>
                  </a:ext>
                </a:extLst>
              </p:cNvPr>
              <p:cNvSpPr txBox="1">
                <a:spLocks noRot="1" noChangeAspect="1" noMove="1" noResize="1" noEditPoints="1" noAdjustHandles="1" noChangeArrowheads="1" noChangeShapeType="1" noTextEdit="1"/>
              </p:cNvSpPr>
              <p:nvPr/>
            </p:nvSpPr>
            <p:spPr>
              <a:xfrm>
                <a:off x="8751501" y="2123652"/>
                <a:ext cx="1625144"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EAF2CCE-CB20-0B75-E6FE-627D3B693613}"/>
                  </a:ext>
                </a:extLst>
              </p:cNvPr>
              <p:cNvSpPr txBox="1"/>
              <p:nvPr/>
            </p:nvSpPr>
            <p:spPr>
              <a:xfrm>
                <a:off x="6786833" y="2187768"/>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0</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p:sp>
            <p:nvSpPr>
              <p:cNvPr id="13" name="TextBox 12">
                <a:extLst>
                  <a:ext uri="{FF2B5EF4-FFF2-40B4-BE49-F238E27FC236}">
                    <a16:creationId xmlns:a16="http://schemas.microsoft.com/office/drawing/2014/main" id="{3EAF2CCE-CB20-0B75-E6FE-627D3B693613}"/>
                  </a:ext>
                </a:extLst>
              </p:cNvPr>
              <p:cNvSpPr txBox="1">
                <a:spLocks noRot="1" noChangeAspect="1" noMove="1" noResize="1" noEditPoints="1" noAdjustHandles="1" noChangeArrowheads="1" noChangeShapeType="1" noTextEdit="1"/>
              </p:cNvSpPr>
              <p:nvPr/>
            </p:nvSpPr>
            <p:spPr>
              <a:xfrm>
                <a:off x="6786833" y="2187768"/>
                <a:ext cx="1625144"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346CF54-EDEE-77AC-220F-33E2E11988BD}"/>
                  </a:ext>
                </a:extLst>
              </p:cNvPr>
              <p:cNvSpPr txBox="1"/>
              <p:nvPr/>
            </p:nvSpPr>
            <p:spPr>
              <a:xfrm>
                <a:off x="6096000" y="2518131"/>
                <a:ext cx="412502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𝑉</m:t>
                        </m:r>
                      </m:e>
                      <m:sub>
                        <m:r>
                          <a:rPr lang="en-US" sz="1200" b="0" i="1" smtClean="0">
                            <a:solidFill>
                              <a:srgbClr val="00B050"/>
                            </a:solidFill>
                            <a:latin typeface="Cambria Math" panose="02040503050406030204" pitchFamily="18" charset="0"/>
                          </a:rPr>
                          <m:t>𝜋</m:t>
                        </m:r>
                      </m:sub>
                    </m:sSub>
                    <m:d>
                      <m:dPr>
                        <m:ctrlPr>
                          <a:rPr lang="en-US" sz="1200" b="0" i="1" smtClean="0">
                            <a:latin typeface="Cambria Math" panose="02040503050406030204" pitchFamily="18" charset="0"/>
                          </a:rPr>
                        </m:ctrlPr>
                      </m:dPr>
                      <m:e>
                        <m:r>
                          <a:rPr lang="en-US" sz="1200" b="0" i="1" smtClean="0">
                            <a:solidFill>
                              <a:srgbClr val="D2A000"/>
                            </a:solidFill>
                            <a:latin typeface="Cambria Math" panose="02040503050406030204" pitchFamily="18" charset="0"/>
                          </a:rPr>
                          <m:t>2</m:t>
                        </m:r>
                      </m:e>
                    </m:d>
                    <m:r>
                      <a:rPr lang="en-US" sz="1200" b="0" i="1" smtClean="0">
                        <a:latin typeface="Cambria Math" panose="02040503050406030204" pitchFamily="18" charset="0"/>
                      </a:rPr>
                      <m:t>=0,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𝑉</m:t>
                        </m:r>
                      </m:e>
                      <m:sub>
                        <m:r>
                          <a:rPr lang="en-US" sz="1200" b="0" i="1" smtClean="0">
                            <a:solidFill>
                              <a:srgbClr val="00B050"/>
                            </a:solidFill>
                            <a:latin typeface="Cambria Math" panose="02040503050406030204" pitchFamily="18" charset="0"/>
                          </a:rPr>
                          <m:t>𝜋</m:t>
                        </m:r>
                      </m:sub>
                    </m:sSub>
                    <m:d>
                      <m:dPr>
                        <m:ctrlPr>
                          <a:rPr lang="en-US" sz="1200" b="0" i="1" smtClean="0">
                            <a:latin typeface="Cambria Math" panose="02040503050406030204" pitchFamily="18" charset="0"/>
                          </a:rPr>
                        </m:ctrlPr>
                      </m:dPr>
                      <m:e>
                        <m:r>
                          <a:rPr lang="en-US" sz="1200" b="0" i="1" smtClean="0">
                            <a:solidFill>
                              <a:srgbClr val="D2A000"/>
                            </a:solidFill>
                            <a:latin typeface="Cambria Math" panose="02040503050406030204" pitchFamily="18" charset="0"/>
                          </a:rPr>
                          <m:t>3</m:t>
                        </m:r>
                      </m:e>
                    </m:d>
                    <m:r>
                      <a:rPr lang="en-US" sz="1200" b="0" i="1" smtClean="0">
                        <a:latin typeface="Cambria Math" panose="02040503050406030204" pitchFamily="18" charset="0"/>
                      </a:rPr>
                      <m:t>=0</m:t>
                    </m:r>
                  </m:oMath>
                </a14:m>
                <a:r>
                  <a:rPr lang="en-US" sz="1200" dirty="0"/>
                  <a:t>: Since state </a:t>
                </a:r>
                <a14:m>
                  <m:oMath xmlns:m="http://schemas.openxmlformats.org/officeDocument/2006/math">
                    <m:r>
                      <a:rPr lang="en-US" sz="1200" i="1">
                        <a:solidFill>
                          <a:srgbClr val="D2A000"/>
                        </a:solidFill>
                        <a:latin typeface="Cambria Math" panose="02040503050406030204" pitchFamily="18" charset="0"/>
                      </a:rPr>
                      <m:t>2 </m:t>
                    </m:r>
                  </m:oMath>
                </a14:m>
                <a:r>
                  <a:rPr lang="en-US" sz="1200" dirty="0"/>
                  <a:t>and </a:t>
                </a:r>
                <a14:m>
                  <m:oMath xmlns:m="http://schemas.openxmlformats.org/officeDocument/2006/math">
                    <m:r>
                      <a:rPr lang="en-US" sz="1200" i="1">
                        <a:solidFill>
                          <a:srgbClr val="D2A000"/>
                        </a:solidFill>
                        <a:latin typeface="Cambria Math" panose="02040503050406030204" pitchFamily="18" charset="0"/>
                      </a:rPr>
                      <m:t>3 </m:t>
                    </m:r>
                  </m:oMath>
                </a14:m>
                <a:r>
                  <a:rPr lang="en-US" sz="1200" dirty="0"/>
                  <a:t>are terminal (the game ends), there is no current and future rewards at those states.</a:t>
                </a:r>
              </a:p>
            </p:txBody>
          </p:sp>
        </mc:Choice>
        <mc:Fallback>
          <p:sp>
            <p:nvSpPr>
              <p:cNvPr id="4" name="TextBox 3">
                <a:extLst>
                  <a:ext uri="{FF2B5EF4-FFF2-40B4-BE49-F238E27FC236}">
                    <a16:creationId xmlns:a16="http://schemas.microsoft.com/office/drawing/2014/main" id="{3346CF54-EDEE-77AC-220F-33E2E11988BD}"/>
                  </a:ext>
                </a:extLst>
              </p:cNvPr>
              <p:cNvSpPr txBox="1">
                <a:spLocks noRot="1" noChangeAspect="1" noMove="1" noResize="1" noEditPoints="1" noAdjustHandles="1" noChangeArrowheads="1" noChangeShapeType="1" noTextEdit="1"/>
              </p:cNvSpPr>
              <p:nvPr/>
            </p:nvSpPr>
            <p:spPr>
              <a:xfrm>
                <a:off x="6096000" y="2518131"/>
                <a:ext cx="4125028" cy="646331"/>
              </a:xfrm>
              <a:prstGeom prst="rect">
                <a:avLst/>
              </a:prstGeom>
              <a:blipFill>
                <a:blip r:embed="rId8"/>
                <a:stretch>
                  <a:fillRect b="-45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6FE54A3-0E7B-8E9D-208E-79B4FD7B256A}"/>
                  </a:ext>
                </a:extLst>
              </p:cNvPr>
              <p:cNvSpPr txBox="1"/>
              <p:nvPr/>
            </p:nvSpPr>
            <p:spPr>
              <a:xfrm>
                <a:off x="6163979" y="4334862"/>
                <a:ext cx="412502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𝑉</m:t>
                        </m:r>
                      </m:e>
                      <m:sub>
                        <m:r>
                          <a:rPr lang="en-US" sz="1200" b="0" i="1" smtClean="0">
                            <a:solidFill>
                              <a:srgbClr val="00B050"/>
                            </a:solidFill>
                            <a:latin typeface="Cambria Math" panose="02040503050406030204" pitchFamily="18" charset="0"/>
                          </a:rPr>
                          <m:t>𝜋</m:t>
                        </m:r>
                      </m:sub>
                    </m:sSub>
                    <m:d>
                      <m:dPr>
                        <m:ctrlPr>
                          <a:rPr lang="en-US" sz="1200" b="0" i="1" smtClean="0">
                            <a:latin typeface="Cambria Math" panose="02040503050406030204" pitchFamily="18" charset="0"/>
                          </a:rPr>
                        </m:ctrlPr>
                      </m:dPr>
                      <m:e>
                        <m:r>
                          <a:rPr lang="en-US" sz="1200" b="0" i="1" smtClean="0">
                            <a:solidFill>
                              <a:srgbClr val="D2A000"/>
                            </a:solidFill>
                            <a:latin typeface="Cambria Math" panose="02040503050406030204" pitchFamily="18" charset="0"/>
                          </a:rPr>
                          <m:t>1</m:t>
                        </m:r>
                      </m:e>
                    </m:d>
                  </m:oMath>
                </a14:m>
                <a:r>
                  <a:rPr lang="en-US" sz="1200" dirty="0"/>
                  <a:t> can be calculated recursively by considering all possible actions, state value functions, and transitions from the state.</a:t>
                </a:r>
              </a:p>
            </p:txBody>
          </p:sp>
        </mc:Choice>
        <mc:Fallback>
          <p:sp>
            <p:nvSpPr>
              <p:cNvPr id="5" name="TextBox 4">
                <a:extLst>
                  <a:ext uri="{FF2B5EF4-FFF2-40B4-BE49-F238E27FC236}">
                    <a16:creationId xmlns:a16="http://schemas.microsoft.com/office/drawing/2014/main" id="{06FE54A3-0E7B-8E9D-208E-79B4FD7B256A}"/>
                  </a:ext>
                </a:extLst>
              </p:cNvPr>
              <p:cNvSpPr txBox="1">
                <a:spLocks noRot="1" noChangeAspect="1" noMove="1" noResize="1" noEditPoints="1" noAdjustHandles="1" noChangeArrowheads="1" noChangeShapeType="1" noTextEdit="1"/>
              </p:cNvSpPr>
              <p:nvPr/>
            </p:nvSpPr>
            <p:spPr>
              <a:xfrm>
                <a:off x="6163979" y="4334862"/>
                <a:ext cx="4125028" cy="646331"/>
              </a:xfrm>
              <a:prstGeom prst="rect">
                <a:avLst/>
              </a:prstGeom>
              <a:blipFill>
                <a:blip r:embed="rId9"/>
                <a:stretch>
                  <a:fillRect r="-147" b="-4587"/>
                </a:stretch>
              </a:blipFill>
            </p:spPr>
            <p:txBody>
              <a:bodyPr/>
              <a:lstStyle/>
              <a:p>
                <a:r>
                  <a:rPr lang="en-US">
                    <a:noFill/>
                  </a:rPr>
                  <a:t> </a:t>
                </a:r>
              </a:p>
            </p:txBody>
          </p:sp>
        </mc:Fallback>
      </mc:AlternateContent>
    </p:spTree>
    <p:extLst>
      <p:ext uri="{BB962C8B-B14F-4D97-AF65-F5344CB8AC3E}">
        <p14:creationId xmlns:p14="http://schemas.microsoft.com/office/powerpoint/2010/main" val="341385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geon standing in a box&#10;&#10;AI-generated content may be incorrect.">
            <a:extLst>
              <a:ext uri="{FF2B5EF4-FFF2-40B4-BE49-F238E27FC236}">
                <a16:creationId xmlns:a16="http://schemas.microsoft.com/office/drawing/2014/main" id="{0161B17F-751F-4D6D-02EB-95ABFA6F9BAB}"/>
              </a:ext>
            </a:extLst>
          </p:cNvPr>
          <p:cNvPicPr>
            <a:picLocks noChangeAspect="1"/>
          </p:cNvPicPr>
          <p:nvPr/>
        </p:nvPicPr>
        <p:blipFill>
          <a:blip r:embed="rId2">
            <a:extLst>
              <a:ext uri="{28A0092B-C50C-407E-A947-70E740481C1C}">
                <a14:useLocalDpi xmlns:a14="http://schemas.microsoft.com/office/drawing/2010/main" val="0"/>
              </a:ext>
            </a:extLst>
          </a:blip>
          <a:srcRect t="7204" r="21215" b="113"/>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4FED54-0F92-6DF9-3684-DE4DE69EC11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What is Reinforcement Learning Really?</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452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FA642C-C63D-92B1-1DA0-858F233AB23E}"/>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BB1C92-37A6-9F96-9A94-79CCDD248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B9FD62E-56F0-479D-7443-8E86B0BD4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F842A7-9DB2-47BD-4578-208E5817260A}"/>
              </a:ext>
            </a:extLst>
          </p:cNvPr>
          <p:cNvSpPr>
            <a:spLocks noGrp="1"/>
          </p:cNvSpPr>
          <p:nvPr>
            <p:ph type="title"/>
          </p:nvPr>
        </p:nvSpPr>
        <p:spPr>
          <a:xfrm>
            <a:off x="1137034" y="609597"/>
            <a:ext cx="9392421" cy="1330841"/>
          </a:xfrm>
        </p:spPr>
        <p:txBody>
          <a:bodyPr>
            <a:normAutofit/>
          </a:bodyPr>
          <a:lstStyle/>
          <a:p>
            <a:r>
              <a:rPr lang="en-US" dirty="0"/>
              <a:t>Example Time: Frozen Lake (Gotta be another way)</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D2B3D347-63C5-8045-4B79-FA584EDEB515}"/>
                  </a:ext>
                </a:extLst>
              </p:cNvPr>
              <p:cNvSpPr>
                <a:spLocks noGrp="1"/>
              </p:cNvSpPr>
              <p:nvPr>
                <p:ph idx="1"/>
              </p:nvPr>
            </p:nvSpPr>
            <p:spPr>
              <a:xfrm>
                <a:off x="370389" y="2184914"/>
                <a:ext cx="6304093" cy="4852494"/>
              </a:xfrm>
            </p:spPr>
            <p:txBody>
              <a:bodyPr>
                <a:normAutofit/>
              </a:bodyPr>
              <a:lstStyle/>
              <a:p>
                <a:pPr marL="0" indent="0">
                  <a:buNone/>
                </a:pPr>
                <a14:m>
                  <m:oMath xmlns:m="http://schemas.openxmlformats.org/officeDocument/2006/math">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𝜋</m:t>
                        </m:r>
                      </m:e>
                      <m:sub>
                        <m:r>
                          <a:rPr lang="en-US" sz="2000" b="0" i="1" smtClean="0">
                            <a:solidFill>
                              <a:srgbClr val="00B050"/>
                            </a:solidFill>
                            <a:latin typeface="Cambria Math" panose="02040503050406030204" pitchFamily="18" charset="0"/>
                          </a:rPr>
                          <m:t>𝑟𝑎𝑛𝑑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oMath>
                </a14:m>
                <a:r>
                  <a:rPr lang="en-US" sz="2000" dirty="0"/>
                  <a:t> for all states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rgbClr val="C00000"/>
                              </a:solidFill>
                              <a:latin typeface="Cambria Math" panose="02040503050406030204" pitchFamily="18" charset="0"/>
                              <a:ea typeface="Cambria Math" panose="02040503050406030204" pitchFamily="18" charset="0"/>
                            </a:rPr>
                          </m:ctrlPr>
                        </m:sSubPr>
                        <m:e>
                          <m:r>
                            <a:rPr lang="en-US" sz="2000" b="0" i="1" smtClean="0">
                              <a:solidFill>
                                <a:srgbClr val="C00000"/>
                              </a:solidFill>
                              <a:latin typeface="Cambria Math" panose="02040503050406030204" pitchFamily="18" charset="0"/>
                              <a:ea typeface="Cambria Math" panose="02040503050406030204" pitchFamily="18" charset="0"/>
                            </a:rPr>
                            <m:t>𝑎</m:t>
                          </m:r>
                        </m:e>
                        <m:sub>
                          <m:r>
                            <a:rPr lang="en-US" sz="2000" b="0" i="1" smtClean="0">
                              <a:solidFill>
                                <a:srgbClr val="C00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2</m:t>
                          </m:r>
                        </m:e>
                      </m:d>
                      <m:r>
                        <a:rPr lang="en-US" sz="2000" b="0" i="1" smtClean="0">
                          <a:latin typeface="Cambria Math" panose="02040503050406030204" pitchFamily="18" charset="0"/>
                        </a:rPr>
                        <m:t>=0,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3</m:t>
                          </m:r>
                        </m:e>
                      </m:d>
                      <m:r>
                        <a:rPr lang="en-US" sz="2000" b="0" i="1" smtClean="0">
                          <a:latin typeface="Cambria Math" panose="02040503050406030204" pitchFamily="18" charset="0"/>
                        </a:rPr>
                        <m:t>=0,  </m:t>
                      </m:r>
                      <m:r>
                        <a:rPr lang="en-US" sz="2000" b="0" i="1" smtClean="0">
                          <a:solidFill>
                            <a:srgbClr val="7030A0"/>
                          </a:solidFill>
                          <a:latin typeface="Cambria Math" panose="02040503050406030204" pitchFamily="18" charset="0"/>
                        </a:rPr>
                        <m:t>𝛾</m:t>
                      </m:r>
                      <m:r>
                        <a:rPr lang="en-US" sz="2000" b="0" i="1" smtClean="0">
                          <a:latin typeface="Cambria Math" panose="02040503050406030204" pitchFamily="18" charset="0"/>
                        </a:rPr>
                        <m:t>=1.0</m:t>
                      </m:r>
                    </m:oMath>
                  </m:oMathPara>
                </a14:m>
                <a:endParaRPr lang="en-US" sz="2000" dirty="0"/>
              </a:p>
              <a:p>
                <a:pPr marL="0" indent="0">
                  <a:buNone/>
                </a:pPr>
                <a:endParaRPr lang="en-US" sz="2000" b="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1</m:t>
                          </m:r>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4</m:t>
                          </m:r>
                        </m:den>
                      </m:f>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0</m:t>
                                  </m:r>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2</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1</m:t>
                                  </m:r>
                                </m:e>
                              </m:d>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4</m:t>
                          </m:r>
                        </m:den>
                      </m:f>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1</m:t>
                                  </m:r>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1</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3</m:t>
                                  </m:r>
                                </m:e>
                              </m:d>
                            </m:e>
                          </m:d>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3</m:t>
                              </m:r>
                            </m:den>
                          </m:f>
                          <m:d>
                            <m:dPr>
                              <m:ctrlPr>
                                <a:rPr lang="en-US" sz="2000" b="0" i="1" smtClean="0">
                                  <a:solidFill>
                                    <a:schemeClr val="tx1"/>
                                  </a:solidFill>
                                  <a:latin typeface="Cambria Math" panose="02040503050406030204" pitchFamily="18" charset="0"/>
                                </a:rPr>
                              </m:ctrlPr>
                            </m:dPr>
                            <m:e>
                              <m:r>
                                <a:rPr lang="en-US" sz="2000" b="0" i="1" smtClean="0">
                                  <a:solidFill>
                                    <a:srgbClr val="0070C0"/>
                                  </a:solidFill>
                                  <a:latin typeface="Cambria Math" panose="02040503050406030204" pitchFamily="18" charset="0"/>
                                </a:rPr>
                                <m:t>0</m:t>
                              </m:r>
                              <m:r>
                                <a:rPr lang="en-US" sz="2000" b="0" i="1" smtClean="0">
                                  <a:solidFill>
                                    <a:schemeClr val="tx1"/>
                                  </a:solidFill>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d>
                                <m:dPr>
                                  <m:ctrlPr>
                                    <a:rPr lang="en-US" sz="2000" b="0" i="1" smtClean="0">
                                      <a:latin typeface="Cambria Math" panose="02040503050406030204" pitchFamily="18" charset="0"/>
                                    </a:rPr>
                                  </m:ctrlPr>
                                </m:dPr>
                                <m:e>
                                  <m:r>
                                    <a:rPr lang="en-US" sz="2000" b="0" i="1" smtClean="0">
                                      <a:solidFill>
                                        <a:srgbClr val="D2A000"/>
                                      </a:solidFill>
                                      <a:latin typeface="Cambria Math" panose="02040503050406030204" pitchFamily="18" charset="0"/>
                                    </a:rPr>
                                    <m:t>0</m:t>
                                  </m:r>
                                </m:e>
                              </m:d>
                            </m:e>
                          </m:d>
                        </m:e>
                      </m:d>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9" name="Content Placeholder 8">
                <a:extLst>
                  <a:ext uri="{FF2B5EF4-FFF2-40B4-BE49-F238E27FC236}">
                    <a16:creationId xmlns:a16="http://schemas.microsoft.com/office/drawing/2014/main" id="{D2B3D347-63C5-8045-4B79-FA584EDEB515}"/>
                  </a:ext>
                </a:extLst>
              </p:cNvPr>
              <p:cNvSpPr>
                <a:spLocks noGrp="1" noRot="1" noChangeAspect="1" noMove="1" noResize="1" noEditPoints="1" noAdjustHandles="1" noChangeArrowheads="1" noChangeShapeType="1" noTextEdit="1"/>
              </p:cNvSpPr>
              <p:nvPr>
                <p:ph idx="1"/>
              </p:nvPr>
            </p:nvSpPr>
            <p:spPr>
              <a:xfrm>
                <a:off x="370389" y="2184914"/>
                <a:ext cx="6304093" cy="4852494"/>
              </a:xfrm>
              <a:blipFill>
                <a:blip r:embed="rId2"/>
                <a:stretch>
                  <a:fillRect/>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1DFF6CC8-0DA8-16E7-081E-42E4B2403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4">
            <a:extLst>
              <a:ext uri="{FF2B5EF4-FFF2-40B4-BE49-F238E27FC236}">
                <a16:creationId xmlns:a16="http://schemas.microsoft.com/office/drawing/2014/main" id="{E755EA69-CCF4-2649-F9C3-E28C38C924AC}"/>
              </a:ext>
            </a:extLst>
          </p:cNvPr>
          <p:cNvPicPr>
            <a:picLocks noChangeAspect="1"/>
          </p:cNvPicPr>
          <p:nvPr/>
        </p:nvPicPr>
        <p:blipFill>
          <a:blip r:embed="rId3"/>
          <a:srcRect l="1027" r="1027"/>
          <a:stretch/>
        </p:blipFill>
        <p:spPr>
          <a:xfrm>
            <a:off x="6674483" y="2184914"/>
            <a:ext cx="3749040" cy="375591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3FB07D-A159-EED3-7EAC-48F6A9D0BAE5}"/>
                  </a:ext>
                </a:extLst>
              </p:cNvPr>
              <p:cNvSpPr txBox="1"/>
              <p:nvPr/>
            </p:nvSpPr>
            <p:spPr>
              <a:xfrm>
                <a:off x="8549003" y="4062870"/>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0" smtClean="0">
                          <a:solidFill>
                            <a:srgbClr val="D2A000"/>
                          </a:solidFill>
                          <a:latin typeface="Cambria Math" panose="02040503050406030204" pitchFamily="18" charset="0"/>
                        </a:rPr>
                        <m:t>3</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1</m:t>
                      </m:r>
                    </m:oMath>
                  </m:oMathPara>
                </a14:m>
                <a:endParaRPr lang="en-US" sz="3200" dirty="0">
                  <a:solidFill>
                    <a:srgbClr val="D2A000"/>
                  </a:solidFill>
                </a:endParaRPr>
              </a:p>
            </p:txBody>
          </p:sp>
        </mc:Choice>
        <mc:Fallback xmlns="">
          <p:sp>
            <p:nvSpPr>
              <p:cNvPr id="8" name="TextBox 7">
                <a:extLst>
                  <a:ext uri="{FF2B5EF4-FFF2-40B4-BE49-F238E27FC236}">
                    <a16:creationId xmlns:a16="http://schemas.microsoft.com/office/drawing/2014/main" id="{D63FB07D-A159-EED3-7EAC-48F6A9D0BAE5}"/>
                  </a:ext>
                </a:extLst>
              </p:cNvPr>
              <p:cNvSpPr txBox="1">
                <a:spLocks noRot="1" noChangeAspect="1" noMove="1" noResize="1" noEditPoints="1" noAdjustHandles="1" noChangeArrowheads="1" noChangeShapeType="1" noTextEdit="1"/>
              </p:cNvSpPr>
              <p:nvPr/>
            </p:nvSpPr>
            <p:spPr>
              <a:xfrm>
                <a:off x="8549003" y="4062870"/>
                <a:ext cx="1254175"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EB1D43-CCCE-78D7-86DC-C540E8142D50}"/>
                  </a:ext>
                </a:extLst>
              </p:cNvPr>
              <p:cNvSpPr txBox="1"/>
              <p:nvPr/>
            </p:nvSpPr>
            <p:spPr>
              <a:xfrm>
                <a:off x="6972318" y="4837436"/>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smtClean="0">
                          <a:solidFill>
                            <a:srgbClr val="D2A000"/>
                          </a:solidFill>
                          <a:latin typeface="Cambria Math" panose="02040503050406030204" pitchFamily="18" charset="0"/>
                        </a:rPr>
                        <m:t>2</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0</m:t>
                      </m:r>
                    </m:oMath>
                  </m:oMathPara>
                </a14:m>
                <a:endParaRPr lang="en-US" sz="3200" dirty="0">
                  <a:solidFill>
                    <a:srgbClr val="D2A000"/>
                  </a:solidFill>
                </a:endParaRPr>
              </a:p>
            </p:txBody>
          </p:sp>
        </mc:Choice>
        <mc:Fallback xmlns="">
          <p:sp>
            <p:nvSpPr>
              <p:cNvPr id="10" name="TextBox 9">
                <a:extLst>
                  <a:ext uri="{FF2B5EF4-FFF2-40B4-BE49-F238E27FC236}">
                    <a16:creationId xmlns:a16="http://schemas.microsoft.com/office/drawing/2014/main" id="{2FEB1D43-CCCE-78D7-86DC-C540E8142D50}"/>
                  </a:ext>
                </a:extLst>
              </p:cNvPr>
              <p:cNvSpPr txBox="1">
                <a:spLocks noRot="1" noChangeAspect="1" noMove="1" noResize="1" noEditPoints="1" noAdjustHandles="1" noChangeArrowheads="1" noChangeShapeType="1" noTextEdit="1"/>
              </p:cNvSpPr>
              <p:nvPr/>
            </p:nvSpPr>
            <p:spPr>
              <a:xfrm>
                <a:off x="6972318" y="4837436"/>
                <a:ext cx="1254175"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56AD8AB-5FD5-44A1-8179-8741F599B791}"/>
                  </a:ext>
                </a:extLst>
              </p:cNvPr>
              <p:cNvSpPr txBox="1"/>
              <p:nvPr/>
            </p:nvSpPr>
            <p:spPr>
              <a:xfrm>
                <a:off x="8751501" y="2123652"/>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1</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xmlns="">
          <p:sp>
            <p:nvSpPr>
              <p:cNvPr id="11" name="TextBox 10">
                <a:extLst>
                  <a:ext uri="{FF2B5EF4-FFF2-40B4-BE49-F238E27FC236}">
                    <a16:creationId xmlns:a16="http://schemas.microsoft.com/office/drawing/2014/main" id="{456AD8AB-5FD5-44A1-8179-8741F599B791}"/>
                  </a:ext>
                </a:extLst>
              </p:cNvPr>
              <p:cNvSpPr txBox="1">
                <a:spLocks noRot="1" noChangeAspect="1" noMove="1" noResize="1" noEditPoints="1" noAdjustHandles="1" noChangeArrowheads="1" noChangeShapeType="1" noTextEdit="1"/>
              </p:cNvSpPr>
              <p:nvPr/>
            </p:nvSpPr>
            <p:spPr>
              <a:xfrm>
                <a:off x="8751501" y="2123652"/>
                <a:ext cx="1625144"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05CC550-1171-3F2F-FEE9-1C7D9CC8E778}"/>
                  </a:ext>
                </a:extLst>
              </p:cNvPr>
              <p:cNvSpPr txBox="1"/>
              <p:nvPr/>
            </p:nvSpPr>
            <p:spPr>
              <a:xfrm>
                <a:off x="6786833" y="2187768"/>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0</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xmlns="">
          <p:sp>
            <p:nvSpPr>
              <p:cNvPr id="13" name="TextBox 12">
                <a:extLst>
                  <a:ext uri="{FF2B5EF4-FFF2-40B4-BE49-F238E27FC236}">
                    <a16:creationId xmlns:a16="http://schemas.microsoft.com/office/drawing/2014/main" id="{305CC550-1171-3F2F-FEE9-1C7D9CC8E778}"/>
                  </a:ext>
                </a:extLst>
              </p:cNvPr>
              <p:cNvSpPr txBox="1">
                <a:spLocks noRot="1" noChangeAspect="1" noMove="1" noResize="1" noEditPoints="1" noAdjustHandles="1" noChangeArrowheads="1" noChangeShapeType="1" noTextEdit="1"/>
              </p:cNvSpPr>
              <p:nvPr/>
            </p:nvSpPr>
            <p:spPr>
              <a:xfrm>
                <a:off x="6786833" y="2187768"/>
                <a:ext cx="1625144" cy="58477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97052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03A18C-83CC-21AB-5E7A-C586D0C92DB0}"/>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6F63EFC-CBB6-0E87-2C53-4C42AF29D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1D87433-14CA-87BE-1C1C-C9760291B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D4872D-3FF3-C466-9530-9C3F39B2D5EE}"/>
              </a:ext>
            </a:extLst>
          </p:cNvPr>
          <p:cNvSpPr>
            <a:spLocks noGrp="1"/>
          </p:cNvSpPr>
          <p:nvPr>
            <p:ph type="title"/>
          </p:nvPr>
        </p:nvSpPr>
        <p:spPr>
          <a:xfrm>
            <a:off x="1137034" y="609597"/>
            <a:ext cx="9392421" cy="1330841"/>
          </a:xfrm>
        </p:spPr>
        <p:txBody>
          <a:bodyPr>
            <a:normAutofit/>
          </a:bodyPr>
          <a:lstStyle/>
          <a:p>
            <a:r>
              <a:rPr lang="en-US" dirty="0"/>
              <a:t>Back to Gambling!! Monte-Carlo</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0B91FB14-C12B-FCE5-441F-A464027660B6}"/>
                  </a:ext>
                </a:extLst>
              </p:cNvPr>
              <p:cNvSpPr>
                <a:spLocks noGrp="1"/>
              </p:cNvSpPr>
              <p:nvPr>
                <p:ph idx="1"/>
              </p:nvPr>
            </p:nvSpPr>
            <p:spPr>
              <a:xfrm>
                <a:off x="370389" y="2184914"/>
                <a:ext cx="6304093" cy="4852494"/>
              </a:xfrm>
            </p:spPr>
            <p:txBody>
              <a:bodyPr>
                <a:normAutofit/>
              </a:bodyPr>
              <a:lstStyle/>
              <a:p>
                <a:pPr marL="0" indent="0">
                  <a:buNone/>
                </a:pPr>
                <a14:m>
                  <m:oMath xmlns:m="http://schemas.openxmlformats.org/officeDocument/2006/math">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𝜋</m:t>
                        </m:r>
                      </m:e>
                      <m:sub>
                        <m:r>
                          <a:rPr lang="en-US" sz="2000" b="0" i="1" smtClean="0">
                            <a:solidFill>
                              <a:srgbClr val="00B050"/>
                            </a:solidFill>
                            <a:latin typeface="Cambria Math" panose="02040503050406030204" pitchFamily="18" charset="0"/>
                          </a:rPr>
                          <m:t>𝑟𝑎𝑛𝑑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oMath>
                </a14:m>
                <a:r>
                  <a:rPr lang="en-US" sz="2000" dirty="0"/>
                  <a:t> for all states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rgbClr val="C00000"/>
                              </a:solidFill>
                              <a:latin typeface="Cambria Math" panose="02040503050406030204" pitchFamily="18" charset="0"/>
                              <a:ea typeface="Cambria Math" panose="02040503050406030204" pitchFamily="18" charset="0"/>
                            </a:rPr>
                          </m:ctrlPr>
                        </m:sSubPr>
                        <m:e>
                          <m:r>
                            <a:rPr lang="en-US" sz="2000" b="0" i="1" smtClean="0">
                              <a:solidFill>
                                <a:srgbClr val="C00000"/>
                              </a:solidFill>
                              <a:latin typeface="Cambria Math" panose="02040503050406030204" pitchFamily="18" charset="0"/>
                              <a:ea typeface="Cambria Math" panose="02040503050406030204" pitchFamily="18" charset="0"/>
                            </a:rPr>
                            <m:t>𝑎</m:t>
                          </m:r>
                        </m:e>
                        <m:sub>
                          <m:r>
                            <a:rPr lang="en-US" sz="2000" b="0" i="1" smtClean="0">
                              <a:solidFill>
                                <a:srgbClr val="C00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000" dirty="0"/>
                  <a:t>How about we play 1,000 episodes of frozen lake and just see what the reward was from each state?</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𝐺</m:t>
                          </m:r>
                        </m:e>
                        <m:sub>
                          <m:r>
                            <a:rPr lang="en-US" sz="2000" b="0" i="1" smtClean="0">
                              <a:solidFill>
                                <a:srgbClr val="0070C0"/>
                              </a:solidFill>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𝑡</m:t>
                          </m:r>
                        </m:sub>
                      </m:sSub>
                      <m:r>
                        <a:rPr lang="en-US" sz="2000" b="0" i="1" smtClean="0">
                          <a:latin typeface="Cambria Math" panose="02040503050406030204" pitchFamily="18" charset="0"/>
                        </a:rPr>
                        <m:t>+</m:t>
                      </m:r>
                      <m:r>
                        <a:rPr lang="en-US" sz="2000" b="0" i="1" smtClean="0">
                          <a:solidFill>
                            <a:srgbClr val="7030A0"/>
                          </a:solidFill>
                          <a:latin typeface="Cambria Math" panose="02040503050406030204" pitchFamily="18" charset="0"/>
                        </a:rPr>
                        <m:t>𝛾</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𝑡</m:t>
                          </m:r>
                          <m:r>
                            <a:rPr lang="en-US" sz="2000" b="0" i="1" smtClean="0">
                              <a:solidFill>
                                <a:srgbClr val="0070C0"/>
                              </a:solidFill>
                              <a:latin typeface="Cambria Math" panose="02040503050406030204" pitchFamily="18" charset="0"/>
                            </a:rPr>
                            <m:t>+1</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solidFill>
                                <a:srgbClr val="7030A0"/>
                              </a:solidFill>
                              <a:latin typeface="Cambria Math" panose="02040503050406030204" pitchFamily="18" charset="0"/>
                            </a:rPr>
                            <m:t>𝛾</m:t>
                          </m:r>
                        </m:e>
                        <m:sup>
                          <m:r>
                            <a:rPr lang="en-US" sz="2000" b="0" i="1" smtClean="0">
                              <a:solidFill>
                                <a:srgbClr val="7030A0"/>
                              </a:solidFill>
                              <a:latin typeface="Cambria Math" panose="02040503050406030204" pitchFamily="18" charset="0"/>
                            </a:rPr>
                            <m:t>2</m:t>
                          </m:r>
                        </m:sup>
                      </m:sSup>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𝑡</m:t>
                          </m:r>
                          <m:r>
                            <a:rPr lang="en-US" sz="2000" b="0" i="1" smtClean="0">
                              <a:solidFill>
                                <a:srgbClr val="0070C0"/>
                              </a:solidFill>
                              <a:latin typeface="Cambria Math" panose="02040503050406030204" pitchFamily="18" charset="0"/>
                            </a:rPr>
                            <m:t>+2</m:t>
                          </m:r>
                        </m:sub>
                      </m:sSub>
                      <m:r>
                        <a:rPr lang="en-US" sz="2000" b="0" i="1" smtClean="0">
                          <a:solidFill>
                            <a:srgbClr val="0070C0"/>
                          </a:solidFill>
                          <a:latin typeface="Cambria Math" panose="02040503050406030204" pitchFamily="18" charset="0"/>
                        </a:rPr>
                        <m:t>…</m:t>
                      </m:r>
                    </m:oMath>
                  </m:oMathPara>
                </a14:m>
                <a:endParaRPr lang="en-US" sz="2000" dirty="0"/>
              </a:p>
              <a:p>
                <a:pPr marL="0" indent="0">
                  <a:buNone/>
                </a:pPr>
                <a:r>
                  <a:rPr lang="en-US" sz="2000" dirty="0"/>
                  <a:t>Say we observe: </a:t>
                </a:r>
                <a14:m>
                  <m:oMath xmlns:m="http://schemas.openxmlformats.org/officeDocument/2006/math">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𝑟𝑖𝑔h𝑡</m:t>
                    </m:r>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𝑢𝑝</m:t>
                    </m:r>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𝑟𝑖𝑔h𝑡</m:t>
                    </m:r>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𝑑𝑜𝑤𝑛</m:t>
                    </m:r>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3</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𝑢𝑝</m:t>
                    </m:r>
                    <m:r>
                      <a:rPr lang="en-US" sz="2000" b="0" i="1" smtClean="0">
                        <a:latin typeface="Cambria Math" panose="02040503050406030204" pitchFamily="18" charset="0"/>
                      </a:rPr>
                      <m:t>}</m:t>
                    </m:r>
                  </m:oMath>
                </a14:m>
                <a:endParaRPr lang="en-US" sz="2000" dirty="0"/>
              </a:p>
              <a:p>
                <a:pPr marL="0" indent="0">
                  <a:buNone/>
                </a:pPr>
                <a:r>
                  <a:rPr lang="en-US" sz="2000" dirty="0"/>
                  <a:t>With rewards: </a:t>
                </a:r>
                <a14:m>
                  <m:oMath xmlns:m="http://schemas.openxmlformats.org/officeDocument/2006/math">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3</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m:t>
                    </m:r>
                  </m:oMath>
                </a14:m>
                <a:endParaRPr lang="en-US" sz="2000" dirty="0"/>
              </a:p>
              <a:p>
                <a:pPr marL="0" indent="0">
                  <a:buNone/>
                </a:pPr>
                <a:r>
                  <a:rPr lang="en-US" sz="2000" dirty="0"/>
                  <a:t>We are left with returns: </a:t>
                </a:r>
                <a14:m>
                  <m:oMath xmlns:m="http://schemas.openxmlformats.org/officeDocument/2006/math">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sSup>
                      <m:sSupPr>
                        <m:ctrlPr>
                          <a:rPr lang="en-US" sz="2000" b="0" i="1" smtClean="0">
                            <a:solidFill>
                              <a:srgbClr val="7030A0"/>
                            </a:solidFill>
                            <a:latin typeface="Cambria Math" panose="02040503050406030204" pitchFamily="18" charset="0"/>
                          </a:rPr>
                        </m:ctrlPr>
                      </m:sSupPr>
                      <m:e>
                        <m:r>
                          <a:rPr lang="en-US" sz="2000" b="0" i="1" smtClean="0">
                            <a:solidFill>
                              <a:srgbClr val="7030A0"/>
                            </a:solidFill>
                            <a:latin typeface="Cambria Math" panose="02040503050406030204" pitchFamily="18" charset="0"/>
                          </a:rPr>
                          <m:t>𝛾</m:t>
                        </m:r>
                      </m:e>
                      <m:sup>
                        <m:r>
                          <a:rPr lang="en-US" sz="2000" b="0" i="1" smtClean="0">
                            <a:solidFill>
                              <a:srgbClr val="7030A0"/>
                            </a:solidFill>
                            <a:latin typeface="Cambria Math" panose="02040503050406030204" pitchFamily="18" charset="0"/>
                          </a:rPr>
                          <m:t>3</m:t>
                        </m:r>
                      </m:sup>
                    </m:sSup>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sSup>
                      <m:sSupPr>
                        <m:ctrlPr>
                          <a:rPr lang="en-US" sz="2000" b="0" i="1" smtClean="0">
                            <a:solidFill>
                              <a:srgbClr val="7030A0"/>
                            </a:solidFill>
                            <a:latin typeface="Cambria Math" panose="02040503050406030204" pitchFamily="18" charset="0"/>
                          </a:rPr>
                        </m:ctrlPr>
                      </m:sSupPr>
                      <m:e>
                        <m:r>
                          <a:rPr lang="en-US" sz="2000" b="0" i="1" smtClean="0">
                            <a:solidFill>
                              <a:srgbClr val="7030A0"/>
                            </a:solidFill>
                            <a:latin typeface="Cambria Math" panose="02040503050406030204" pitchFamily="18" charset="0"/>
                          </a:rPr>
                          <m:t>𝛾</m:t>
                        </m:r>
                      </m:e>
                      <m:sup>
                        <m:r>
                          <a:rPr lang="en-US" sz="2000" b="0" i="1" smtClean="0">
                            <a:solidFill>
                              <a:srgbClr val="7030A0"/>
                            </a:solidFill>
                            <a:latin typeface="Cambria Math" panose="02040503050406030204" pitchFamily="18" charset="0"/>
                          </a:rPr>
                          <m:t>2</m:t>
                        </m:r>
                      </m:sup>
                    </m:sSup>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7030A0"/>
                        </a:solidFill>
                        <a:latin typeface="Cambria Math" panose="02040503050406030204" pitchFamily="18" charset="0"/>
                      </a:rPr>
                      <m:t>𝛾</m:t>
                    </m:r>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3</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m:t>
                    </m:r>
                  </m:oMath>
                </a14:m>
                <a:endParaRPr lang="en-US" sz="2000" dirty="0"/>
              </a:p>
              <a:p>
                <a:pPr marL="0" indent="0">
                  <a:buNone/>
                </a:pPr>
                <a:r>
                  <a:rPr lang="en-US" sz="2000" dirty="0"/>
                  <a:t>What can we do with that?</a:t>
                </a:r>
              </a:p>
            </p:txBody>
          </p:sp>
        </mc:Choice>
        <mc:Fallback xmlns="">
          <p:sp>
            <p:nvSpPr>
              <p:cNvPr id="9" name="Content Placeholder 8">
                <a:extLst>
                  <a:ext uri="{FF2B5EF4-FFF2-40B4-BE49-F238E27FC236}">
                    <a16:creationId xmlns:a16="http://schemas.microsoft.com/office/drawing/2014/main" id="{0B91FB14-C12B-FCE5-441F-A464027660B6}"/>
                  </a:ext>
                </a:extLst>
              </p:cNvPr>
              <p:cNvSpPr>
                <a:spLocks noGrp="1" noRot="1" noChangeAspect="1" noMove="1" noResize="1" noEditPoints="1" noAdjustHandles="1" noChangeArrowheads="1" noChangeShapeType="1" noTextEdit="1"/>
              </p:cNvSpPr>
              <p:nvPr>
                <p:ph idx="1"/>
              </p:nvPr>
            </p:nvSpPr>
            <p:spPr>
              <a:xfrm>
                <a:off x="370389" y="2184914"/>
                <a:ext cx="6304093" cy="4852494"/>
              </a:xfrm>
              <a:blipFill>
                <a:blip r:embed="rId2"/>
                <a:stretch>
                  <a:fillRect l="-1064"/>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18694196-3F74-F471-B583-35DBC4DF1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4">
            <a:extLst>
              <a:ext uri="{FF2B5EF4-FFF2-40B4-BE49-F238E27FC236}">
                <a16:creationId xmlns:a16="http://schemas.microsoft.com/office/drawing/2014/main" id="{F493BCCB-10DD-47EF-D21A-235E4FF4EE08}"/>
              </a:ext>
            </a:extLst>
          </p:cNvPr>
          <p:cNvPicPr>
            <a:picLocks noChangeAspect="1"/>
          </p:cNvPicPr>
          <p:nvPr/>
        </p:nvPicPr>
        <p:blipFill>
          <a:blip r:embed="rId3"/>
          <a:srcRect l="1027" r="1027"/>
          <a:stretch/>
        </p:blipFill>
        <p:spPr>
          <a:xfrm>
            <a:off x="6674483" y="2184914"/>
            <a:ext cx="3749040" cy="375591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60CD290-171E-787B-7763-EFC512751C0A}"/>
                  </a:ext>
                </a:extLst>
              </p:cNvPr>
              <p:cNvSpPr txBox="1"/>
              <p:nvPr/>
            </p:nvSpPr>
            <p:spPr>
              <a:xfrm>
                <a:off x="8549003" y="4062870"/>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0" smtClean="0">
                          <a:solidFill>
                            <a:srgbClr val="D2A000"/>
                          </a:solidFill>
                          <a:latin typeface="Cambria Math" panose="02040503050406030204" pitchFamily="18" charset="0"/>
                        </a:rPr>
                        <m:t>3</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1</m:t>
                      </m:r>
                    </m:oMath>
                  </m:oMathPara>
                </a14:m>
                <a:endParaRPr lang="en-US" sz="3200" dirty="0">
                  <a:solidFill>
                    <a:srgbClr val="D2A000"/>
                  </a:solidFill>
                </a:endParaRPr>
              </a:p>
            </p:txBody>
          </p:sp>
        </mc:Choice>
        <mc:Fallback xmlns="">
          <p:sp>
            <p:nvSpPr>
              <p:cNvPr id="8" name="TextBox 7">
                <a:extLst>
                  <a:ext uri="{FF2B5EF4-FFF2-40B4-BE49-F238E27FC236}">
                    <a16:creationId xmlns:a16="http://schemas.microsoft.com/office/drawing/2014/main" id="{060CD290-171E-787B-7763-EFC512751C0A}"/>
                  </a:ext>
                </a:extLst>
              </p:cNvPr>
              <p:cNvSpPr txBox="1">
                <a:spLocks noRot="1" noChangeAspect="1" noMove="1" noResize="1" noEditPoints="1" noAdjustHandles="1" noChangeArrowheads="1" noChangeShapeType="1" noTextEdit="1"/>
              </p:cNvSpPr>
              <p:nvPr/>
            </p:nvSpPr>
            <p:spPr>
              <a:xfrm>
                <a:off x="8549003" y="4062870"/>
                <a:ext cx="1254175"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1ADAD26-ACA8-C2F1-6941-8F38D5AFE6AA}"/>
                  </a:ext>
                </a:extLst>
              </p:cNvPr>
              <p:cNvSpPr txBox="1"/>
              <p:nvPr/>
            </p:nvSpPr>
            <p:spPr>
              <a:xfrm>
                <a:off x="6972318" y="4837436"/>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smtClean="0">
                          <a:solidFill>
                            <a:srgbClr val="D2A000"/>
                          </a:solidFill>
                          <a:latin typeface="Cambria Math" panose="02040503050406030204" pitchFamily="18" charset="0"/>
                        </a:rPr>
                        <m:t>2</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0</m:t>
                      </m:r>
                    </m:oMath>
                  </m:oMathPara>
                </a14:m>
                <a:endParaRPr lang="en-US" sz="3200" dirty="0">
                  <a:solidFill>
                    <a:srgbClr val="D2A000"/>
                  </a:solidFill>
                </a:endParaRPr>
              </a:p>
            </p:txBody>
          </p:sp>
        </mc:Choice>
        <mc:Fallback xmlns="">
          <p:sp>
            <p:nvSpPr>
              <p:cNvPr id="10" name="TextBox 9">
                <a:extLst>
                  <a:ext uri="{FF2B5EF4-FFF2-40B4-BE49-F238E27FC236}">
                    <a16:creationId xmlns:a16="http://schemas.microsoft.com/office/drawing/2014/main" id="{31ADAD26-ACA8-C2F1-6941-8F38D5AFE6AA}"/>
                  </a:ext>
                </a:extLst>
              </p:cNvPr>
              <p:cNvSpPr txBox="1">
                <a:spLocks noRot="1" noChangeAspect="1" noMove="1" noResize="1" noEditPoints="1" noAdjustHandles="1" noChangeArrowheads="1" noChangeShapeType="1" noTextEdit="1"/>
              </p:cNvSpPr>
              <p:nvPr/>
            </p:nvSpPr>
            <p:spPr>
              <a:xfrm>
                <a:off x="6972318" y="4837436"/>
                <a:ext cx="1254175"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ACE661-BD28-C065-2B37-8A3D671435D4}"/>
                  </a:ext>
                </a:extLst>
              </p:cNvPr>
              <p:cNvSpPr txBox="1"/>
              <p:nvPr/>
            </p:nvSpPr>
            <p:spPr>
              <a:xfrm>
                <a:off x="8751501" y="2123652"/>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1</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xmlns="">
          <p:sp>
            <p:nvSpPr>
              <p:cNvPr id="11" name="TextBox 10">
                <a:extLst>
                  <a:ext uri="{FF2B5EF4-FFF2-40B4-BE49-F238E27FC236}">
                    <a16:creationId xmlns:a16="http://schemas.microsoft.com/office/drawing/2014/main" id="{D6ACE661-BD28-C065-2B37-8A3D671435D4}"/>
                  </a:ext>
                </a:extLst>
              </p:cNvPr>
              <p:cNvSpPr txBox="1">
                <a:spLocks noRot="1" noChangeAspect="1" noMove="1" noResize="1" noEditPoints="1" noAdjustHandles="1" noChangeArrowheads="1" noChangeShapeType="1" noTextEdit="1"/>
              </p:cNvSpPr>
              <p:nvPr/>
            </p:nvSpPr>
            <p:spPr>
              <a:xfrm>
                <a:off x="8751501" y="2123652"/>
                <a:ext cx="1625144"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F2903A-8E78-8BCF-9DCF-DC7752EA3D4E}"/>
                  </a:ext>
                </a:extLst>
              </p:cNvPr>
              <p:cNvSpPr txBox="1"/>
              <p:nvPr/>
            </p:nvSpPr>
            <p:spPr>
              <a:xfrm>
                <a:off x="6786833" y="2187768"/>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0</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xmlns="">
          <p:sp>
            <p:nvSpPr>
              <p:cNvPr id="13" name="TextBox 12">
                <a:extLst>
                  <a:ext uri="{FF2B5EF4-FFF2-40B4-BE49-F238E27FC236}">
                    <a16:creationId xmlns:a16="http://schemas.microsoft.com/office/drawing/2014/main" id="{D0F2903A-8E78-8BCF-9DCF-DC7752EA3D4E}"/>
                  </a:ext>
                </a:extLst>
              </p:cNvPr>
              <p:cNvSpPr txBox="1">
                <a:spLocks noRot="1" noChangeAspect="1" noMove="1" noResize="1" noEditPoints="1" noAdjustHandles="1" noChangeArrowheads="1" noChangeShapeType="1" noTextEdit="1"/>
              </p:cNvSpPr>
              <p:nvPr/>
            </p:nvSpPr>
            <p:spPr>
              <a:xfrm>
                <a:off x="6786833" y="2187768"/>
                <a:ext cx="1625144" cy="58477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39706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8438C0C2-2E4B-B989-188F-B0E0FD01A261}"/>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FCED8A-FA80-F3C7-C85E-6EE4E6797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352CE7E-AF3E-602D-994A-0D8B4FDA8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7200C0-7B09-BAD2-E39F-21DB28B31FE0}"/>
              </a:ext>
            </a:extLst>
          </p:cNvPr>
          <p:cNvSpPr>
            <a:spLocks noGrp="1"/>
          </p:cNvSpPr>
          <p:nvPr>
            <p:ph type="title"/>
          </p:nvPr>
        </p:nvSpPr>
        <p:spPr>
          <a:xfrm>
            <a:off x="1137034" y="609597"/>
            <a:ext cx="9392421" cy="1330841"/>
          </a:xfrm>
        </p:spPr>
        <p:txBody>
          <a:bodyPr>
            <a:normAutofit/>
          </a:bodyPr>
          <a:lstStyle/>
          <a:p>
            <a:r>
              <a:rPr lang="en-US" dirty="0"/>
              <a:t>Back to Gambling!! Monte-Carlo</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E72833EF-4401-7870-A91C-9C43C60A1F94}"/>
                  </a:ext>
                </a:extLst>
              </p:cNvPr>
              <p:cNvSpPr>
                <a:spLocks noGrp="1"/>
              </p:cNvSpPr>
              <p:nvPr>
                <p:ph idx="1"/>
              </p:nvPr>
            </p:nvSpPr>
            <p:spPr>
              <a:xfrm>
                <a:off x="370389" y="2184914"/>
                <a:ext cx="6304093" cy="4852494"/>
              </a:xfrm>
            </p:spPr>
            <p:txBody>
              <a:bodyPr>
                <a:normAutofit/>
              </a:bodyPr>
              <a:lstStyle/>
              <a:p>
                <a:pPr marL="0" indent="0">
                  <a:buNone/>
                </a:pPr>
                <a14:m>
                  <m:oMath xmlns:m="http://schemas.openxmlformats.org/officeDocument/2006/math">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𝜋</m:t>
                        </m:r>
                      </m:e>
                      <m:sub>
                        <m:r>
                          <a:rPr lang="en-US" sz="2000" b="0" i="1" smtClean="0">
                            <a:solidFill>
                              <a:srgbClr val="00B050"/>
                            </a:solidFill>
                            <a:latin typeface="Cambria Math" panose="02040503050406030204" pitchFamily="18" charset="0"/>
                          </a:rPr>
                          <m:t>𝑟𝑎𝑛𝑑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oMath>
                </a14:m>
                <a:r>
                  <a:rPr lang="en-US" sz="2000" dirty="0"/>
                  <a:t> for all states</a:t>
                </a:r>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solidFill>
                                <a:srgbClr val="00B050"/>
                              </a:solidFill>
                              <a:latin typeface="Cambria Math" panose="02040503050406030204" pitchFamily="18" charset="0"/>
                            </a:rPr>
                            <m:t>𝜋</m:t>
                          </m:r>
                        </m:sub>
                      </m:sSub>
                      <m:r>
                        <a:rPr lang="en-US" sz="2000" b="0" i="1" smtClean="0">
                          <a:latin typeface="Cambria Math" panose="02040503050406030204" pitchFamily="18" charset="0"/>
                        </a:rPr>
                        <m:t>(</m:t>
                      </m:r>
                      <m:sSub>
                        <m:sSubPr>
                          <m:ctrlPr>
                            <a:rPr lang="en-US" sz="2000" b="0" i="1" smtClean="0">
                              <a:solidFill>
                                <a:srgbClr val="D2A000"/>
                              </a:solidFill>
                              <a:latin typeface="Cambria Math" panose="02040503050406030204" pitchFamily="18" charset="0"/>
                            </a:rPr>
                          </m:ctrlPr>
                        </m:sSubPr>
                        <m:e>
                          <m:r>
                            <a:rPr lang="en-US" sz="2000" b="0" i="1" smtClean="0">
                              <a:solidFill>
                                <a:srgbClr val="D2A000"/>
                              </a:solidFill>
                              <a:latin typeface="Cambria Math" panose="02040503050406030204" pitchFamily="18" charset="0"/>
                            </a:rPr>
                            <m:t>𝑠</m:t>
                          </m:r>
                        </m:e>
                        <m:sub>
                          <m:r>
                            <a:rPr lang="en-US" sz="2000" b="0" i="1" smtClean="0">
                              <a:solidFill>
                                <a:srgbClr val="D2A000"/>
                              </a:solidFill>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𝑎</m:t>
                          </m:r>
                        </m:e>
                        <m:sub>
                          <m:r>
                            <a:rPr lang="en-US" sz="2000" b="0" i="1" smtClean="0">
                              <a:solidFill>
                                <a:srgbClr val="C00000"/>
                              </a:solidFill>
                              <a:latin typeface="Cambria Math" panose="02040503050406030204" pitchFamily="18" charset="0"/>
                            </a:rPr>
                            <m:t>𝑡</m:t>
                          </m:r>
                        </m:sub>
                      </m:sSub>
                      <m:r>
                        <a:rPr lang="en-US" sz="2000" b="0" i="1" smtClean="0">
                          <a:latin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𝔼</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0070C0"/>
                              </a:solidFill>
                              <a:latin typeface="Cambria Math" panose="02040503050406030204" pitchFamily="18" charset="0"/>
                              <a:ea typeface="Cambria Math" panose="02040503050406030204" pitchFamily="18" charset="0"/>
                            </a:rPr>
                          </m:ctrlPr>
                        </m:sSubPr>
                        <m:e>
                          <m:r>
                            <a:rPr lang="en-US" sz="2000" b="0" i="1" smtClean="0">
                              <a:solidFill>
                                <a:srgbClr val="0070C0"/>
                              </a:solidFill>
                              <a:latin typeface="Cambria Math" panose="02040503050406030204" pitchFamily="18" charset="0"/>
                              <a:ea typeface="Cambria Math" panose="02040503050406030204" pitchFamily="18" charset="0"/>
                            </a:rPr>
                            <m:t>𝐺</m:t>
                          </m:r>
                        </m:e>
                        <m:sub>
                          <m:r>
                            <a:rPr lang="en-US" sz="2000" b="0" i="1" smtClean="0">
                              <a:solidFill>
                                <a:srgbClr val="0070C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r>
                        <a:rPr lang="en-US" sz="2000" b="0" i="1" smtClean="0">
                          <a:solidFill>
                            <a:srgbClr val="00B050"/>
                          </a:solidFill>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sSub>
                        <m:sSubPr>
                          <m:ctrlPr>
                            <a:rPr lang="en-US" sz="2000" b="0" i="1" smtClean="0">
                              <a:solidFill>
                                <a:srgbClr val="D2A000"/>
                              </a:solidFill>
                              <a:latin typeface="Cambria Math" panose="02040503050406030204" pitchFamily="18" charset="0"/>
                              <a:ea typeface="Cambria Math" panose="02040503050406030204" pitchFamily="18" charset="0"/>
                            </a:rPr>
                          </m:ctrlPr>
                        </m:sSubPr>
                        <m:e>
                          <m:r>
                            <a:rPr lang="en-US" sz="2000" b="0" i="1" smtClean="0">
                              <a:solidFill>
                                <a:srgbClr val="D2A000"/>
                              </a:solidFill>
                              <a:latin typeface="Cambria Math" panose="02040503050406030204" pitchFamily="18" charset="0"/>
                              <a:ea typeface="Cambria Math" panose="02040503050406030204" pitchFamily="18" charset="0"/>
                            </a:rPr>
                            <m:t>𝑠</m:t>
                          </m:r>
                        </m:e>
                        <m:sub>
                          <m:r>
                            <a:rPr lang="en-US" sz="2000" b="0" i="1" smtClean="0">
                              <a:solidFill>
                                <a:srgbClr val="D2A000"/>
                              </a:solidFill>
                              <a:latin typeface="Cambria Math" panose="02040503050406030204" pitchFamily="18" charset="0"/>
                              <a:ea typeface="Cambria Math" panose="02040503050406030204" pitchFamily="18" charset="0"/>
                            </a:rPr>
                            <m:t>𝑡</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rgbClr val="C00000"/>
                              </a:solidFill>
                              <a:latin typeface="Cambria Math" panose="02040503050406030204" pitchFamily="18" charset="0"/>
                              <a:ea typeface="Cambria Math" panose="02040503050406030204" pitchFamily="18" charset="0"/>
                            </a:rPr>
                          </m:ctrlPr>
                        </m:sSubPr>
                        <m:e>
                          <m:r>
                            <a:rPr lang="en-US" sz="2000" b="0" i="1" smtClean="0">
                              <a:solidFill>
                                <a:srgbClr val="C00000"/>
                              </a:solidFill>
                              <a:latin typeface="Cambria Math" panose="02040503050406030204" pitchFamily="18" charset="0"/>
                              <a:ea typeface="Cambria Math" panose="02040503050406030204" pitchFamily="18" charset="0"/>
                            </a:rPr>
                            <m:t>𝑎</m:t>
                          </m:r>
                        </m:e>
                        <m:sub>
                          <m:r>
                            <a:rPr lang="en-US" sz="2000" b="0" i="1" smtClean="0">
                              <a:solidFill>
                                <a:srgbClr val="C00000"/>
                              </a:solidFill>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000" dirty="0"/>
                  <a:t>How about we play 1,000 episodes of frozen lake and just see what the reward was from each state?</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𝐺</m:t>
                          </m:r>
                        </m:e>
                        <m:sub>
                          <m:r>
                            <a:rPr lang="en-US" sz="2000" b="0" i="1" smtClean="0">
                              <a:solidFill>
                                <a:srgbClr val="0070C0"/>
                              </a:solidFill>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𝑡</m:t>
                          </m:r>
                        </m:sub>
                      </m:sSub>
                      <m:r>
                        <a:rPr lang="en-US" sz="2000" b="0" i="1" smtClean="0">
                          <a:latin typeface="Cambria Math" panose="02040503050406030204" pitchFamily="18" charset="0"/>
                        </a:rPr>
                        <m:t>+</m:t>
                      </m:r>
                      <m:r>
                        <a:rPr lang="en-US" sz="2000" b="0" i="1" smtClean="0">
                          <a:solidFill>
                            <a:srgbClr val="7030A0"/>
                          </a:solidFill>
                          <a:latin typeface="Cambria Math" panose="02040503050406030204" pitchFamily="18" charset="0"/>
                        </a:rPr>
                        <m:t>𝛾</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𝑡</m:t>
                          </m:r>
                          <m:r>
                            <a:rPr lang="en-US" sz="2000" b="0" i="1" smtClean="0">
                              <a:solidFill>
                                <a:srgbClr val="0070C0"/>
                              </a:solidFill>
                              <a:latin typeface="Cambria Math" panose="02040503050406030204" pitchFamily="18" charset="0"/>
                            </a:rPr>
                            <m:t>+1</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solidFill>
                                <a:srgbClr val="7030A0"/>
                              </a:solidFill>
                              <a:latin typeface="Cambria Math" panose="02040503050406030204" pitchFamily="18" charset="0"/>
                            </a:rPr>
                            <m:t>𝛾</m:t>
                          </m:r>
                        </m:e>
                        <m:sup>
                          <m:r>
                            <a:rPr lang="en-US" sz="2000" b="0" i="1" smtClean="0">
                              <a:solidFill>
                                <a:srgbClr val="7030A0"/>
                              </a:solidFill>
                              <a:latin typeface="Cambria Math" panose="02040503050406030204" pitchFamily="18" charset="0"/>
                            </a:rPr>
                            <m:t>2</m:t>
                          </m:r>
                        </m:sup>
                      </m:sSup>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𝑡</m:t>
                          </m:r>
                          <m:r>
                            <a:rPr lang="en-US" sz="2000" b="0" i="1" smtClean="0">
                              <a:solidFill>
                                <a:srgbClr val="0070C0"/>
                              </a:solidFill>
                              <a:latin typeface="Cambria Math" panose="02040503050406030204" pitchFamily="18" charset="0"/>
                            </a:rPr>
                            <m:t>+2</m:t>
                          </m:r>
                        </m:sub>
                      </m:sSub>
                      <m:r>
                        <a:rPr lang="en-US" sz="2000" b="0" i="1" smtClean="0">
                          <a:solidFill>
                            <a:srgbClr val="0070C0"/>
                          </a:solidFill>
                          <a:latin typeface="Cambria Math" panose="02040503050406030204" pitchFamily="18" charset="0"/>
                        </a:rPr>
                        <m:t>…</m:t>
                      </m:r>
                    </m:oMath>
                  </m:oMathPara>
                </a14:m>
                <a:endParaRPr lang="en-US" sz="2000" dirty="0"/>
              </a:p>
              <a:p>
                <a:pPr marL="0" indent="0">
                  <a:buNone/>
                </a:pPr>
                <a:r>
                  <a:rPr lang="en-US" sz="2000" dirty="0"/>
                  <a:t>Say we observe: </a:t>
                </a:r>
                <a14:m>
                  <m:oMath xmlns:m="http://schemas.openxmlformats.org/officeDocument/2006/math">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𝑟𝑖𝑔h𝑡</m:t>
                    </m:r>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𝑢𝑝</m:t>
                    </m:r>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𝑟𝑖𝑔h𝑡</m:t>
                    </m:r>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𝑑𝑜𝑤𝑛</m:t>
                    </m:r>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3</m:t>
                    </m:r>
                    <m:r>
                      <a:rPr lang="en-US" sz="2000" b="0" i="1" smtClean="0">
                        <a:latin typeface="Cambria Math" panose="02040503050406030204" pitchFamily="18" charset="0"/>
                      </a:rPr>
                      <m:t>:</m:t>
                    </m:r>
                    <m:r>
                      <a:rPr lang="en-US" sz="2000" b="0" i="1" smtClean="0">
                        <a:solidFill>
                          <a:srgbClr val="C00000"/>
                        </a:solidFill>
                        <a:latin typeface="Cambria Math" panose="02040503050406030204" pitchFamily="18" charset="0"/>
                      </a:rPr>
                      <m:t>𝑢𝑝</m:t>
                    </m:r>
                    <m:r>
                      <a:rPr lang="en-US" sz="2000" b="0" i="1" smtClean="0">
                        <a:latin typeface="Cambria Math" panose="02040503050406030204" pitchFamily="18" charset="0"/>
                      </a:rPr>
                      <m:t>}</m:t>
                    </m:r>
                  </m:oMath>
                </a14:m>
                <a:endParaRPr lang="en-US" sz="2000" dirty="0"/>
              </a:p>
              <a:p>
                <a:pPr marL="0" indent="0">
                  <a:buNone/>
                </a:pPr>
                <a:r>
                  <a:rPr lang="en-US" sz="2000" dirty="0"/>
                  <a:t>With rewards: </a:t>
                </a:r>
                <a14:m>
                  <m:oMath xmlns:m="http://schemas.openxmlformats.org/officeDocument/2006/math">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3</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m:t>
                    </m:r>
                  </m:oMath>
                </a14:m>
                <a:endParaRPr lang="en-US" sz="2000" dirty="0"/>
              </a:p>
              <a:p>
                <a:pPr marL="0" indent="0">
                  <a:buNone/>
                </a:pPr>
                <a:r>
                  <a:rPr lang="en-US" sz="2000" dirty="0"/>
                  <a:t>We are left with returns: </a:t>
                </a:r>
                <a14:m>
                  <m:oMath xmlns:m="http://schemas.openxmlformats.org/officeDocument/2006/math">
                    <m:r>
                      <a:rPr lang="en-US" sz="2000" b="0" i="1" smtClean="0">
                        <a:latin typeface="Cambria Math" panose="02040503050406030204" pitchFamily="18" charset="0"/>
                      </a:rPr>
                      <m:t>{</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sSup>
                      <m:sSupPr>
                        <m:ctrlPr>
                          <a:rPr lang="en-US" sz="2000" b="0" i="1" smtClean="0">
                            <a:solidFill>
                              <a:srgbClr val="7030A0"/>
                            </a:solidFill>
                            <a:latin typeface="Cambria Math" panose="02040503050406030204" pitchFamily="18" charset="0"/>
                          </a:rPr>
                        </m:ctrlPr>
                      </m:sSupPr>
                      <m:e>
                        <m:r>
                          <a:rPr lang="en-US" sz="2000" b="0" i="1" smtClean="0">
                            <a:solidFill>
                              <a:srgbClr val="7030A0"/>
                            </a:solidFill>
                            <a:latin typeface="Cambria Math" panose="02040503050406030204" pitchFamily="18" charset="0"/>
                          </a:rPr>
                          <m:t>𝛾</m:t>
                        </m:r>
                      </m:e>
                      <m:sup>
                        <m:r>
                          <a:rPr lang="en-US" sz="2000" b="0" i="1" smtClean="0">
                            <a:solidFill>
                              <a:srgbClr val="7030A0"/>
                            </a:solidFill>
                            <a:latin typeface="Cambria Math" panose="02040503050406030204" pitchFamily="18" charset="0"/>
                          </a:rPr>
                          <m:t>3</m:t>
                        </m:r>
                      </m:sup>
                    </m:sSup>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sSup>
                      <m:sSupPr>
                        <m:ctrlPr>
                          <a:rPr lang="en-US" sz="2000" b="0" i="1" smtClean="0">
                            <a:solidFill>
                              <a:srgbClr val="7030A0"/>
                            </a:solidFill>
                            <a:latin typeface="Cambria Math" panose="02040503050406030204" pitchFamily="18" charset="0"/>
                          </a:rPr>
                        </m:ctrlPr>
                      </m:sSupPr>
                      <m:e>
                        <m:r>
                          <a:rPr lang="en-US" sz="2000" b="0" i="1" smtClean="0">
                            <a:solidFill>
                              <a:srgbClr val="7030A0"/>
                            </a:solidFill>
                            <a:latin typeface="Cambria Math" panose="02040503050406030204" pitchFamily="18" charset="0"/>
                          </a:rPr>
                          <m:t>𝛾</m:t>
                        </m:r>
                      </m:e>
                      <m:sup>
                        <m:r>
                          <a:rPr lang="en-US" sz="2000" b="0" i="1" smtClean="0">
                            <a:solidFill>
                              <a:srgbClr val="7030A0"/>
                            </a:solidFill>
                            <a:latin typeface="Cambria Math" panose="02040503050406030204" pitchFamily="18" charset="0"/>
                          </a:rPr>
                          <m:t>2</m:t>
                        </m:r>
                      </m:sup>
                    </m:sSup>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0</m:t>
                    </m:r>
                    <m:r>
                      <a:rPr lang="en-US" sz="2000" b="0" i="1" smtClean="0">
                        <a:latin typeface="Cambria Math" panose="02040503050406030204" pitchFamily="18" charset="0"/>
                      </a:rPr>
                      <m:t>:</m:t>
                    </m:r>
                    <m:r>
                      <a:rPr lang="en-US" sz="2000" b="0" i="1" smtClean="0">
                        <a:solidFill>
                          <a:srgbClr val="7030A0"/>
                        </a:solidFill>
                        <a:latin typeface="Cambria Math" panose="02040503050406030204" pitchFamily="18" charset="0"/>
                      </a:rPr>
                      <m:t>𝛾</m:t>
                    </m:r>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1</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1</m:t>
                    </m:r>
                    <m:r>
                      <a:rPr lang="en-US" sz="2000" b="0" i="1" smtClean="0">
                        <a:latin typeface="Cambria Math" panose="02040503050406030204" pitchFamily="18" charset="0"/>
                      </a:rPr>
                      <m:t>, </m:t>
                    </m:r>
                    <m:r>
                      <a:rPr lang="en-US" sz="2000" b="0" i="1" smtClean="0">
                        <a:solidFill>
                          <a:srgbClr val="D2A000"/>
                        </a:solidFill>
                        <a:latin typeface="Cambria Math" panose="02040503050406030204" pitchFamily="18" charset="0"/>
                      </a:rPr>
                      <m:t>3</m:t>
                    </m:r>
                    <m:r>
                      <a:rPr lang="en-US" sz="2000" b="0" i="1" smtClean="0">
                        <a:latin typeface="Cambria Math" panose="02040503050406030204" pitchFamily="18" charset="0"/>
                      </a:rPr>
                      <m:t>:</m:t>
                    </m:r>
                    <m:r>
                      <a:rPr lang="en-US" sz="2000" b="0" i="1" smtClean="0">
                        <a:solidFill>
                          <a:srgbClr val="0070C0"/>
                        </a:solidFill>
                        <a:latin typeface="Cambria Math" panose="02040503050406030204" pitchFamily="18" charset="0"/>
                      </a:rPr>
                      <m:t>0</m:t>
                    </m:r>
                    <m:r>
                      <a:rPr lang="en-US" sz="2000" b="0" i="1" smtClean="0">
                        <a:latin typeface="Cambria Math" panose="02040503050406030204" pitchFamily="18" charset="0"/>
                      </a:rPr>
                      <m:t>}</m:t>
                    </m:r>
                  </m:oMath>
                </a14:m>
                <a:endParaRPr lang="en-US" sz="2000" dirty="0"/>
              </a:p>
              <a:p>
                <a:pPr marL="0" indent="0">
                  <a:buNone/>
                </a:pPr>
                <a:r>
                  <a:rPr lang="en-US" sz="2000" dirty="0"/>
                  <a:t>What can we do with that?</a:t>
                </a:r>
              </a:p>
            </p:txBody>
          </p:sp>
        </mc:Choice>
        <mc:Fallback>
          <p:sp>
            <p:nvSpPr>
              <p:cNvPr id="9" name="Content Placeholder 8">
                <a:extLst>
                  <a:ext uri="{FF2B5EF4-FFF2-40B4-BE49-F238E27FC236}">
                    <a16:creationId xmlns:a16="http://schemas.microsoft.com/office/drawing/2014/main" id="{E72833EF-4401-7870-A91C-9C43C60A1F94}"/>
                  </a:ext>
                </a:extLst>
              </p:cNvPr>
              <p:cNvSpPr>
                <a:spLocks noGrp="1" noRot="1" noChangeAspect="1" noMove="1" noResize="1" noEditPoints="1" noAdjustHandles="1" noChangeArrowheads="1" noChangeShapeType="1" noTextEdit="1"/>
              </p:cNvSpPr>
              <p:nvPr>
                <p:ph idx="1"/>
              </p:nvPr>
            </p:nvSpPr>
            <p:spPr>
              <a:xfrm>
                <a:off x="370389" y="2184914"/>
                <a:ext cx="6304093" cy="4852494"/>
              </a:xfrm>
              <a:blipFill>
                <a:blip r:embed="rId2"/>
                <a:stretch>
                  <a:fillRect l="-1064"/>
                </a:stretch>
              </a:blipFill>
            </p:spPr>
            <p:txBody>
              <a:bodyPr/>
              <a:lstStyle/>
              <a:p>
                <a:r>
                  <a:rPr lang="en-US">
                    <a:noFill/>
                  </a:rPr>
                  <a:t> </a:t>
                </a:r>
              </a:p>
            </p:txBody>
          </p:sp>
        </mc:Fallback>
      </mc:AlternateContent>
      <p:sp>
        <p:nvSpPr>
          <p:cNvPr id="16" name="Freeform: Shape 15">
            <a:extLst>
              <a:ext uri="{FF2B5EF4-FFF2-40B4-BE49-F238E27FC236}">
                <a16:creationId xmlns:a16="http://schemas.microsoft.com/office/drawing/2014/main" id="{8BB9A4BD-8DAA-945E-C1F3-FF87221BE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4">
            <a:extLst>
              <a:ext uri="{FF2B5EF4-FFF2-40B4-BE49-F238E27FC236}">
                <a16:creationId xmlns:a16="http://schemas.microsoft.com/office/drawing/2014/main" id="{73439737-A969-B577-38C2-1B3382D0528A}"/>
              </a:ext>
            </a:extLst>
          </p:cNvPr>
          <p:cNvPicPr>
            <a:picLocks noChangeAspect="1"/>
          </p:cNvPicPr>
          <p:nvPr/>
        </p:nvPicPr>
        <p:blipFill>
          <a:blip r:embed="rId3"/>
          <a:srcRect l="1027" r="1027"/>
          <a:stretch/>
        </p:blipFill>
        <p:spPr>
          <a:xfrm>
            <a:off x="6674483" y="2184914"/>
            <a:ext cx="3749040" cy="3755915"/>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8BA26E9-1D96-7994-C07A-4C3EF439C909}"/>
                  </a:ext>
                </a:extLst>
              </p:cNvPr>
              <p:cNvSpPr txBox="1"/>
              <p:nvPr/>
            </p:nvSpPr>
            <p:spPr>
              <a:xfrm>
                <a:off x="8549003" y="4062870"/>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0" smtClean="0">
                          <a:solidFill>
                            <a:srgbClr val="D2A000"/>
                          </a:solidFill>
                          <a:latin typeface="Cambria Math" panose="02040503050406030204" pitchFamily="18" charset="0"/>
                        </a:rPr>
                        <m:t>3</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1</m:t>
                      </m:r>
                    </m:oMath>
                  </m:oMathPara>
                </a14:m>
                <a:endParaRPr lang="en-US" sz="3200" dirty="0">
                  <a:solidFill>
                    <a:srgbClr val="D2A000"/>
                  </a:solidFill>
                </a:endParaRPr>
              </a:p>
            </p:txBody>
          </p:sp>
        </mc:Choice>
        <mc:Fallback>
          <p:sp>
            <p:nvSpPr>
              <p:cNvPr id="8" name="TextBox 7">
                <a:extLst>
                  <a:ext uri="{FF2B5EF4-FFF2-40B4-BE49-F238E27FC236}">
                    <a16:creationId xmlns:a16="http://schemas.microsoft.com/office/drawing/2014/main" id="{C8BA26E9-1D96-7994-C07A-4C3EF439C909}"/>
                  </a:ext>
                </a:extLst>
              </p:cNvPr>
              <p:cNvSpPr txBox="1">
                <a:spLocks noRot="1" noChangeAspect="1" noMove="1" noResize="1" noEditPoints="1" noAdjustHandles="1" noChangeArrowheads="1" noChangeShapeType="1" noTextEdit="1"/>
              </p:cNvSpPr>
              <p:nvPr/>
            </p:nvSpPr>
            <p:spPr>
              <a:xfrm>
                <a:off x="8549003" y="4062870"/>
                <a:ext cx="1254175"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D9B7FFF-C760-196C-0A85-759B55FD280C}"/>
                  </a:ext>
                </a:extLst>
              </p:cNvPr>
              <p:cNvSpPr txBox="1"/>
              <p:nvPr/>
            </p:nvSpPr>
            <p:spPr>
              <a:xfrm>
                <a:off x="6972318" y="4837436"/>
                <a:ext cx="12541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smtClean="0">
                          <a:solidFill>
                            <a:srgbClr val="D2A000"/>
                          </a:solidFill>
                          <a:latin typeface="Cambria Math" panose="02040503050406030204" pitchFamily="18" charset="0"/>
                        </a:rPr>
                        <m:t>2</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0</m:t>
                      </m:r>
                    </m:oMath>
                  </m:oMathPara>
                </a14:m>
                <a:endParaRPr lang="en-US" sz="3200" dirty="0">
                  <a:solidFill>
                    <a:srgbClr val="D2A000"/>
                  </a:solidFill>
                </a:endParaRPr>
              </a:p>
            </p:txBody>
          </p:sp>
        </mc:Choice>
        <mc:Fallback>
          <p:sp>
            <p:nvSpPr>
              <p:cNvPr id="10" name="TextBox 9">
                <a:extLst>
                  <a:ext uri="{FF2B5EF4-FFF2-40B4-BE49-F238E27FC236}">
                    <a16:creationId xmlns:a16="http://schemas.microsoft.com/office/drawing/2014/main" id="{1D9B7FFF-C760-196C-0A85-759B55FD280C}"/>
                  </a:ext>
                </a:extLst>
              </p:cNvPr>
              <p:cNvSpPr txBox="1">
                <a:spLocks noRot="1" noChangeAspect="1" noMove="1" noResize="1" noEditPoints="1" noAdjustHandles="1" noChangeArrowheads="1" noChangeShapeType="1" noTextEdit="1"/>
              </p:cNvSpPr>
              <p:nvPr/>
            </p:nvSpPr>
            <p:spPr>
              <a:xfrm>
                <a:off x="6972318" y="4837436"/>
                <a:ext cx="1254175"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32196A3-D818-E974-7B14-60D026188895}"/>
                  </a:ext>
                </a:extLst>
              </p:cNvPr>
              <p:cNvSpPr txBox="1"/>
              <p:nvPr/>
            </p:nvSpPr>
            <p:spPr>
              <a:xfrm>
                <a:off x="8751501" y="2123652"/>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1</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p:sp>
            <p:nvSpPr>
              <p:cNvPr id="11" name="TextBox 10">
                <a:extLst>
                  <a:ext uri="{FF2B5EF4-FFF2-40B4-BE49-F238E27FC236}">
                    <a16:creationId xmlns:a16="http://schemas.microsoft.com/office/drawing/2014/main" id="{F32196A3-D818-E974-7B14-60D026188895}"/>
                  </a:ext>
                </a:extLst>
              </p:cNvPr>
              <p:cNvSpPr txBox="1">
                <a:spLocks noRot="1" noChangeAspect="1" noMove="1" noResize="1" noEditPoints="1" noAdjustHandles="1" noChangeArrowheads="1" noChangeShapeType="1" noTextEdit="1"/>
              </p:cNvSpPr>
              <p:nvPr/>
            </p:nvSpPr>
            <p:spPr>
              <a:xfrm>
                <a:off x="8751501" y="2123652"/>
                <a:ext cx="1625144"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CFD40D4-0064-75D0-1B11-2A31F14A583A}"/>
                  </a:ext>
                </a:extLst>
              </p:cNvPr>
              <p:cNvSpPr txBox="1"/>
              <p:nvPr/>
            </p:nvSpPr>
            <p:spPr>
              <a:xfrm>
                <a:off x="6786833" y="2187768"/>
                <a:ext cx="1625144"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a:solidFill>
                            <a:srgbClr val="D2A000"/>
                          </a:solidFill>
                          <a:latin typeface="Cambria Math" panose="02040503050406030204" pitchFamily="18" charset="0"/>
                        </a:rPr>
                        <m:t>0</m:t>
                      </m:r>
                      <m:r>
                        <a:rPr lang="en-US" sz="3200" b="0" i="1" smtClean="0">
                          <a:solidFill>
                            <a:srgbClr val="D2A000"/>
                          </a:solidFill>
                          <a:latin typeface="Cambria Math" panose="02040503050406030204" pitchFamily="18" charset="0"/>
                        </a:rPr>
                        <m:t>→</m:t>
                      </m:r>
                      <m:r>
                        <a:rPr lang="en-US" sz="3200" b="0" i="1" smtClean="0">
                          <a:solidFill>
                            <a:srgbClr val="0070C0"/>
                          </a:solidFill>
                          <a:latin typeface="Cambria Math" panose="02040503050406030204" pitchFamily="18" charset="0"/>
                        </a:rPr>
                        <m:t>??</m:t>
                      </m:r>
                    </m:oMath>
                  </m:oMathPara>
                </a14:m>
                <a:endParaRPr lang="en-US" sz="3200" dirty="0">
                  <a:solidFill>
                    <a:srgbClr val="D2A000"/>
                  </a:solidFill>
                </a:endParaRPr>
              </a:p>
            </p:txBody>
          </p:sp>
        </mc:Choice>
        <mc:Fallback>
          <p:sp>
            <p:nvSpPr>
              <p:cNvPr id="13" name="TextBox 12">
                <a:extLst>
                  <a:ext uri="{FF2B5EF4-FFF2-40B4-BE49-F238E27FC236}">
                    <a16:creationId xmlns:a16="http://schemas.microsoft.com/office/drawing/2014/main" id="{0CFD40D4-0064-75D0-1B11-2A31F14A583A}"/>
                  </a:ext>
                </a:extLst>
              </p:cNvPr>
              <p:cNvSpPr txBox="1">
                <a:spLocks noRot="1" noChangeAspect="1" noMove="1" noResize="1" noEditPoints="1" noAdjustHandles="1" noChangeArrowheads="1" noChangeShapeType="1" noTextEdit="1"/>
              </p:cNvSpPr>
              <p:nvPr/>
            </p:nvSpPr>
            <p:spPr>
              <a:xfrm>
                <a:off x="6786833" y="2187768"/>
                <a:ext cx="1625144"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327FD0C-47F2-3CB2-7C87-2FEDE9E3A7D4}"/>
                  </a:ext>
                </a:extLst>
              </p:cNvPr>
              <p:cNvSpPr txBox="1"/>
              <p:nvPr/>
            </p:nvSpPr>
            <p:spPr>
              <a:xfrm>
                <a:off x="6779209" y="4001837"/>
                <a:ext cx="4125028"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 xmlns:m="http://schemas.openxmlformats.org/officeDocument/2006/math">
                    <m:r>
                      <a:rPr lang="en-US" sz="1200" b="0" i="1" smtClean="0">
                        <a:latin typeface="Cambria Math" panose="02040503050406030204" pitchFamily="18" charset="0"/>
                      </a:rPr>
                      <m:t>{</m:t>
                    </m:r>
                    <m:r>
                      <a:rPr lang="en-US" sz="1200" b="0" i="1" smtClean="0">
                        <a:solidFill>
                          <a:srgbClr val="D2A000"/>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rgbClr val="C00000"/>
                        </a:solidFill>
                        <a:latin typeface="Cambria Math" panose="02040503050406030204" pitchFamily="18" charset="0"/>
                      </a:rPr>
                      <m:t>𝑟𝑖𝑔h𝑡</m:t>
                    </m:r>
                    <m:r>
                      <a:rPr lang="en-US" sz="1200" b="0" i="1" smtClean="0">
                        <a:latin typeface="Cambria Math" panose="02040503050406030204" pitchFamily="18" charset="0"/>
                      </a:rPr>
                      <m:t>,</m:t>
                    </m:r>
                    <m:r>
                      <a:rPr lang="en-US" sz="1200" b="0" i="1" smtClean="0">
                        <a:solidFill>
                          <a:srgbClr val="D2A000"/>
                        </a:solidFill>
                        <a:latin typeface="Cambria Math" panose="02040503050406030204" pitchFamily="18" charset="0"/>
                      </a:rPr>
                      <m:t>1</m:t>
                    </m:r>
                    <m:r>
                      <a:rPr lang="en-US" sz="1200" b="0" i="1" smtClean="0">
                        <a:latin typeface="Cambria Math" panose="02040503050406030204" pitchFamily="18" charset="0"/>
                      </a:rPr>
                      <m:t>:</m:t>
                    </m:r>
                    <m:r>
                      <a:rPr lang="en-US" sz="1200" b="0" i="1" smtClean="0">
                        <a:solidFill>
                          <a:srgbClr val="C00000"/>
                        </a:solidFill>
                        <a:latin typeface="Cambria Math" panose="02040503050406030204" pitchFamily="18" charset="0"/>
                      </a:rPr>
                      <m:t>𝑢𝑝</m:t>
                    </m:r>
                    <m:r>
                      <a:rPr lang="en-US" sz="1200" b="0" i="1" smtClean="0">
                        <a:latin typeface="Cambria Math" panose="02040503050406030204" pitchFamily="18" charset="0"/>
                      </a:rPr>
                      <m:t>,</m:t>
                    </m:r>
                    <m:r>
                      <a:rPr lang="en-US" sz="1200" b="0" i="1" smtClean="0">
                        <a:solidFill>
                          <a:srgbClr val="D2A000"/>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rgbClr val="C00000"/>
                        </a:solidFill>
                        <a:latin typeface="Cambria Math" panose="02040503050406030204" pitchFamily="18" charset="0"/>
                      </a:rPr>
                      <m:t>𝑟𝑖𝑔h𝑡</m:t>
                    </m:r>
                    <m:r>
                      <a:rPr lang="en-US" sz="1200" b="0" i="1" smtClean="0">
                        <a:latin typeface="Cambria Math" panose="02040503050406030204" pitchFamily="18" charset="0"/>
                      </a:rPr>
                      <m:t>,</m:t>
                    </m:r>
                    <m:r>
                      <a:rPr lang="en-US" sz="1200" b="0" i="1" smtClean="0">
                        <a:solidFill>
                          <a:srgbClr val="D2A000"/>
                        </a:solidFill>
                        <a:latin typeface="Cambria Math" panose="02040503050406030204" pitchFamily="18" charset="0"/>
                      </a:rPr>
                      <m:t>1</m:t>
                    </m:r>
                    <m:r>
                      <a:rPr lang="en-US" sz="1200" b="0" i="1" smtClean="0">
                        <a:latin typeface="Cambria Math" panose="02040503050406030204" pitchFamily="18" charset="0"/>
                      </a:rPr>
                      <m:t>:</m:t>
                    </m:r>
                    <m:r>
                      <a:rPr lang="en-US" sz="1200" b="0" i="1" smtClean="0">
                        <a:solidFill>
                          <a:srgbClr val="C00000"/>
                        </a:solidFill>
                        <a:latin typeface="Cambria Math" panose="02040503050406030204" pitchFamily="18" charset="0"/>
                      </a:rPr>
                      <m:t>𝑑𝑜𝑤𝑛</m:t>
                    </m:r>
                    <m:r>
                      <a:rPr lang="en-US" sz="1200" b="0" i="1" smtClean="0">
                        <a:latin typeface="Cambria Math" panose="02040503050406030204" pitchFamily="18" charset="0"/>
                      </a:rPr>
                      <m:t>,</m:t>
                    </m:r>
                    <m:r>
                      <a:rPr lang="en-US" sz="1200" b="0" i="1" smtClean="0">
                        <a:solidFill>
                          <a:srgbClr val="D2A000"/>
                        </a:solidFill>
                        <a:latin typeface="Cambria Math" panose="02040503050406030204" pitchFamily="18" charset="0"/>
                      </a:rPr>
                      <m:t>3</m:t>
                    </m:r>
                    <m:r>
                      <a:rPr lang="en-US" sz="1200" b="0" i="1" smtClean="0">
                        <a:latin typeface="Cambria Math" panose="02040503050406030204" pitchFamily="18" charset="0"/>
                      </a:rPr>
                      <m:t>:</m:t>
                    </m:r>
                    <m:r>
                      <a:rPr lang="en-US" sz="1200" b="0" i="1" smtClean="0">
                        <a:solidFill>
                          <a:srgbClr val="C00000"/>
                        </a:solidFill>
                        <a:latin typeface="Cambria Math" panose="02040503050406030204" pitchFamily="18" charset="0"/>
                      </a:rPr>
                      <m:t>𝑢𝑝</m:t>
                    </m:r>
                    <m:r>
                      <a:rPr lang="en-US" sz="1200" b="0" i="1" smtClean="0">
                        <a:latin typeface="Cambria Math" panose="02040503050406030204" pitchFamily="18" charset="0"/>
                      </a:rPr>
                      <m:t>}</m:t>
                    </m:r>
                  </m:oMath>
                </a14:m>
                <a:r>
                  <a:rPr lang="en-US" sz="1200" dirty="0"/>
                  <a:t>: Sequence of states </a:t>
                </a:r>
                <a14:m>
                  <m:oMath xmlns:m="http://schemas.openxmlformats.org/officeDocument/2006/math">
                    <m:r>
                      <a:rPr lang="en-US" sz="1200" i="1">
                        <a:solidFill>
                          <a:srgbClr val="D2A000"/>
                        </a:solidFill>
                        <a:latin typeface="Cambria Math" panose="02040503050406030204" pitchFamily="18" charset="0"/>
                      </a:rPr>
                      <m:t>0</m:t>
                    </m:r>
                  </m:oMath>
                </a14:m>
                <a:r>
                  <a:rPr lang="en-US" sz="1200" i="1" dirty="0">
                    <a:solidFill>
                      <a:srgbClr val="D2A000"/>
                    </a:solidFill>
                    <a:latin typeface="Cambria Math" panose="02040503050406030204" pitchFamily="18" charset="0"/>
                  </a:rPr>
                  <a:t>,1,0,1,3</a:t>
                </a:r>
                <a:r>
                  <a:rPr lang="en-US" sz="1200" dirty="0"/>
                  <a:t> are a result of the sequence of actions </a:t>
                </a:r>
                <a14:m>
                  <m:oMath xmlns:m="http://schemas.openxmlformats.org/officeDocument/2006/math">
                    <m:r>
                      <a:rPr lang="en-US" sz="1200" i="1">
                        <a:solidFill>
                          <a:srgbClr val="C00000"/>
                        </a:solidFill>
                        <a:latin typeface="Cambria Math" panose="02040503050406030204" pitchFamily="18" charset="0"/>
                      </a:rPr>
                      <m:t>𝑟𝑖𝑔h𝑡</m:t>
                    </m:r>
                  </m:oMath>
                </a14:m>
                <a:r>
                  <a:rPr lang="en-US" sz="1200" dirty="0"/>
                  <a:t>,</a:t>
                </a:r>
                <a:r>
                  <a:rPr lang="en-US" sz="1200" dirty="0">
                    <a:solidFill>
                      <a:srgbClr val="C00000"/>
                    </a:solidFill>
                  </a:rPr>
                  <a:t> </a:t>
                </a:r>
                <a14:m>
                  <m:oMath xmlns:m="http://schemas.openxmlformats.org/officeDocument/2006/math">
                    <m:r>
                      <a:rPr lang="en-US" sz="1200" i="1">
                        <a:solidFill>
                          <a:srgbClr val="C00000"/>
                        </a:solidFill>
                        <a:latin typeface="Cambria Math" panose="02040503050406030204" pitchFamily="18" charset="0"/>
                      </a:rPr>
                      <m:t>𝑢𝑝</m:t>
                    </m:r>
                  </m:oMath>
                </a14:m>
                <a:r>
                  <a:rPr lang="en-US" sz="1200" dirty="0"/>
                  <a:t>,</a:t>
                </a:r>
                <a:r>
                  <a:rPr lang="en-US" sz="1200" dirty="0">
                    <a:solidFill>
                      <a:srgbClr val="C00000"/>
                    </a:solidFill>
                  </a:rPr>
                  <a:t> </a:t>
                </a:r>
                <a14:m>
                  <m:oMath xmlns:m="http://schemas.openxmlformats.org/officeDocument/2006/math">
                    <m:r>
                      <a:rPr lang="en-US" sz="1200" i="1">
                        <a:solidFill>
                          <a:srgbClr val="C00000"/>
                        </a:solidFill>
                        <a:latin typeface="Cambria Math" panose="02040503050406030204" pitchFamily="18" charset="0"/>
                      </a:rPr>
                      <m:t>𝑟𝑖𝑔h𝑡</m:t>
                    </m:r>
                  </m:oMath>
                </a14:m>
                <a:r>
                  <a:rPr lang="en-US" sz="1200" dirty="0"/>
                  <a:t>,</a:t>
                </a:r>
                <a:r>
                  <a:rPr lang="en-US" sz="1200" dirty="0">
                    <a:solidFill>
                      <a:srgbClr val="C00000"/>
                    </a:solidFill>
                  </a:rPr>
                  <a:t> </a:t>
                </a:r>
                <a14:m>
                  <m:oMath xmlns:m="http://schemas.openxmlformats.org/officeDocument/2006/math">
                    <m:r>
                      <a:rPr lang="en-US" sz="1200" i="1">
                        <a:solidFill>
                          <a:srgbClr val="C00000"/>
                        </a:solidFill>
                        <a:latin typeface="Cambria Math" panose="02040503050406030204" pitchFamily="18" charset="0"/>
                      </a:rPr>
                      <m:t>𝑑𝑜𝑤𝑛</m:t>
                    </m:r>
                  </m:oMath>
                </a14:m>
                <a:endParaRPr lang="en-US" sz="1200" dirty="0"/>
              </a:p>
              <a:p>
                <a:pPr/>
                <a14:m>
                  <m:oMath xmlns:m="http://schemas.openxmlformats.org/officeDocument/2006/math">
                    <m:r>
                      <a:rPr lang="en-US" sz="1200" b="0" i="1" smtClean="0">
                        <a:latin typeface="Cambria Math" panose="02040503050406030204" pitchFamily="18" charset="0"/>
                      </a:rPr>
                      <m:t>{</m:t>
                    </m:r>
                    <m:r>
                      <a:rPr lang="en-US" sz="1200" b="0" i="1" smtClean="0">
                        <a:solidFill>
                          <a:srgbClr val="D2A000"/>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rgbClr val="0070C0"/>
                        </a:solidFill>
                        <a:latin typeface="Cambria Math" panose="02040503050406030204" pitchFamily="18" charset="0"/>
                      </a:rPr>
                      <m:t>0</m:t>
                    </m:r>
                    <m:r>
                      <a:rPr lang="en-US" sz="1200" b="0" i="1" smtClean="0">
                        <a:latin typeface="Cambria Math" panose="02040503050406030204" pitchFamily="18" charset="0"/>
                      </a:rPr>
                      <m:t>, </m:t>
                    </m:r>
                    <m:r>
                      <a:rPr lang="en-US" sz="1200" b="0" i="1" smtClean="0">
                        <a:solidFill>
                          <a:srgbClr val="D2A000"/>
                        </a:solidFill>
                        <a:latin typeface="Cambria Math" panose="02040503050406030204" pitchFamily="18" charset="0"/>
                      </a:rPr>
                      <m:t>1</m:t>
                    </m:r>
                    <m:r>
                      <a:rPr lang="en-US" sz="1200" b="0" i="1" smtClean="0">
                        <a:latin typeface="Cambria Math" panose="02040503050406030204" pitchFamily="18" charset="0"/>
                      </a:rPr>
                      <m:t>:</m:t>
                    </m:r>
                    <m:r>
                      <a:rPr lang="en-US" sz="1200" b="0" i="1" smtClean="0">
                        <a:solidFill>
                          <a:srgbClr val="0070C0"/>
                        </a:solidFill>
                        <a:latin typeface="Cambria Math" panose="02040503050406030204" pitchFamily="18" charset="0"/>
                      </a:rPr>
                      <m:t>0</m:t>
                    </m:r>
                    <m:r>
                      <a:rPr lang="en-US" sz="1200" b="0" i="1" smtClean="0">
                        <a:latin typeface="Cambria Math" panose="02040503050406030204" pitchFamily="18" charset="0"/>
                      </a:rPr>
                      <m:t>, </m:t>
                    </m:r>
                    <m:r>
                      <a:rPr lang="en-US" sz="1200" b="0" i="1" smtClean="0">
                        <a:solidFill>
                          <a:srgbClr val="D2A000"/>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rgbClr val="0070C0"/>
                        </a:solidFill>
                        <a:latin typeface="Cambria Math" panose="02040503050406030204" pitchFamily="18" charset="0"/>
                      </a:rPr>
                      <m:t>0</m:t>
                    </m:r>
                    <m:r>
                      <a:rPr lang="en-US" sz="1200" b="0" i="1" smtClean="0">
                        <a:latin typeface="Cambria Math" panose="02040503050406030204" pitchFamily="18" charset="0"/>
                      </a:rPr>
                      <m:t>, </m:t>
                    </m:r>
                    <m:r>
                      <a:rPr lang="en-US" sz="1200" b="0" i="1" smtClean="0">
                        <a:solidFill>
                          <a:srgbClr val="D2A000"/>
                        </a:solidFill>
                        <a:latin typeface="Cambria Math" panose="02040503050406030204" pitchFamily="18" charset="0"/>
                      </a:rPr>
                      <m:t>1</m:t>
                    </m:r>
                    <m:r>
                      <a:rPr lang="en-US" sz="1200" b="0" i="1" smtClean="0">
                        <a:latin typeface="Cambria Math" panose="02040503050406030204" pitchFamily="18" charset="0"/>
                      </a:rPr>
                      <m:t>:</m:t>
                    </m:r>
                    <m:r>
                      <a:rPr lang="en-US" sz="1200" b="0" i="1" smtClean="0">
                        <a:solidFill>
                          <a:srgbClr val="0070C0"/>
                        </a:solidFill>
                        <a:latin typeface="Cambria Math" panose="02040503050406030204" pitchFamily="18" charset="0"/>
                      </a:rPr>
                      <m:t>1</m:t>
                    </m:r>
                    <m:r>
                      <a:rPr lang="en-US" sz="1200" b="0" i="1" smtClean="0">
                        <a:latin typeface="Cambria Math" panose="02040503050406030204" pitchFamily="18" charset="0"/>
                      </a:rPr>
                      <m:t>, </m:t>
                    </m:r>
                    <m:r>
                      <a:rPr lang="en-US" sz="1200" b="0" i="1" smtClean="0">
                        <a:solidFill>
                          <a:srgbClr val="D2A000"/>
                        </a:solidFill>
                        <a:latin typeface="Cambria Math" panose="02040503050406030204" pitchFamily="18" charset="0"/>
                      </a:rPr>
                      <m:t>3</m:t>
                    </m:r>
                    <m:r>
                      <a:rPr lang="en-US" sz="1200" b="0" i="1" smtClean="0">
                        <a:latin typeface="Cambria Math" panose="02040503050406030204" pitchFamily="18" charset="0"/>
                      </a:rPr>
                      <m:t>:</m:t>
                    </m:r>
                    <m:r>
                      <a:rPr lang="en-US" sz="1200" b="0" i="1" smtClean="0">
                        <a:solidFill>
                          <a:srgbClr val="0070C0"/>
                        </a:solidFill>
                        <a:latin typeface="Cambria Math" panose="02040503050406030204" pitchFamily="18" charset="0"/>
                      </a:rPr>
                      <m:t>0</m:t>
                    </m:r>
                    <m:r>
                      <a:rPr lang="en-US" sz="1200" b="0" i="1" smtClean="0">
                        <a:latin typeface="Cambria Math" panose="02040503050406030204" pitchFamily="18" charset="0"/>
                      </a:rPr>
                      <m:t>}</m:t>
                    </m:r>
                  </m:oMath>
                </a14:m>
                <a:r>
                  <a:rPr lang="en-US" sz="1200" dirty="0"/>
                  <a:t>: The rewards that were received were </a:t>
                </a:r>
                <a14:m>
                  <m:oMath xmlns:m="http://schemas.openxmlformats.org/officeDocument/2006/math">
                    <m:r>
                      <a:rPr lang="en-US" sz="1200" i="1">
                        <a:solidFill>
                          <a:srgbClr val="0070C0"/>
                        </a:solidFill>
                        <a:latin typeface="Cambria Math" panose="02040503050406030204" pitchFamily="18" charset="0"/>
                      </a:rPr>
                      <m:t>0</m:t>
                    </m:r>
                    <m:r>
                      <a:rPr lang="en-US" sz="1200" b="0" i="1" smtClean="0">
                        <a:solidFill>
                          <a:srgbClr val="0070C0"/>
                        </a:solidFill>
                        <a:latin typeface="Cambria Math" panose="02040503050406030204" pitchFamily="18" charset="0"/>
                      </a:rPr>
                      <m:t>,0,0,1,0</m:t>
                    </m:r>
                  </m:oMath>
                </a14:m>
                <a:r>
                  <a:rPr lang="en-US" sz="1200" dirty="0"/>
                  <a:t> (since the state 3 was reached after the action </a:t>
                </a:r>
                <a14:m>
                  <m:oMath xmlns:m="http://schemas.openxmlformats.org/officeDocument/2006/math">
                    <m:r>
                      <a:rPr lang="en-US" sz="1200" i="1">
                        <a:solidFill>
                          <a:srgbClr val="C00000"/>
                        </a:solidFill>
                        <a:latin typeface="Cambria Math" panose="02040503050406030204" pitchFamily="18" charset="0"/>
                      </a:rPr>
                      <m:t>𝑑𝑜𝑤𝑛</m:t>
                    </m:r>
                  </m:oMath>
                </a14:m>
                <a:endParaRPr lang="en-US" sz="1200" dirty="0"/>
              </a:p>
              <a:p>
                <a:pPr/>
                <a14:m>
                  <m:oMath xmlns:m="http://schemas.openxmlformats.org/officeDocument/2006/math">
                    <m:r>
                      <a:rPr lang="en-US" sz="1200" b="0" i="1" smtClean="0">
                        <a:latin typeface="Cambria Math" panose="02040503050406030204" pitchFamily="18" charset="0"/>
                      </a:rPr>
                      <m:t>{</m:t>
                    </m:r>
                    <m:r>
                      <a:rPr lang="en-US" sz="1200" b="0" i="1" smtClean="0">
                        <a:solidFill>
                          <a:srgbClr val="D2A000"/>
                        </a:solidFill>
                        <a:latin typeface="Cambria Math" panose="02040503050406030204" pitchFamily="18" charset="0"/>
                      </a:rPr>
                      <m:t>0</m:t>
                    </m:r>
                    <m:r>
                      <a:rPr lang="en-US" sz="1200" b="0" i="1" smtClean="0">
                        <a:latin typeface="Cambria Math" panose="02040503050406030204" pitchFamily="18" charset="0"/>
                      </a:rPr>
                      <m:t>:</m:t>
                    </m:r>
                    <m:sSup>
                      <m:sSupPr>
                        <m:ctrlPr>
                          <a:rPr lang="en-US" sz="1200" b="0" i="1" smtClean="0">
                            <a:solidFill>
                              <a:srgbClr val="7030A0"/>
                            </a:solidFill>
                            <a:latin typeface="Cambria Math" panose="02040503050406030204" pitchFamily="18" charset="0"/>
                          </a:rPr>
                        </m:ctrlPr>
                      </m:sSupPr>
                      <m:e>
                        <m:r>
                          <a:rPr lang="en-US" sz="1200" b="0" i="1" smtClean="0">
                            <a:solidFill>
                              <a:srgbClr val="7030A0"/>
                            </a:solidFill>
                            <a:latin typeface="Cambria Math" panose="02040503050406030204" pitchFamily="18" charset="0"/>
                          </a:rPr>
                          <m:t>𝛾</m:t>
                        </m:r>
                      </m:e>
                      <m:sup>
                        <m:r>
                          <a:rPr lang="en-US" sz="1200" b="0" i="1" smtClean="0">
                            <a:solidFill>
                              <a:srgbClr val="7030A0"/>
                            </a:solidFill>
                            <a:latin typeface="Cambria Math" panose="02040503050406030204" pitchFamily="18" charset="0"/>
                          </a:rPr>
                          <m:t>3</m:t>
                        </m:r>
                      </m:sup>
                    </m:sSup>
                    <m:r>
                      <a:rPr lang="en-US" sz="1200" b="0" i="1" smtClean="0">
                        <a:solidFill>
                          <a:srgbClr val="0070C0"/>
                        </a:solidFill>
                        <a:latin typeface="Cambria Math" panose="02040503050406030204" pitchFamily="18" charset="0"/>
                      </a:rPr>
                      <m:t>1</m:t>
                    </m:r>
                    <m:r>
                      <a:rPr lang="en-US" sz="1200" b="0" i="1" smtClean="0">
                        <a:latin typeface="Cambria Math" panose="02040503050406030204" pitchFamily="18" charset="0"/>
                      </a:rPr>
                      <m:t>, </m:t>
                    </m:r>
                    <m:r>
                      <a:rPr lang="en-US" sz="1200" b="0" i="1" smtClean="0">
                        <a:solidFill>
                          <a:srgbClr val="D2A000"/>
                        </a:solidFill>
                        <a:latin typeface="Cambria Math" panose="02040503050406030204" pitchFamily="18" charset="0"/>
                      </a:rPr>
                      <m:t>1</m:t>
                    </m:r>
                    <m:r>
                      <a:rPr lang="en-US" sz="1200" b="0" i="1" smtClean="0">
                        <a:latin typeface="Cambria Math" panose="02040503050406030204" pitchFamily="18" charset="0"/>
                      </a:rPr>
                      <m:t>:</m:t>
                    </m:r>
                    <m:sSup>
                      <m:sSupPr>
                        <m:ctrlPr>
                          <a:rPr lang="en-US" sz="1200" b="0" i="1" smtClean="0">
                            <a:solidFill>
                              <a:srgbClr val="7030A0"/>
                            </a:solidFill>
                            <a:latin typeface="Cambria Math" panose="02040503050406030204" pitchFamily="18" charset="0"/>
                          </a:rPr>
                        </m:ctrlPr>
                      </m:sSupPr>
                      <m:e>
                        <m:r>
                          <a:rPr lang="en-US" sz="1200" b="0" i="1" smtClean="0">
                            <a:solidFill>
                              <a:srgbClr val="7030A0"/>
                            </a:solidFill>
                            <a:latin typeface="Cambria Math" panose="02040503050406030204" pitchFamily="18" charset="0"/>
                          </a:rPr>
                          <m:t>𝛾</m:t>
                        </m:r>
                      </m:e>
                      <m:sup>
                        <m:r>
                          <a:rPr lang="en-US" sz="1200" b="0" i="1" smtClean="0">
                            <a:solidFill>
                              <a:srgbClr val="7030A0"/>
                            </a:solidFill>
                            <a:latin typeface="Cambria Math" panose="02040503050406030204" pitchFamily="18" charset="0"/>
                          </a:rPr>
                          <m:t>2</m:t>
                        </m:r>
                      </m:sup>
                    </m:sSup>
                    <m:r>
                      <a:rPr lang="en-US" sz="1200" b="0" i="1" smtClean="0">
                        <a:solidFill>
                          <a:srgbClr val="0070C0"/>
                        </a:solidFill>
                        <a:latin typeface="Cambria Math" panose="02040503050406030204" pitchFamily="18" charset="0"/>
                      </a:rPr>
                      <m:t>1</m:t>
                    </m:r>
                    <m:r>
                      <a:rPr lang="en-US" sz="1200" b="0" i="1" smtClean="0">
                        <a:latin typeface="Cambria Math" panose="02040503050406030204" pitchFamily="18" charset="0"/>
                      </a:rPr>
                      <m:t>, </m:t>
                    </m:r>
                    <m:r>
                      <a:rPr lang="en-US" sz="1200" b="0" i="1" smtClean="0">
                        <a:solidFill>
                          <a:srgbClr val="D2A000"/>
                        </a:solidFill>
                        <a:latin typeface="Cambria Math" panose="02040503050406030204" pitchFamily="18" charset="0"/>
                      </a:rPr>
                      <m:t>0</m:t>
                    </m:r>
                    <m:r>
                      <a:rPr lang="en-US" sz="1200" b="0" i="1" smtClean="0">
                        <a:latin typeface="Cambria Math" panose="02040503050406030204" pitchFamily="18" charset="0"/>
                      </a:rPr>
                      <m:t>:</m:t>
                    </m:r>
                    <m:r>
                      <a:rPr lang="en-US" sz="1200" b="0" i="1" smtClean="0">
                        <a:solidFill>
                          <a:srgbClr val="7030A0"/>
                        </a:solidFill>
                        <a:latin typeface="Cambria Math" panose="02040503050406030204" pitchFamily="18" charset="0"/>
                      </a:rPr>
                      <m:t>𝛾</m:t>
                    </m:r>
                    <m:r>
                      <a:rPr lang="en-US" sz="1200" b="0" i="1" smtClean="0">
                        <a:solidFill>
                          <a:srgbClr val="0070C0"/>
                        </a:solidFill>
                        <a:latin typeface="Cambria Math" panose="02040503050406030204" pitchFamily="18" charset="0"/>
                      </a:rPr>
                      <m:t>1</m:t>
                    </m:r>
                    <m:r>
                      <a:rPr lang="en-US" sz="1200" b="0" i="1" smtClean="0">
                        <a:latin typeface="Cambria Math" panose="02040503050406030204" pitchFamily="18" charset="0"/>
                      </a:rPr>
                      <m:t>, </m:t>
                    </m:r>
                    <m:r>
                      <a:rPr lang="en-US" sz="1200" b="0" i="1" smtClean="0">
                        <a:solidFill>
                          <a:srgbClr val="D2A000"/>
                        </a:solidFill>
                        <a:latin typeface="Cambria Math" panose="02040503050406030204" pitchFamily="18" charset="0"/>
                      </a:rPr>
                      <m:t>1</m:t>
                    </m:r>
                    <m:r>
                      <a:rPr lang="en-US" sz="1200" b="0" i="1" smtClean="0">
                        <a:latin typeface="Cambria Math" panose="02040503050406030204" pitchFamily="18" charset="0"/>
                      </a:rPr>
                      <m:t>:</m:t>
                    </m:r>
                    <m:r>
                      <a:rPr lang="en-US" sz="1200" b="0" i="1" smtClean="0">
                        <a:solidFill>
                          <a:srgbClr val="0070C0"/>
                        </a:solidFill>
                        <a:latin typeface="Cambria Math" panose="02040503050406030204" pitchFamily="18" charset="0"/>
                      </a:rPr>
                      <m:t>1</m:t>
                    </m:r>
                    <m:r>
                      <a:rPr lang="en-US" sz="1200" b="0" i="1" smtClean="0">
                        <a:latin typeface="Cambria Math" panose="02040503050406030204" pitchFamily="18" charset="0"/>
                      </a:rPr>
                      <m:t>, </m:t>
                    </m:r>
                    <m:r>
                      <a:rPr lang="en-US" sz="1200" b="0" i="1" smtClean="0">
                        <a:solidFill>
                          <a:srgbClr val="D2A000"/>
                        </a:solidFill>
                        <a:latin typeface="Cambria Math" panose="02040503050406030204" pitchFamily="18" charset="0"/>
                      </a:rPr>
                      <m:t>3</m:t>
                    </m:r>
                    <m:r>
                      <a:rPr lang="en-US" sz="1200" b="0" i="1" smtClean="0">
                        <a:latin typeface="Cambria Math" panose="02040503050406030204" pitchFamily="18" charset="0"/>
                      </a:rPr>
                      <m:t>:</m:t>
                    </m:r>
                    <m:r>
                      <a:rPr lang="en-US" sz="1200" b="0" i="1" smtClean="0">
                        <a:solidFill>
                          <a:srgbClr val="0070C0"/>
                        </a:solidFill>
                        <a:latin typeface="Cambria Math" panose="02040503050406030204" pitchFamily="18" charset="0"/>
                      </a:rPr>
                      <m:t>0</m:t>
                    </m:r>
                    <m:r>
                      <a:rPr lang="en-US" sz="1200" b="0" i="1" smtClean="0">
                        <a:latin typeface="Cambria Math" panose="02040503050406030204" pitchFamily="18" charset="0"/>
                      </a:rPr>
                      <m:t>}</m:t>
                    </m:r>
                  </m:oMath>
                </a14:m>
                <a:r>
                  <a:rPr lang="en-US" sz="1200" dirty="0"/>
                  <a:t>: Each timestep looks at the future rewards received to define its discounted sum of rewards </a:t>
                </a:r>
                <a14:m>
                  <m:oMath xmlns:m="http://schemas.openxmlformats.org/officeDocument/2006/math">
                    <m:sSub>
                      <m:sSubPr>
                        <m:ctrlPr>
                          <a:rPr lang="en-US" sz="1200" i="1">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𝐺</m:t>
                        </m:r>
                      </m:e>
                      <m:sub>
                        <m:r>
                          <a:rPr lang="en-US" sz="1200" i="1">
                            <a:solidFill>
                              <a:srgbClr val="0070C0"/>
                            </a:solidFill>
                            <a:latin typeface="Cambria Math" panose="02040503050406030204" pitchFamily="18" charset="0"/>
                          </a:rPr>
                          <m:t>𝑡</m:t>
                        </m:r>
                      </m:sub>
                    </m:sSub>
                  </m:oMath>
                </a14:m>
                <a:r>
                  <a:rPr lang="en-US" sz="1200" dirty="0"/>
                  <a:t>. These are </a:t>
                </a:r>
                <a14:m>
                  <m:oMath xmlns:m="http://schemas.openxmlformats.org/officeDocument/2006/math">
                    <m:sSup>
                      <m:sSupPr>
                        <m:ctrlPr>
                          <a:rPr lang="en-US" sz="1200" i="1">
                            <a:solidFill>
                              <a:srgbClr val="7030A0"/>
                            </a:solidFill>
                            <a:latin typeface="Cambria Math" panose="02040503050406030204" pitchFamily="18" charset="0"/>
                          </a:rPr>
                        </m:ctrlPr>
                      </m:sSupPr>
                      <m:e>
                        <m:r>
                          <a:rPr lang="en-US" sz="1200" i="1">
                            <a:solidFill>
                              <a:srgbClr val="7030A0"/>
                            </a:solidFill>
                            <a:latin typeface="Cambria Math" panose="02040503050406030204" pitchFamily="18" charset="0"/>
                          </a:rPr>
                          <m:t>𝛾</m:t>
                        </m:r>
                      </m:e>
                      <m:sup>
                        <m:r>
                          <a:rPr lang="en-US" sz="1200" i="1">
                            <a:solidFill>
                              <a:srgbClr val="7030A0"/>
                            </a:solidFill>
                            <a:latin typeface="Cambria Math" panose="02040503050406030204" pitchFamily="18" charset="0"/>
                          </a:rPr>
                          <m:t>3</m:t>
                        </m:r>
                      </m:sup>
                    </m:sSup>
                    <m:r>
                      <a:rPr lang="en-US" sz="1200" i="1">
                        <a:solidFill>
                          <a:srgbClr val="0070C0"/>
                        </a:solidFill>
                        <a:latin typeface="Cambria Math" panose="02040503050406030204" pitchFamily="18" charset="0"/>
                      </a:rPr>
                      <m:t>1</m:t>
                    </m:r>
                  </m:oMath>
                </a14:m>
                <a:r>
                  <a:rPr lang="en-US" sz="1200" dirty="0"/>
                  <a:t>,</a:t>
                </a:r>
                <a:r>
                  <a:rPr lang="en-US" sz="1200" dirty="0">
                    <a:solidFill>
                      <a:srgbClr val="7030A0"/>
                    </a:solidFill>
                  </a:rPr>
                  <a:t> </a:t>
                </a:r>
                <a14:m>
                  <m:oMath xmlns:m="http://schemas.openxmlformats.org/officeDocument/2006/math">
                    <m:sSup>
                      <m:sSupPr>
                        <m:ctrlPr>
                          <a:rPr lang="en-US" sz="1200" i="1">
                            <a:solidFill>
                              <a:srgbClr val="7030A0"/>
                            </a:solidFill>
                            <a:latin typeface="Cambria Math" panose="02040503050406030204" pitchFamily="18" charset="0"/>
                          </a:rPr>
                        </m:ctrlPr>
                      </m:sSupPr>
                      <m:e>
                        <m:r>
                          <a:rPr lang="en-US" sz="1200" i="1">
                            <a:solidFill>
                              <a:srgbClr val="7030A0"/>
                            </a:solidFill>
                            <a:latin typeface="Cambria Math" panose="02040503050406030204" pitchFamily="18" charset="0"/>
                          </a:rPr>
                          <m:t>𝛾</m:t>
                        </m:r>
                      </m:e>
                      <m:sup>
                        <m:r>
                          <a:rPr lang="en-US" sz="1200" i="1">
                            <a:solidFill>
                              <a:srgbClr val="7030A0"/>
                            </a:solidFill>
                            <a:latin typeface="Cambria Math" panose="02040503050406030204" pitchFamily="18" charset="0"/>
                          </a:rPr>
                          <m:t>2</m:t>
                        </m:r>
                      </m:sup>
                    </m:sSup>
                    <m:r>
                      <a:rPr lang="en-US" sz="1200" i="1">
                        <a:solidFill>
                          <a:srgbClr val="0070C0"/>
                        </a:solidFill>
                        <a:latin typeface="Cambria Math" panose="02040503050406030204" pitchFamily="18" charset="0"/>
                      </a:rPr>
                      <m:t>1</m:t>
                    </m:r>
                  </m:oMath>
                </a14:m>
                <a:r>
                  <a:rPr lang="en-US" sz="1200" dirty="0"/>
                  <a:t>,</a:t>
                </a:r>
                <a:r>
                  <a:rPr lang="en-US" sz="1200" dirty="0">
                    <a:solidFill>
                      <a:srgbClr val="7030A0"/>
                    </a:solidFill>
                  </a:rPr>
                  <a:t> </a:t>
                </a:r>
                <a14:m>
                  <m:oMath xmlns:m="http://schemas.openxmlformats.org/officeDocument/2006/math">
                    <m:r>
                      <a:rPr lang="en-US" sz="1200" i="1">
                        <a:solidFill>
                          <a:srgbClr val="7030A0"/>
                        </a:solidFill>
                        <a:latin typeface="Cambria Math" panose="02040503050406030204" pitchFamily="18" charset="0"/>
                      </a:rPr>
                      <m:t>𝛾</m:t>
                    </m:r>
                    <m:r>
                      <a:rPr lang="en-US" sz="1200" i="1">
                        <a:solidFill>
                          <a:srgbClr val="0070C0"/>
                        </a:solidFill>
                        <a:latin typeface="Cambria Math" panose="02040503050406030204" pitchFamily="18" charset="0"/>
                      </a:rPr>
                      <m:t>1</m:t>
                    </m:r>
                  </m:oMath>
                </a14:m>
                <a:r>
                  <a:rPr lang="en-US" sz="1200" dirty="0"/>
                  <a:t>,</a:t>
                </a:r>
                <a:r>
                  <a:rPr lang="en-US" sz="1200" dirty="0">
                    <a:solidFill>
                      <a:srgbClr val="0070C0"/>
                    </a:solidFill>
                  </a:rPr>
                  <a:t> </a:t>
                </a:r>
                <a14:m>
                  <m:oMath xmlns:m="http://schemas.openxmlformats.org/officeDocument/2006/math">
                    <m:r>
                      <a:rPr lang="en-US" sz="1200" i="1">
                        <a:solidFill>
                          <a:srgbClr val="0070C0"/>
                        </a:solidFill>
                        <a:latin typeface="Cambria Math" panose="02040503050406030204" pitchFamily="18" charset="0"/>
                      </a:rPr>
                      <m:t>1</m:t>
                    </m:r>
                  </m:oMath>
                </a14:m>
                <a:r>
                  <a:rPr lang="en-US" sz="1200" dirty="0"/>
                  <a:t>,</a:t>
                </a:r>
                <a:r>
                  <a:rPr lang="en-US" sz="1200" dirty="0">
                    <a:solidFill>
                      <a:srgbClr val="0070C0"/>
                    </a:solidFill>
                  </a:rPr>
                  <a:t> </a:t>
                </a:r>
                <a14:m>
                  <m:oMath xmlns:m="http://schemas.openxmlformats.org/officeDocument/2006/math">
                    <m:r>
                      <a:rPr lang="en-US" sz="1200" i="1">
                        <a:solidFill>
                          <a:srgbClr val="0070C0"/>
                        </a:solidFill>
                        <a:latin typeface="Cambria Math" panose="02040503050406030204" pitchFamily="18" charset="0"/>
                      </a:rPr>
                      <m:t>0</m:t>
                    </m:r>
                  </m:oMath>
                </a14:m>
                <a:endParaRPr lang="en-US" sz="1200" dirty="0"/>
              </a:p>
            </p:txBody>
          </p:sp>
        </mc:Choice>
        <mc:Fallback>
          <p:sp>
            <p:nvSpPr>
              <p:cNvPr id="6" name="TextBox 5">
                <a:extLst>
                  <a:ext uri="{FF2B5EF4-FFF2-40B4-BE49-F238E27FC236}">
                    <a16:creationId xmlns:a16="http://schemas.microsoft.com/office/drawing/2014/main" id="{F327FD0C-47F2-3CB2-7C87-2FEDE9E3A7D4}"/>
                  </a:ext>
                </a:extLst>
              </p:cNvPr>
              <p:cNvSpPr txBox="1">
                <a:spLocks noRot="1" noChangeAspect="1" noMove="1" noResize="1" noEditPoints="1" noAdjustHandles="1" noChangeArrowheads="1" noChangeShapeType="1" noTextEdit="1"/>
              </p:cNvSpPr>
              <p:nvPr/>
            </p:nvSpPr>
            <p:spPr>
              <a:xfrm>
                <a:off x="6779209" y="4001837"/>
                <a:ext cx="4125028" cy="1754326"/>
              </a:xfrm>
              <a:prstGeom prst="rect">
                <a:avLst/>
              </a:prstGeom>
              <a:blipFill>
                <a:blip r:embed="rId8"/>
                <a:stretch>
                  <a:fillRect b="-1031"/>
                </a:stretch>
              </a:blipFill>
            </p:spPr>
            <p:txBody>
              <a:bodyPr/>
              <a:lstStyle/>
              <a:p>
                <a:r>
                  <a:rPr lang="en-US">
                    <a:noFill/>
                  </a:rPr>
                  <a:t> </a:t>
                </a:r>
              </a:p>
            </p:txBody>
          </p:sp>
        </mc:Fallback>
      </mc:AlternateContent>
    </p:spTree>
    <p:extLst>
      <p:ext uri="{BB962C8B-B14F-4D97-AF65-F5344CB8AC3E}">
        <p14:creationId xmlns:p14="http://schemas.microsoft.com/office/powerpoint/2010/main" val="166509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B7D2B6-3F5A-F34D-0407-AFE39A50728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F6ABA1F-712B-4CB1-3B04-AE1634D2C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79EC170-953F-CD77-B832-1E48BFD0F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61F5BF-C1D7-8155-E7AC-241548ED29B8}"/>
              </a:ext>
            </a:extLst>
          </p:cNvPr>
          <p:cNvSpPr>
            <a:spLocks noGrp="1"/>
          </p:cNvSpPr>
          <p:nvPr>
            <p:ph type="title"/>
          </p:nvPr>
        </p:nvSpPr>
        <p:spPr>
          <a:xfrm>
            <a:off x="1137034" y="609597"/>
            <a:ext cx="9392421" cy="1330841"/>
          </a:xfrm>
        </p:spPr>
        <p:txBody>
          <a:bodyPr>
            <a:normAutofit/>
          </a:bodyPr>
          <a:lstStyle/>
          <a:p>
            <a:r>
              <a:rPr lang="en-US" dirty="0"/>
              <a:t>Back to Gambling!! Monte-Carlo</a:t>
            </a:r>
          </a:p>
        </p:txBody>
      </p:sp>
      <p:sp>
        <p:nvSpPr>
          <p:cNvPr id="9" name="Content Placeholder 8">
            <a:extLst>
              <a:ext uri="{FF2B5EF4-FFF2-40B4-BE49-F238E27FC236}">
                <a16:creationId xmlns:a16="http://schemas.microsoft.com/office/drawing/2014/main" id="{94C6147F-0450-FBEA-39A7-B2C01CBFD53B}"/>
              </a:ext>
            </a:extLst>
          </p:cNvPr>
          <p:cNvSpPr>
            <a:spLocks noGrp="1"/>
          </p:cNvSpPr>
          <p:nvPr>
            <p:ph idx="1"/>
          </p:nvPr>
        </p:nvSpPr>
        <p:spPr>
          <a:xfrm>
            <a:off x="370389" y="2184914"/>
            <a:ext cx="6304093" cy="4852494"/>
          </a:xfrm>
        </p:spPr>
        <p:txBody>
          <a:bodyPr>
            <a:normAutofit/>
          </a:bodyPr>
          <a:lstStyle/>
          <a:p>
            <a:pPr marL="0" indent="0">
              <a:buNone/>
            </a:pPr>
            <a:r>
              <a:rPr lang="en-US" sz="2000" dirty="0"/>
              <a:t>Lets run it 10k times</a:t>
            </a:r>
          </a:p>
        </p:txBody>
      </p:sp>
      <p:sp>
        <p:nvSpPr>
          <p:cNvPr id="16" name="Freeform: Shape 15">
            <a:extLst>
              <a:ext uri="{FF2B5EF4-FFF2-40B4-BE49-F238E27FC236}">
                <a16:creationId xmlns:a16="http://schemas.microsoft.com/office/drawing/2014/main" id="{69989C55-0DDE-3808-7B1F-9A06ECA68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Content Placeholder 4">
            <a:extLst>
              <a:ext uri="{FF2B5EF4-FFF2-40B4-BE49-F238E27FC236}">
                <a16:creationId xmlns:a16="http://schemas.microsoft.com/office/drawing/2014/main" id="{9FC5BED8-7682-FEBE-F4E6-7327D84E426E}"/>
              </a:ext>
            </a:extLst>
          </p:cNvPr>
          <p:cNvPicPr>
            <a:picLocks noChangeAspect="1"/>
          </p:cNvPicPr>
          <p:nvPr/>
        </p:nvPicPr>
        <p:blipFill>
          <a:blip r:embed="rId2"/>
          <a:srcRect l="1027" r="1027"/>
          <a:stretch/>
        </p:blipFill>
        <p:spPr>
          <a:xfrm>
            <a:off x="6674483" y="2184914"/>
            <a:ext cx="3749040" cy="3755915"/>
          </a:xfrm>
          <a:prstGeom prst="rect">
            <a:avLst/>
          </a:prstGeom>
        </p:spPr>
      </p:pic>
    </p:spTree>
    <p:extLst>
      <p:ext uri="{BB962C8B-B14F-4D97-AF65-F5344CB8AC3E}">
        <p14:creationId xmlns:p14="http://schemas.microsoft.com/office/powerpoint/2010/main" val="299815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3CEF-E779-8C01-5D11-121A22D3AD7A}"/>
              </a:ext>
            </a:extLst>
          </p:cNvPr>
          <p:cNvSpPr>
            <a:spLocks noGrp="1"/>
          </p:cNvSpPr>
          <p:nvPr>
            <p:ph type="title"/>
          </p:nvPr>
        </p:nvSpPr>
        <p:spPr/>
        <p:txBody>
          <a:bodyPr/>
          <a:lstStyle/>
          <a:p>
            <a:r>
              <a:rPr lang="en-US" dirty="0"/>
              <a:t>First, a Simpler Problem</a:t>
            </a:r>
          </a:p>
        </p:txBody>
      </p:sp>
      <p:pic>
        <p:nvPicPr>
          <p:cNvPr id="5" name="Content Placeholder 4" descr="A diagram of a machine&#10;&#10;AI-generated content may be incorrect.">
            <a:extLst>
              <a:ext uri="{FF2B5EF4-FFF2-40B4-BE49-F238E27FC236}">
                <a16:creationId xmlns:a16="http://schemas.microsoft.com/office/drawing/2014/main" id="{F3FEB173-E276-F8C2-BA0B-F4E94C757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0848" y="1690688"/>
            <a:ext cx="6793415" cy="4351338"/>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D342975-8534-5AA7-D3DB-289E45F0E6B9}"/>
                  </a:ext>
                </a:extLst>
              </p:cNvPr>
              <p:cNvSpPr txBox="1"/>
              <p:nvPr/>
            </p:nvSpPr>
            <p:spPr>
              <a:xfrm>
                <a:off x="532563" y="2019719"/>
                <a:ext cx="4200211" cy="4524315"/>
              </a:xfrm>
              <a:prstGeom prst="rect">
                <a:avLst/>
              </a:prstGeom>
              <a:noFill/>
            </p:spPr>
            <p:txBody>
              <a:bodyPr wrap="square" rtlCol="0">
                <a:spAutoFit/>
              </a:bodyPr>
              <a:lstStyle/>
              <a:p>
                <a:r>
                  <a:rPr lang="en-US" dirty="0"/>
                  <a:t>The Multi-Armed Bandit</a:t>
                </a:r>
              </a:p>
              <a:p>
                <a:endParaRPr lang="en-US" dirty="0"/>
              </a:p>
              <a:p>
                <a:r>
                  <a:rPr lang="en-US" dirty="0"/>
                  <a:t>Consists of a slot machine with actions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𝑖</m:t>
                        </m:r>
                      </m:sub>
                    </m:sSub>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𝐴</m:t>
                    </m:r>
                  </m:oMath>
                </a14:m>
                <a:r>
                  <a:rPr lang="en-US" dirty="0"/>
                  <a:t> that refer to arms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∈{1,2,3}</m:t>
                    </m:r>
                  </m:oMath>
                </a14:m>
                <a:endParaRPr lang="en-US" dirty="0"/>
              </a:p>
              <a:p>
                <a:endParaRPr lang="en-US" dirty="0"/>
              </a:p>
              <a:p>
                <a:r>
                  <a:rPr lang="en-US" dirty="0"/>
                  <a:t>Each arm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𝑎</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 </m:t>
                    </m:r>
                  </m:oMath>
                </a14:m>
                <a:r>
                  <a:rPr lang="en-US" dirty="0"/>
                  <a:t>has a corresponding reward distribution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2</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3</m:t>
                            </m:r>
                          </m:sub>
                        </m:sSub>
                      </m:e>
                    </m:d>
                  </m:oMath>
                </a14:m>
                <a:r>
                  <a:rPr lang="en-US" b="0" dirty="0"/>
                  <a:t> with means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𝑖</m:t>
                            </m:r>
                          </m:sub>
                        </m:sSub>
                      </m:e>
                    </m:d>
                  </m:oMath>
                </a14:m>
                <a:r>
                  <a:rPr lang="en-US" b="0" dirty="0"/>
                  <a:t> and some kind of range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𝑖</m:t>
                        </m:r>
                      </m:sub>
                    </m:sSub>
                    <m:r>
                      <a:rPr lang="en-US" b="0" i="1" smtClean="0">
                        <a:latin typeface="Cambria Math" panose="02040503050406030204" pitchFamily="18" charset="0"/>
                      </a:rPr>
                      <m:t>)</m:t>
                    </m:r>
                  </m:oMath>
                </a14:m>
                <a:r>
                  <a:rPr lang="en-US" b="0" dirty="0"/>
                  <a:t>. </a:t>
                </a:r>
              </a:p>
              <a:p>
                <a:endParaRPr lang="en-US" dirty="0"/>
              </a:p>
              <a:p>
                <a14:m>
                  <m:oMath xmlns:m="http://schemas.openxmlformats.org/officeDocument/2006/math">
                    <m:r>
                      <a:rPr lang="en-US" b="0" i="1" smtClean="0">
                        <a:latin typeface="Cambria Math" panose="02040503050406030204" pitchFamily="18" charset="0"/>
                      </a:rPr>
                      <m:t>𝐵</m:t>
                    </m:r>
                  </m:oMath>
                </a14:m>
                <a:r>
                  <a:rPr lang="en-US" dirty="0"/>
                  <a:t> is secret from you, only the casino knows it, so you must try out the arms</a:t>
                </a:r>
              </a:p>
              <a:p>
                <a:endParaRPr lang="en-US" dirty="0"/>
              </a:p>
              <a:p>
                <a:r>
                  <a:rPr lang="en-US" dirty="0"/>
                  <a:t>Router Traffic, ETF trading, Communication, Ad Selection, Drug A/B Testing…</a:t>
                </a:r>
              </a:p>
              <a:p>
                <a:endParaRPr lang="en-US" dirty="0"/>
              </a:p>
            </p:txBody>
          </p:sp>
        </mc:Choice>
        <mc:Fallback>
          <p:sp>
            <p:nvSpPr>
              <p:cNvPr id="6" name="TextBox 5">
                <a:extLst>
                  <a:ext uri="{FF2B5EF4-FFF2-40B4-BE49-F238E27FC236}">
                    <a16:creationId xmlns:a16="http://schemas.microsoft.com/office/drawing/2014/main" id="{9D342975-8534-5AA7-D3DB-289E45F0E6B9}"/>
                  </a:ext>
                </a:extLst>
              </p:cNvPr>
              <p:cNvSpPr txBox="1">
                <a:spLocks noRot="1" noChangeAspect="1" noMove="1" noResize="1" noEditPoints="1" noAdjustHandles="1" noChangeArrowheads="1" noChangeShapeType="1" noTextEdit="1"/>
              </p:cNvSpPr>
              <p:nvPr/>
            </p:nvSpPr>
            <p:spPr>
              <a:xfrm>
                <a:off x="532563" y="2019719"/>
                <a:ext cx="4200211" cy="4524315"/>
              </a:xfrm>
              <a:prstGeom prst="rect">
                <a:avLst/>
              </a:prstGeom>
              <a:blipFill>
                <a:blip r:embed="rId3"/>
                <a:stretch>
                  <a:fillRect l="-1161" t="-539" r="-101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71773E3-D52D-88B0-2B35-057C7FD38D75}"/>
              </a:ext>
            </a:extLst>
          </p:cNvPr>
          <p:cNvSpPr txBox="1"/>
          <p:nvPr/>
        </p:nvSpPr>
        <p:spPr>
          <a:xfrm>
            <a:off x="5287427" y="6092765"/>
            <a:ext cx="6420256" cy="400110"/>
          </a:xfrm>
          <a:prstGeom prst="rect">
            <a:avLst/>
          </a:prstGeom>
          <a:noFill/>
        </p:spPr>
        <p:txBody>
          <a:bodyPr wrap="square" rtlCol="0">
            <a:spAutoFit/>
          </a:bodyPr>
          <a:lstStyle/>
          <a:p>
            <a:r>
              <a:rPr lang="en-US" sz="1000" dirty="0"/>
              <a:t>Gao, Chongming &amp; Lei, </a:t>
            </a:r>
            <a:r>
              <a:rPr lang="en-US" sz="1000" dirty="0" err="1"/>
              <a:t>Wenqiang</a:t>
            </a:r>
            <a:r>
              <a:rPr lang="en-US" sz="1000" dirty="0"/>
              <a:t> &amp; He, </a:t>
            </a:r>
            <a:r>
              <a:rPr lang="en-US" sz="1000" dirty="0" err="1"/>
              <a:t>Xiangnan</a:t>
            </a:r>
            <a:r>
              <a:rPr lang="en-US" sz="1000" dirty="0"/>
              <a:t> &amp; </a:t>
            </a:r>
            <a:r>
              <a:rPr lang="en-US" sz="1000" dirty="0" err="1"/>
              <a:t>Rijke</a:t>
            </a:r>
            <a:r>
              <a:rPr lang="en-US" sz="1000" dirty="0"/>
              <a:t>, Maarten &amp; Chua, Tat-Seng. (2021). Advances and Challenges in Conversational Recommender Systems: A Survey. 10.48550/arXiv.2101.09459. </a:t>
            </a:r>
          </a:p>
        </p:txBody>
      </p:sp>
    </p:spTree>
    <p:extLst>
      <p:ext uri="{BB962C8B-B14F-4D97-AF65-F5344CB8AC3E}">
        <p14:creationId xmlns:p14="http://schemas.microsoft.com/office/powerpoint/2010/main" val="276265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C4AE987-D73D-3C2F-EDD2-E53E01BD4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25464-3DC7-A221-D5FC-BDE73F77DDF4}"/>
              </a:ext>
            </a:extLst>
          </p:cNvPr>
          <p:cNvSpPr>
            <a:spLocks noGrp="1"/>
          </p:cNvSpPr>
          <p:nvPr>
            <p:ph type="title"/>
          </p:nvPr>
        </p:nvSpPr>
        <p:spPr/>
        <p:txBody>
          <a:bodyPr/>
          <a:lstStyle/>
          <a:p>
            <a:r>
              <a:rPr lang="en-US" dirty="0"/>
              <a:t>First, a Simpler Problem</a:t>
            </a:r>
          </a:p>
        </p:txBody>
      </p:sp>
      <p:pic>
        <p:nvPicPr>
          <p:cNvPr id="5" name="Content Placeholder 4" descr="A diagram of a machine&#10;&#10;AI-generated content may be incorrect.">
            <a:extLst>
              <a:ext uri="{FF2B5EF4-FFF2-40B4-BE49-F238E27FC236}">
                <a16:creationId xmlns:a16="http://schemas.microsoft.com/office/drawing/2014/main" id="{44881B4A-1ED8-2F37-532B-2199B6C03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0848" y="1690688"/>
            <a:ext cx="6793415" cy="4351338"/>
          </a:xfr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2BEFC82-FA3A-0F58-2A8C-88718CEAB983}"/>
                  </a:ext>
                </a:extLst>
              </p:cNvPr>
              <p:cNvSpPr txBox="1"/>
              <p:nvPr/>
            </p:nvSpPr>
            <p:spPr>
              <a:xfrm>
                <a:off x="532563" y="2019719"/>
                <a:ext cx="4200211" cy="4524315"/>
              </a:xfrm>
              <a:prstGeom prst="rect">
                <a:avLst/>
              </a:prstGeom>
              <a:noFill/>
            </p:spPr>
            <p:txBody>
              <a:bodyPr wrap="square" rtlCol="0">
                <a:spAutoFit/>
              </a:bodyPr>
              <a:lstStyle/>
              <a:p>
                <a:r>
                  <a:rPr lang="en-US" dirty="0"/>
                  <a:t>The Multi-Armed Bandit</a:t>
                </a:r>
              </a:p>
              <a:p>
                <a:endParaRPr lang="en-US" dirty="0"/>
              </a:p>
              <a:p>
                <a:r>
                  <a:rPr lang="en-US" dirty="0"/>
                  <a:t>Consists of a slot machine with actions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𝑖</m:t>
                        </m:r>
                      </m:sub>
                    </m:sSub>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𝐴</m:t>
                    </m:r>
                  </m:oMath>
                </a14:m>
                <a:r>
                  <a:rPr lang="en-US" dirty="0"/>
                  <a:t> that refer to arms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∈{1,2,3}</m:t>
                    </m:r>
                  </m:oMath>
                </a14:m>
                <a:endParaRPr lang="en-US" dirty="0"/>
              </a:p>
              <a:p>
                <a:endParaRPr lang="en-US" dirty="0"/>
              </a:p>
              <a:p>
                <a:r>
                  <a:rPr lang="en-US" dirty="0"/>
                  <a:t>Each arm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𝑎</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 </m:t>
                    </m:r>
                  </m:oMath>
                </a14:m>
                <a:r>
                  <a:rPr lang="en-US" dirty="0"/>
                  <a:t>has a corresponding reward distribution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2</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𝑅</m:t>
                            </m:r>
                          </m:e>
                          <m:sub>
                            <m:r>
                              <a:rPr lang="en-US" b="0" i="1" smtClean="0">
                                <a:solidFill>
                                  <a:srgbClr val="0070C0"/>
                                </a:solidFill>
                                <a:latin typeface="Cambria Math" panose="02040503050406030204" pitchFamily="18" charset="0"/>
                              </a:rPr>
                              <m:t>3</m:t>
                            </m:r>
                          </m:sub>
                        </m:sSub>
                      </m:e>
                    </m:d>
                  </m:oMath>
                </a14:m>
                <a:r>
                  <a:rPr lang="en-US" b="0" dirty="0"/>
                  <a:t> with means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𝑖</m:t>
                            </m:r>
                          </m:sub>
                        </m:sSub>
                      </m:e>
                    </m:d>
                  </m:oMath>
                </a14:m>
                <a:r>
                  <a:rPr lang="en-US" b="0" dirty="0"/>
                  <a:t> and some kind of range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𝑎</m:t>
                        </m:r>
                      </m:e>
                      <m:sub>
                        <m:r>
                          <a:rPr lang="en-US" b="0" i="1" smtClean="0">
                            <a:solidFill>
                              <a:srgbClr val="C00000"/>
                            </a:solidFill>
                            <a:latin typeface="Cambria Math" panose="02040503050406030204" pitchFamily="18" charset="0"/>
                          </a:rPr>
                          <m:t>𝑖</m:t>
                        </m:r>
                      </m:sub>
                    </m:sSub>
                    <m:r>
                      <a:rPr lang="en-US" b="0" i="1" smtClean="0">
                        <a:latin typeface="Cambria Math" panose="02040503050406030204" pitchFamily="18" charset="0"/>
                      </a:rPr>
                      <m:t>)</m:t>
                    </m:r>
                  </m:oMath>
                </a14:m>
                <a:r>
                  <a:rPr lang="en-US" b="0" dirty="0"/>
                  <a:t>. </a:t>
                </a:r>
              </a:p>
              <a:p>
                <a:endParaRPr lang="en-US" dirty="0"/>
              </a:p>
              <a:p>
                <a14:m>
                  <m:oMath xmlns:m="http://schemas.openxmlformats.org/officeDocument/2006/math">
                    <m:r>
                      <a:rPr lang="en-US" b="0" i="1" smtClean="0">
                        <a:latin typeface="Cambria Math" panose="02040503050406030204" pitchFamily="18" charset="0"/>
                      </a:rPr>
                      <m:t>𝐵</m:t>
                    </m:r>
                  </m:oMath>
                </a14:m>
                <a:r>
                  <a:rPr lang="en-US" dirty="0"/>
                  <a:t> is secret from you, only the casino knows it, so you must try out the arms</a:t>
                </a:r>
              </a:p>
              <a:p>
                <a:endParaRPr lang="en-US" dirty="0"/>
              </a:p>
              <a:p>
                <a:r>
                  <a:rPr lang="en-US" dirty="0"/>
                  <a:t>Router Traffic, ETF trading, Communication, Ad Selection, Drug A/B Testing…</a:t>
                </a:r>
              </a:p>
              <a:p>
                <a:endParaRPr lang="en-US" dirty="0"/>
              </a:p>
            </p:txBody>
          </p:sp>
        </mc:Choice>
        <mc:Fallback>
          <p:sp>
            <p:nvSpPr>
              <p:cNvPr id="6" name="TextBox 5">
                <a:extLst>
                  <a:ext uri="{FF2B5EF4-FFF2-40B4-BE49-F238E27FC236}">
                    <a16:creationId xmlns:a16="http://schemas.microsoft.com/office/drawing/2014/main" id="{A2BEFC82-FA3A-0F58-2A8C-88718CEAB983}"/>
                  </a:ext>
                </a:extLst>
              </p:cNvPr>
              <p:cNvSpPr txBox="1">
                <a:spLocks noRot="1" noChangeAspect="1" noMove="1" noResize="1" noEditPoints="1" noAdjustHandles="1" noChangeArrowheads="1" noChangeShapeType="1" noTextEdit="1"/>
              </p:cNvSpPr>
              <p:nvPr/>
            </p:nvSpPr>
            <p:spPr>
              <a:xfrm>
                <a:off x="532563" y="2019719"/>
                <a:ext cx="4200211" cy="4524315"/>
              </a:xfrm>
              <a:prstGeom prst="rect">
                <a:avLst/>
              </a:prstGeom>
              <a:blipFill>
                <a:blip r:embed="rId3"/>
                <a:stretch>
                  <a:fillRect l="-1161" t="-539" r="-101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EA03AEB-B1E3-3AD6-C1EA-7AEF57A87616}"/>
              </a:ext>
            </a:extLst>
          </p:cNvPr>
          <p:cNvSpPr txBox="1"/>
          <p:nvPr/>
        </p:nvSpPr>
        <p:spPr>
          <a:xfrm>
            <a:off x="5287427" y="6092765"/>
            <a:ext cx="6420256" cy="400110"/>
          </a:xfrm>
          <a:prstGeom prst="rect">
            <a:avLst/>
          </a:prstGeom>
          <a:noFill/>
        </p:spPr>
        <p:txBody>
          <a:bodyPr wrap="square" rtlCol="0">
            <a:spAutoFit/>
          </a:bodyPr>
          <a:lstStyle/>
          <a:p>
            <a:r>
              <a:rPr lang="en-US" sz="1000" dirty="0"/>
              <a:t>Gao, Chongming &amp; Lei, </a:t>
            </a:r>
            <a:r>
              <a:rPr lang="en-US" sz="1000" dirty="0" err="1"/>
              <a:t>Wenqiang</a:t>
            </a:r>
            <a:r>
              <a:rPr lang="en-US" sz="1000" dirty="0"/>
              <a:t> &amp; He, </a:t>
            </a:r>
            <a:r>
              <a:rPr lang="en-US" sz="1000" dirty="0" err="1"/>
              <a:t>Xiangnan</a:t>
            </a:r>
            <a:r>
              <a:rPr lang="en-US" sz="1000" dirty="0"/>
              <a:t> &amp; </a:t>
            </a:r>
            <a:r>
              <a:rPr lang="en-US" sz="1000" dirty="0" err="1"/>
              <a:t>Rijke</a:t>
            </a:r>
            <a:r>
              <a:rPr lang="en-US" sz="1000" dirty="0"/>
              <a:t>, Maarten &amp; Chua, Tat-Seng. (2021). Advances and Challenges in Conversational Recommender Systems: A Survey. 10.48550/arXiv.2101.09459. </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209A663-06E6-3371-F012-072842109217}"/>
                  </a:ext>
                </a:extLst>
              </p:cNvPr>
              <p:cNvSpPr txBox="1"/>
              <p:nvPr/>
            </p:nvSpPr>
            <p:spPr>
              <a:xfrm>
                <a:off x="4577114" y="2536189"/>
                <a:ext cx="4125028"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 xmlns:m="http://schemas.openxmlformats.org/officeDocument/2006/math">
                    <m:sSub>
                      <m:sSubPr>
                        <m:ctrlPr>
                          <a:rPr lang="en-US" sz="1000" b="0" i="1" smtClean="0">
                            <a:solidFill>
                              <a:srgbClr val="C00000"/>
                            </a:solidFill>
                            <a:latin typeface="Cambria Math" panose="02040503050406030204" pitchFamily="18" charset="0"/>
                          </a:rPr>
                        </m:ctrlPr>
                      </m:sSubPr>
                      <m:e>
                        <m:r>
                          <a:rPr lang="en-US" sz="1000" b="0" i="1" smtClean="0">
                            <a:solidFill>
                              <a:srgbClr val="C00000"/>
                            </a:solidFill>
                            <a:latin typeface="Cambria Math" panose="02040503050406030204" pitchFamily="18" charset="0"/>
                          </a:rPr>
                          <m:t>𝑎</m:t>
                        </m:r>
                      </m:e>
                      <m:sub>
                        <m:r>
                          <a:rPr lang="en-US" sz="1000" b="0" i="1" smtClean="0">
                            <a:solidFill>
                              <a:srgbClr val="C00000"/>
                            </a:solidFill>
                            <a:latin typeface="Cambria Math" panose="02040503050406030204" pitchFamily="18" charset="0"/>
                          </a:rPr>
                          <m:t>𝑖</m:t>
                        </m:r>
                      </m:sub>
                    </m:sSub>
                    <m:r>
                      <a:rPr lang="en-US" sz="1000" b="0" i="1" smtClean="0">
                        <a:latin typeface="Cambria Math" panose="02040503050406030204" pitchFamily="18" charset="0"/>
                      </a:rPr>
                      <m:t>∈</m:t>
                    </m:r>
                    <m:r>
                      <a:rPr lang="en-US" sz="1000" b="0" i="1" smtClean="0">
                        <a:solidFill>
                          <a:srgbClr val="C00000"/>
                        </a:solidFill>
                        <a:latin typeface="Cambria Math" panose="02040503050406030204" pitchFamily="18" charset="0"/>
                      </a:rPr>
                      <m:t>𝐴</m:t>
                    </m:r>
                  </m:oMath>
                </a14:m>
                <a:r>
                  <a:rPr lang="en-US" sz="1000" dirty="0"/>
                  <a:t>:</a:t>
                </a:r>
                <a14:m>
                  <m:oMath xmlns:m="http://schemas.openxmlformats.org/officeDocument/2006/math">
                    <m:r>
                      <a:rPr lang="en-US" sz="1000" b="0" i="0" smtClean="0">
                        <a:solidFill>
                          <a:srgbClr val="C00000"/>
                        </a:solidFill>
                        <a:latin typeface="Cambria Math" panose="02040503050406030204" pitchFamily="18" charset="0"/>
                      </a:rPr>
                      <m:t>   </m:t>
                    </m:r>
                    <m:sSub>
                      <m:sSubPr>
                        <m:ctrlPr>
                          <a:rPr lang="en-US" sz="1000" i="1">
                            <a:solidFill>
                              <a:srgbClr val="C00000"/>
                            </a:solidFill>
                            <a:latin typeface="Cambria Math" panose="02040503050406030204" pitchFamily="18" charset="0"/>
                          </a:rPr>
                        </m:ctrlPr>
                      </m:sSubPr>
                      <m:e>
                        <m:r>
                          <a:rPr lang="en-US" sz="1000" i="1">
                            <a:solidFill>
                              <a:srgbClr val="C00000"/>
                            </a:solidFill>
                            <a:latin typeface="Cambria Math" panose="02040503050406030204" pitchFamily="18" charset="0"/>
                          </a:rPr>
                          <m:t>𝑎</m:t>
                        </m:r>
                      </m:e>
                      <m:sub>
                        <m:r>
                          <a:rPr lang="en-US" sz="1000" i="1">
                            <a:solidFill>
                              <a:srgbClr val="C00000"/>
                            </a:solidFill>
                            <a:latin typeface="Cambria Math" panose="02040503050406030204" pitchFamily="18" charset="0"/>
                          </a:rPr>
                          <m:t>𝑖</m:t>
                        </m:r>
                      </m:sub>
                    </m:sSub>
                    <m:r>
                      <a:rPr lang="en-US" sz="1000" b="0" i="1" smtClean="0">
                        <a:solidFill>
                          <a:srgbClr val="C00000"/>
                        </a:solidFill>
                        <a:latin typeface="Cambria Math" panose="02040503050406030204" pitchFamily="18" charset="0"/>
                      </a:rPr>
                      <m:t> </m:t>
                    </m:r>
                  </m:oMath>
                </a14:m>
                <a:r>
                  <a:rPr lang="en-US" sz="1000" dirty="0"/>
                  <a:t>is an action from the set of all actions in this problem </a:t>
                </a:r>
                <a14:m>
                  <m:oMath xmlns:m="http://schemas.openxmlformats.org/officeDocument/2006/math">
                    <m:r>
                      <a:rPr lang="en-US" sz="1000" i="1">
                        <a:solidFill>
                          <a:srgbClr val="C00000"/>
                        </a:solidFill>
                        <a:latin typeface="Cambria Math" panose="02040503050406030204" pitchFamily="18" charset="0"/>
                      </a:rPr>
                      <m:t>𝐴</m:t>
                    </m:r>
                  </m:oMath>
                </a14:m>
                <a:endParaRPr lang="en-US" sz="1000" dirty="0">
                  <a:solidFill>
                    <a:srgbClr val="C00000"/>
                  </a:solidFill>
                </a:endParaRPr>
              </a:p>
              <a:p>
                <a:pPr/>
                <a14:m>
                  <m:oMath xmlns:m="http://schemas.openxmlformats.org/officeDocument/2006/math">
                    <m:r>
                      <a:rPr lang="en-US" sz="1000" b="0" i="1" smtClean="0">
                        <a:latin typeface="Cambria Math" panose="02040503050406030204" pitchFamily="18" charset="0"/>
                      </a:rPr>
                      <m:t>𝑖</m:t>
                    </m:r>
                    <m:r>
                      <a:rPr lang="en-US" sz="1000" b="0" i="1" smtClean="0">
                        <a:latin typeface="Cambria Math" panose="02040503050406030204" pitchFamily="18" charset="0"/>
                      </a:rPr>
                      <m:t>∈{1,2,3}</m:t>
                    </m:r>
                  </m:oMath>
                </a14:m>
                <a:r>
                  <a:rPr lang="en-US" sz="1000" dirty="0"/>
                  <a:t>:    </a:t>
                </a:r>
                <a14:m>
                  <m:oMath xmlns:m="http://schemas.openxmlformats.org/officeDocument/2006/math">
                    <m:r>
                      <a:rPr lang="en-US" sz="1000" i="1">
                        <a:latin typeface="Cambria Math" panose="02040503050406030204" pitchFamily="18" charset="0"/>
                      </a:rPr>
                      <m:t>𝑖</m:t>
                    </m:r>
                  </m:oMath>
                </a14:m>
                <a:r>
                  <a:rPr lang="en-US" sz="1000" dirty="0"/>
                  <a:t> refers to arm 1, 2, or 3</a:t>
                </a:r>
              </a:p>
            </p:txBody>
          </p:sp>
        </mc:Choice>
        <mc:Fallback>
          <p:sp>
            <p:nvSpPr>
              <p:cNvPr id="3" name="TextBox 2">
                <a:extLst>
                  <a:ext uri="{FF2B5EF4-FFF2-40B4-BE49-F238E27FC236}">
                    <a16:creationId xmlns:a16="http://schemas.microsoft.com/office/drawing/2014/main" id="{D209A663-06E6-3371-F012-072842109217}"/>
                  </a:ext>
                </a:extLst>
              </p:cNvPr>
              <p:cNvSpPr txBox="1">
                <a:spLocks noRot="1" noChangeAspect="1" noMove="1" noResize="1" noEditPoints="1" noAdjustHandles="1" noChangeArrowheads="1" noChangeShapeType="1" noTextEdit="1"/>
              </p:cNvSpPr>
              <p:nvPr/>
            </p:nvSpPr>
            <p:spPr>
              <a:xfrm>
                <a:off x="4577114" y="2536189"/>
                <a:ext cx="4125028" cy="400110"/>
              </a:xfrm>
              <a:prstGeom prst="rect">
                <a:avLst/>
              </a:prstGeom>
              <a:blipFill>
                <a:blip r:embed="rId4"/>
                <a:stretch>
                  <a:fillRect b="-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B9789B9-7259-DC5B-8195-BADC82E029C0}"/>
                  </a:ext>
                </a:extLst>
              </p:cNvPr>
              <p:cNvSpPr txBox="1"/>
              <p:nvPr/>
            </p:nvSpPr>
            <p:spPr>
              <a:xfrm>
                <a:off x="4662008" y="3466247"/>
                <a:ext cx="4125028"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14:m>
                  <m:oMath xmlns:m="http://schemas.openxmlformats.org/officeDocument/2006/math">
                    <m:r>
                      <a:rPr lang="en-US" sz="1000" i="1" smtClean="0">
                        <a:latin typeface="Cambria Math" panose="02040503050406030204" pitchFamily="18" charset="0"/>
                      </a:rPr>
                      <m:t>𝐵</m:t>
                    </m:r>
                    <m:r>
                      <a:rPr lang="en-US" sz="1000" i="1" smtClean="0">
                        <a:latin typeface="Cambria Math" panose="02040503050406030204" pitchFamily="18" charset="0"/>
                      </a:rPr>
                      <m:t>=</m:t>
                    </m:r>
                    <m:d>
                      <m:dPr>
                        <m:begChr m:val="{"/>
                        <m:endChr m:val="}"/>
                        <m:ctrlPr>
                          <a:rPr lang="en-US" sz="1000" i="1">
                            <a:latin typeface="Cambria Math" panose="02040503050406030204" pitchFamily="18" charset="0"/>
                          </a:rPr>
                        </m:ctrlPr>
                      </m:dPr>
                      <m:e>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𝑅</m:t>
                            </m:r>
                          </m:e>
                          <m:sub>
                            <m:r>
                              <a:rPr lang="en-US" sz="1000" i="1">
                                <a:solidFill>
                                  <a:srgbClr val="0070C0"/>
                                </a:solidFill>
                                <a:latin typeface="Cambria Math" panose="02040503050406030204" pitchFamily="18" charset="0"/>
                              </a:rPr>
                              <m:t>1</m:t>
                            </m:r>
                          </m:sub>
                        </m:sSub>
                        <m:r>
                          <a:rPr lang="en-US" sz="1000" i="1">
                            <a:solidFill>
                              <a:srgbClr val="0070C0"/>
                            </a:solidFill>
                            <a:latin typeface="Cambria Math" panose="02040503050406030204" pitchFamily="18" charset="0"/>
                          </a:rPr>
                          <m:t>,</m:t>
                        </m:r>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𝑅</m:t>
                            </m:r>
                          </m:e>
                          <m:sub>
                            <m:r>
                              <a:rPr lang="en-US" sz="1000" i="1">
                                <a:solidFill>
                                  <a:srgbClr val="0070C0"/>
                                </a:solidFill>
                                <a:latin typeface="Cambria Math" panose="02040503050406030204" pitchFamily="18" charset="0"/>
                              </a:rPr>
                              <m:t>2</m:t>
                            </m:r>
                          </m:sub>
                        </m:sSub>
                        <m:r>
                          <a:rPr lang="en-US" sz="1000" i="1">
                            <a:solidFill>
                              <a:srgbClr val="0070C0"/>
                            </a:solidFill>
                            <a:latin typeface="Cambria Math" panose="02040503050406030204" pitchFamily="18" charset="0"/>
                          </a:rPr>
                          <m:t>,</m:t>
                        </m:r>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𝑅</m:t>
                            </m:r>
                          </m:e>
                          <m:sub>
                            <m:r>
                              <a:rPr lang="en-US" sz="1000" i="1">
                                <a:solidFill>
                                  <a:srgbClr val="0070C0"/>
                                </a:solidFill>
                                <a:latin typeface="Cambria Math" panose="02040503050406030204" pitchFamily="18" charset="0"/>
                              </a:rPr>
                              <m:t>3</m:t>
                            </m:r>
                          </m:sub>
                        </m:sSub>
                      </m:e>
                    </m:d>
                  </m:oMath>
                </a14:m>
                <a:r>
                  <a:rPr lang="en-US" sz="1000" dirty="0"/>
                  <a:t>: You do not know the reward distributions </a:t>
                </a:r>
                <a14:m>
                  <m:oMath xmlns:m="http://schemas.openxmlformats.org/officeDocument/2006/math">
                    <m:d>
                      <m:dPr>
                        <m:begChr m:val="{"/>
                        <m:endChr m:val="}"/>
                        <m:ctrlPr>
                          <a:rPr lang="en-US" sz="1000" i="1">
                            <a:latin typeface="Cambria Math" panose="02040503050406030204" pitchFamily="18" charset="0"/>
                          </a:rPr>
                        </m:ctrlPr>
                      </m:dPr>
                      <m:e>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𝑅</m:t>
                            </m:r>
                          </m:e>
                          <m:sub>
                            <m:r>
                              <a:rPr lang="en-US" sz="1000" i="1">
                                <a:solidFill>
                                  <a:srgbClr val="0070C0"/>
                                </a:solidFill>
                                <a:latin typeface="Cambria Math" panose="02040503050406030204" pitchFamily="18" charset="0"/>
                              </a:rPr>
                              <m:t>1</m:t>
                            </m:r>
                          </m:sub>
                        </m:sSub>
                        <m:r>
                          <a:rPr lang="en-US" sz="1000" i="1">
                            <a:solidFill>
                              <a:srgbClr val="0070C0"/>
                            </a:solidFill>
                            <a:latin typeface="Cambria Math" panose="02040503050406030204" pitchFamily="18" charset="0"/>
                          </a:rPr>
                          <m:t>,</m:t>
                        </m:r>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𝑅</m:t>
                            </m:r>
                          </m:e>
                          <m:sub>
                            <m:r>
                              <a:rPr lang="en-US" sz="1000" i="1">
                                <a:solidFill>
                                  <a:srgbClr val="0070C0"/>
                                </a:solidFill>
                                <a:latin typeface="Cambria Math" panose="02040503050406030204" pitchFamily="18" charset="0"/>
                              </a:rPr>
                              <m:t>2</m:t>
                            </m:r>
                          </m:sub>
                        </m:sSub>
                        <m:r>
                          <a:rPr lang="en-US" sz="1000" i="1">
                            <a:solidFill>
                              <a:srgbClr val="0070C0"/>
                            </a:solidFill>
                            <a:latin typeface="Cambria Math" panose="02040503050406030204" pitchFamily="18" charset="0"/>
                          </a:rPr>
                          <m:t>,</m:t>
                        </m:r>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𝑅</m:t>
                            </m:r>
                          </m:e>
                          <m:sub>
                            <m:r>
                              <a:rPr lang="en-US" sz="1000" i="1">
                                <a:solidFill>
                                  <a:srgbClr val="0070C0"/>
                                </a:solidFill>
                                <a:latin typeface="Cambria Math" panose="02040503050406030204" pitchFamily="18" charset="0"/>
                              </a:rPr>
                              <m:t>3</m:t>
                            </m:r>
                          </m:sub>
                        </m:sSub>
                      </m:e>
                    </m:d>
                  </m:oMath>
                </a14:m>
                <a:endParaRPr lang="en-US" sz="1000" b="0" i="0" dirty="0">
                  <a:solidFill>
                    <a:srgbClr val="C00000"/>
                  </a:solidFill>
                  <a:latin typeface="Cambria Math" panose="02040503050406030204" pitchFamily="18" charset="0"/>
                </a:endParaRPr>
              </a:p>
              <a:p>
                <a:pPr/>
                <a14:m>
                  <m:oMath xmlns:m="http://schemas.openxmlformats.org/officeDocument/2006/math">
                    <m:r>
                      <a:rPr lang="en-US" sz="1000" i="1">
                        <a:latin typeface="Cambria Math" panose="02040503050406030204" pitchFamily="18" charset="0"/>
                      </a:rPr>
                      <m:t>𝜇</m:t>
                    </m:r>
                    <m:d>
                      <m:dPr>
                        <m:ctrlPr>
                          <a:rPr lang="en-US" sz="1000" i="1">
                            <a:latin typeface="Cambria Math" panose="02040503050406030204" pitchFamily="18" charset="0"/>
                          </a:rPr>
                        </m:ctrlPr>
                      </m:dPr>
                      <m:e>
                        <m:sSub>
                          <m:sSubPr>
                            <m:ctrlPr>
                              <a:rPr lang="en-US" sz="1000" i="1">
                                <a:solidFill>
                                  <a:srgbClr val="C00000"/>
                                </a:solidFill>
                                <a:latin typeface="Cambria Math" panose="02040503050406030204" pitchFamily="18" charset="0"/>
                              </a:rPr>
                            </m:ctrlPr>
                          </m:sSubPr>
                          <m:e>
                            <m:r>
                              <a:rPr lang="en-US" sz="1000" i="1">
                                <a:solidFill>
                                  <a:srgbClr val="C00000"/>
                                </a:solidFill>
                                <a:latin typeface="Cambria Math" panose="02040503050406030204" pitchFamily="18" charset="0"/>
                              </a:rPr>
                              <m:t>𝑎</m:t>
                            </m:r>
                          </m:e>
                          <m:sub>
                            <m:r>
                              <a:rPr lang="en-US" sz="1000" i="1">
                                <a:solidFill>
                                  <a:srgbClr val="C00000"/>
                                </a:solidFill>
                                <a:latin typeface="Cambria Math" panose="02040503050406030204" pitchFamily="18" charset="0"/>
                              </a:rPr>
                              <m:t>𝑖</m:t>
                            </m:r>
                          </m:sub>
                        </m:sSub>
                      </m:e>
                    </m:d>
                  </m:oMath>
                </a14:m>
                <a:r>
                  <a:rPr lang="en-US" sz="1000" dirty="0"/>
                  <a:t>: unknown mean of reward distribution </a:t>
                </a:r>
                <a14:m>
                  <m:oMath xmlns:m="http://schemas.openxmlformats.org/officeDocument/2006/math">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𝑅</m:t>
                        </m:r>
                      </m:e>
                      <m:sub>
                        <m:r>
                          <a:rPr lang="en-US" sz="1000" b="0" i="1" smtClean="0">
                            <a:solidFill>
                              <a:srgbClr val="0070C0"/>
                            </a:solidFill>
                            <a:latin typeface="Cambria Math" panose="02040503050406030204" pitchFamily="18" charset="0"/>
                          </a:rPr>
                          <m:t>𝑖</m:t>
                        </m:r>
                      </m:sub>
                    </m:sSub>
                    <m:r>
                      <a:rPr lang="en-US" sz="1000" i="1">
                        <a:solidFill>
                          <a:srgbClr val="0070C0"/>
                        </a:solidFill>
                        <a:latin typeface="Cambria Math" panose="02040503050406030204" pitchFamily="18" charset="0"/>
                      </a:rPr>
                      <m:t> </m:t>
                    </m:r>
                  </m:oMath>
                </a14:m>
                <a:endParaRPr lang="en-US" sz="1000" dirty="0"/>
              </a:p>
              <a:p>
                <a:pPr/>
                <a14:m>
                  <m:oMath xmlns:m="http://schemas.openxmlformats.org/officeDocument/2006/math">
                    <m:r>
                      <m:rPr>
                        <m:sty m:val="p"/>
                      </m:rPr>
                      <a:rPr lang="en-US" sz="1000" b="0" i="0" smtClean="0">
                        <a:latin typeface="Cambria Math" panose="02040503050406030204" pitchFamily="18" charset="0"/>
                      </a:rPr>
                      <m:t>Δ</m:t>
                    </m:r>
                    <m:r>
                      <a:rPr lang="en-US" sz="1000" b="0" i="1" smtClean="0">
                        <a:latin typeface="Cambria Math" panose="02040503050406030204" pitchFamily="18" charset="0"/>
                      </a:rPr>
                      <m:t>(</m:t>
                    </m:r>
                    <m:sSub>
                      <m:sSubPr>
                        <m:ctrlPr>
                          <a:rPr lang="en-US" sz="1000" b="0" i="1" smtClean="0">
                            <a:solidFill>
                              <a:srgbClr val="C00000"/>
                            </a:solidFill>
                            <a:latin typeface="Cambria Math" panose="02040503050406030204" pitchFamily="18" charset="0"/>
                          </a:rPr>
                        </m:ctrlPr>
                      </m:sSubPr>
                      <m:e>
                        <m:r>
                          <a:rPr lang="en-US" sz="1000" b="0" i="1" smtClean="0">
                            <a:solidFill>
                              <a:srgbClr val="C00000"/>
                            </a:solidFill>
                            <a:latin typeface="Cambria Math" panose="02040503050406030204" pitchFamily="18" charset="0"/>
                          </a:rPr>
                          <m:t>𝑎</m:t>
                        </m:r>
                      </m:e>
                      <m:sub>
                        <m:r>
                          <a:rPr lang="en-US" sz="1000" b="0" i="1" smtClean="0">
                            <a:solidFill>
                              <a:srgbClr val="C00000"/>
                            </a:solidFill>
                            <a:latin typeface="Cambria Math" panose="02040503050406030204" pitchFamily="18" charset="0"/>
                          </a:rPr>
                          <m:t>𝑖</m:t>
                        </m:r>
                      </m:sub>
                    </m:sSub>
                    <m:r>
                      <a:rPr lang="en-US" sz="1000" b="0" i="1" smtClean="0">
                        <a:latin typeface="Cambria Math" panose="02040503050406030204" pitchFamily="18" charset="0"/>
                      </a:rPr>
                      <m:t>)</m:t>
                    </m:r>
                  </m:oMath>
                </a14:m>
                <a:r>
                  <a:rPr lang="en-US" sz="1000" dirty="0"/>
                  <a:t>: unknown range of reward distribution </a:t>
                </a:r>
                <a14:m>
                  <m:oMath xmlns:m="http://schemas.openxmlformats.org/officeDocument/2006/math">
                    <m:sSub>
                      <m:sSubPr>
                        <m:ctrlPr>
                          <a:rPr lang="en-US" sz="1000" i="1">
                            <a:solidFill>
                              <a:srgbClr val="0070C0"/>
                            </a:solidFill>
                            <a:latin typeface="Cambria Math" panose="02040503050406030204" pitchFamily="18" charset="0"/>
                          </a:rPr>
                        </m:ctrlPr>
                      </m:sSubPr>
                      <m:e>
                        <m:r>
                          <a:rPr lang="en-US" sz="1000" i="1">
                            <a:solidFill>
                              <a:srgbClr val="0070C0"/>
                            </a:solidFill>
                            <a:latin typeface="Cambria Math" panose="02040503050406030204" pitchFamily="18" charset="0"/>
                          </a:rPr>
                          <m:t>𝑅</m:t>
                        </m:r>
                      </m:e>
                      <m:sub>
                        <m:r>
                          <a:rPr lang="en-US" sz="1000" i="1">
                            <a:solidFill>
                              <a:srgbClr val="0070C0"/>
                            </a:solidFill>
                            <a:latin typeface="Cambria Math" panose="02040503050406030204" pitchFamily="18" charset="0"/>
                          </a:rPr>
                          <m:t>𝑖</m:t>
                        </m:r>
                      </m:sub>
                    </m:sSub>
                    <m:r>
                      <a:rPr lang="en-US" sz="1000" i="1">
                        <a:solidFill>
                          <a:srgbClr val="0070C0"/>
                        </a:solidFill>
                        <a:latin typeface="Cambria Math" panose="02040503050406030204" pitchFamily="18" charset="0"/>
                      </a:rPr>
                      <m:t> </m:t>
                    </m:r>
                  </m:oMath>
                </a14:m>
                <a:endParaRPr lang="en-US" sz="1000" dirty="0"/>
              </a:p>
            </p:txBody>
          </p:sp>
        </mc:Choice>
        <mc:Fallback>
          <p:sp>
            <p:nvSpPr>
              <p:cNvPr id="4" name="TextBox 3">
                <a:extLst>
                  <a:ext uri="{FF2B5EF4-FFF2-40B4-BE49-F238E27FC236}">
                    <a16:creationId xmlns:a16="http://schemas.microsoft.com/office/drawing/2014/main" id="{CB9789B9-7259-DC5B-8195-BADC82E029C0}"/>
                  </a:ext>
                </a:extLst>
              </p:cNvPr>
              <p:cNvSpPr txBox="1">
                <a:spLocks noRot="1" noChangeAspect="1" noMove="1" noResize="1" noEditPoints="1" noAdjustHandles="1" noChangeArrowheads="1" noChangeShapeType="1" noTextEdit="1"/>
              </p:cNvSpPr>
              <p:nvPr/>
            </p:nvSpPr>
            <p:spPr>
              <a:xfrm>
                <a:off x="4662008" y="3466247"/>
                <a:ext cx="4125028" cy="553998"/>
              </a:xfrm>
              <a:prstGeom prst="rect">
                <a:avLst/>
              </a:prstGeom>
              <a:blipFill>
                <a:blip r:embed="rId5"/>
                <a:stretch>
                  <a:fillRect b="-3226"/>
                </a:stretch>
              </a:blipFill>
            </p:spPr>
            <p:txBody>
              <a:bodyPr/>
              <a:lstStyle/>
              <a:p>
                <a:r>
                  <a:rPr lang="en-US">
                    <a:noFill/>
                  </a:rPr>
                  <a:t> </a:t>
                </a:r>
              </a:p>
            </p:txBody>
          </p:sp>
        </mc:Fallback>
      </mc:AlternateContent>
    </p:spTree>
    <p:extLst>
      <p:ext uri="{BB962C8B-B14F-4D97-AF65-F5344CB8AC3E}">
        <p14:creationId xmlns:p14="http://schemas.microsoft.com/office/powerpoint/2010/main" val="93182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0AC3-D0BB-673D-A5FE-700269A44E4E}"/>
              </a:ext>
            </a:extLst>
          </p:cNvPr>
          <p:cNvSpPr>
            <a:spLocks noGrp="1"/>
          </p:cNvSpPr>
          <p:nvPr>
            <p:ph type="title"/>
          </p:nvPr>
        </p:nvSpPr>
        <p:spPr/>
        <p:txBody>
          <a:bodyPr/>
          <a:lstStyle/>
          <a:p>
            <a:r>
              <a:rPr lang="en-US" dirty="0"/>
              <a:t>What is The Challenge?</a:t>
            </a:r>
          </a:p>
        </p:txBody>
      </p:sp>
      <p:sp>
        <p:nvSpPr>
          <p:cNvPr id="3" name="Content Placeholder 2">
            <a:extLst>
              <a:ext uri="{FF2B5EF4-FFF2-40B4-BE49-F238E27FC236}">
                <a16:creationId xmlns:a16="http://schemas.microsoft.com/office/drawing/2014/main" id="{9BCF18FB-43BD-6F4B-456A-BE097480C0DA}"/>
              </a:ext>
            </a:extLst>
          </p:cNvPr>
          <p:cNvSpPr>
            <a:spLocks noGrp="1"/>
          </p:cNvSpPr>
          <p:nvPr>
            <p:ph idx="1"/>
          </p:nvPr>
        </p:nvSpPr>
        <p:spPr>
          <a:xfrm>
            <a:off x="838200" y="1825625"/>
            <a:ext cx="5257800" cy="4351338"/>
          </a:xfrm>
        </p:spPr>
        <p:txBody>
          <a:bodyPr/>
          <a:lstStyle/>
          <a:p>
            <a:r>
              <a:rPr lang="en-US" dirty="0"/>
              <a:t>Exploration vs Exploitation (Similar to BV tradeoff)</a:t>
            </a:r>
          </a:p>
          <a:p>
            <a:r>
              <a:rPr lang="en-US" dirty="0"/>
              <a:t>Red or Green?</a:t>
            </a:r>
          </a:p>
          <a:p>
            <a:pPr marL="0" indent="0">
              <a:buNone/>
            </a:pPr>
            <a:endParaRPr lang="en-US" dirty="0"/>
          </a:p>
        </p:txBody>
      </p:sp>
      <p:sp>
        <p:nvSpPr>
          <p:cNvPr id="5" name="TextBox 4">
            <a:extLst>
              <a:ext uri="{FF2B5EF4-FFF2-40B4-BE49-F238E27FC236}">
                <a16:creationId xmlns:a16="http://schemas.microsoft.com/office/drawing/2014/main" id="{3DBE55DC-60A9-67C5-2904-548CCEA3834E}"/>
              </a:ext>
            </a:extLst>
          </p:cNvPr>
          <p:cNvSpPr txBox="1"/>
          <p:nvPr/>
        </p:nvSpPr>
        <p:spPr>
          <a:xfrm>
            <a:off x="6955277" y="1896894"/>
            <a:ext cx="4017523" cy="523220"/>
          </a:xfrm>
          <a:prstGeom prst="rect">
            <a:avLst/>
          </a:prstGeom>
          <a:noFill/>
        </p:spPr>
        <p:txBody>
          <a:bodyPr wrap="square" rtlCol="0">
            <a:spAutoFit/>
          </a:bodyPr>
          <a:lstStyle/>
          <a:p>
            <a:r>
              <a:rPr lang="en-US" sz="2800" dirty="0"/>
              <a:t>Let’s Play a Game</a:t>
            </a:r>
          </a:p>
        </p:txBody>
      </p:sp>
      <p:pic>
        <p:nvPicPr>
          <p:cNvPr id="7" name="Picture 6" descr="A person in a suit and gloves&#10;&#10;AI-generated content may be incorrect.">
            <a:extLst>
              <a:ext uri="{FF2B5EF4-FFF2-40B4-BE49-F238E27FC236}">
                <a16:creationId xmlns:a16="http://schemas.microsoft.com/office/drawing/2014/main" id="{9407FFD6-6863-A16F-C047-C6F1BC30A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277" y="2420114"/>
            <a:ext cx="1979789" cy="4285258"/>
          </a:xfrm>
          <a:prstGeom prst="rect">
            <a:avLst/>
          </a:prstGeom>
        </p:spPr>
      </p:pic>
      <p:pic>
        <p:nvPicPr>
          <p:cNvPr id="9" name="Picture 8" descr="A slot machine with a red ball&#10;&#10;AI-generated content may be incorrect.">
            <a:extLst>
              <a:ext uri="{FF2B5EF4-FFF2-40B4-BE49-F238E27FC236}">
                <a16:creationId xmlns:a16="http://schemas.microsoft.com/office/drawing/2014/main" id="{2D905A9A-9677-21BA-5974-BC55B96FE195}"/>
              </a:ext>
            </a:extLst>
          </p:cNvPr>
          <p:cNvPicPr>
            <a:picLocks noChangeAspect="1"/>
          </p:cNvPicPr>
          <p:nvPr/>
        </p:nvPicPr>
        <p:blipFill>
          <a:blip r:embed="rId3">
            <a:extLst>
              <a:ext uri="{28A0092B-C50C-407E-A947-70E740481C1C}">
                <a14:useLocalDpi xmlns:a14="http://schemas.microsoft.com/office/drawing/2010/main" val="0"/>
              </a:ext>
            </a:extLst>
          </a:blip>
          <a:srcRect l="23528" r="23530"/>
          <a:stretch/>
        </p:blipFill>
        <p:spPr>
          <a:xfrm>
            <a:off x="8964038" y="2345275"/>
            <a:ext cx="2468880" cy="4617266"/>
          </a:xfrm>
          <a:prstGeom prst="rect">
            <a:avLst/>
          </a:prstGeom>
        </p:spPr>
      </p:pic>
      <p:sp>
        <p:nvSpPr>
          <p:cNvPr id="10" name="Oval 9">
            <a:extLst>
              <a:ext uri="{FF2B5EF4-FFF2-40B4-BE49-F238E27FC236}">
                <a16:creationId xmlns:a16="http://schemas.microsoft.com/office/drawing/2014/main" id="{17424055-6231-06E5-C11E-0EFB16BCA021}"/>
              </a:ext>
            </a:extLst>
          </p:cNvPr>
          <p:cNvSpPr/>
          <p:nvPr/>
        </p:nvSpPr>
        <p:spPr>
          <a:xfrm>
            <a:off x="1023730" y="3578087"/>
            <a:ext cx="1818861" cy="185861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32E5839-1E72-2872-A7E9-CA973847B53B}"/>
              </a:ext>
            </a:extLst>
          </p:cNvPr>
          <p:cNvSpPr/>
          <p:nvPr/>
        </p:nvSpPr>
        <p:spPr>
          <a:xfrm>
            <a:off x="3559865" y="3578087"/>
            <a:ext cx="1818861" cy="1858617"/>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730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9A635-4C22-0438-95E5-17B20920C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578AF-5BBF-EB99-6F03-4A2ABF76E6BD}"/>
              </a:ext>
            </a:extLst>
          </p:cNvPr>
          <p:cNvSpPr>
            <a:spLocks noGrp="1"/>
          </p:cNvSpPr>
          <p:nvPr>
            <p:ph type="title"/>
          </p:nvPr>
        </p:nvSpPr>
        <p:spPr/>
        <p:txBody>
          <a:bodyPr/>
          <a:lstStyle/>
          <a:p>
            <a:r>
              <a:rPr lang="en-US" dirty="0"/>
              <a:t>What is The Challenge?</a:t>
            </a:r>
          </a:p>
        </p:txBody>
      </p:sp>
      <p:sp>
        <p:nvSpPr>
          <p:cNvPr id="3" name="Content Placeholder 2">
            <a:extLst>
              <a:ext uri="{FF2B5EF4-FFF2-40B4-BE49-F238E27FC236}">
                <a16:creationId xmlns:a16="http://schemas.microsoft.com/office/drawing/2014/main" id="{94D78513-CED2-7F06-AF27-C74213DAA13C}"/>
              </a:ext>
            </a:extLst>
          </p:cNvPr>
          <p:cNvSpPr>
            <a:spLocks noGrp="1"/>
          </p:cNvSpPr>
          <p:nvPr>
            <p:ph idx="1"/>
          </p:nvPr>
        </p:nvSpPr>
        <p:spPr>
          <a:xfrm>
            <a:off x="838200" y="1825625"/>
            <a:ext cx="5257800" cy="4351338"/>
          </a:xfrm>
        </p:spPr>
        <p:txBody>
          <a:bodyPr/>
          <a:lstStyle/>
          <a:p>
            <a:r>
              <a:rPr lang="en-US" dirty="0"/>
              <a:t>Exploration vs Exploitation (Similar to BV tradeoff)</a:t>
            </a:r>
          </a:p>
          <a:p>
            <a:endParaRPr lang="en-US" dirty="0"/>
          </a:p>
          <a:p>
            <a:pPr marL="0" indent="0">
              <a:buNone/>
            </a:pPr>
            <a:endParaRPr lang="en-US" dirty="0"/>
          </a:p>
        </p:txBody>
      </p:sp>
      <p:sp>
        <p:nvSpPr>
          <p:cNvPr id="5" name="TextBox 4">
            <a:extLst>
              <a:ext uri="{FF2B5EF4-FFF2-40B4-BE49-F238E27FC236}">
                <a16:creationId xmlns:a16="http://schemas.microsoft.com/office/drawing/2014/main" id="{B6926355-6E00-2E5E-38C8-5D7EA88F6F75}"/>
              </a:ext>
            </a:extLst>
          </p:cNvPr>
          <p:cNvSpPr txBox="1"/>
          <p:nvPr/>
        </p:nvSpPr>
        <p:spPr>
          <a:xfrm>
            <a:off x="6955277" y="1896894"/>
            <a:ext cx="4017523" cy="523220"/>
          </a:xfrm>
          <a:prstGeom prst="rect">
            <a:avLst/>
          </a:prstGeom>
          <a:noFill/>
        </p:spPr>
        <p:txBody>
          <a:bodyPr wrap="square" rtlCol="0">
            <a:spAutoFit/>
          </a:bodyPr>
          <a:lstStyle/>
          <a:p>
            <a:r>
              <a:rPr lang="en-US" sz="2800" dirty="0"/>
              <a:t>Let’s Play a Game</a:t>
            </a:r>
          </a:p>
        </p:txBody>
      </p:sp>
      <p:pic>
        <p:nvPicPr>
          <p:cNvPr id="7" name="Picture 6" descr="A person in a suit and gloves&#10;&#10;AI-generated content may be incorrect.">
            <a:extLst>
              <a:ext uri="{FF2B5EF4-FFF2-40B4-BE49-F238E27FC236}">
                <a16:creationId xmlns:a16="http://schemas.microsoft.com/office/drawing/2014/main" id="{7E14134C-F1CD-4583-866E-F3DDA082A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277" y="2420114"/>
            <a:ext cx="1979789" cy="4285258"/>
          </a:xfrm>
          <a:prstGeom prst="rect">
            <a:avLst/>
          </a:prstGeom>
        </p:spPr>
      </p:pic>
      <p:pic>
        <p:nvPicPr>
          <p:cNvPr id="9" name="Picture 8" descr="A slot machine with a red ball&#10;&#10;AI-generated content may be incorrect.">
            <a:extLst>
              <a:ext uri="{FF2B5EF4-FFF2-40B4-BE49-F238E27FC236}">
                <a16:creationId xmlns:a16="http://schemas.microsoft.com/office/drawing/2014/main" id="{2F833F9B-EE76-71D8-6CCD-20B0848A53E8}"/>
              </a:ext>
            </a:extLst>
          </p:cNvPr>
          <p:cNvPicPr>
            <a:picLocks noChangeAspect="1"/>
          </p:cNvPicPr>
          <p:nvPr/>
        </p:nvPicPr>
        <p:blipFill>
          <a:blip r:embed="rId3">
            <a:extLst>
              <a:ext uri="{28A0092B-C50C-407E-A947-70E740481C1C}">
                <a14:useLocalDpi xmlns:a14="http://schemas.microsoft.com/office/drawing/2010/main" val="0"/>
              </a:ext>
            </a:extLst>
          </a:blip>
          <a:srcRect l="23528" r="23530"/>
          <a:stretch/>
        </p:blipFill>
        <p:spPr>
          <a:xfrm>
            <a:off x="8964038" y="2345275"/>
            <a:ext cx="2468880" cy="4617266"/>
          </a:xfrm>
          <a:prstGeom prst="rect">
            <a:avLst/>
          </a:prstGeom>
        </p:spPr>
      </p:pic>
      <p:sp>
        <p:nvSpPr>
          <p:cNvPr id="10" name="Oval 9">
            <a:extLst>
              <a:ext uri="{FF2B5EF4-FFF2-40B4-BE49-F238E27FC236}">
                <a16:creationId xmlns:a16="http://schemas.microsoft.com/office/drawing/2014/main" id="{D9D1B246-834B-57DB-890A-878A86F990A4}"/>
              </a:ext>
            </a:extLst>
          </p:cNvPr>
          <p:cNvSpPr/>
          <p:nvPr/>
        </p:nvSpPr>
        <p:spPr>
          <a:xfrm>
            <a:off x="1023730" y="3578087"/>
            <a:ext cx="1818861" cy="1858617"/>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  chance of $100.00</a:t>
            </a:r>
          </a:p>
        </p:txBody>
      </p:sp>
      <p:sp>
        <p:nvSpPr>
          <p:cNvPr id="11" name="Oval 10">
            <a:extLst>
              <a:ext uri="{FF2B5EF4-FFF2-40B4-BE49-F238E27FC236}">
                <a16:creationId xmlns:a16="http://schemas.microsoft.com/office/drawing/2014/main" id="{2E018A29-1E57-B3B2-9AA1-20170459E957}"/>
              </a:ext>
            </a:extLst>
          </p:cNvPr>
          <p:cNvSpPr/>
          <p:nvPr/>
        </p:nvSpPr>
        <p:spPr>
          <a:xfrm>
            <a:off x="3559865" y="3578087"/>
            <a:ext cx="1818861" cy="1858617"/>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100% chance of $1.00</a:t>
            </a:r>
          </a:p>
        </p:txBody>
      </p:sp>
    </p:spTree>
    <p:extLst>
      <p:ext uri="{BB962C8B-B14F-4D97-AF65-F5344CB8AC3E}">
        <p14:creationId xmlns:p14="http://schemas.microsoft.com/office/powerpoint/2010/main" val="363393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D9F5-F97E-BBC6-8166-FE39F7942527}"/>
              </a:ext>
            </a:extLst>
          </p:cNvPr>
          <p:cNvSpPr>
            <a:spLocks noGrp="1"/>
          </p:cNvSpPr>
          <p:nvPr>
            <p:ph type="title"/>
          </p:nvPr>
        </p:nvSpPr>
        <p:spPr/>
        <p:txBody>
          <a:bodyPr/>
          <a:lstStyle/>
          <a:p>
            <a:pPr algn="ctr"/>
            <a:r>
              <a:rPr lang="en-US" dirty="0"/>
              <a:t>What if we have information?</a:t>
            </a:r>
            <a:br>
              <a:rPr lang="en-US" dirty="0"/>
            </a:br>
            <a:r>
              <a:rPr lang="en-US" dirty="0"/>
              <a:t>(Contextual Bandit)</a:t>
            </a:r>
          </a:p>
        </p:txBody>
      </p:sp>
      <p:pic>
        <p:nvPicPr>
          <p:cNvPr id="5" name="Content Placeholder 4" descr="Umbrella outline">
            <a:extLst>
              <a:ext uri="{FF2B5EF4-FFF2-40B4-BE49-F238E27FC236}">
                <a16:creationId xmlns:a16="http://schemas.microsoft.com/office/drawing/2014/main" id="{FF90E194-B3F4-D18F-658E-8455330EC4D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65387" y="3922986"/>
            <a:ext cx="1431515" cy="1431515"/>
          </a:xfrm>
        </p:spPr>
      </p:pic>
      <p:pic>
        <p:nvPicPr>
          <p:cNvPr id="7" name="Graphic 6" descr="Rain outline">
            <a:extLst>
              <a:ext uri="{FF2B5EF4-FFF2-40B4-BE49-F238E27FC236}">
                <a16:creationId xmlns:a16="http://schemas.microsoft.com/office/drawing/2014/main" id="{00AB702A-B014-9471-053D-22EFA7A099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87999" y="2184674"/>
            <a:ext cx="1697421" cy="1697421"/>
          </a:xfrm>
          <a:prstGeom prst="rect">
            <a:avLst/>
          </a:prstGeom>
        </p:spPr>
      </p:pic>
      <p:pic>
        <p:nvPicPr>
          <p:cNvPr id="11" name="Graphic 10" descr="Partial sun outline">
            <a:extLst>
              <a:ext uri="{FF2B5EF4-FFF2-40B4-BE49-F238E27FC236}">
                <a16:creationId xmlns:a16="http://schemas.microsoft.com/office/drawing/2014/main" id="{ED73A6F6-031A-6995-0AE9-96D3D1872E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94739" y="2036921"/>
            <a:ext cx="1697420" cy="1697420"/>
          </a:xfrm>
          <a:prstGeom prst="rect">
            <a:avLst/>
          </a:prstGeom>
        </p:spPr>
      </p:pic>
      <p:pic>
        <p:nvPicPr>
          <p:cNvPr id="13" name="Graphic 12" descr="Dim (Medium Sun) outline">
            <a:extLst>
              <a:ext uri="{FF2B5EF4-FFF2-40B4-BE49-F238E27FC236}">
                <a16:creationId xmlns:a16="http://schemas.microsoft.com/office/drawing/2014/main" id="{CE08D2E9-6842-1C95-E603-BDA854A3BDD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8192" y="2036921"/>
            <a:ext cx="1697420" cy="1697420"/>
          </a:xfrm>
          <a:prstGeom prst="rect">
            <a:avLst/>
          </a:prstGeom>
        </p:spPr>
      </p:pic>
      <p:pic>
        <p:nvPicPr>
          <p:cNvPr id="15" name="Graphic 14" descr="No sign outline">
            <a:extLst>
              <a:ext uri="{FF2B5EF4-FFF2-40B4-BE49-F238E27FC236}">
                <a16:creationId xmlns:a16="http://schemas.microsoft.com/office/drawing/2014/main" id="{55CFE0B6-A140-1A7C-5397-1D8F2BF1A4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544761" y="3602160"/>
            <a:ext cx="2073165" cy="2073165"/>
          </a:xfrm>
          <a:prstGeom prst="rect">
            <a:avLst/>
          </a:prstGeom>
        </p:spPr>
      </p:pic>
      <p:pic>
        <p:nvPicPr>
          <p:cNvPr id="16" name="Content Placeholder 4" descr="Umbrella outline">
            <a:extLst>
              <a:ext uri="{FF2B5EF4-FFF2-40B4-BE49-F238E27FC236}">
                <a16:creationId xmlns:a16="http://schemas.microsoft.com/office/drawing/2014/main" id="{2C704AAE-DC1A-7C5A-D60C-B0D63D2474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5587" y="3922986"/>
            <a:ext cx="1431515" cy="1431515"/>
          </a:xfrm>
          <a:prstGeom prst="rect">
            <a:avLst/>
          </a:prstGeom>
        </p:spPr>
      </p:pic>
      <p:pic>
        <p:nvPicPr>
          <p:cNvPr id="17" name="Content Placeholder 4" descr="Umbrella outline">
            <a:extLst>
              <a:ext uri="{FF2B5EF4-FFF2-40B4-BE49-F238E27FC236}">
                <a16:creationId xmlns:a16="http://schemas.microsoft.com/office/drawing/2014/main" id="{B6B094E2-8603-9F24-6741-EBC749FC13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85291" y="4034287"/>
            <a:ext cx="1431515" cy="1431515"/>
          </a:xfrm>
          <a:prstGeom prst="rect">
            <a:avLst/>
          </a:prstGeom>
        </p:spPr>
      </p:pic>
      <p:pic>
        <p:nvPicPr>
          <p:cNvPr id="18" name="Graphic 17" descr="No sign outline">
            <a:extLst>
              <a:ext uri="{FF2B5EF4-FFF2-40B4-BE49-F238E27FC236}">
                <a16:creationId xmlns:a16="http://schemas.microsoft.com/office/drawing/2014/main" id="{EBAF79DC-4E52-9B33-D51C-E3C7026429E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64665" y="3713461"/>
            <a:ext cx="2073165" cy="2073165"/>
          </a:xfrm>
          <a:prstGeom prst="rect">
            <a:avLst/>
          </a:prstGeom>
        </p:spPr>
      </p:pic>
      <p:pic>
        <p:nvPicPr>
          <p:cNvPr id="19" name="Content Placeholder 4" descr="Umbrella outline">
            <a:extLst>
              <a:ext uri="{FF2B5EF4-FFF2-40B4-BE49-F238E27FC236}">
                <a16:creationId xmlns:a16="http://schemas.microsoft.com/office/drawing/2014/main" id="{D7AADBAE-0A95-0D3F-99D9-5270EE1839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85491" y="4034287"/>
            <a:ext cx="1431515" cy="1431515"/>
          </a:xfrm>
          <a:prstGeom prst="rect">
            <a:avLst/>
          </a:prstGeom>
        </p:spPr>
      </p:pic>
      <p:pic>
        <p:nvPicPr>
          <p:cNvPr id="20" name="Content Placeholder 4" descr="Umbrella outline">
            <a:extLst>
              <a:ext uri="{FF2B5EF4-FFF2-40B4-BE49-F238E27FC236}">
                <a16:creationId xmlns:a16="http://schemas.microsoft.com/office/drawing/2014/main" id="{F13C2525-B77D-41CC-5916-BE01A00968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05195" y="4048107"/>
            <a:ext cx="1431515" cy="1431515"/>
          </a:xfrm>
          <a:prstGeom prst="rect">
            <a:avLst/>
          </a:prstGeom>
        </p:spPr>
      </p:pic>
      <p:pic>
        <p:nvPicPr>
          <p:cNvPr id="21" name="Graphic 20" descr="No sign outline">
            <a:extLst>
              <a:ext uri="{FF2B5EF4-FFF2-40B4-BE49-F238E27FC236}">
                <a16:creationId xmlns:a16="http://schemas.microsoft.com/office/drawing/2014/main" id="{CAE09F08-2F29-4EB8-A045-0CEC131B22A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84569" y="3727281"/>
            <a:ext cx="2073165" cy="2073165"/>
          </a:xfrm>
          <a:prstGeom prst="rect">
            <a:avLst/>
          </a:prstGeom>
        </p:spPr>
      </p:pic>
      <p:pic>
        <p:nvPicPr>
          <p:cNvPr id="22" name="Content Placeholder 4" descr="Umbrella outline">
            <a:extLst>
              <a:ext uri="{FF2B5EF4-FFF2-40B4-BE49-F238E27FC236}">
                <a16:creationId xmlns:a16="http://schemas.microsoft.com/office/drawing/2014/main" id="{4EA0CBDA-A79F-40B2-F156-0D72FA63DA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5395" y="4048107"/>
            <a:ext cx="1431515" cy="1431515"/>
          </a:xfrm>
          <a:prstGeom prst="rect">
            <a:avLst/>
          </a:prstGeom>
        </p:spPr>
      </p:pic>
      <p:sp>
        <p:nvSpPr>
          <p:cNvPr id="23" name="TextBox 22">
            <a:extLst>
              <a:ext uri="{FF2B5EF4-FFF2-40B4-BE49-F238E27FC236}">
                <a16:creationId xmlns:a16="http://schemas.microsoft.com/office/drawing/2014/main" id="{35CE8CBF-364A-3484-E19D-63AAA477812F}"/>
              </a:ext>
            </a:extLst>
          </p:cNvPr>
          <p:cNvSpPr txBox="1"/>
          <p:nvPr/>
        </p:nvSpPr>
        <p:spPr>
          <a:xfrm>
            <a:off x="396043" y="5675324"/>
            <a:ext cx="1155878" cy="584775"/>
          </a:xfrm>
          <a:prstGeom prst="rect">
            <a:avLst/>
          </a:prstGeom>
          <a:noFill/>
        </p:spPr>
        <p:txBody>
          <a:bodyPr wrap="square" rtlCol="0">
            <a:spAutoFit/>
          </a:bodyPr>
          <a:lstStyle/>
          <a:p>
            <a:pPr algn="ctr"/>
            <a:r>
              <a:rPr lang="en-US" sz="3200" dirty="0"/>
              <a:t>7/10</a:t>
            </a:r>
          </a:p>
        </p:txBody>
      </p:sp>
      <p:sp>
        <p:nvSpPr>
          <p:cNvPr id="24" name="TextBox 23">
            <a:extLst>
              <a:ext uri="{FF2B5EF4-FFF2-40B4-BE49-F238E27FC236}">
                <a16:creationId xmlns:a16="http://schemas.microsoft.com/office/drawing/2014/main" id="{F9DC122E-CD6A-4D13-59CA-BE8A63A00092}"/>
              </a:ext>
            </a:extLst>
          </p:cNvPr>
          <p:cNvSpPr txBox="1"/>
          <p:nvPr/>
        </p:nvSpPr>
        <p:spPr>
          <a:xfrm>
            <a:off x="1938769" y="5675324"/>
            <a:ext cx="1285148" cy="584775"/>
          </a:xfrm>
          <a:prstGeom prst="rect">
            <a:avLst/>
          </a:prstGeom>
          <a:noFill/>
        </p:spPr>
        <p:txBody>
          <a:bodyPr wrap="square" rtlCol="0">
            <a:spAutoFit/>
          </a:bodyPr>
          <a:lstStyle/>
          <a:p>
            <a:pPr algn="ctr"/>
            <a:r>
              <a:rPr lang="en-US" sz="3200" dirty="0"/>
              <a:t>10/10</a:t>
            </a:r>
          </a:p>
        </p:txBody>
      </p:sp>
      <p:sp>
        <p:nvSpPr>
          <p:cNvPr id="25" name="TextBox 24">
            <a:extLst>
              <a:ext uri="{FF2B5EF4-FFF2-40B4-BE49-F238E27FC236}">
                <a16:creationId xmlns:a16="http://schemas.microsoft.com/office/drawing/2014/main" id="{71620382-BE03-C5FC-0648-421C17861912}"/>
              </a:ext>
            </a:extLst>
          </p:cNvPr>
          <p:cNvSpPr txBox="1"/>
          <p:nvPr/>
        </p:nvSpPr>
        <p:spPr>
          <a:xfrm>
            <a:off x="4654511" y="5654651"/>
            <a:ext cx="1155878" cy="584775"/>
          </a:xfrm>
          <a:prstGeom prst="rect">
            <a:avLst/>
          </a:prstGeom>
          <a:noFill/>
        </p:spPr>
        <p:txBody>
          <a:bodyPr wrap="square" rtlCol="0">
            <a:spAutoFit/>
          </a:bodyPr>
          <a:lstStyle/>
          <a:p>
            <a:pPr algn="ctr"/>
            <a:r>
              <a:rPr lang="en-US" sz="3200" dirty="0"/>
              <a:t>5/10</a:t>
            </a:r>
          </a:p>
        </p:txBody>
      </p:sp>
      <p:sp>
        <p:nvSpPr>
          <p:cNvPr id="26" name="TextBox 25">
            <a:extLst>
              <a:ext uri="{FF2B5EF4-FFF2-40B4-BE49-F238E27FC236}">
                <a16:creationId xmlns:a16="http://schemas.microsoft.com/office/drawing/2014/main" id="{D2DED4B3-9DF1-E400-C43F-7C45E2892177}"/>
              </a:ext>
            </a:extLst>
          </p:cNvPr>
          <p:cNvSpPr txBox="1"/>
          <p:nvPr/>
        </p:nvSpPr>
        <p:spPr>
          <a:xfrm>
            <a:off x="6192188" y="5654651"/>
            <a:ext cx="1285148" cy="584775"/>
          </a:xfrm>
          <a:prstGeom prst="rect">
            <a:avLst/>
          </a:prstGeom>
          <a:noFill/>
        </p:spPr>
        <p:txBody>
          <a:bodyPr wrap="square" rtlCol="0">
            <a:spAutoFit/>
          </a:bodyPr>
          <a:lstStyle/>
          <a:p>
            <a:r>
              <a:rPr lang="en-US" sz="3200" dirty="0"/>
              <a:t>8/10</a:t>
            </a:r>
          </a:p>
        </p:txBody>
      </p:sp>
      <p:sp>
        <p:nvSpPr>
          <p:cNvPr id="27" name="TextBox 26">
            <a:extLst>
              <a:ext uri="{FF2B5EF4-FFF2-40B4-BE49-F238E27FC236}">
                <a16:creationId xmlns:a16="http://schemas.microsoft.com/office/drawing/2014/main" id="{234ABBE3-25AF-1AFB-3A0A-EC27CBB572D5}"/>
              </a:ext>
            </a:extLst>
          </p:cNvPr>
          <p:cNvSpPr txBox="1"/>
          <p:nvPr/>
        </p:nvSpPr>
        <p:spPr>
          <a:xfrm>
            <a:off x="8843013" y="5675324"/>
            <a:ext cx="1155878" cy="584775"/>
          </a:xfrm>
          <a:prstGeom prst="rect">
            <a:avLst/>
          </a:prstGeom>
          <a:noFill/>
        </p:spPr>
        <p:txBody>
          <a:bodyPr wrap="square" rtlCol="0">
            <a:spAutoFit/>
          </a:bodyPr>
          <a:lstStyle/>
          <a:p>
            <a:pPr algn="ctr"/>
            <a:r>
              <a:rPr lang="en-US" sz="3200" dirty="0"/>
              <a:t>5/10</a:t>
            </a:r>
          </a:p>
        </p:txBody>
      </p:sp>
      <p:sp>
        <p:nvSpPr>
          <p:cNvPr id="28" name="TextBox 27">
            <a:extLst>
              <a:ext uri="{FF2B5EF4-FFF2-40B4-BE49-F238E27FC236}">
                <a16:creationId xmlns:a16="http://schemas.microsoft.com/office/drawing/2014/main" id="{D5289BA5-D447-113F-1CFD-2FBD343A8B12}"/>
              </a:ext>
            </a:extLst>
          </p:cNvPr>
          <p:cNvSpPr txBox="1"/>
          <p:nvPr/>
        </p:nvSpPr>
        <p:spPr>
          <a:xfrm>
            <a:off x="10385738" y="5675324"/>
            <a:ext cx="1285148" cy="584775"/>
          </a:xfrm>
          <a:prstGeom prst="rect">
            <a:avLst/>
          </a:prstGeom>
          <a:noFill/>
        </p:spPr>
        <p:txBody>
          <a:bodyPr wrap="square" rtlCol="0">
            <a:spAutoFit/>
          </a:bodyPr>
          <a:lstStyle/>
          <a:p>
            <a:pPr algn="ctr"/>
            <a:r>
              <a:rPr lang="en-US" sz="3200" dirty="0"/>
              <a:t>1/10</a:t>
            </a:r>
          </a:p>
        </p:txBody>
      </p:sp>
    </p:spTree>
    <p:extLst>
      <p:ext uri="{BB962C8B-B14F-4D97-AF65-F5344CB8AC3E}">
        <p14:creationId xmlns:p14="http://schemas.microsoft.com/office/powerpoint/2010/main" val="164028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B609-BAD8-4473-6F66-128C29C87EE4}"/>
              </a:ext>
            </a:extLst>
          </p:cNvPr>
          <p:cNvSpPr>
            <a:spLocks noGrp="1"/>
          </p:cNvSpPr>
          <p:nvPr>
            <p:ph type="title"/>
          </p:nvPr>
        </p:nvSpPr>
        <p:spPr/>
        <p:txBody>
          <a:bodyPr/>
          <a:lstStyle/>
          <a:p>
            <a:r>
              <a:rPr lang="en-US" dirty="0"/>
              <a:t>The Markov Decision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71E166-8BFB-1935-07BF-DD28555AB22C}"/>
                  </a:ext>
                </a:extLst>
              </p:cNvPr>
              <p:cNvSpPr>
                <a:spLocks noGrp="1"/>
              </p:cNvSpPr>
              <p:nvPr>
                <p:ph idx="1"/>
              </p:nvPr>
            </p:nvSpPr>
            <p:spPr>
              <a:xfrm>
                <a:off x="838200" y="1825625"/>
                <a:ext cx="5602357" cy="4351338"/>
              </a:xfrm>
            </p:spPr>
            <p:txBody>
              <a:bodyPr>
                <a:normAutofit lnSpcReduction="10000"/>
              </a:bodyPr>
              <a:lstStyle/>
              <a:p>
                <a:r>
                  <a:rPr lang="en-US" sz="3200" dirty="0"/>
                  <a:t>Given some Tuple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b="0" i="0" smtClean="0">
                        <a:latin typeface="Cambria Math" panose="02040503050406030204" pitchFamily="18" charset="0"/>
                      </a:rPr>
                      <m:t>:</m:t>
                    </m:r>
                  </m:oMath>
                </a14:m>
                <a:r>
                  <a:rPr lang="en-US" sz="2800" dirty="0"/>
                  <a:t> Set of all states of an environment</a:t>
                </a:r>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b="0" i="1" smtClean="0">
                        <a:latin typeface="Cambria Math" panose="02040503050406030204" pitchFamily="18" charset="0"/>
                      </a:rPr>
                      <m:t>:</m:t>
                    </m:r>
                  </m:oMath>
                </a14:m>
                <a:r>
                  <a:rPr lang="en-US" sz="2800" dirty="0"/>
                  <a:t> The set of all actions an agent can take</a:t>
                </a:r>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dirty="0"/>
                  <a:t>: The Reward Distribution given action </a:t>
                </a:r>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dirty="0"/>
                  <a:t>: The Transition Probability to go from one state to another given some action </a:t>
                </a:r>
                <a14:m>
                  <m:oMath xmlns:m="http://schemas.openxmlformats.org/officeDocument/2006/math">
                    <m:r>
                      <a:rPr lang="en-US" sz="2800" b="0" i="1" smtClean="0">
                        <a:latin typeface="Cambria Math" panose="02040503050406030204" pitchFamily="18" charset="0"/>
                      </a:rPr>
                      <m:t>𝑎</m:t>
                    </m:r>
                  </m:oMath>
                </a14:m>
                <a:endParaRPr lang="en-US" sz="2800" dirty="0"/>
              </a:p>
            </p:txBody>
          </p:sp>
        </mc:Choice>
        <mc:Fallback xmlns="">
          <p:sp>
            <p:nvSpPr>
              <p:cNvPr id="3" name="Content Placeholder 2">
                <a:extLst>
                  <a:ext uri="{FF2B5EF4-FFF2-40B4-BE49-F238E27FC236}">
                    <a16:creationId xmlns:a16="http://schemas.microsoft.com/office/drawing/2014/main" id="{AC71E166-8BFB-1935-07BF-DD28555AB22C}"/>
                  </a:ext>
                </a:extLst>
              </p:cNvPr>
              <p:cNvSpPr>
                <a:spLocks noGrp="1" noRot="1" noChangeAspect="1" noMove="1" noResize="1" noEditPoints="1" noAdjustHandles="1" noChangeArrowheads="1" noChangeShapeType="1" noTextEdit="1"/>
              </p:cNvSpPr>
              <p:nvPr>
                <p:ph idx="1"/>
              </p:nvPr>
            </p:nvSpPr>
            <p:spPr>
              <a:xfrm>
                <a:off x="838200" y="1825625"/>
                <a:ext cx="5602357" cy="4351338"/>
              </a:xfrm>
              <a:blipFill>
                <a:blip r:embed="rId2"/>
                <a:stretch>
                  <a:fillRect l="-2503" t="-3641" r="-1306"/>
                </a:stretch>
              </a:blipFill>
            </p:spPr>
            <p:txBody>
              <a:bodyPr/>
              <a:lstStyle/>
              <a:p>
                <a:r>
                  <a:rPr lang="en-US">
                    <a:noFill/>
                  </a:rPr>
                  <a:t> </a:t>
                </a:r>
              </a:p>
            </p:txBody>
          </p:sp>
        </mc:Fallback>
      </mc:AlternateContent>
      <p:pic>
        <p:nvPicPr>
          <p:cNvPr id="4" name="Graphic 3" descr="Rain outline">
            <a:extLst>
              <a:ext uri="{FF2B5EF4-FFF2-40B4-BE49-F238E27FC236}">
                <a16:creationId xmlns:a16="http://schemas.microsoft.com/office/drawing/2014/main" id="{932AD35D-AE79-30A1-F097-FD52F595C4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41198" y="2275368"/>
            <a:ext cx="686464" cy="686464"/>
          </a:xfrm>
          <a:prstGeom prst="rect">
            <a:avLst/>
          </a:prstGeom>
        </p:spPr>
      </p:pic>
      <p:pic>
        <p:nvPicPr>
          <p:cNvPr id="5" name="Graphic 4" descr="Partial sun outline">
            <a:extLst>
              <a:ext uri="{FF2B5EF4-FFF2-40B4-BE49-F238E27FC236}">
                <a16:creationId xmlns:a16="http://schemas.microsoft.com/office/drawing/2014/main" id="{EA5C5FEA-8275-5403-F8BB-ACB0F7AB20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47384" y="2275368"/>
            <a:ext cx="686463" cy="686463"/>
          </a:xfrm>
          <a:prstGeom prst="rect">
            <a:avLst/>
          </a:prstGeom>
        </p:spPr>
      </p:pic>
      <p:pic>
        <p:nvPicPr>
          <p:cNvPr id="6" name="Graphic 5" descr="Dim (Medium Sun) outline">
            <a:extLst>
              <a:ext uri="{FF2B5EF4-FFF2-40B4-BE49-F238E27FC236}">
                <a16:creationId xmlns:a16="http://schemas.microsoft.com/office/drawing/2014/main" id="{4D0FAF9F-5790-5F00-8562-C01C53C9C0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53570" y="2275368"/>
            <a:ext cx="686463" cy="686463"/>
          </a:xfrm>
          <a:prstGeom prst="rect">
            <a:avLst/>
          </a:prstGeom>
        </p:spPr>
      </p:pic>
      <p:pic>
        <p:nvPicPr>
          <p:cNvPr id="7" name="Content Placeholder 4" descr="Umbrella outline">
            <a:extLst>
              <a:ext uri="{FF2B5EF4-FFF2-40B4-BE49-F238E27FC236}">
                <a16:creationId xmlns:a16="http://schemas.microsoft.com/office/drawing/2014/main" id="{F709F8A8-B05B-9C58-85C1-85C7BF47467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89339" y="3113572"/>
            <a:ext cx="593315" cy="593315"/>
          </a:xfrm>
          <a:prstGeom prst="rect">
            <a:avLst/>
          </a:prstGeom>
        </p:spPr>
      </p:pic>
      <p:pic>
        <p:nvPicPr>
          <p:cNvPr id="8" name="Graphic 7" descr="No sign outline">
            <a:extLst>
              <a:ext uri="{FF2B5EF4-FFF2-40B4-BE49-F238E27FC236}">
                <a16:creationId xmlns:a16="http://schemas.microsoft.com/office/drawing/2014/main" id="{D6634F6B-1BD8-0034-EEEE-1B12AE4AB827}"/>
              </a:ext>
            </a:extLst>
          </p:cNvPr>
          <p:cNvPicPr>
            <a:picLocks noChangeAspect="1"/>
          </p:cNvPicPr>
          <p:nvPr/>
        </p:nvPicPr>
        <p:blipFill>
          <a:blip r:embed="rId2">
            <a:extLst>
              <a:ext uri="{96DAC541-7B7A-43D3-8B79-37D633B846F1}">
                <asvg:svgBlip xmlns:asvg="http://schemas.microsoft.com/office/drawing/2016/SVG/main" r:embed="rId11"/>
              </a:ext>
            </a:extLst>
          </a:blip>
          <a:stretch>
            <a:fillRect/>
          </a:stretch>
        </p:blipFill>
        <p:spPr>
          <a:xfrm>
            <a:off x="8882654" y="2999370"/>
            <a:ext cx="859257" cy="859257"/>
          </a:xfrm>
          <a:prstGeom prst="rect">
            <a:avLst/>
          </a:prstGeom>
        </p:spPr>
      </p:pic>
      <p:pic>
        <p:nvPicPr>
          <p:cNvPr id="9" name="Content Placeholder 4" descr="Umbrella outline">
            <a:extLst>
              <a:ext uri="{FF2B5EF4-FFF2-40B4-BE49-F238E27FC236}">
                <a16:creationId xmlns:a16="http://schemas.microsoft.com/office/drawing/2014/main" id="{75D2D2AE-DA90-FCF8-2DED-38DB176EC9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15626" y="3132342"/>
            <a:ext cx="593315" cy="593315"/>
          </a:xfrm>
          <a:prstGeom prst="rect">
            <a:avLst/>
          </a:prstGeom>
        </p:spPr>
      </p:pic>
      <p:sp>
        <p:nvSpPr>
          <p:cNvPr id="10" name="TextBox 9">
            <a:extLst>
              <a:ext uri="{FF2B5EF4-FFF2-40B4-BE49-F238E27FC236}">
                <a16:creationId xmlns:a16="http://schemas.microsoft.com/office/drawing/2014/main" id="{4AA72EAD-CD57-8A35-F330-16A76B001CF8}"/>
              </a:ext>
            </a:extLst>
          </p:cNvPr>
          <p:cNvSpPr txBox="1"/>
          <p:nvPr/>
        </p:nvSpPr>
        <p:spPr>
          <a:xfrm>
            <a:off x="7935890" y="3858627"/>
            <a:ext cx="1155878" cy="584775"/>
          </a:xfrm>
          <a:prstGeom prst="rect">
            <a:avLst/>
          </a:prstGeom>
          <a:noFill/>
        </p:spPr>
        <p:txBody>
          <a:bodyPr wrap="square" rtlCol="0">
            <a:spAutoFit/>
          </a:bodyPr>
          <a:lstStyle/>
          <a:p>
            <a:pPr algn="ctr"/>
            <a:r>
              <a:rPr lang="en-US" sz="3200" dirty="0"/>
              <a:t>7/10</a:t>
            </a:r>
          </a:p>
        </p:txBody>
      </p:sp>
      <p:sp>
        <p:nvSpPr>
          <p:cNvPr id="11" name="TextBox 10">
            <a:extLst>
              <a:ext uri="{FF2B5EF4-FFF2-40B4-BE49-F238E27FC236}">
                <a16:creationId xmlns:a16="http://schemas.microsoft.com/office/drawing/2014/main" id="{9C2BF152-0260-7E31-C963-EA689272DA85}"/>
              </a:ext>
            </a:extLst>
          </p:cNvPr>
          <p:cNvSpPr txBox="1"/>
          <p:nvPr/>
        </p:nvSpPr>
        <p:spPr>
          <a:xfrm>
            <a:off x="9099337" y="3858627"/>
            <a:ext cx="1285148" cy="584775"/>
          </a:xfrm>
          <a:prstGeom prst="rect">
            <a:avLst/>
          </a:prstGeom>
          <a:noFill/>
        </p:spPr>
        <p:txBody>
          <a:bodyPr wrap="square" rtlCol="0">
            <a:spAutoFit/>
          </a:bodyPr>
          <a:lstStyle/>
          <a:p>
            <a:pPr algn="ctr"/>
            <a:r>
              <a:rPr lang="en-US" sz="3200" dirty="0"/>
              <a:t>10/10</a:t>
            </a:r>
          </a:p>
        </p:txBody>
      </p:sp>
      <p:sp>
        <p:nvSpPr>
          <p:cNvPr id="12" name="TextBox 11">
            <a:extLst>
              <a:ext uri="{FF2B5EF4-FFF2-40B4-BE49-F238E27FC236}">
                <a16:creationId xmlns:a16="http://schemas.microsoft.com/office/drawing/2014/main" id="{CCC6E00B-FB0A-F0AD-1950-3EA004260C7C}"/>
              </a:ext>
            </a:extLst>
          </p:cNvPr>
          <p:cNvSpPr txBox="1"/>
          <p:nvPr/>
        </p:nvSpPr>
        <p:spPr>
          <a:xfrm>
            <a:off x="7584564" y="4463164"/>
            <a:ext cx="3903243" cy="1384995"/>
          </a:xfrm>
          <a:prstGeom prst="rect">
            <a:avLst/>
          </a:prstGeom>
          <a:noFill/>
        </p:spPr>
        <p:txBody>
          <a:bodyPr wrap="square" rtlCol="0">
            <a:spAutoFit/>
          </a:bodyPr>
          <a:lstStyle/>
          <a:p>
            <a:r>
              <a:rPr lang="en-US" sz="2800" dirty="0"/>
              <a:t>Does bringing and umbrella change the weather? </a:t>
            </a:r>
          </a:p>
        </p:txBody>
      </p:sp>
      <p:cxnSp>
        <p:nvCxnSpPr>
          <p:cNvPr id="15" name="Straight Arrow Connector 14">
            <a:extLst>
              <a:ext uri="{FF2B5EF4-FFF2-40B4-BE49-F238E27FC236}">
                <a16:creationId xmlns:a16="http://schemas.microsoft.com/office/drawing/2014/main" id="{ED26A148-DA19-6A12-A126-E909C2B020E6}"/>
              </a:ext>
            </a:extLst>
          </p:cNvPr>
          <p:cNvCxnSpPr/>
          <p:nvPr/>
        </p:nvCxnSpPr>
        <p:spPr>
          <a:xfrm>
            <a:off x="5575852" y="2643809"/>
            <a:ext cx="22263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ABAE4C2-B4FF-011F-EC80-708B96C64005}"/>
              </a:ext>
            </a:extLst>
          </p:cNvPr>
          <p:cNvCxnSpPr>
            <a:cxnSpLocks/>
          </p:cNvCxnSpPr>
          <p:nvPr/>
        </p:nvCxnSpPr>
        <p:spPr>
          <a:xfrm>
            <a:off x="5857461" y="3412435"/>
            <a:ext cx="19447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0BB7D27-B4B0-8DAE-601C-07827F24B7A7}"/>
              </a:ext>
            </a:extLst>
          </p:cNvPr>
          <p:cNvCxnSpPr/>
          <p:nvPr/>
        </p:nvCxnSpPr>
        <p:spPr>
          <a:xfrm>
            <a:off x="5575852" y="4118114"/>
            <a:ext cx="22263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B5501536-CD63-082A-E358-85662DD0FF59}"/>
              </a:ext>
            </a:extLst>
          </p:cNvPr>
          <p:cNvCxnSpPr>
            <a:cxnSpLocks/>
          </p:cNvCxnSpPr>
          <p:nvPr/>
        </p:nvCxnSpPr>
        <p:spPr>
          <a:xfrm>
            <a:off x="6284843" y="5082208"/>
            <a:ext cx="11993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5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BA85-11CD-DE99-26B9-1039143E6E3F}"/>
              </a:ext>
            </a:extLst>
          </p:cNvPr>
          <p:cNvSpPr>
            <a:spLocks noGrp="1"/>
          </p:cNvSpPr>
          <p:nvPr>
            <p:ph type="title"/>
          </p:nvPr>
        </p:nvSpPr>
        <p:spPr/>
        <p:txBody>
          <a:bodyPr/>
          <a:lstStyle/>
          <a:p>
            <a:r>
              <a:rPr lang="en-US" dirty="0"/>
              <a:t>What is MDP Then?</a:t>
            </a:r>
          </a:p>
        </p:txBody>
      </p:sp>
      <p:sp>
        <p:nvSpPr>
          <p:cNvPr id="3" name="Content Placeholder 2">
            <a:extLst>
              <a:ext uri="{FF2B5EF4-FFF2-40B4-BE49-F238E27FC236}">
                <a16:creationId xmlns:a16="http://schemas.microsoft.com/office/drawing/2014/main" id="{140B70CB-FFAD-05CC-F6DA-A85A455FE2AB}"/>
              </a:ext>
            </a:extLst>
          </p:cNvPr>
          <p:cNvSpPr>
            <a:spLocks noGrp="1"/>
          </p:cNvSpPr>
          <p:nvPr>
            <p:ph idx="1"/>
          </p:nvPr>
        </p:nvSpPr>
        <p:spPr>
          <a:xfrm>
            <a:off x="838200" y="1825625"/>
            <a:ext cx="4495800" cy="4351338"/>
          </a:xfrm>
        </p:spPr>
        <p:txBody>
          <a:bodyPr/>
          <a:lstStyle/>
          <a:p>
            <a:pPr marL="0" indent="0">
              <a:buNone/>
            </a:pPr>
            <a:r>
              <a:rPr lang="en-US" dirty="0"/>
              <a:t>White is to move, </a:t>
            </a:r>
          </a:p>
          <a:p>
            <a:pPr marL="0" indent="0">
              <a:buNone/>
            </a:pPr>
            <a:r>
              <a:rPr lang="en-US" dirty="0"/>
              <a:t>    </a:t>
            </a:r>
            <a:r>
              <a:rPr lang="en-US" sz="2400" dirty="0">
                <a:solidFill>
                  <a:srgbClr val="0070C0"/>
                </a:solidFill>
              </a:rPr>
              <a:t>R</a:t>
            </a:r>
            <a:r>
              <a:rPr lang="en-US" sz="2400" dirty="0"/>
              <a:t> = Piece Value Captured</a:t>
            </a:r>
          </a:p>
          <a:p>
            <a:pPr marL="0" indent="0">
              <a:buNone/>
            </a:pPr>
            <a:r>
              <a:rPr lang="en-US" sz="2400" dirty="0"/>
              <a:t>     P=1, K=3, B=3, R=5, Q=9 </a:t>
            </a:r>
          </a:p>
          <a:p>
            <a:pPr marL="0" indent="0">
              <a:buNone/>
            </a:pPr>
            <a:endParaRPr lang="en-US" dirty="0"/>
          </a:p>
          <a:p>
            <a:pPr marL="0" indent="0">
              <a:buNone/>
            </a:pPr>
            <a:r>
              <a:rPr lang="en-US" dirty="0"/>
              <a:t>What would a contextual bandit do?</a:t>
            </a:r>
          </a:p>
          <a:p>
            <a:pPr marL="0" indent="0">
              <a:buNone/>
            </a:pPr>
            <a:endParaRPr lang="en-US" dirty="0"/>
          </a:p>
          <a:p>
            <a:pPr marL="0" indent="0">
              <a:buNone/>
            </a:pPr>
            <a:r>
              <a:rPr lang="en-US" dirty="0"/>
              <a:t>What is the best move?</a:t>
            </a:r>
          </a:p>
        </p:txBody>
      </p:sp>
      <p:pic>
        <p:nvPicPr>
          <p:cNvPr id="7" name="Picture 6">
            <a:extLst>
              <a:ext uri="{FF2B5EF4-FFF2-40B4-BE49-F238E27FC236}">
                <a16:creationId xmlns:a16="http://schemas.microsoft.com/office/drawing/2014/main" id="{4829D88A-BA35-6CF2-83D0-20962C53CA44}"/>
              </a:ext>
            </a:extLst>
          </p:cNvPr>
          <p:cNvPicPr>
            <a:picLocks noChangeAspect="1"/>
          </p:cNvPicPr>
          <p:nvPr/>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1464459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7160</TotalTime>
  <Words>2397</Words>
  <Application>Microsoft Office PowerPoint</Application>
  <PresentationFormat>Widescreen</PresentationFormat>
  <Paragraphs>231</Paragraphs>
  <Slides>23</Slides>
  <Notes>0</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Cambria Math</vt:lpstr>
      <vt:lpstr>Office Theme</vt:lpstr>
      <vt:lpstr>AI/ML at TU Spring ML Workshop 2025</vt:lpstr>
      <vt:lpstr>What is Reinforcement Learning Really?</vt:lpstr>
      <vt:lpstr>First, a Simpler Problem</vt:lpstr>
      <vt:lpstr>First, a Simpler Problem</vt:lpstr>
      <vt:lpstr>What is The Challenge?</vt:lpstr>
      <vt:lpstr>What is The Challenge?</vt:lpstr>
      <vt:lpstr>What if we have information? (Contextual Bandit)</vt:lpstr>
      <vt:lpstr>The Markov Decision Process</vt:lpstr>
      <vt:lpstr>What is MDP Then?</vt:lpstr>
      <vt:lpstr>What is RL Then?</vt:lpstr>
      <vt:lpstr>What is The Goal of RL?</vt:lpstr>
      <vt:lpstr>What is The Goal of RL?</vt:lpstr>
      <vt:lpstr>What is The Goal of RL?</vt:lpstr>
      <vt:lpstr>Example Time: Frozen Lake</vt:lpstr>
      <vt:lpstr>Example Time: Frozen Lake</vt:lpstr>
      <vt:lpstr>Example Time: Frozen Lake</vt:lpstr>
      <vt:lpstr>Example Time: Frozen Lake</vt:lpstr>
      <vt:lpstr>Example Time: Frozen Lake</vt:lpstr>
      <vt:lpstr>Example Time: Frozen Lake</vt:lpstr>
      <vt:lpstr>Example Time: Frozen Lake (Gotta be another way)</vt:lpstr>
      <vt:lpstr>Back to Gambling!! Monte-Carlo</vt:lpstr>
      <vt:lpstr>Back to Gambling!! Monte-Carlo</vt:lpstr>
      <vt:lpstr>Back to Gambling!! Monte-Carlo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Flavin, Timmy</dc:creator>
  <cp:lastModifiedBy>Brue, Jacob</cp:lastModifiedBy>
  <cp:revision>11</cp:revision>
  <dcterms:created xsi:type="dcterms:W3CDTF">2025-02-17T20:29:23Z</dcterms:created>
  <dcterms:modified xsi:type="dcterms:W3CDTF">2025-02-22T20:09:38Z</dcterms:modified>
</cp:coreProperties>
</file>