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64" r:id="rId3"/>
    <p:sldId id="265" r:id="rId4"/>
    <p:sldId id="258" r:id="rId5"/>
    <p:sldId id="266" r:id="rId6"/>
    <p:sldId id="267" r:id="rId7"/>
    <p:sldId id="268" r:id="rId8"/>
    <p:sldId id="269" r:id="rId9"/>
    <p:sldId id="270" r:id="rId10"/>
    <p:sldId id="271" r:id="rId11"/>
    <p:sldId id="272" r:id="rId12"/>
    <p:sldId id="259" r:id="rId13"/>
    <p:sldId id="260" r:id="rId14"/>
    <p:sldId id="262" r:id="rId15"/>
    <p:sldId id="263" r:id="rId16"/>
    <p:sldId id="273" r:id="rId17"/>
    <p:sldId id="274" r:id="rId18"/>
    <p:sldId id="276" r:id="rId19"/>
    <p:sldId id="275" r:id="rId20"/>
    <p:sldId id="277" r:id="rId21"/>
    <p:sldId id="278" r:id="rId22"/>
    <p:sldId id="279" r:id="rId23"/>
    <p:sldId id="282" r:id="rId24"/>
    <p:sldId id="280" r:id="rId25"/>
    <p:sldId id="281"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F47"/>
    <a:srgbClr val="E7E7E7"/>
    <a:srgbClr val="D2A000"/>
    <a:srgbClr val="F2FF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snapToGrid="0">
      <p:cViewPr varScale="1">
        <p:scale>
          <a:sx n="79" d="100"/>
          <a:sy n="79" d="100"/>
        </p:scale>
        <p:origin x="2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2/27/2025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3651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2/27/2025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82740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2/27/2025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03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2/27/2025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17138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2/27/2025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73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2/27/2025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3698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2/27/2025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72183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2/27/2025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4437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2/27/2025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1533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2/27/2025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2474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2/27/2025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83179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2/27/2025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80499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8.png"/><Relationship Id="rId9"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8.png"/><Relationship Id="rId7"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8.png"/><Relationship Id="rId7" Type="http://schemas.openxmlformats.org/officeDocument/2006/relationships/image" Target="../media/image33.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8.png"/><Relationship Id="rId7" Type="http://schemas.openxmlformats.org/officeDocument/2006/relationships/image" Target="../media/image33.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7.png"/><Relationship Id="rId9" Type="http://schemas.openxmlformats.org/officeDocument/2006/relationships/image" Target="../media/image41.png"/></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8.png"/><Relationship Id="rId7" Type="http://schemas.openxmlformats.org/officeDocument/2006/relationships/image" Target="../media/image3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3.png"/><Relationship Id="rId9" Type="http://schemas.openxmlformats.org/officeDocument/2006/relationships/image" Target="../media/image44.pn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8.png"/><Relationship Id="rId7" Type="http://schemas.openxmlformats.org/officeDocument/2006/relationships/image" Target="../media/image3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3.png"/><Relationship Id="rId9"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52.png"/><Relationship Id="rId3" Type="http://schemas.openxmlformats.org/officeDocument/2006/relationships/image" Target="../media/image8.png"/><Relationship Id="rId7" Type="http://schemas.openxmlformats.org/officeDocument/2006/relationships/image" Target="../media/image33.png"/><Relationship Id="rId12"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50.png"/><Relationship Id="rId5" Type="http://schemas.openxmlformats.org/officeDocument/2006/relationships/image" Target="../media/image31.png"/><Relationship Id="rId10" Type="http://schemas.openxmlformats.org/officeDocument/2006/relationships/image" Target="../media/image49.png"/><Relationship Id="rId4" Type="http://schemas.openxmlformats.org/officeDocument/2006/relationships/image" Target="../media/image47.png"/><Relationship Id="rId9" Type="http://schemas.openxmlformats.org/officeDocument/2006/relationships/image" Target="../media/image4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52.png"/><Relationship Id="rId3" Type="http://schemas.openxmlformats.org/officeDocument/2006/relationships/image" Target="../media/image8.png"/><Relationship Id="rId7" Type="http://schemas.openxmlformats.org/officeDocument/2006/relationships/image" Target="../media/image33.png"/><Relationship Id="rId12" Type="http://schemas.openxmlformats.org/officeDocument/2006/relationships/image" Target="../media/image54.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50.png"/><Relationship Id="rId5" Type="http://schemas.openxmlformats.org/officeDocument/2006/relationships/image" Target="../media/image31.png"/><Relationship Id="rId10" Type="http://schemas.openxmlformats.org/officeDocument/2006/relationships/image" Target="../media/image49.png"/><Relationship Id="rId4" Type="http://schemas.openxmlformats.org/officeDocument/2006/relationships/image" Target="../media/image47.png"/><Relationship Id="rId9" Type="http://schemas.openxmlformats.org/officeDocument/2006/relationships/image" Target="../media/image53.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52.png"/><Relationship Id="rId3" Type="http://schemas.openxmlformats.org/officeDocument/2006/relationships/image" Target="../media/image8.png"/><Relationship Id="rId7" Type="http://schemas.openxmlformats.org/officeDocument/2006/relationships/image" Target="../media/image33.png"/><Relationship Id="rId12" Type="http://schemas.openxmlformats.org/officeDocument/2006/relationships/image" Target="../media/image5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56.png"/><Relationship Id="rId5" Type="http://schemas.openxmlformats.org/officeDocument/2006/relationships/image" Target="../media/image31.png"/><Relationship Id="rId10" Type="http://schemas.openxmlformats.org/officeDocument/2006/relationships/image" Target="../media/image49.png"/><Relationship Id="rId4" Type="http://schemas.openxmlformats.org/officeDocument/2006/relationships/image" Target="../media/image47.png"/><Relationship Id="rId9" Type="http://schemas.openxmlformats.org/officeDocument/2006/relationships/image" Target="../media/image55.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52.png"/><Relationship Id="rId3" Type="http://schemas.openxmlformats.org/officeDocument/2006/relationships/image" Target="../media/image8.png"/><Relationship Id="rId7" Type="http://schemas.openxmlformats.org/officeDocument/2006/relationships/image" Target="../media/image33.png"/><Relationship Id="rId12" Type="http://schemas.openxmlformats.org/officeDocument/2006/relationships/image" Target="../media/image5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56.png"/><Relationship Id="rId5" Type="http://schemas.openxmlformats.org/officeDocument/2006/relationships/image" Target="../media/image31.png"/><Relationship Id="rId10" Type="http://schemas.openxmlformats.org/officeDocument/2006/relationships/image" Target="../media/image49.png"/><Relationship Id="rId4" Type="http://schemas.openxmlformats.org/officeDocument/2006/relationships/image" Target="../media/image47.png"/><Relationship Id="rId9" Type="http://schemas.openxmlformats.org/officeDocument/2006/relationships/image" Target="../media/image5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boratory glassware containing solution">
            <a:extLst>
              <a:ext uri="{FF2B5EF4-FFF2-40B4-BE49-F238E27FC236}">
                <a16:creationId xmlns:a16="http://schemas.microsoft.com/office/drawing/2014/main" id="{875BED21-4718-2A62-D6C4-26A10818905A}"/>
              </a:ext>
            </a:extLst>
          </p:cNvPr>
          <p:cNvPicPr>
            <a:picLocks noChangeAspect="1"/>
          </p:cNvPicPr>
          <p:nvPr/>
        </p:nvPicPr>
        <p:blipFill>
          <a:blip r:embed="rId2"/>
          <a:srcRect r="24200"/>
          <a:stretch/>
        </p:blipFill>
        <p:spPr>
          <a:xfrm>
            <a:off x="20" y="10"/>
            <a:ext cx="6931132" cy="6857990"/>
          </a:xfrm>
          <a:prstGeom prst="rect">
            <a:avLst/>
          </a:prstGeom>
        </p:spPr>
      </p:pic>
      <p:sp>
        <p:nvSpPr>
          <p:cNvPr id="2" name="Title 1">
            <a:extLst>
              <a:ext uri="{FF2B5EF4-FFF2-40B4-BE49-F238E27FC236}">
                <a16:creationId xmlns:a16="http://schemas.microsoft.com/office/drawing/2014/main" id="{3B66FF66-A3BD-42B6-DAE6-13FD6A439F03}"/>
              </a:ext>
            </a:extLst>
          </p:cNvPr>
          <p:cNvSpPr>
            <a:spLocks noGrp="1"/>
          </p:cNvSpPr>
          <p:nvPr>
            <p:ph type="ctrTitle"/>
          </p:nvPr>
        </p:nvSpPr>
        <p:spPr>
          <a:xfrm>
            <a:off x="7537528" y="1032764"/>
            <a:ext cx="4308672" cy="3224045"/>
          </a:xfrm>
        </p:spPr>
        <p:txBody>
          <a:bodyPr anchor="b">
            <a:normAutofit/>
          </a:bodyPr>
          <a:lstStyle/>
          <a:p>
            <a:pPr>
              <a:lnSpc>
                <a:spcPct val="90000"/>
              </a:lnSpc>
            </a:pPr>
            <a:r>
              <a:rPr lang="en-US"/>
              <a:t>AI/ML at TU Spring ML Workshop 2025</a:t>
            </a:r>
          </a:p>
        </p:txBody>
      </p:sp>
      <p:sp>
        <p:nvSpPr>
          <p:cNvPr id="3" name="Subtitle 2">
            <a:extLst>
              <a:ext uri="{FF2B5EF4-FFF2-40B4-BE49-F238E27FC236}">
                <a16:creationId xmlns:a16="http://schemas.microsoft.com/office/drawing/2014/main" id="{91A881B8-A03C-B2BA-42BB-640E281F1540}"/>
              </a:ext>
            </a:extLst>
          </p:cNvPr>
          <p:cNvSpPr>
            <a:spLocks noGrp="1"/>
          </p:cNvSpPr>
          <p:nvPr>
            <p:ph type="subTitle" idx="1"/>
          </p:nvPr>
        </p:nvSpPr>
        <p:spPr>
          <a:xfrm>
            <a:off x="7535756" y="5046281"/>
            <a:ext cx="4308672" cy="1172408"/>
          </a:xfrm>
        </p:spPr>
        <p:txBody>
          <a:bodyPr anchor="t">
            <a:normAutofit/>
          </a:bodyPr>
          <a:lstStyle/>
          <a:p>
            <a:r>
              <a:rPr lang="en-US" dirty="0"/>
              <a:t>Reinforcement Learning Day 2</a:t>
            </a:r>
          </a:p>
        </p:txBody>
      </p:sp>
      <p:cxnSp>
        <p:nvCxnSpPr>
          <p:cNvPr id="12" name="Straight Connector 11">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52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89846-EE7D-FC28-F96A-7A04235F58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44A7A-5236-20E6-26F3-980889BF1032}"/>
              </a:ext>
            </a:extLst>
          </p:cNvPr>
          <p:cNvSpPr>
            <a:spLocks noGrp="1"/>
          </p:cNvSpPr>
          <p:nvPr>
            <p:ph type="title"/>
          </p:nvPr>
        </p:nvSpPr>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038C62E-8CB2-286F-1DF9-B22CA2CD222E}"/>
                  </a:ext>
                </a:extLst>
              </p:cNvPr>
              <p:cNvSpPr>
                <a:spLocks noGrp="1"/>
              </p:cNvSpPr>
              <p:nvPr>
                <p:ph idx="1"/>
              </p:nvPr>
            </p:nvSpPr>
            <p:spPr>
              <a:xfrm>
                <a:off x="796276" y="2470490"/>
                <a:ext cx="5032469" cy="3870339"/>
              </a:xfrm>
            </p:spPr>
            <p:txBody>
              <a:bodyPr>
                <a:normAutofit/>
              </a:bodyPr>
              <a:lstStyle/>
              <a:p>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solidFill>
                              <a:srgbClr val="D2A000"/>
                            </a:solidFill>
                            <a:latin typeface="Cambria Math" panose="02040503050406030204" pitchFamily="18" charset="0"/>
                          </a:rPr>
                          <m:t>𝑆</m:t>
                        </m:r>
                        <m:r>
                          <a:rPr lang="en-US" sz="3200" b="0" i="1" smtClean="0">
                            <a:latin typeface="Cambria Math" panose="02040503050406030204" pitchFamily="18" charset="0"/>
                          </a:rPr>
                          <m:t>,</m:t>
                        </m:r>
                        <m:r>
                          <a:rPr lang="en-US" sz="3200" b="0" i="1" smtClean="0">
                            <a:solidFill>
                              <a:srgbClr val="C00000"/>
                            </a:solidFill>
                            <a:latin typeface="Cambria Math" panose="02040503050406030204" pitchFamily="18" charset="0"/>
                          </a:rPr>
                          <m:t>𝐴</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𝑅</m:t>
                        </m:r>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 </m:t>
                        </m:r>
                      </m:e>
                    </m:d>
                  </m:oMath>
                </a14:m>
                <a:endParaRPr lang="en-US" sz="3200" b="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b="0" i="1" dirty="0" smtClean="0">
                        <a:latin typeface="Cambria Math" panose="02040503050406030204" pitchFamily="18" charset="0"/>
                      </a:rPr>
                      <m:t>{</m:t>
                    </m:r>
                    <m:r>
                      <a:rPr lang="en-US" sz="2800" b="0" i="1" dirty="0" smtClean="0">
                        <a:solidFill>
                          <a:srgbClr val="D2A000"/>
                        </a:solidFill>
                        <a:latin typeface="Cambria Math" panose="02040503050406030204" pitchFamily="18" charset="0"/>
                      </a:rPr>
                      <m:t>0,1,2,3</m:t>
                    </m:r>
                    <m:r>
                      <a:rPr lang="en-US" sz="2800" b="0" i="1" dirty="0" smtClean="0">
                        <a:latin typeface="Cambria Math" panose="02040503050406030204" pitchFamily="18" charset="0"/>
                      </a:rPr>
                      <m:t>}</m:t>
                    </m:r>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𝐴</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smtClean="0">
                            <a:solidFill>
                              <a:srgbClr val="C00000"/>
                            </a:solidFill>
                            <a:latin typeface="Cambria Math" panose="02040503050406030204" pitchFamily="18" charset="0"/>
                          </a:rPr>
                          <m:t>0:⃪</m:t>
                        </m:r>
                        <m:r>
                          <a:rPr lang="en-US" sz="2800" b="0" i="1" smtClean="0">
                            <a:latin typeface="Cambria Math" panose="02040503050406030204" pitchFamily="18" charset="0"/>
                          </a:rPr>
                          <m:t>, </m:t>
                        </m:r>
                        <m:r>
                          <a:rPr lang="en-US" sz="2800" i="1" smtClean="0">
                            <a:solidFill>
                              <a:srgbClr val="C00000"/>
                            </a:solidFill>
                            <a:latin typeface="Cambria Math" panose="02040503050406030204" pitchFamily="18" charset="0"/>
                          </a:rPr>
                          <m:t>1:↓</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2:</m:t>
                        </m:r>
                        <m:r>
                          <a:rPr lang="en-US" sz="2800" i="1" smtClean="0">
                            <a:solidFill>
                              <a:srgbClr val="C00000"/>
                            </a:solidFill>
                            <a:latin typeface="Cambria Math" panose="02040503050406030204" pitchFamily="18" charset="0"/>
                          </a:rPr>
                          <m:t>→</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3:</m:t>
                        </m:r>
                        <m:r>
                          <a:rPr lang="en-US" sz="2800" i="1" smtClean="0">
                            <a:solidFill>
                              <a:srgbClr val="C00000"/>
                            </a:solidFill>
                            <a:latin typeface="Cambria Math" panose="02040503050406030204" pitchFamily="18" charset="0"/>
                          </a:rPr>
                          <m:t>↑</m:t>
                        </m:r>
                      </m:e>
                    </m:d>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i="1">
                        <a:solidFill>
                          <a:srgbClr val="C00000"/>
                        </a:solidFill>
                        <a:latin typeface="Cambria Math" panose="02040503050406030204" pitchFamily="18" charset="0"/>
                      </a:rPr>
                      <m:t>𝐴</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oMath>
                </a14:m>
                <a:r>
                  <a:rPr lang="en-US" sz="2800" b="1" dirty="0"/>
                  <a:t>: </a:t>
                </a:r>
              </a:p>
              <a:p>
                <a:pPr lvl="1"/>
                <a14:m>
                  <m:oMath xmlns:m="http://schemas.openxmlformats.org/officeDocument/2006/math">
                    <m:r>
                      <a:rPr lang="en-US" sz="2800" b="0" i="1" smtClean="0">
                        <a:solidFill>
                          <a:srgbClr val="0070C0"/>
                        </a:solidFill>
                        <a:latin typeface="Cambria Math" panose="02040503050406030204" pitchFamily="18" charset="0"/>
                      </a:rPr>
                      <m:t>𝑅</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𝐴</m:t>
                    </m:r>
                  </m:oMath>
                </a14:m>
                <a:r>
                  <a:rPr lang="en-US" sz="2800" b="1" dirty="0"/>
                  <a:t>: </a:t>
                </a:r>
                <a:r>
                  <a:rPr lang="en-US" sz="2800" dirty="0"/>
                  <a:t> </a:t>
                </a:r>
              </a:p>
            </p:txBody>
          </p:sp>
        </mc:Choice>
        <mc:Fallback>
          <p:sp>
            <p:nvSpPr>
              <p:cNvPr id="3" name="Content Placeholder 2">
                <a:extLst>
                  <a:ext uri="{FF2B5EF4-FFF2-40B4-BE49-F238E27FC236}">
                    <a16:creationId xmlns:a16="http://schemas.microsoft.com/office/drawing/2014/main" id="{9038C62E-8CB2-286F-1DF9-B22CA2CD222E}"/>
                  </a:ext>
                </a:extLst>
              </p:cNvPr>
              <p:cNvSpPr>
                <a:spLocks noGrp="1" noRot="1" noChangeAspect="1" noMove="1" noResize="1" noEditPoints="1" noAdjustHandles="1" noChangeArrowheads="1" noChangeShapeType="1" noTextEdit="1"/>
              </p:cNvSpPr>
              <p:nvPr>
                <p:ph idx="1"/>
              </p:nvPr>
            </p:nvSpPr>
            <p:spPr>
              <a:xfrm>
                <a:off x="796276" y="2470490"/>
                <a:ext cx="5032469" cy="3870339"/>
              </a:xfrm>
              <a:blipFill>
                <a:blip r:embed="rId2"/>
                <a:stretch>
                  <a:fillRect/>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F248606E-32E2-8726-BE22-B079E7129B76}"/>
              </a:ext>
            </a:extLst>
          </p:cNvPr>
          <p:cNvPicPr>
            <a:picLocks noChangeAspect="1"/>
          </p:cNvPicPr>
          <p:nvPr/>
        </p:nvPicPr>
        <p:blipFill>
          <a:blip r:embed="rId3"/>
          <a:srcRect l="1027" r="1027"/>
          <a:stretch/>
        </p:blipFill>
        <p:spPr>
          <a:xfrm>
            <a:off x="6693461" y="3419739"/>
            <a:ext cx="2759432" cy="2764492"/>
          </a:xfrm>
          <a:prstGeom prst="rect">
            <a:avLst/>
          </a:prstGeom>
        </p:spPr>
      </p:pic>
      <p:sp>
        <p:nvSpPr>
          <p:cNvPr id="5" name="TextBox 4">
            <a:extLst>
              <a:ext uri="{FF2B5EF4-FFF2-40B4-BE49-F238E27FC236}">
                <a16:creationId xmlns:a16="http://schemas.microsoft.com/office/drawing/2014/main" id="{64AE9CB0-149F-96D5-A681-0DCBE412D28B}"/>
              </a:ext>
            </a:extLst>
          </p:cNvPr>
          <p:cNvSpPr txBox="1"/>
          <p:nvPr/>
        </p:nvSpPr>
        <p:spPr>
          <a:xfrm>
            <a:off x="6688143" y="3386948"/>
            <a:ext cx="856527" cy="584775"/>
          </a:xfrm>
          <a:prstGeom prst="rect">
            <a:avLst/>
          </a:prstGeom>
          <a:noFill/>
        </p:spPr>
        <p:txBody>
          <a:bodyPr wrap="square" rtlCol="0">
            <a:spAutoFit/>
          </a:bodyPr>
          <a:lstStyle/>
          <a:p>
            <a:r>
              <a:rPr lang="en-US" sz="3200" dirty="0">
                <a:solidFill>
                  <a:srgbClr val="D2A000"/>
                </a:solidFill>
              </a:rPr>
              <a:t>0</a:t>
            </a:r>
          </a:p>
        </p:txBody>
      </p:sp>
      <p:sp>
        <p:nvSpPr>
          <p:cNvPr id="13" name="TextBox 12">
            <a:extLst>
              <a:ext uri="{FF2B5EF4-FFF2-40B4-BE49-F238E27FC236}">
                <a16:creationId xmlns:a16="http://schemas.microsoft.com/office/drawing/2014/main" id="{6AF8401E-8E5B-D654-7039-CEE07ED7A356}"/>
              </a:ext>
            </a:extLst>
          </p:cNvPr>
          <p:cNvSpPr txBox="1"/>
          <p:nvPr/>
        </p:nvSpPr>
        <p:spPr>
          <a:xfrm>
            <a:off x="8073177" y="3386948"/>
            <a:ext cx="856527" cy="584775"/>
          </a:xfrm>
          <a:prstGeom prst="rect">
            <a:avLst/>
          </a:prstGeom>
          <a:noFill/>
        </p:spPr>
        <p:txBody>
          <a:bodyPr wrap="square" rtlCol="0">
            <a:spAutoFit/>
          </a:bodyPr>
          <a:lstStyle/>
          <a:p>
            <a:r>
              <a:rPr lang="en-US" sz="3200" dirty="0">
                <a:solidFill>
                  <a:srgbClr val="D2A000"/>
                </a:solidFill>
              </a:rPr>
              <a:t>1</a:t>
            </a:r>
          </a:p>
        </p:txBody>
      </p:sp>
      <p:sp>
        <p:nvSpPr>
          <p:cNvPr id="14" name="TextBox 13">
            <a:extLst>
              <a:ext uri="{FF2B5EF4-FFF2-40B4-BE49-F238E27FC236}">
                <a16:creationId xmlns:a16="http://schemas.microsoft.com/office/drawing/2014/main" id="{4DD3A9A6-9972-DAF2-50A4-F9A878F915DC}"/>
              </a:ext>
            </a:extLst>
          </p:cNvPr>
          <p:cNvSpPr txBox="1"/>
          <p:nvPr/>
        </p:nvSpPr>
        <p:spPr>
          <a:xfrm>
            <a:off x="6627428" y="4729343"/>
            <a:ext cx="856527" cy="584775"/>
          </a:xfrm>
          <a:prstGeom prst="rect">
            <a:avLst/>
          </a:prstGeom>
          <a:noFill/>
        </p:spPr>
        <p:txBody>
          <a:bodyPr wrap="square" rtlCol="0">
            <a:spAutoFit/>
          </a:bodyPr>
          <a:lstStyle/>
          <a:p>
            <a:r>
              <a:rPr lang="en-US" sz="3200" dirty="0">
                <a:solidFill>
                  <a:srgbClr val="D2A000"/>
                </a:solidFill>
              </a:rPr>
              <a:t>2</a:t>
            </a:r>
          </a:p>
        </p:txBody>
      </p:sp>
      <p:sp>
        <p:nvSpPr>
          <p:cNvPr id="15" name="TextBox 14">
            <a:extLst>
              <a:ext uri="{FF2B5EF4-FFF2-40B4-BE49-F238E27FC236}">
                <a16:creationId xmlns:a16="http://schemas.microsoft.com/office/drawing/2014/main" id="{AD7C9BA7-B680-3652-4561-A2B55A10DB59}"/>
              </a:ext>
            </a:extLst>
          </p:cNvPr>
          <p:cNvSpPr txBox="1"/>
          <p:nvPr/>
        </p:nvSpPr>
        <p:spPr>
          <a:xfrm>
            <a:off x="8040160" y="4722396"/>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C6F6CE3-04DB-0F11-ED36-EBAED75F412D}"/>
                  </a:ext>
                </a:extLst>
              </p:cNvPr>
              <p:cNvSpPr txBox="1"/>
              <p:nvPr/>
            </p:nvSpPr>
            <p:spPr>
              <a:xfrm>
                <a:off x="6973829" y="4112886"/>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6" name="TextBox 15">
                <a:extLst>
                  <a:ext uri="{FF2B5EF4-FFF2-40B4-BE49-F238E27FC236}">
                    <a16:creationId xmlns:a16="http://schemas.microsoft.com/office/drawing/2014/main" id="{DC6F6CE3-04DB-0F11-ED36-EBAED75F412D}"/>
                  </a:ext>
                </a:extLst>
              </p:cNvPr>
              <p:cNvSpPr txBox="1">
                <a:spLocks noRot="1" noChangeAspect="1" noMove="1" noResize="1" noEditPoints="1" noAdjustHandles="1" noChangeArrowheads="1" noChangeShapeType="1" noTextEdit="1"/>
              </p:cNvSpPr>
              <p:nvPr/>
            </p:nvSpPr>
            <p:spPr>
              <a:xfrm>
                <a:off x="6973829" y="4112886"/>
                <a:ext cx="856527"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57BD2495-529D-D15A-14D1-9EEABE631A3F}"/>
                  </a:ext>
                </a:extLst>
              </p:cNvPr>
              <p:cNvSpPr txBox="1"/>
              <p:nvPr/>
            </p:nvSpPr>
            <p:spPr>
              <a:xfrm>
                <a:off x="6973828" y="51788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7" name="TextBox 16">
                <a:extLst>
                  <a:ext uri="{FF2B5EF4-FFF2-40B4-BE49-F238E27FC236}">
                    <a16:creationId xmlns:a16="http://schemas.microsoft.com/office/drawing/2014/main" id="{57BD2495-529D-D15A-14D1-9EEABE631A3F}"/>
                  </a:ext>
                </a:extLst>
              </p:cNvPr>
              <p:cNvSpPr txBox="1">
                <a:spLocks noRot="1" noChangeAspect="1" noMove="1" noResize="1" noEditPoints="1" noAdjustHandles="1" noChangeArrowheads="1" noChangeShapeType="1" noTextEdit="1"/>
              </p:cNvSpPr>
              <p:nvPr/>
            </p:nvSpPr>
            <p:spPr>
              <a:xfrm>
                <a:off x="6973828" y="517888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A24D118-1AEA-3CB2-F8FA-6E1D7A8949BB}"/>
                  </a:ext>
                </a:extLst>
              </p:cNvPr>
              <p:cNvSpPr txBox="1"/>
              <p:nvPr/>
            </p:nvSpPr>
            <p:spPr>
              <a:xfrm>
                <a:off x="8785191" y="4020940"/>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8" name="TextBox 17">
                <a:extLst>
                  <a:ext uri="{FF2B5EF4-FFF2-40B4-BE49-F238E27FC236}">
                    <a16:creationId xmlns:a16="http://schemas.microsoft.com/office/drawing/2014/main" id="{7A24D118-1AEA-3CB2-F8FA-6E1D7A8949BB}"/>
                  </a:ext>
                </a:extLst>
              </p:cNvPr>
              <p:cNvSpPr txBox="1">
                <a:spLocks noRot="1" noChangeAspect="1" noMove="1" noResize="1" noEditPoints="1" noAdjustHandles="1" noChangeArrowheads="1" noChangeShapeType="1" noTextEdit="1"/>
              </p:cNvSpPr>
              <p:nvPr/>
            </p:nvSpPr>
            <p:spPr>
              <a:xfrm>
                <a:off x="8785191" y="4020940"/>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CEA0F6C-8BF5-ADFA-6A23-21E5D2C27D49}"/>
                  </a:ext>
                </a:extLst>
              </p:cNvPr>
              <p:cNvSpPr txBox="1"/>
              <p:nvPr/>
            </p:nvSpPr>
            <p:spPr>
              <a:xfrm>
                <a:off x="8352559" y="4585036"/>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9" name="TextBox 18">
                <a:extLst>
                  <a:ext uri="{FF2B5EF4-FFF2-40B4-BE49-F238E27FC236}">
                    <a16:creationId xmlns:a16="http://schemas.microsoft.com/office/drawing/2014/main" id="{8CEA0F6C-8BF5-ADFA-6A23-21E5D2C27D49}"/>
                  </a:ext>
                </a:extLst>
              </p:cNvPr>
              <p:cNvSpPr txBox="1">
                <a:spLocks noRot="1" noChangeAspect="1" noMove="1" noResize="1" noEditPoints="1" noAdjustHandles="1" noChangeArrowheads="1" noChangeShapeType="1" noTextEdit="1"/>
              </p:cNvSpPr>
              <p:nvPr/>
            </p:nvSpPr>
            <p:spPr>
              <a:xfrm>
                <a:off x="8352559" y="4585036"/>
                <a:ext cx="856527" cy="769441"/>
              </a:xfrm>
              <a:prstGeom prst="rect">
                <a:avLst/>
              </a:prstGeom>
              <a:blipFill>
                <a:blip r:embed="rId7"/>
                <a:stretch>
                  <a:fillRect/>
                </a:stretch>
              </a:blipFill>
            </p:spPr>
            <p:txBody>
              <a:bodyPr/>
              <a:lstStyle/>
              <a:p>
                <a:r>
                  <a:rPr lang="en-US">
                    <a:noFill/>
                  </a:rPr>
                  <a:t> </a:t>
                </a:r>
              </a:p>
            </p:txBody>
          </p:sp>
        </mc:Fallback>
      </mc:AlternateContent>
      <p:sp>
        <p:nvSpPr>
          <p:cNvPr id="24" name="Arrow: Circular 23">
            <a:extLst>
              <a:ext uri="{FF2B5EF4-FFF2-40B4-BE49-F238E27FC236}">
                <a16:creationId xmlns:a16="http://schemas.microsoft.com/office/drawing/2014/main" id="{2C82E438-DB16-7AC8-755D-BDA613FE71F0}"/>
              </a:ext>
            </a:extLst>
          </p:cNvPr>
          <p:cNvSpPr/>
          <p:nvPr/>
        </p:nvSpPr>
        <p:spPr>
          <a:xfrm rot="5400000">
            <a:off x="9037956" y="4112649"/>
            <a:ext cx="1150120" cy="1333537"/>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DAFCECCE-816A-5390-6990-4192A909E38D}"/>
                  </a:ext>
                </a:extLst>
              </p:cNvPr>
              <p:cNvSpPr txBox="1"/>
              <p:nvPr/>
            </p:nvSpPr>
            <p:spPr>
              <a:xfrm>
                <a:off x="10218463" y="4544677"/>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=1</m:t>
                      </m:r>
                    </m:oMath>
                  </m:oMathPara>
                </a14:m>
                <a:endParaRPr lang="en-US" sz="2400" dirty="0">
                  <a:solidFill>
                    <a:srgbClr val="0070C0"/>
                  </a:solidFill>
                </a:endParaRPr>
              </a:p>
            </p:txBody>
          </p:sp>
        </mc:Choice>
        <mc:Fallback>
          <p:sp>
            <p:nvSpPr>
              <p:cNvPr id="25" name="TextBox 24">
                <a:extLst>
                  <a:ext uri="{FF2B5EF4-FFF2-40B4-BE49-F238E27FC236}">
                    <a16:creationId xmlns:a16="http://schemas.microsoft.com/office/drawing/2014/main" id="{DAFCECCE-816A-5390-6990-4192A909E38D}"/>
                  </a:ext>
                </a:extLst>
              </p:cNvPr>
              <p:cNvSpPr txBox="1">
                <a:spLocks noRot="1" noChangeAspect="1" noMove="1" noResize="1" noEditPoints="1" noAdjustHandles="1" noChangeArrowheads="1" noChangeShapeType="1" noTextEdit="1"/>
              </p:cNvSpPr>
              <p:nvPr/>
            </p:nvSpPr>
            <p:spPr>
              <a:xfrm>
                <a:off x="10218463" y="4544677"/>
                <a:ext cx="1177214" cy="461665"/>
              </a:xfrm>
              <a:prstGeom prst="rect">
                <a:avLst/>
              </a:prstGeom>
              <a:blipFill>
                <a:blip r:embed="rId8"/>
                <a:stretch>
                  <a:fillRect/>
                </a:stretch>
              </a:blipFill>
            </p:spPr>
            <p:txBody>
              <a:bodyPr/>
              <a:lstStyle/>
              <a:p>
                <a:r>
                  <a:rPr lang="en-US">
                    <a:noFill/>
                  </a:rPr>
                  <a:t> </a:t>
                </a:r>
              </a:p>
            </p:txBody>
          </p:sp>
        </mc:Fallback>
      </mc:AlternateContent>
      <p:sp>
        <p:nvSpPr>
          <p:cNvPr id="26" name="Arrow: Circular 25">
            <a:extLst>
              <a:ext uri="{FF2B5EF4-FFF2-40B4-BE49-F238E27FC236}">
                <a16:creationId xmlns:a16="http://schemas.microsoft.com/office/drawing/2014/main" id="{DCA4427A-1D23-1E41-188B-FE0CA8A818C3}"/>
              </a:ext>
            </a:extLst>
          </p:cNvPr>
          <p:cNvSpPr/>
          <p:nvPr/>
        </p:nvSpPr>
        <p:spPr>
          <a:xfrm rot="10800000" flipV="1">
            <a:off x="7549988" y="2649070"/>
            <a:ext cx="1150120" cy="1353406"/>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3459701-1D4F-1241-102A-12B5BF882F2B}"/>
                  </a:ext>
                </a:extLst>
              </p:cNvPr>
              <p:cNvSpPr txBox="1"/>
              <p:nvPr/>
            </p:nvSpPr>
            <p:spPr>
              <a:xfrm>
                <a:off x="7536441" y="2240292"/>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p:sp>
            <p:nvSpPr>
              <p:cNvPr id="27" name="TextBox 26">
                <a:extLst>
                  <a:ext uri="{FF2B5EF4-FFF2-40B4-BE49-F238E27FC236}">
                    <a16:creationId xmlns:a16="http://schemas.microsoft.com/office/drawing/2014/main" id="{E3459701-1D4F-1241-102A-12B5BF882F2B}"/>
                  </a:ext>
                </a:extLst>
              </p:cNvPr>
              <p:cNvSpPr txBox="1">
                <a:spLocks noRot="1" noChangeAspect="1" noMove="1" noResize="1" noEditPoints="1" noAdjustHandles="1" noChangeArrowheads="1" noChangeShapeType="1" noTextEdit="1"/>
              </p:cNvSpPr>
              <p:nvPr/>
            </p:nvSpPr>
            <p:spPr>
              <a:xfrm>
                <a:off x="7536441" y="2240292"/>
                <a:ext cx="1177214" cy="461665"/>
              </a:xfrm>
              <a:prstGeom prst="rect">
                <a:avLst/>
              </a:prstGeom>
              <a:blipFill>
                <a:blip r:embed="rId9"/>
                <a:stretch>
                  <a:fillRect/>
                </a:stretch>
              </a:blipFill>
            </p:spPr>
            <p:txBody>
              <a:bodyPr/>
              <a:lstStyle/>
              <a:p>
                <a:r>
                  <a:rPr lang="en-US">
                    <a:noFill/>
                  </a:rPr>
                  <a:t> </a:t>
                </a:r>
              </a:p>
            </p:txBody>
          </p:sp>
        </mc:Fallback>
      </mc:AlternateContent>
      <p:sp>
        <p:nvSpPr>
          <p:cNvPr id="28" name="Arrow: Circular 27">
            <a:extLst>
              <a:ext uri="{FF2B5EF4-FFF2-40B4-BE49-F238E27FC236}">
                <a16:creationId xmlns:a16="http://schemas.microsoft.com/office/drawing/2014/main" id="{7C66F2E5-E72F-8388-C5B0-24F86F6FB8E1}"/>
              </a:ext>
            </a:extLst>
          </p:cNvPr>
          <p:cNvSpPr/>
          <p:nvPr/>
        </p:nvSpPr>
        <p:spPr>
          <a:xfrm rot="16200000" flipH="1">
            <a:off x="5975364" y="4153225"/>
            <a:ext cx="1150120" cy="1333537"/>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B9DA44BF-C1B0-927A-A3DD-6614D8E00B25}"/>
                  </a:ext>
                </a:extLst>
              </p:cNvPr>
              <p:cNvSpPr txBox="1"/>
              <p:nvPr/>
            </p:nvSpPr>
            <p:spPr>
              <a:xfrm>
                <a:off x="4920558" y="4795518"/>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p:sp>
            <p:nvSpPr>
              <p:cNvPr id="29" name="TextBox 28">
                <a:extLst>
                  <a:ext uri="{FF2B5EF4-FFF2-40B4-BE49-F238E27FC236}">
                    <a16:creationId xmlns:a16="http://schemas.microsoft.com/office/drawing/2014/main" id="{B9DA44BF-C1B0-927A-A3DD-6614D8E00B25}"/>
                  </a:ext>
                </a:extLst>
              </p:cNvPr>
              <p:cNvSpPr txBox="1">
                <a:spLocks noRot="1" noChangeAspect="1" noMove="1" noResize="1" noEditPoints="1" noAdjustHandles="1" noChangeArrowheads="1" noChangeShapeType="1" noTextEdit="1"/>
              </p:cNvSpPr>
              <p:nvPr/>
            </p:nvSpPr>
            <p:spPr>
              <a:xfrm>
                <a:off x="4920558" y="4795518"/>
                <a:ext cx="1177214" cy="461665"/>
              </a:xfrm>
              <a:prstGeom prst="rect">
                <a:avLst/>
              </a:prstGeom>
              <a:blipFill>
                <a:blip r:embed="rId10"/>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4078DAC9-E6FD-B728-5514-8525BE7EDD42}"/>
              </a:ext>
            </a:extLst>
          </p:cNvPr>
          <p:cNvCxnSpPr>
            <a:cxnSpLocks/>
          </p:cNvCxnSpPr>
          <p:nvPr/>
        </p:nvCxnSpPr>
        <p:spPr>
          <a:xfrm>
            <a:off x="7334755" y="4132938"/>
            <a:ext cx="4198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D85FD6-EE4D-BA0F-4E4D-2C3970D6F3A4}"/>
              </a:ext>
            </a:extLst>
          </p:cNvPr>
          <p:cNvCxnSpPr>
            <a:cxnSpLocks/>
          </p:cNvCxnSpPr>
          <p:nvPr/>
        </p:nvCxnSpPr>
        <p:spPr>
          <a:xfrm>
            <a:off x="7348302" y="4132938"/>
            <a:ext cx="0" cy="376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A3049E1-646D-DF62-CABA-E6B5BF00D151}"/>
              </a:ext>
            </a:extLst>
          </p:cNvPr>
          <p:cNvCxnSpPr>
            <a:cxnSpLocks/>
          </p:cNvCxnSpPr>
          <p:nvPr/>
        </p:nvCxnSpPr>
        <p:spPr>
          <a:xfrm flipV="1">
            <a:off x="7348302" y="3727875"/>
            <a:ext cx="0" cy="405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5792D7-AFC6-445A-E94E-41745B37022C}"/>
              </a:ext>
            </a:extLst>
          </p:cNvPr>
          <p:cNvCxnSpPr>
            <a:cxnSpLocks/>
          </p:cNvCxnSpPr>
          <p:nvPr/>
        </p:nvCxnSpPr>
        <p:spPr>
          <a:xfrm>
            <a:off x="9119937" y="3574566"/>
            <a:ext cx="4198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7D4D85E-A7CE-4C1C-77D4-037E3A429444}"/>
              </a:ext>
            </a:extLst>
          </p:cNvPr>
          <p:cNvCxnSpPr>
            <a:cxnSpLocks/>
          </p:cNvCxnSpPr>
          <p:nvPr/>
        </p:nvCxnSpPr>
        <p:spPr>
          <a:xfrm>
            <a:off x="9133484" y="3574566"/>
            <a:ext cx="0" cy="376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FC354A1-4CCF-9574-9ED0-DDE7048493FB}"/>
              </a:ext>
            </a:extLst>
          </p:cNvPr>
          <p:cNvCxnSpPr>
            <a:cxnSpLocks/>
          </p:cNvCxnSpPr>
          <p:nvPr/>
        </p:nvCxnSpPr>
        <p:spPr>
          <a:xfrm flipH="1">
            <a:off x="8683239" y="3574566"/>
            <a:ext cx="4502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2F9E070-1E14-C3B0-4C78-D5C793690B25}"/>
              </a:ext>
            </a:extLst>
          </p:cNvPr>
          <p:cNvCxnSpPr/>
          <p:nvPr/>
        </p:nvCxnSpPr>
        <p:spPr>
          <a:xfrm flipV="1">
            <a:off x="3056021" y="4722396"/>
            <a:ext cx="2772724" cy="456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18D858C-3403-7BE7-0A11-5E3EE8E175CF}"/>
              </a:ext>
            </a:extLst>
          </p:cNvPr>
          <p:cNvCxnSpPr>
            <a:cxnSpLocks/>
          </p:cNvCxnSpPr>
          <p:nvPr/>
        </p:nvCxnSpPr>
        <p:spPr>
          <a:xfrm flipV="1">
            <a:off x="3056021" y="2701957"/>
            <a:ext cx="4698563" cy="2476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1702D2F-188F-8974-8F38-938EBE75BAB0}"/>
              </a:ext>
            </a:extLst>
          </p:cNvPr>
          <p:cNvCxnSpPr>
            <a:cxnSpLocks/>
          </p:cNvCxnSpPr>
          <p:nvPr/>
        </p:nvCxnSpPr>
        <p:spPr>
          <a:xfrm flipV="1">
            <a:off x="3056021" y="4729343"/>
            <a:ext cx="6773779" cy="44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886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C3533-BCDC-36F5-9ED5-65E76872CD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D2F681-1A49-71ED-DEBE-1A84E48CAE79}"/>
              </a:ext>
            </a:extLst>
          </p:cNvPr>
          <p:cNvSpPr>
            <a:spLocks noGrp="1"/>
          </p:cNvSpPr>
          <p:nvPr>
            <p:ph type="title"/>
          </p:nvPr>
        </p:nvSpPr>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2F5DA1-C573-62F7-E543-F0CE898BC070}"/>
                  </a:ext>
                </a:extLst>
              </p:cNvPr>
              <p:cNvSpPr>
                <a:spLocks noGrp="1"/>
              </p:cNvSpPr>
              <p:nvPr>
                <p:ph idx="1"/>
              </p:nvPr>
            </p:nvSpPr>
            <p:spPr>
              <a:xfrm>
                <a:off x="796276" y="2470490"/>
                <a:ext cx="5032469" cy="3870339"/>
              </a:xfrm>
            </p:spPr>
            <p:txBody>
              <a:bodyPr>
                <a:normAutofit/>
              </a:bodyPr>
              <a:lstStyle/>
              <a:p>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solidFill>
                              <a:srgbClr val="D2A000"/>
                            </a:solidFill>
                            <a:latin typeface="Cambria Math" panose="02040503050406030204" pitchFamily="18" charset="0"/>
                          </a:rPr>
                          <m:t>𝑆</m:t>
                        </m:r>
                        <m:r>
                          <a:rPr lang="en-US" sz="3200" b="0" i="1" smtClean="0">
                            <a:latin typeface="Cambria Math" panose="02040503050406030204" pitchFamily="18" charset="0"/>
                          </a:rPr>
                          <m:t>,</m:t>
                        </m:r>
                        <m:r>
                          <a:rPr lang="en-US" sz="3200" b="0" i="1" smtClean="0">
                            <a:solidFill>
                              <a:srgbClr val="C00000"/>
                            </a:solidFill>
                            <a:latin typeface="Cambria Math" panose="02040503050406030204" pitchFamily="18" charset="0"/>
                          </a:rPr>
                          <m:t>𝐴</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𝑅</m:t>
                        </m:r>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 </m:t>
                        </m:r>
                      </m:e>
                    </m:d>
                  </m:oMath>
                </a14:m>
                <a:endParaRPr lang="en-US" sz="3200" b="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b="0" i="1" dirty="0" smtClean="0">
                        <a:latin typeface="Cambria Math" panose="02040503050406030204" pitchFamily="18" charset="0"/>
                      </a:rPr>
                      <m:t>{</m:t>
                    </m:r>
                    <m:r>
                      <a:rPr lang="en-US" sz="2800" b="0" i="1" dirty="0" smtClean="0">
                        <a:solidFill>
                          <a:srgbClr val="D2A000"/>
                        </a:solidFill>
                        <a:latin typeface="Cambria Math" panose="02040503050406030204" pitchFamily="18" charset="0"/>
                      </a:rPr>
                      <m:t>0,1,2,3</m:t>
                    </m:r>
                    <m:r>
                      <a:rPr lang="en-US" sz="2800" b="0" i="1" dirty="0" smtClean="0">
                        <a:latin typeface="Cambria Math" panose="02040503050406030204" pitchFamily="18" charset="0"/>
                      </a:rPr>
                      <m:t>}</m:t>
                    </m:r>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𝐴</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smtClean="0">
                            <a:solidFill>
                              <a:srgbClr val="C00000"/>
                            </a:solidFill>
                            <a:latin typeface="Cambria Math" panose="02040503050406030204" pitchFamily="18" charset="0"/>
                          </a:rPr>
                          <m:t>0:⃪</m:t>
                        </m:r>
                        <m:r>
                          <a:rPr lang="en-US" sz="2800" b="0" i="1" smtClean="0">
                            <a:latin typeface="Cambria Math" panose="02040503050406030204" pitchFamily="18" charset="0"/>
                          </a:rPr>
                          <m:t>, </m:t>
                        </m:r>
                        <m:r>
                          <a:rPr lang="en-US" sz="2800" i="1" smtClean="0">
                            <a:solidFill>
                              <a:srgbClr val="C00000"/>
                            </a:solidFill>
                            <a:latin typeface="Cambria Math" panose="02040503050406030204" pitchFamily="18" charset="0"/>
                          </a:rPr>
                          <m:t>1:↓</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2:</m:t>
                        </m:r>
                        <m:r>
                          <a:rPr lang="en-US" sz="2800" i="1" smtClean="0">
                            <a:solidFill>
                              <a:srgbClr val="C00000"/>
                            </a:solidFill>
                            <a:latin typeface="Cambria Math" panose="02040503050406030204" pitchFamily="18" charset="0"/>
                          </a:rPr>
                          <m:t>→</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3:</m:t>
                        </m:r>
                        <m:r>
                          <a:rPr lang="en-US" sz="2800" i="1" smtClean="0">
                            <a:solidFill>
                              <a:srgbClr val="C00000"/>
                            </a:solidFill>
                            <a:latin typeface="Cambria Math" panose="02040503050406030204" pitchFamily="18" charset="0"/>
                          </a:rPr>
                          <m:t>↑</m:t>
                        </m:r>
                      </m:e>
                    </m:d>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i="1">
                        <a:solidFill>
                          <a:srgbClr val="C00000"/>
                        </a:solidFill>
                        <a:latin typeface="Cambria Math" panose="02040503050406030204" pitchFamily="18" charset="0"/>
                      </a:rPr>
                      <m:t>𝐴</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oMath>
                </a14:m>
                <a:r>
                  <a:rPr lang="en-US" sz="2800" b="1" dirty="0"/>
                  <a:t>: </a:t>
                </a:r>
              </a:p>
              <a:p>
                <a:pPr lvl="1"/>
                <a14:m>
                  <m:oMath xmlns:m="http://schemas.openxmlformats.org/officeDocument/2006/math">
                    <m:r>
                      <a:rPr lang="en-US" sz="2800" b="0" i="1" smtClean="0">
                        <a:solidFill>
                          <a:srgbClr val="0070C0"/>
                        </a:solidFill>
                        <a:latin typeface="Cambria Math" panose="02040503050406030204" pitchFamily="18" charset="0"/>
                      </a:rPr>
                      <m:t>𝑅</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𝐴</m:t>
                    </m:r>
                  </m:oMath>
                </a14:m>
                <a:r>
                  <a:rPr lang="en-US" sz="2800" b="1" dirty="0"/>
                  <a:t>: </a:t>
                </a:r>
                <a:r>
                  <a:rPr lang="en-US" sz="2800" dirty="0"/>
                  <a:t> </a:t>
                </a:r>
              </a:p>
            </p:txBody>
          </p:sp>
        </mc:Choice>
        <mc:Fallback>
          <p:sp>
            <p:nvSpPr>
              <p:cNvPr id="3" name="Content Placeholder 2">
                <a:extLst>
                  <a:ext uri="{FF2B5EF4-FFF2-40B4-BE49-F238E27FC236}">
                    <a16:creationId xmlns:a16="http://schemas.microsoft.com/office/drawing/2014/main" id="{6B2F5DA1-C573-62F7-E543-F0CE898BC070}"/>
                  </a:ext>
                </a:extLst>
              </p:cNvPr>
              <p:cNvSpPr>
                <a:spLocks noGrp="1" noRot="1" noChangeAspect="1" noMove="1" noResize="1" noEditPoints="1" noAdjustHandles="1" noChangeArrowheads="1" noChangeShapeType="1" noTextEdit="1"/>
              </p:cNvSpPr>
              <p:nvPr>
                <p:ph idx="1"/>
              </p:nvPr>
            </p:nvSpPr>
            <p:spPr>
              <a:xfrm>
                <a:off x="796276" y="2470490"/>
                <a:ext cx="5032469" cy="3870339"/>
              </a:xfrm>
              <a:blipFill>
                <a:blip r:embed="rId2"/>
                <a:stretch>
                  <a:fillRect/>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891D136B-978E-ACA7-EBB4-104D619F1BEC}"/>
              </a:ext>
            </a:extLst>
          </p:cNvPr>
          <p:cNvPicPr>
            <a:picLocks noChangeAspect="1"/>
          </p:cNvPicPr>
          <p:nvPr/>
        </p:nvPicPr>
        <p:blipFill>
          <a:blip r:embed="rId3"/>
          <a:srcRect l="1027" r="1027"/>
          <a:stretch/>
        </p:blipFill>
        <p:spPr>
          <a:xfrm>
            <a:off x="6693461" y="3419739"/>
            <a:ext cx="2759432" cy="2764492"/>
          </a:xfrm>
          <a:prstGeom prst="rect">
            <a:avLst/>
          </a:prstGeom>
        </p:spPr>
      </p:pic>
      <p:sp>
        <p:nvSpPr>
          <p:cNvPr id="5" name="TextBox 4">
            <a:extLst>
              <a:ext uri="{FF2B5EF4-FFF2-40B4-BE49-F238E27FC236}">
                <a16:creationId xmlns:a16="http://schemas.microsoft.com/office/drawing/2014/main" id="{40360510-5F35-2A2C-BACA-AF887188E040}"/>
              </a:ext>
            </a:extLst>
          </p:cNvPr>
          <p:cNvSpPr txBox="1"/>
          <p:nvPr/>
        </p:nvSpPr>
        <p:spPr>
          <a:xfrm>
            <a:off x="6688143" y="3386948"/>
            <a:ext cx="856527" cy="584775"/>
          </a:xfrm>
          <a:prstGeom prst="rect">
            <a:avLst/>
          </a:prstGeom>
          <a:noFill/>
        </p:spPr>
        <p:txBody>
          <a:bodyPr wrap="square" rtlCol="0">
            <a:spAutoFit/>
          </a:bodyPr>
          <a:lstStyle/>
          <a:p>
            <a:r>
              <a:rPr lang="en-US" sz="3200" dirty="0">
                <a:solidFill>
                  <a:srgbClr val="D2A000"/>
                </a:solidFill>
              </a:rPr>
              <a:t>0</a:t>
            </a:r>
          </a:p>
        </p:txBody>
      </p:sp>
      <p:sp>
        <p:nvSpPr>
          <p:cNvPr id="13" name="TextBox 12">
            <a:extLst>
              <a:ext uri="{FF2B5EF4-FFF2-40B4-BE49-F238E27FC236}">
                <a16:creationId xmlns:a16="http://schemas.microsoft.com/office/drawing/2014/main" id="{3769EFE0-B163-9F8B-793C-59C2AA7FD14C}"/>
              </a:ext>
            </a:extLst>
          </p:cNvPr>
          <p:cNvSpPr txBox="1"/>
          <p:nvPr/>
        </p:nvSpPr>
        <p:spPr>
          <a:xfrm>
            <a:off x="8073177" y="3386948"/>
            <a:ext cx="856527" cy="584775"/>
          </a:xfrm>
          <a:prstGeom prst="rect">
            <a:avLst/>
          </a:prstGeom>
          <a:noFill/>
        </p:spPr>
        <p:txBody>
          <a:bodyPr wrap="square" rtlCol="0">
            <a:spAutoFit/>
          </a:bodyPr>
          <a:lstStyle/>
          <a:p>
            <a:r>
              <a:rPr lang="en-US" sz="3200" dirty="0">
                <a:solidFill>
                  <a:srgbClr val="D2A000"/>
                </a:solidFill>
              </a:rPr>
              <a:t>1</a:t>
            </a:r>
          </a:p>
        </p:txBody>
      </p:sp>
      <p:sp>
        <p:nvSpPr>
          <p:cNvPr id="14" name="TextBox 13">
            <a:extLst>
              <a:ext uri="{FF2B5EF4-FFF2-40B4-BE49-F238E27FC236}">
                <a16:creationId xmlns:a16="http://schemas.microsoft.com/office/drawing/2014/main" id="{E5C39998-332A-9DEB-2AB8-C8F66B1D547C}"/>
              </a:ext>
            </a:extLst>
          </p:cNvPr>
          <p:cNvSpPr txBox="1"/>
          <p:nvPr/>
        </p:nvSpPr>
        <p:spPr>
          <a:xfrm>
            <a:off x="6627428" y="4729343"/>
            <a:ext cx="856527" cy="584775"/>
          </a:xfrm>
          <a:prstGeom prst="rect">
            <a:avLst/>
          </a:prstGeom>
          <a:noFill/>
        </p:spPr>
        <p:txBody>
          <a:bodyPr wrap="square" rtlCol="0">
            <a:spAutoFit/>
          </a:bodyPr>
          <a:lstStyle/>
          <a:p>
            <a:r>
              <a:rPr lang="en-US" sz="3200" dirty="0">
                <a:solidFill>
                  <a:srgbClr val="D2A000"/>
                </a:solidFill>
              </a:rPr>
              <a:t>2</a:t>
            </a:r>
          </a:p>
        </p:txBody>
      </p:sp>
      <p:sp>
        <p:nvSpPr>
          <p:cNvPr id="15" name="TextBox 14">
            <a:extLst>
              <a:ext uri="{FF2B5EF4-FFF2-40B4-BE49-F238E27FC236}">
                <a16:creationId xmlns:a16="http://schemas.microsoft.com/office/drawing/2014/main" id="{45E702E6-2AC2-8951-896B-3787CCF0A842}"/>
              </a:ext>
            </a:extLst>
          </p:cNvPr>
          <p:cNvSpPr txBox="1"/>
          <p:nvPr/>
        </p:nvSpPr>
        <p:spPr>
          <a:xfrm>
            <a:off x="8040160" y="4722396"/>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E4BA64C-D2CB-911C-B2E1-62D03CE01B69}"/>
                  </a:ext>
                </a:extLst>
              </p:cNvPr>
              <p:cNvSpPr txBox="1"/>
              <p:nvPr/>
            </p:nvSpPr>
            <p:spPr>
              <a:xfrm>
                <a:off x="6973829" y="4112886"/>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6" name="TextBox 15">
                <a:extLst>
                  <a:ext uri="{FF2B5EF4-FFF2-40B4-BE49-F238E27FC236}">
                    <a16:creationId xmlns:a16="http://schemas.microsoft.com/office/drawing/2014/main" id="{9E4BA64C-D2CB-911C-B2E1-62D03CE01B69}"/>
                  </a:ext>
                </a:extLst>
              </p:cNvPr>
              <p:cNvSpPr txBox="1">
                <a:spLocks noRot="1" noChangeAspect="1" noMove="1" noResize="1" noEditPoints="1" noAdjustHandles="1" noChangeArrowheads="1" noChangeShapeType="1" noTextEdit="1"/>
              </p:cNvSpPr>
              <p:nvPr/>
            </p:nvSpPr>
            <p:spPr>
              <a:xfrm>
                <a:off x="6973829" y="4112886"/>
                <a:ext cx="856527"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194681A9-C005-8B10-01A6-52BAB155E400}"/>
                  </a:ext>
                </a:extLst>
              </p:cNvPr>
              <p:cNvSpPr txBox="1"/>
              <p:nvPr/>
            </p:nvSpPr>
            <p:spPr>
              <a:xfrm>
                <a:off x="6973828" y="51788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7" name="TextBox 16">
                <a:extLst>
                  <a:ext uri="{FF2B5EF4-FFF2-40B4-BE49-F238E27FC236}">
                    <a16:creationId xmlns:a16="http://schemas.microsoft.com/office/drawing/2014/main" id="{194681A9-C005-8B10-01A6-52BAB155E400}"/>
                  </a:ext>
                </a:extLst>
              </p:cNvPr>
              <p:cNvSpPr txBox="1">
                <a:spLocks noRot="1" noChangeAspect="1" noMove="1" noResize="1" noEditPoints="1" noAdjustHandles="1" noChangeArrowheads="1" noChangeShapeType="1" noTextEdit="1"/>
              </p:cNvSpPr>
              <p:nvPr/>
            </p:nvSpPr>
            <p:spPr>
              <a:xfrm>
                <a:off x="6973828" y="517888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961B003-16D0-F99A-D77A-2D189D154019}"/>
                  </a:ext>
                </a:extLst>
              </p:cNvPr>
              <p:cNvSpPr txBox="1"/>
              <p:nvPr/>
            </p:nvSpPr>
            <p:spPr>
              <a:xfrm>
                <a:off x="8785191" y="4020940"/>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8" name="TextBox 17">
                <a:extLst>
                  <a:ext uri="{FF2B5EF4-FFF2-40B4-BE49-F238E27FC236}">
                    <a16:creationId xmlns:a16="http://schemas.microsoft.com/office/drawing/2014/main" id="{F961B003-16D0-F99A-D77A-2D189D154019}"/>
                  </a:ext>
                </a:extLst>
              </p:cNvPr>
              <p:cNvSpPr txBox="1">
                <a:spLocks noRot="1" noChangeAspect="1" noMove="1" noResize="1" noEditPoints="1" noAdjustHandles="1" noChangeArrowheads="1" noChangeShapeType="1" noTextEdit="1"/>
              </p:cNvSpPr>
              <p:nvPr/>
            </p:nvSpPr>
            <p:spPr>
              <a:xfrm>
                <a:off x="8785191" y="4020940"/>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58E1495-C994-9B65-03B9-6230F3E43A76}"/>
                  </a:ext>
                </a:extLst>
              </p:cNvPr>
              <p:cNvSpPr txBox="1"/>
              <p:nvPr/>
            </p:nvSpPr>
            <p:spPr>
              <a:xfrm>
                <a:off x="8352559" y="4585036"/>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9" name="TextBox 18">
                <a:extLst>
                  <a:ext uri="{FF2B5EF4-FFF2-40B4-BE49-F238E27FC236}">
                    <a16:creationId xmlns:a16="http://schemas.microsoft.com/office/drawing/2014/main" id="{558E1495-C994-9B65-03B9-6230F3E43A76}"/>
                  </a:ext>
                </a:extLst>
              </p:cNvPr>
              <p:cNvSpPr txBox="1">
                <a:spLocks noRot="1" noChangeAspect="1" noMove="1" noResize="1" noEditPoints="1" noAdjustHandles="1" noChangeArrowheads="1" noChangeShapeType="1" noTextEdit="1"/>
              </p:cNvSpPr>
              <p:nvPr/>
            </p:nvSpPr>
            <p:spPr>
              <a:xfrm>
                <a:off x="8352559" y="4585036"/>
                <a:ext cx="856527" cy="769441"/>
              </a:xfrm>
              <a:prstGeom prst="rect">
                <a:avLst/>
              </a:prstGeom>
              <a:blipFill>
                <a:blip r:embed="rId7"/>
                <a:stretch>
                  <a:fillRect/>
                </a:stretch>
              </a:blipFill>
            </p:spPr>
            <p:txBody>
              <a:bodyPr/>
              <a:lstStyle/>
              <a:p>
                <a:r>
                  <a:rPr lang="en-US">
                    <a:noFill/>
                  </a:rPr>
                  <a:t> </a:t>
                </a:r>
              </a:p>
            </p:txBody>
          </p:sp>
        </mc:Fallback>
      </mc:AlternateContent>
      <p:sp>
        <p:nvSpPr>
          <p:cNvPr id="24" name="Arrow: Circular 23">
            <a:extLst>
              <a:ext uri="{FF2B5EF4-FFF2-40B4-BE49-F238E27FC236}">
                <a16:creationId xmlns:a16="http://schemas.microsoft.com/office/drawing/2014/main" id="{BA78616D-FBB6-B94A-D574-E7A927607386}"/>
              </a:ext>
            </a:extLst>
          </p:cNvPr>
          <p:cNvSpPr/>
          <p:nvPr/>
        </p:nvSpPr>
        <p:spPr>
          <a:xfrm rot="5400000">
            <a:off x="9037956" y="4112649"/>
            <a:ext cx="1150120" cy="1333537"/>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D811A47C-ED36-29D9-F66B-0AC8AB355D88}"/>
                  </a:ext>
                </a:extLst>
              </p:cNvPr>
              <p:cNvSpPr txBox="1"/>
              <p:nvPr/>
            </p:nvSpPr>
            <p:spPr>
              <a:xfrm>
                <a:off x="10218463" y="4544677"/>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=1</m:t>
                      </m:r>
                    </m:oMath>
                  </m:oMathPara>
                </a14:m>
                <a:endParaRPr lang="en-US" sz="2400" dirty="0">
                  <a:solidFill>
                    <a:srgbClr val="0070C0"/>
                  </a:solidFill>
                </a:endParaRPr>
              </a:p>
            </p:txBody>
          </p:sp>
        </mc:Choice>
        <mc:Fallback>
          <p:sp>
            <p:nvSpPr>
              <p:cNvPr id="25" name="TextBox 24">
                <a:extLst>
                  <a:ext uri="{FF2B5EF4-FFF2-40B4-BE49-F238E27FC236}">
                    <a16:creationId xmlns:a16="http://schemas.microsoft.com/office/drawing/2014/main" id="{D811A47C-ED36-29D9-F66B-0AC8AB355D88}"/>
                  </a:ext>
                </a:extLst>
              </p:cNvPr>
              <p:cNvSpPr txBox="1">
                <a:spLocks noRot="1" noChangeAspect="1" noMove="1" noResize="1" noEditPoints="1" noAdjustHandles="1" noChangeArrowheads="1" noChangeShapeType="1" noTextEdit="1"/>
              </p:cNvSpPr>
              <p:nvPr/>
            </p:nvSpPr>
            <p:spPr>
              <a:xfrm>
                <a:off x="10218463" y="4544677"/>
                <a:ext cx="1177214" cy="461665"/>
              </a:xfrm>
              <a:prstGeom prst="rect">
                <a:avLst/>
              </a:prstGeom>
              <a:blipFill>
                <a:blip r:embed="rId8"/>
                <a:stretch>
                  <a:fillRect/>
                </a:stretch>
              </a:blipFill>
            </p:spPr>
            <p:txBody>
              <a:bodyPr/>
              <a:lstStyle/>
              <a:p>
                <a:r>
                  <a:rPr lang="en-US">
                    <a:noFill/>
                  </a:rPr>
                  <a:t> </a:t>
                </a:r>
              </a:p>
            </p:txBody>
          </p:sp>
        </mc:Fallback>
      </mc:AlternateContent>
      <p:sp>
        <p:nvSpPr>
          <p:cNvPr id="26" name="Arrow: Circular 25">
            <a:extLst>
              <a:ext uri="{FF2B5EF4-FFF2-40B4-BE49-F238E27FC236}">
                <a16:creationId xmlns:a16="http://schemas.microsoft.com/office/drawing/2014/main" id="{4E055F89-737F-2A67-81C4-3496C0FDDD5F}"/>
              </a:ext>
            </a:extLst>
          </p:cNvPr>
          <p:cNvSpPr/>
          <p:nvPr/>
        </p:nvSpPr>
        <p:spPr>
          <a:xfrm rot="10800000" flipV="1">
            <a:off x="7549988" y="2649070"/>
            <a:ext cx="1150120" cy="1353406"/>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94B8360D-AF18-73A2-3C88-93717AB30A9D}"/>
                  </a:ext>
                </a:extLst>
              </p:cNvPr>
              <p:cNvSpPr txBox="1"/>
              <p:nvPr/>
            </p:nvSpPr>
            <p:spPr>
              <a:xfrm>
                <a:off x="7536441" y="2240292"/>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p:sp>
            <p:nvSpPr>
              <p:cNvPr id="27" name="TextBox 26">
                <a:extLst>
                  <a:ext uri="{FF2B5EF4-FFF2-40B4-BE49-F238E27FC236}">
                    <a16:creationId xmlns:a16="http://schemas.microsoft.com/office/drawing/2014/main" id="{94B8360D-AF18-73A2-3C88-93717AB30A9D}"/>
                  </a:ext>
                </a:extLst>
              </p:cNvPr>
              <p:cNvSpPr txBox="1">
                <a:spLocks noRot="1" noChangeAspect="1" noMove="1" noResize="1" noEditPoints="1" noAdjustHandles="1" noChangeArrowheads="1" noChangeShapeType="1" noTextEdit="1"/>
              </p:cNvSpPr>
              <p:nvPr/>
            </p:nvSpPr>
            <p:spPr>
              <a:xfrm>
                <a:off x="7536441" y="2240292"/>
                <a:ext cx="1177214" cy="461665"/>
              </a:xfrm>
              <a:prstGeom prst="rect">
                <a:avLst/>
              </a:prstGeom>
              <a:blipFill>
                <a:blip r:embed="rId9"/>
                <a:stretch>
                  <a:fillRect/>
                </a:stretch>
              </a:blipFill>
            </p:spPr>
            <p:txBody>
              <a:bodyPr/>
              <a:lstStyle/>
              <a:p>
                <a:r>
                  <a:rPr lang="en-US">
                    <a:noFill/>
                  </a:rPr>
                  <a:t> </a:t>
                </a:r>
              </a:p>
            </p:txBody>
          </p:sp>
        </mc:Fallback>
      </mc:AlternateContent>
      <p:sp>
        <p:nvSpPr>
          <p:cNvPr id="28" name="Arrow: Circular 27">
            <a:extLst>
              <a:ext uri="{FF2B5EF4-FFF2-40B4-BE49-F238E27FC236}">
                <a16:creationId xmlns:a16="http://schemas.microsoft.com/office/drawing/2014/main" id="{4CD71910-2C97-A2E8-3EB4-B17A08868A1B}"/>
              </a:ext>
            </a:extLst>
          </p:cNvPr>
          <p:cNvSpPr/>
          <p:nvPr/>
        </p:nvSpPr>
        <p:spPr>
          <a:xfrm rot="16200000" flipH="1">
            <a:off x="5975364" y="4153225"/>
            <a:ext cx="1150120" cy="1333537"/>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92F7F025-6F71-877F-6A05-CF1A8D277CA9}"/>
                  </a:ext>
                </a:extLst>
              </p:cNvPr>
              <p:cNvSpPr txBox="1"/>
              <p:nvPr/>
            </p:nvSpPr>
            <p:spPr>
              <a:xfrm>
                <a:off x="4920558" y="4795518"/>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p:sp>
            <p:nvSpPr>
              <p:cNvPr id="29" name="TextBox 28">
                <a:extLst>
                  <a:ext uri="{FF2B5EF4-FFF2-40B4-BE49-F238E27FC236}">
                    <a16:creationId xmlns:a16="http://schemas.microsoft.com/office/drawing/2014/main" id="{92F7F025-6F71-877F-6A05-CF1A8D277CA9}"/>
                  </a:ext>
                </a:extLst>
              </p:cNvPr>
              <p:cNvSpPr txBox="1">
                <a:spLocks noRot="1" noChangeAspect="1" noMove="1" noResize="1" noEditPoints="1" noAdjustHandles="1" noChangeArrowheads="1" noChangeShapeType="1" noTextEdit="1"/>
              </p:cNvSpPr>
              <p:nvPr/>
            </p:nvSpPr>
            <p:spPr>
              <a:xfrm>
                <a:off x="4920558" y="4795518"/>
                <a:ext cx="1177214" cy="461665"/>
              </a:xfrm>
              <a:prstGeom prst="rect">
                <a:avLst/>
              </a:prstGeom>
              <a:blipFill>
                <a:blip r:embed="rId10"/>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E1078D5B-6AA2-79AC-CC89-AAE04FA6000B}"/>
              </a:ext>
            </a:extLst>
          </p:cNvPr>
          <p:cNvCxnSpPr>
            <a:cxnSpLocks/>
          </p:cNvCxnSpPr>
          <p:nvPr/>
        </p:nvCxnSpPr>
        <p:spPr>
          <a:xfrm>
            <a:off x="7334755" y="4132938"/>
            <a:ext cx="4198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46582AF-F431-5339-51BC-918D04ABB6F2}"/>
              </a:ext>
            </a:extLst>
          </p:cNvPr>
          <p:cNvCxnSpPr>
            <a:cxnSpLocks/>
          </p:cNvCxnSpPr>
          <p:nvPr/>
        </p:nvCxnSpPr>
        <p:spPr>
          <a:xfrm>
            <a:off x="7348302" y="4132938"/>
            <a:ext cx="0" cy="376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E2518B6-E801-9AA2-A712-7CC5DC52F2B3}"/>
              </a:ext>
            </a:extLst>
          </p:cNvPr>
          <p:cNvCxnSpPr>
            <a:cxnSpLocks/>
          </p:cNvCxnSpPr>
          <p:nvPr/>
        </p:nvCxnSpPr>
        <p:spPr>
          <a:xfrm flipV="1">
            <a:off x="7348302" y="3727875"/>
            <a:ext cx="0" cy="405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C51DD66-9FD4-ACBC-106B-D16F62EB2D7D}"/>
              </a:ext>
            </a:extLst>
          </p:cNvPr>
          <p:cNvCxnSpPr>
            <a:cxnSpLocks/>
          </p:cNvCxnSpPr>
          <p:nvPr/>
        </p:nvCxnSpPr>
        <p:spPr>
          <a:xfrm>
            <a:off x="9119937" y="3574566"/>
            <a:ext cx="4198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18B2CA5-0484-06A1-17B5-5889FD11CF94}"/>
              </a:ext>
            </a:extLst>
          </p:cNvPr>
          <p:cNvCxnSpPr>
            <a:cxnSpLocks/>
          </p:cNvCxnSpPr>
          <p:nvPr/>
        </p:nvCxnSpPr>
        <p:spPr>
          <a:xfrm>
            <a:off x="9133484" y="3574566"/>
            <a:ext cx="0" cy="376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348C661-F814-47D3-82A1-7496A1C86ACD}"/>
              </a:ext>
            </a:extLst>
          </p:cNvPr>
          <p:cNvCxnSpPr>
            <a:cxnSpLocks/>
          </p:cNvCxnSpPr>
          <p:nvPr/>
        </p:nvCxnSpPr>
        <p:spPr>
          <a:xfrm flipH="1">
            <a:off x="8683239" y="3574566"/>
            <a:ext cx="4502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3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231AE-4A25-3C42-3282-C13FCF820F4D}"/>
              </a:ext>
            </a:extLst>
          </p:cNvPr>
          <p:cNvSpPr>
            <a:spLocks noGrp="1"/>
          </p:cNvSpPr>
          <p:nvPr>
            <p:ph type="title"/>
          </p:nvPr>
        </p:nvSpPr>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6E06D9-9BE7-CAC0-0914-CA2927ACBBCA}"/>
                  </a:ext>
                </a:extLst>
              </p:cNvPr>
              <p:cNvSpPr>
                <a:spLocks noGrp="1"/>
              </p:cNvSpPr>
              <p:nvPr>
                <p:ph idx="1"/>
              </p:nvPr>
            </p:nvSpPr>
            <p:spPr>
              <a:xfrm>
                <a:off x="119412" y="2453950"/>
                <a:ext cx="5032469" cy="3870339"/>
              </a:xfrm>
            </p:spPr>
            <p:txBody>
              <a:bodyPr>
                <a:normAutofit/>
              </a:bodyPr>
              <a:lstStyle/>
              <a:p>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solidFill>
                              <a:srgbClr val="D2A000"/>
                            </a:solidFill>
                            <a:latin typeface="Cambria Math" panose="02040503050406030204" pitchFamily="18" charset="0"/>
                          </a:rPr>
                          <m:t>𝑆</m:t>
                        </m:r>
                        <m:r>
                          <a:rPr lang="en-US" sz="3200" b="0" i="1" smtClean="0">
                            <a:latin typeface="Cambria Math" panose="02040503050406030204" pitchFamily="18" charset="0"/>
                          </a:rPr>
                          <m:t>,</m:t>
                        </m:r>
                        <m:r>
                          <a:rPr lang="en-US" sz="3200" b="0" i="1" smtClean="0">
                            <a:solidFill>
                              <a:srgbClr val="C00000"/>
                            </a:solidFill>
                            <a:latin typeface="Cambria Math" panose="02040503050406030204" pitchFamily="18" charset="0"/>
                          </a:rPr>
                          <m:t>𝐴</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𝑅</m:t>
                        </m:r>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 </m:t>
                        </m:r>
                      </m:e>
                    </m:d>
                  </m:oMath>
                </a14:m>
                <a:endParaRPr lang="en-US" sz="3200" b="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b="0" i="1" dirty="0" smtClean="0">
                        <a:latin typeface="Cambria Math" panose="02040503050406030204" pitchFamily="18" charset="0"/>
                      </a:rPr>
                      <m:t>{</m:t>
                    </m:r>
                    <m:r>
                      <a:rPr lang="en-US" sz="2800" b="0" i="1" dirty="0" smtClean="0">
                        <a:solidFill>
                          <a:srgbClr val="D2A000"/>
                        </a:solidFill>
                        <a:latin typeface="Cambria Math" panose="02040503050406030204" pitchFamily="18" charset="0"/>
                      </a:rPr>
                      <m:t>0,1,2,3</m:t>
                    </m:r>
                    <m:r>
                      <a:rPr lang="en-US" sz="2800" b="0" i="1" dirty="0" smtClean="0">
                        <a:latin typeface="Cambria Math" panose="02040503050406030204" pitchFamily="18" charset="0"/>
                      </a:rPr>
                      <m:t>}</m:t>
                    </m:r>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𝐴</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smtClean="0">
                            <a:solidFill>
                              <a:srgbClr val="C00000"/>
                            </a:solidFill>
                            <a:latin typeface="Cambria Math" panose="02040503050406030204" pitchFamily="18" charset="0"/>
                          </a:rPr>
                          <m:t>0:⃪</m:t>
                        </m:r>
                        <m:r>
                          <a:rPr lang="en-US" sz="2800" b="0" i="1" smtClean="0">
                            <a:latin typeface="Cambria Math" panose="02040503050406030204" pitchFamily="18" charset="0"/>
                          </a:rPr>
                          <m:t>, </m:t>
                        </m:r>
                        <m:r>
                          <a:rPr lang="en-US" sz="2800" i="1" smtClean="0">
                            <a:solidFill>
                              <a:srgbClr val="C00000"/>
                            </a:solidFill>
                            <a:latin typeface="Cambria Math" panose="02040503050406030204" pitchFamily="18" charset="0"/>
                          </a:rPr>
                          <m:t>1:↓</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2:</m:t>
                        </m:r>
                        <m:r>
                          <a:rPr lang="en-US" sz="2800" i="1" smtClean="0">
                            <a:solidFill>
                              <a:srgbClr val="C00000"/>
                            </a:solidFill>
                            <a:latin typeface="Cambria Math" panose="02040503050406030204" pitchFamily="18" charset="0"/>
                          </a:rPr>
                          <m:t>→</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3:</m:t>
                        </m:r>
                        <m:r>
                          <a:rPr lang="en-US" sz="2800" i="1" smtClean="0">
                            <a:solidFill>
                              <a:srgbClr val="C00000"/>
                            </a:solidFill>
                            <a:latin typeface="Cambria Math" panose="02040503050406030204" pitchFamily="18" charset="0"/>
                          </a:rPr>
                          <m:t>↑</m:t>
                        </m:r>
                      </m:e>
                    </m:d>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i="1">
                        <a:solidFill>
                          <a:srgbClr val="C00000"/>
                        </a:solidFill>
                        <a:latin typeface="Cambria Math" panose="02040503050406030204" pitchFamily="18" charset="0"/>
                      </a:rPr>
                      <m:t>𝐴</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oMath>
                </a14:m>
                <a:r>
                  <a:rPr lang="en-US" sz="2800" b="1" dirty="0"/>
                  <a:t>: </a:t>
                </a:r>
              </a:p>
              <a:p>
                <a:pPr lvl="1"/>
                <a14:m>
                  <m:oMath xmlns:m="http://schemas.openxmlformats.org/officeDocument/2006/math">
                    <m:r>
                      <a:rPr lang="en-US" sz="2800" b="0" i="1" smtClean="0">
                        <a:solidFill>
                          <a:srgbClr val="0070C0"/>
                        </a:solidFill>
                        <a:latin typeface="Cambria Math" panose="02040503050406030204" pitchFamily="18" charset="0"/>
                      </a:rPr>
                      <m:t>𝑅</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𝐴</m:t>
                    </m:r>
                  </m:oMath>
                </a14:m>
                <a:r>
                  <a:rPr lang="en-US" sz="2800" b="1" dirty="0"/>
                  <a:t>: </a:t>
                </a:r>
                <a:r>
                  <a:rPr lang="en-US" sz="2800" dirty="0"/>
                  <a:t> </a:t>
                </a:r>
              </a:p>
            </p:txBody>
          </p:sp>
        </mc:Choice>
        <mc:Fallback>
          <p:sp>
            <p:nvSpPr>
              <p:cNvPr id="3" name="Content Placeholder 2">
                <a:extLst>
                  <a:ext uri="{FF2B5EF4-FFF2-40B4-BE49-F238E27FC236}">
                    <a16:creationId xmlns:a16="http://schemas.microsoft.com/office/drawing/2014/main" id="{BC6E06D9-9BE7-CAC0-0914-CA2927ACBBCA}"/>
                  </a:ext>
                </a:extLst>
              </p:cNvPr>
              <p:cNvSpPr>
                <a:spLocks noGrp="1" noRot="1" noChangeAspect="1" noMove="1" noResize="1" noEditPoints="1" noAdjustHandles="1" noChangeArrowheads="1" noChangeShapeType="1" noTextEdit="1"/>
              </p:cNvSpPr>
              <p:nvPr>
                <p:ph idx="1"/>
              </p:nvPr>
            </p:nvSpPr>
            <p:spPr>
              <a:xfrm>
                <a:off x="119412" y="2453950"/>
                <a:ext cx="5032469" cy="3870339"/>
              </a:xfr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1D2043B9-5A73-3101-1B92-6D4EF8CF5CFD}"/>
                  </a:ext>
                </a:extLst>
              </p:cNvPr>
              <p:cNvGraphicFramePr>
                <a:graphicFrameLocks noGrp="1"/>
              </p:cNvGraphicFramePr>
              <p:nvPr>
                <p:extLst>
                  <p:ext uri="{D42A27DB-BD31-4B8C-83A1-F6EECF244321}">
                    <p14:modId xmlns:p14="http://schemas.microsoft.com/office/powerpoint/2010/main" val="704765067"/>
                  </p:ext>
                </p:extLst>
              </p:nvPr>
            </p:nvGraphicFramePr>
            <p:xfrm>
              <a:off x="4692875" y="3009607"/>
              <a:ext cx="4441703" cy="2752827"/>
            </p:xfrm>
            <a:graphic>
              <a:graphicData uri="http://schemas.openxmlformats.org/drawingml/2006/table">
                <a:tbl>
                  <a:tblPr firstRow="1" bandRow="1">
                    <a:tableStyleId>{E8034E78-7F5D-4C2E-B375-FC64B27BC917}</a:tableStyleId>
                  </a:tblPr>
                  <a:tblGrid>
                    <a:gridCol w="387303">
                      <a:extLst>
                        <a:ext uri="{9D8B030D-6E8A-4147-A177-3AD203B41FA5}">
                          <a16:colId xmlns:a16="http://schemas.microsoft.com/office/drawing/2014/main" val="2686581"/>
                        </a:ext>
                      </a:extLst>
                    </a:gridCol>
                    <a:gridCol w="359073">
                      <a:extLst>
                        <a:ext uri="{9D8B030D-6E8A-4147-A177-3AD203B41FA5}">
                          <a16:colId xmlns:a16="http://schemas.microsoft.com/office/drawing/2014/main" val="3291580236"/>
                        </a:ext>
                      </a:extLst>
                    </a:gridCol>
                    <a:gridCol w="594430">
                      <a:extLst>
                        <a:ext uri="{9D8B030D-6E8A-4147-A177-3AD203B41FA5}">
                          <a16:colId xmlns:a16="http://schemas.microsoft.com/office/drawing/2014/main" val="1070491557"/>
                        </a:ext>
                      </a:extLst>
                    </a:gridCol>
                    <a:gridCol w="518996">
                      <a:extLst>
                        <a:ext uri="{9D8B030D-6E8A-4147-A177-3AD203B41FA5}">
                          <a16:colId xmlns:a16="http://schemas.microsoft.com/office/drawing/2014/main" val="395356108"/>
                        </a:ext>
                      </a:extLst>
                    </a:gridCol>
                    <a:gridCol w="639693">
                      <a:extLst>
                        <a:ext uri="{9D8B030D-6E8A-4147-A177-3AD203B41FA5}">
                          <a16:colId xmlns:a16="http://schemas.microsoft.com/office/drawing/2014/main" val="41222295"/>
                        </a:ext>
                      </a:extLst>
                    </a:gridCol>
                    <a:gridCol w="567275">
                      <a:extLst>
                        <a:ext uri="{9D8B030D-6E8A-4147-A177-3AD203B41FA5}">
                          <a16:colId xmlns:a16="http://schemas.microsoft.com/office/drawing/2014/main" val="2245702635"/>
                        </a:ext>
                      </a:extLst>
                    </a:gridCol>
                    <a:gridCol w="700042">
                      <a:extLst>
                        <a:ext uri="{9D8B030D-6E8A-4147-A177-3AD203B41FA5}">
                          <a16:colId xmlns:a16="http://schemas.microsoft.com/office/drawing/2014/main" val="1086080346"/>
                        </a:ext>
                      </a:extLst>
                    </a:gridCol>
                    <a:gridCol w="674891">
                      <a:extLst>
                        <a:ext uri="{9D8B030D-6E8A-4147-A177-3AD203B41FA5}">
                          <a16:colId xmlns:a16="http://schemas.microsoft.com/office/drawing/2014/main" val="1994523226"/>
                        </a:ext>
                      </a:extLst>
                    </a:gridCol>
                  </a:tblGrid>
                  <a:tr h="393261">
                    <a:tc>
                      <a:txBody>
                        <a:bodyPr/>
                        <a:lstStyle/>
                        <a:p>
                          <a:r>
                            <a:rPr lang="en-US" dirty="0">
                              <a:solidFill>
                                <a:srgbClr val="D2A000"/>
                              </a:solidFill>
                            </a:rPr>
                            <a:t>S</a:t>
                          </a:r>
                        </a:p>
                      </a:txBody>
                      <a:tcPr/>
                    </a:tc>
                    <a:tc>
                      <a:txBody>
                        <a:bodyPr/>
                        <a:lstStyle/>
                        <a:p>
                          <a:r>
                            <a:rPr lang="en-US" dirty="0">
                              <a:solidFill>
                                <a:srgbClr val="C00000"/>
                              </a:solidFill>
                            </a:rPr>
                            <a:t>A</a:t>
                          </a:r>
                        </a:p>
                      </a:txBody>
                      <a:tcPr/>
                    </a:tc>
                    <a:tc>
                      <a:txBody>
                        <a:bodyPr/>
                        <a:lstStyle/>
                        <a:p>
                          <a:r>
                            <a:rPr lang="en-US" dirty="0">
                              <a:solidFill>
                                <a:srgbClr val="D2A000"/>
                              </a:solidFill>
                            </a:rPr>
                            <a:t>S0</a:t>
                          </a:r>
                        </a:p>
                      </a:txBody>
                      <a:tcPr/>
                    </a:tc>
                    <a:tc>
                      <a:txBody>
                        <a:bodyPr/>
                        <a:lstStyle/>
                        <a:p>
                          <a:r>
                            <a:rPr lang="en-US" dirty="0">
                              <a:solidFill>
                                <a:srgbClr val="D2A000"/>
                              </a:solidFill>
                            </a:rPr>
                            <a:t>S1</a:t>
                          </a:r>
                        </a:p>
                      </a:txBody>
                      <a:tcPr/>
                    </a:tc>
                    <a:tc>
                      <a:txBody>
                        <a:bodyPr/>
                        <a:lstStyle/>
                        <a:p>
                          <a:r>
                            <a:rPr lang="en-US" dirty="0">
                              <a:solidFill>
                                <a:srgbClr val="D2A000"/>
                              </a:solidFill>
                            </a:rPr>
                            <a:t>S2</a:t>
                          </a:r>
                        </a:p>
                      </a:txBody>
                      <a:tcPr/>
                    </a:tc>
                    <a:tc>
                      <a:txBody>
                        <a:bodyPr/>
                        <a:lstStyle/>
                        <a:p>
                          <a:r>
                            <a:rPr lang="en-US" dirty="0">
                              <a:solidFill>
                                <a:srgbClr val="D2A000"/>
                              </a:solidFill>
                            </a:rPr>
                            <a:t>S3</a:t>
                          </a:r>
                        </a:p>
                      </a:txBody>
                      <a:tcPr/>
                    </a:tc>
                    <a:tc>
                      <a:txBody>
                        <a:bodyPr/>
                        <a:lstStyle/>
                        <a:p>
                          <a:r>
                            <a:rPr lang="en-US" dirty="0">
                              <a:solidFill>
                                <a:srgbClr val="0070C0"/>
                              </a:solidFill>
                            </a:rPr>
                            <a:t>r=0</a:t>
                          </a:r>
                        </a:p>
                      </a:txBody>
                      <a:tcPr/>
                    </a:tc>
                    <a:tc>
                      <a:txBody>
                        <a:bodyPr/>
                        <a:lstStyle/>
                        <a:p>
                          <a:r>
                            <a:rPr lang="en-US" dirty="0">
                              <a:solidFill>
                                <a:srgbClr val="0070C0"/>
                              </a:solidFill>
                            </a:rPr>
                            <a:t>r=1</a:t>
                          </a:r>
                        </a:p>
                      </a:txBody>
                      <a:tcPr/>
                    </a:tc>
                    <a:extLst>
                      <a:ext uri="{0D108BD9-81ED-4DB2-BD59-A6C34878D82A}">
                        <a16:rowId xmlns:a16="http://schemas.microsoft.com/office/drawing/2014/main" val="2594388253"/>
                      </a:ext>
                    </a:extLst>
                  </a:tr>
                  <a:tr h="393261">
                    <a:tc>
                      <a:txBody>
                        <a:bodyPr/>
                        <a:lstStyle/>
                        <a:p>
                          <a:r>
                            <a:rPr lang="en-US" dirty="0">
                              <a:solidFill>
                                <a:srgbClr val="D2A000"/>
                              </a:solidFill>
                            </a:rPr>
                            <a:t>0</a:t>
                          </a:r>
                        </a:p>
                      </a:txBody>
                      <a:tcPr/>
                    </a:tc>
                    <a:tc>
                      <a:txBody>
                        <a:bodyPr/>
                        <a:lstStyle/>
                        <a:p>
                          <a14:m>
                            <m:oMathPara xmlns:m="http://schemas.openxmlformats.org/officeDocument/2006/math">
                              <m:oMathParaPr>
                                <m:jc m:val="centerGroup"/>
                              </m:oMathParaPr>
                              <m:oMath xmlns:m="http://schemas.openxmlformats.org/officeDocument/2006/math">
                                <m:r>
                                  <a:rPr lang="en-US" sz="1800" smtClean="0">
                                    <a:solidFill>
                                      <a:srgbClr val="C00000"/>
                                    </a:solidFill>
                                  </a:rPr>
                                  <m:t>⃪</m:t>
                                </m:r>
                              </m:oMath>
                            </m:oMathPara>
                          </a14:m>
                          <a:endParaRPr lang="en-US" dirty="0"/>
                        </a:p>
                      </a:txBody>
                      <a:tcPr/>
                    </a:tc>
                    <a:tc>
                      <a:txBody>
                        <a:bodyPr/>
                        <a:lstStyle/>
                        <a:p>
                          <a:r>
                            <a:rPr lang="en-US" dirty="0">
                              <a:solidFill>
                                <a:srgbClr val="D2A000"/>
                              </a:solidFill>
                            </a:rPr>
                            <a:t>2/3</a:t>
                          </a:r>
                        </a:p>
                      </a:txBody>
                      <a:tcPr/>
                    </a:tc>
                    <a:tc>
                      <a:txBody>
                        <a:bodyPr/>
                        <a:lstStyle/>
                        <a:p>
                          <a:r>
                            <a:rPr lang="en-US" dirty="0">
                              <a:solidFill>
                                <a:srgbClr val="D2A000"/>
                              </a:solidFill>
                            </a:rPr>
                            <a:t>0/3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3159240573"/>
                      </a:ext>
                    </a:extLst>
                  </a:tr>
                  <a:tr h="393261">
                    <a:tc>
                      <a:txBody>
                        <a:bodyPr/>
                        <a:lstStyle/>
                        <a:p>
                          <a:r>
                            <a:rPr lang="en-US" dirty="0">
                              <a:solidFill>
                                <a:srgbClr val="D2A000"/>
                              </a:solidFill>
                            </a:rPr>
                            <a:t>0</a:t>
                          </a:r>
                        </a:p>
                      </a:txBody>
                      <a:tcPr/>
                    </a:tc>
                    <a:tc>
                      <a:txBody>
                        <a:bodyPr/>
                        <a:lstStyle/>
                        <a:p>
                          <a14:m>
                            <m:oMathPara xmlns:m="http://schemas.openxmlformats.org/officeDocument/2006/math">
                              <m:oMathParaPr>
                                <m:jc m:val="centerGroup"/>
                              </m:oMathParaPr>
                              <m:oMath xmlns:m="http://schemas.openxmlformats.org/officeDocument/2006/math">
                                <m:r>
                                  <a:rPr lang="en-US" sz="1800" smtClean="0">
                                    <a:solidFill>
                                      <a:srgbClr val="C00000"/>
                                    </a:solidFill>
                                  </a:rPr>
                                  <m:t>↓</m:t>
                                </m:r>
                              </m:oMath>
                            </m:oMathPara>
                          </a14:m>
                          <a:endParaRPr lang="en-US" dirty="0"/>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2394923433"/>
                      </a:ext>
                    </a:extLst>
                  </a:tr>
                  <a:tr h="393261">
                    <a:tc>
                      <a:txBody>
                        <a:bodyPr/>
                        <a:lstStyle/>
                        <a:p>
                          <a:r>
                            <a:rPr lang="en-US" dirty="0">
                              <a:solidFill>
                                <a:srgbClr val="D2A000"/>
                              </a:solidFill>
                            </a:rPr>
                            <a:t>0</a:t>
                          </a:r>
                        </a:p>
                      </a:txBody>
                      <a:tcPr/>
                    </a:tc>
                    <a:tc>
                      <a:txBody>
                        <a:bodyPr/>
                        <a:lstStyle/>
                        <a:p>
                          <a14:m>
                            <m:oMathPara xmlns:m="http://schemas.openxmlformats.org/officeDocument/2006/math">
                              <m:oMathParaPr>
                                <m:jc m:val="centerGroup"/>
                              </m:oMathParaPr>
                              <m:oMath xmlns:m="http://schemas.openxmlformats.org/officeDocument/2006/math">
                                <m:r>
                                  <a:rPr lang="en-US" sz="1800" smtClean="0">
                                    <a:solidFill>
                                      <a:srgbClr val="C00000"/>
                                    </a:solidFill>
                                  </a:rPr>
                                  <m:t>→</m:t>
                                </m:r>
                              </m:oMath>
                            </m:oMathPara>
                          </a14:m>
                          <a:endParaRPr lang="en-US" dirty="0"/>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1764589735"/>
                      </a:ext>
                    </a:extLst>
                  </a:tr>
                  <a:tr h="393261">
                    <a:tc>
                      <a:txBody>
                        <a:bodyPr/>
                        <a:lstStyle/>
                        <a:p>
                          <a:r>
                            <a:rPr lang="en-US" dirty="0">
                              <a:solidFill>
                                <a:srgbClr val="D2A000"/>
                              </a:solidFill>
                            </a:rPr>
                            <a:t>0</a:t>
                          </a:r>
                        </a:p>
                      </a:txBody>
                      <a:tcPr/>
                    </a:tc>
                    <a:tc>
                      <a:txBody>
                        <a:bodyPr/>
                        <a:lstStyle/>
                        <a:p>
                          <a14:m>
                            <m:oMathPara xmlns:m="http://schemas.openxmlformats.org/officeDocument/2006/math">
                              <m:oMathParaPr>
                                <m:jc m:val="centerGroup"/>
                              </m:oMathParaPr>
                              <m:oMath xmlns:m="http://schemas.openxmlformats.org/officeDocument/2006/math">
                                <m:r>
                                  <a:rPr lang="en-US" sz="1800" smtClean="0">
                                    <a:solidFill>
                                      <a:srgbClr val="C00000"/>
                                    </a:solidFill>
                                  </a:rPr>
                                  <m:t>↑</m:t>
                                </m:r>
                              </m:oMath>
                            </m:oMathPara>
                          </a14:m>
                          <a:endParaRPr lang="en-US" dirty="0"/>
                        </a:p>
                      </a:txBody>
                      <a:tcPr/>
                    </a:tc>
                    <a:tc>
                      <a:txBody>
                        <a:bodyPr/>
                        <a:lstStyle/>
                        <a:p>
                          <a:r>
                            <a:rPr lang="en-US" dirty="0">
                              <a:solidFill>
                                <a:srgbClr val="D2A000"/>
                              </a:solidFill>
                            </a:rPr>
                            <a:t>2/3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4029793044"/>
                      </a:ext>
                    </a:extLst>
                  </a:tr>
                  <a:tr h="393261">
                    <a:tc>
                      <a:txBody>
                        <a:bodyPr/>
                        <a:lstStyle/>
                        <a:p>
                          <a:r>
                            <a:rPr lang="en-US" dirty="0">
                              <a:solidFill>
                                <a:srgbClr val="D2A000"/>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smtClean="0">
                                    <a:solidFill>
                                      <a:srgbClr val="C00000"/>
                                    </a:solidFill>
                                  </a:rPr>
                                  <m:t>⃪</m:t>
                                </m:r>
                              </m:oMath>
                            </m:oMathPara>
                          </a14:m>
                          <a:endParaRPr lang="en-US" dirty="0"/>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D2A000"/>
                              </a:solidFill>
                            </a:rPr>
                            <a:t>1/3</a:t>
                          </a:r>
                        </a:p>
                      </a:txBody>
                      <a:tcPr/>
                    </a:tc>
                    <a:tc>
                      <a:txBody>
                        <a:bodyPr/>
                        <a:lstStyle/>
                        <a:p>
                          <a:r>
                            <a:rPr lang="en-US" dirty="0">
                              <a:solidFill>
                                <a:srgbClr val="0070C0"/>
                              </a:solidFill>
                            </a:rPr>
                            <a:t>2/3</a:t>
                          </a:r>
                        </a:p>
                      </a:txBody>
                      <a:tcPr/>
                    </a:tc>
                    <a:tc>
                      <a:txBody>
                        <a:bodyPr/>
                        <a:lstStyle/>
                        <a:p>
                          <a:r>
                            <a:rPr lang="en-US" dirty="0">
                              <a:solidFill>
                                <a:srgbClr val="0070C0"/>
                              </a:solidFill>
                            </a:rPr>
                            <a:t>1/3</a:t>
                          </a:r>
                        </a:p>
                      </a:txBody>
                      <a:tcPr/>
                    </a:tc>
                    <a:extLst>
                      <a:ext uri="{0D108BD9-81ED-4DB2-BD59-A6C34878D82A}">
                        <a16:rowId xmlns:a16="http://schemas.microsoft.com/office/drawing/2014/main" val="2585639769"/>
                      </a:ext>
                    </a:extLst>
                  </a:tr>
                  <a:tr h="393261">
                    <a:tc>
                      <a:txBody>
                        <a:bodyPr/>
                        <a:lstStyle/>
                        <a:p>
                          <a:r>
                            <a:rPr lang="en-US" dirty="0">
                              <a:solidFill>
                                <a:srgbClr val="D2A000"/>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smtClean="0">
                                    <a:solidFill>
                                      <a:srgbClr val="C00000"/>
                                    </a:solidFill>
                                  </a:rPr>
                                  <m:t>↓</m:t>
                                </m:r>
                              </m:oMath>
                            </m:oMathPara>
                          </a14:m>
                          <a:endParaRPr lang="en-US" dirty="0"/>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D2A000"/>
                              </a:solidFill>
                            </a:rPr>
                            <a:t>1/3</a:t>
                          </a:r>
                        </a:p>
                      </a:txBody>
                      <a:tcPr/>
                    </a:tc>
                    <a:tc>
                      <a:txBody>
                        <a:bodyPr/>
                        <a:lstStyle/>
                        <a:p>
                          <a:r>
                            <a:rPr lang="en-US" dirty="0">
                              <a:solidFill>
                                <a:srgbClr val="0070C0"/>
                              </a:solidFill>
                            </a:rPr>
                            <a:t>2/3</a:t>
                          </a:r>
                        </a:p>
                      </a:txBody>
                      <a:tcPr/>
                    </a:tc>
                    <a:tc>
                      <a:txBody>
                        <a:bodyPr/>
                        <a:lstStyle/>
                        <a:p>
                          <a:r>
                            <a:rPr lang="en-US" dirty="0">
                              <a:solidFill>
                                <a:srgbClr val="0070C0"/>
                              </a:solidFill>
                            </a:rPr>
                            <a:t>1/3</a:t>
                          </a:r>
                        </a:p>
                      </a:txBody>
                      <a:tcPr/>
                    </a:tc>
                    <a:extLst>
                      <a:ext uri="{0D108BD9-81ED-4DB2-BD59-A6C34878D82A}">
                        <a16:rowId xmlns:a16="http://schemas.microsoft.com/office/drawing/2014/main" val="4048302534"/>
                      </a:ext>
                    </a:extLst>
                  </a:tr>
                </a:tbl>
              </a:graphicData>
            </a:graphic>
          </p:graphicFrame>
        </mc:Choice>
        <mc:Fallback>
          <p:graphicFrame>
            <p:nvGraphicFramePr>
              <p:cNvPr id="11" name="Table 10">
                <a:extLst>
                  <a:ext uri="{FF2B5EF4-FFF2-40B4-BE49-F238E27FC236}">
                    <a16:creationId xmlns:a16="http://schemas.microsoft.com/office/drawing/2014/main" id="{1D2043B9-5A73-3101-1B92-6D4EF8CF5CFD}"/>
                  </a:ext>
                </a:extLst>
              </p:cNvPr>
              <p:cNvGraphicFramePr>
                <a:graphicFrameLocks noGrp="1"/>
              </p:cNvGraphicFramePr>
              <p:nvPr>
                <p:extLst>
                  <p:ext uri="{D42A27DB-BD31-4B8C-83A1-F6EECF244321}">
                    <p14:modId xmlns:p14="http://schemas.microsoft.com/office/powerpoint/2010/main" val="704765067"/>
                  </p:ext>
                </p:extLst>
              </p:nvPr>
            </p:nvGraphicFramePr>
            <p:xfrm>
              <a:off x="4692875" y="3009607"/>
              <a:ext cx="4441703" cy="2752827"/>
            </p:xfrm>
            <a:graphic>
              <a:graphicData uri="http://schemas.openxmlformats.org/drawingml/2006/table">
                <a:tbl>
                  <a:tblPr firstRow="1" bandRow="1">
                    <a:tableStyleId>{E8034E78-7F5D-4C2E-B375-FC64B27BC917}</a:tableStyleId>
                  </a:tblPr>
                  <a:tblGrid>
                    <a:gridCol w="387303">
                      <a:extLst>
                        <a:ext uri="{9D8B030D-6E8A-4147-A177-3AD203B41FA5}">
                          <a16:colId xmlns:a16="http://schemas.microsoft.com/office/drawing/2014/main" val="2686581"/>
                        </a:ext>
                      </a:extLst>
                    </a:gridCol>
                    <a:gridCol w="359073">
                      <a:extLst>
                        <a:ext uri="{9D8B030D-6E8A-4147-A177-3AD203B41FA5}">
                          <a16:colId xmlns:a16="http://schemas.microsoft.com/office/drawing/2014/main" val="3291580236"/>
                        </a:ext>
                      </a:extLst>
                    </a:gridCol>
                    <a:gridCol w="594430">
                      <a:extLst>
                        <a:ext uri="{9D8B030D-6E8A-4147-A177-3AD203B41FA5}">
                          <a16:colId xmlns:a16="http://schemas.microsoft.com/office/drawing/2014/main" val="1070491557"/>
                        </a:ext>
                      </a:extLst>
                    </a:gridCol>
                    <a:gridCol w="518996">
                      <a:extLst>
                        <a:ext uri="{9D8B030D-6E8A-4147-A177-3AD203B41FA5}">
                          <a16:colId xmlns:a16="http://schemas.microsoft.com/office/drawing/2014/main" val="395356108"/>
                        </a:ext>
                      </a:extLst>
                    </a:gridCol>
                    <a:gridCol w="639693">
                      <a:extLst>
                        <a:ext uri="{9D8B030D-6E8A-4147-A177-3AD203B41FA5}">
                          <a16:colId xmlns:a16="http://schemas.microsoft.com/office/drawing/2014/main" val="41222295"/>
                        </a:ext>
                      </a:extLst>
                    </a:gridCol>
                    <a:gridCol w="567275">
                      <a:extLst>
                        <a:ext uri="{9D8B030D-6E8A-4147-A177-3AD203B41FA5}">
                          <a16:colId xmlns:a16="http://schemas.microsoft.com/office/drawing/2014/main" val="2245702635"/>
                        </a:ext>
                      </a:extLst>
                    </a:gridCol>
                    <a:gridCol w="700042">
                      <a:extLst>
                        <a:ext uri="{9D8B030D-6E8A-4147-A177-3AD203B41FA5}">
                          <a16:colId xmlns:a16="http://schemas.microsoft.com/office/drawing/2014/main" val="1086080346"/>
                        </a:ext>
                      </a:extLst>
                    </a:gridCol>
                    <a:gridCol w="674891">
                      <a:extLst>
                        <a:ext uri="{9D8B030D-6E8A-4147-A177-3AD203B41FA5}">
                          <a16:colId xmlns:a16="http://schemas.microsoft.com/office/drawing/2014/main" val="1994523226"/>
                        </a:ext>
                      </a:extLst>
                    </a:gridCol>
                  </a:tblGrid>
                  <a:tr h="393261">
                    <a:tc>
                      <a:txBody>
                        <a:bodyPr/>
                        <a:lstStyle/>
                        <a:p>
                          <a:r>
                            <a:rPr lang="en-US" dirty="0">
                              <a:solidFill>
                                <a:srgbClr val="D2A000"/>
                              </a:solidFill>
                            </a:rPr>
                            <a:t>S</a:t>
                          </a:r>
                        </a:p>
                      </a:txBody>
                      <a:tcPr/>
                    </a:tc>
                    <a:tc>
                      <a:txBody>
                        <a:bodyPr/>
                        <a:lstStyle/>
                        <a:p>
                          <a:r>
                            <a:rPr lang="en-US" dirty="0">
                              <a:solidFill>
                                <a:srgbClr val="C00000"/>
                              </a:solidFill>
                            </a:rPr>
                            <a:t>A</a:t>
                          </a:r>
                        </a:p>
                      </a:txBody>
                      <a:tcPr/>
                    </a:tc>
                    <a:tc>
                      <a:txBody>
                        <a:bodyPr/>
                        <a:lstStyle/>
                        <a:p>
                          <a:r>
                            <a:rPr lang="en-US" dirty="0">
                              <a:solidFill>
                                <a:srgbClr val="D2A000"/>
                              </a:solidFill>
                            </a:rPr>
                            <a:t>S0</a:t>
                          </a:r>
                        </a:p>
                      </a:txBody>
                      <a:tcPr/>
                    </a:tc>
                    <a:tc>
                      <a:txBody>
                        <a:bodyPr/>
                        <a:lstStyle/>
                        <a:p>
                          <a:r>
                            <a:rPr lang="en-US" dirty="0">
                              <a:solidFill>
                                <a:srgbClr val="D2A000"/>
                              </a:solidFill>
                            </a:rPr>
                            <a:t>S1</a:t>
                          </a:r>
                        </a:p>
                      </a:txBody>
                      <a:tcPr/>
                    </a:tc>
                    <a:tc>
                      <a:txBody>
                        <a:bodyPr/>
                        <a:lstStyle/>
                        <a:p>
                          <a:r>
                            <a:rPr lang="en-US" dirty="0">
                              <a:solidFill>
                                <a:srgbClr val="D2A000"/>
                              </a:solidFill>
                            </a:rPr>
                            <a:t>S2</a:t>
                          </a:r>
                        </a:p>
                      </a:txBody>
                      <a:tcPr/>
                    </a:tc>
                    <a:tc>
                      <a:txBody>
                        <a:bodyPr/>
                        <a:lstStyle/>
                        <a:p>
                          <a:r>
                            <a:rPr lang="en-US" dirty="0">
                              <a:solidFill>
                                <a:srgbClr val="D2A000"/>
                              </a:solidFill>
                            </a:rPr>
                            <a:t>S3</a:t>
                          </a:r>
                        </a:p>
                      </a:txBody>
                      <a:tcPr/>
                    </a:tc>
                    <a:tc>
                      <a:txBody>
                        <a:bodyPr/>
                        <a:lstStyle/>
                        <a:p>
                          <a:r>
                            <a:rPr lang="en-US" dirty="0">
                              <a:solidFill>
                                <a:srgbClr val="0070C0"/>
                              </a:solidFill>
                            </a:rPr>
                            <a:t>r=0</a:t>
                          </a:r>
                        </a:p>
                      </a:txBody>
                      <a:tcPr/>
                    </a:tc>
                    <a:tc>
                      <a:txBody>
                        <a:bodyPr/>
                        <a:lstStyle/>
                        <a:p>
                          <a:r>
                            <a:rPr lang="en-US" dirty="0">
                              <a:solidFill>
                                <a:srgbClr val="0070C0"/>
                              </a:solidFill>
                            </a:rPr>
                            <a:t>r=1</a:t>
                          </a:r>
                        </a:p>
                      </a:txBody>
                      <a:tcPr/>
                    </a:tc>
                    <a:extLst>
                      <a:ext uri="{0D108BD9-81ED-4DB2-BD59-A6C34878D82A}">
                        <a16:rowId xmlns:a16="http://schemas.microsoft.com/office/drawing/2014/main" val="2594388253"/>
                      </a:ext>
                    </a:extLst>
                  </a:tr>
                  <a:tr h="393261">
                    <a:tc>
                      <a:txBody>
                        <a:bodyPr/>
                        <a:lstStyle/>
                        <a:p>
                          <a:r>
                            <a:rPr lang="en-US" dirty="0">
                              <a:solidFill>
                                <a:srgbClr val="D2A000"/>
                              </a:solidFill>
                            </a:rPr>
                            <a:t>0</a:t>
                          </a:r>
                        </a:p>
                      </a:txBody>
                      <a:tcPr/>
                    </a:tc>
                    <a:tc>
                      <a:txBody>
                        <a:bodyPr/>
                        <a:lstStyle/>
                        <a:p>
                          <a:endParaRPr lang="en-US"/>
                        </a:p>
                      </a:txBody>
                      <a:tcPr>
                        <a:blipFill>
                          <a:blip r:embed="rId3"/>
                          <a:stretch>
                            <a:fillRect l="-108475" t="-109375" r="-1032203" b="-523438"/>
                          </a:stretch>
                        </a:blipFill>
                      </a:tcPr>
                    </a:tc>
                    <a:tc>
                      <a:txBody>
                        <a:bodyPr/>
                        <a:lstStyle/>
                        <a:p>
                          <a:r>
                            <a:rPr lang="en-US" dirty="0">
                              <a:solidFill>
                                <a:srgbClr val="D2A000"/>
                              </a:solidFill>
                            </a:rPr>
                            <a:t>2/3</a:t>
                          </a:r>
                        </a:p>
                      </a:txBody>
                      <a:tcPr/>
                    </a:tc>
                    <a:tc>
                      <a:txBody>
                        <a:bodyPr/>
                        <a:lstStyle/>
                        <a:p>
                          <a:r>
                            <a:rPr lang="en-US" dirty="0">
                              <a:solidFill>
                                <a:srgbClr val="D2A000"/>
                              </a:solidFill>
                            </a:rPr>
                            <a:t>0/3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3159240573"/>
                      </a:ext>
                    </a:extLst>
                  </a:tr>
                  <a:tr h="393261">
                    <a:tc>
                      <a:txBody>
                        <a:bodyPr/>
                        <a:lstStyle/>
                        <a:p>
                          <a:r>
                            <a:rPr lang="en-US" dirty="0">
                              <a:solidFill>
                                <a:srgbClr val="D2A000"/>
                              </a:solidFill>
                            </a:rPr>
                            <a:t>0</a:t>
                          </a:r>
                        </a:p>
                      </a:txBody>
                      <a:tcPr/>
                    </a:tc>
                    <a:tc>
                      <a:txBody>
                        <a:bodyPr/>
                        <a:lstStyle/>
                        <a:p>
                          <a:endParaRPr lang="en-US"/>
                        </a:p>
                      </a:txBody>
                      <a:tcPr>
                        <a:blipFill>
                          <a:blip r:embed="rId3"/>
                          <a:stretch>
                            <a:fillRect l="-108475" t="-206154" r="-1032203" b="-415385"/>
                          </a:stretch>
                        </a:blipFill>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2394923433"/>
                      </a:ext>
                    </a:extLst>
                  </a:tr>
                  <a:tr h="393261">
                    <a:tc>
                      <a:txBody>
                        <a:bodyPr/>
                        <a:lstStyle/>
                        <a:p>
                          <a:r>
                            <a:rPr lang="en-US" dirty="0">
                              <a:solidFill>
                                <a:srgbClr val="D2A000"/>
                              </a:solidFill>
                            </a:rPr>
                            <a:t>0</a:t>
                          </a:r>
                        </a:p>
                      </a:txBody>
                      <a:tcPr/>
                    </a:tc>
                    <a:tc>
                      <a:txBody>
                        <a:bodyPr/>
                        <a:lstStyle/>
                        <a:p>
                          <a:endParaRPr lang="en-US"/>
                        </a:p>
                      </a:txBody>
                      <a:tcPr>
                        <a:blipFill>
                          <a:blip r:embed="rId3"/>
                          <a:stretch>
                            <a:fillRect l="-108475" t="-306154" r="-1032203" b="-315385"/>
                          </a:stretch>
                        </a:blipFill>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1764589735"/>
                      </a:ext>
                    </a:extLst>
                  </a:tr>
                  <a:tr h="393261">
                    <a:tc>
                      <a:txBody>
                        <a:bodyPr/>
                        <a:lstStyle/>
                        <a:p>
                          <a:r>
                            <a:rPr lang="en-US" dirty="0">
                              <a:solidFill>
                                <a:srgbClr val="D2A000"/>
                              </a:solidFill>
                            </a:rPr>
                            <a:t>0</a:t>
                          </a:r>
                        </a:p>
                      </a:txBody>
                      <a:tcPr/>
                    </a:tc>
                    <a:tc>
                      <a:txBody>
                        <a:bodyPr/>
                        <a:lstStyle/>
                        <a:p>
                          <a:endParaRPr lang="en-US"/>
                        </a:p>
                      </a:txBody>
                      <a:tcPr>
                        <a:blipFill>
                          <a:blip r:embed="rId3"/>
                          <a:stretch>
                            <a:fillRect l="-108475" t="-406154" r="-1032203" b="-215385"/>
                          </a:stretch>
                        </a:blipFill>
                      </a:tcPr>
                    </a:tc>
                    <a:tc>
                      <a:txBody>
                        <a:bodyPr/>
                        <a:lstStyle/>
                        <a:p>
                          <a:r>
                            <a:rPr lang="en-US" dirty="0">
                              <a:solidFill>
                                <a:srgbClr val="D2A000"/>
                              </a:solidFill>
                            </a:rPr>
                            <a:t>2/3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4029793044"/>
                      </a:ext>
                    </a:extLst>
                  </a:tr>
                  <a:tr h="393261">
                    <a:tc>
                      <a:txBody>
                        <a:bodyPr/>
                        <a:lstStyle/>
                        <a:p>
                          <a:r>
                            <a:rPr lang="en-US" dirty="0">
                              <a:solidFill>
                                <a:srgbClr val="D2A000"/>
                              </a:solidFill>
                            </a:rPr>
                            <a:t>1</a:t>
                          </a:r>
                        </a:p>
                      </a:txBody>
                      <a:tcPr/>
                    </a:tc>
                    <a:tc>
                      <a:txBody>
                        <a:bodyPr/>
                        <a:lstStyle/>
                        <a:p>
                          <a:endParaRPr lang="en-US"/>
                        </a:p>
                      </a:txBody>
                      <a:tcPr>
                        <a:blipFill>
                          <a:blip r:embed="rId3"/>
                          <a:stretch>
                            <a:fillRect l="-108475" t="-514063" r="-1032203" b="-118750"/>
                          </a:stretch>
                        </a:blipFill>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D2A000"/>
                              </a:solidFill>
                            </a:rPr>
                            <a:t>1/3</a:t>
                          </a:r>
                        </a:p>
                      </a:txBody>
                      <a:tcPr/>
                    </a:tc>
                    <a:tc>
                      <a:txBody>
                        <a:bodyPr/>
                        <a:lstStyle/>
                        <a:p>
                          <a:r>
                            <a:rPr lang="en-US" dirty="0">
                              <a:solidFill>
                                <a:srgbClr val="0070C0"/>
                              </a:solidFill>
                            </a:rPr>
                            <a:t>2/3</a:t>
                          </a:r>
                        </a:p>
                      </a:txBody>
                      <a:tcPr/>
                    </a:tc>
                    <a:tc>
                      <a:txBody>
                        <a:bodyPr/>
                        <a:lstStyle/>
                        <a:p>
                          <a:r>
                            <a:rPr lang="en-US" dirty="0">
                              <a:solidFill>
                                <a:srgbClr val="0070C0"/>
                              </a:solidFill>
                            </a:rPr>
                            <a:t>1/3</a:t>
                          </a:r>
                        </a:p>
                      </a:txBody>
                      <a:tcPr/>
                    </a:tc>
                    <a:extLst>
                      <a:ext uri="{0D108BD9-81ED-4DB2-BD59-A6C34878D82A}">
                        <a16:rowId xmlns:a16="http://schemas.microsoft.com/office/drawing/2014/main" val="2585639769"/>
                      </a:ext>
                    </a:extLst>
                  </a:tr>
                  <a:tr h="393261">
                    <a:tc>
                      <a:txBody>
                        <a:bodyPr/>
                        <a:lstStyle/>
                        <a:p>
                          <a:r>
                            <a:rPr lang="en-US" dirty="0">
                              <a:solidFill>
                                <a:srgbClr val="D2A000"/>
                              </a:solidFill>
                            </a:rPr>
                            <a:t>1</a:t>
                          </a:r>
                        </a:p>
                      </a:txBody>
                      <a:tcPr/>
                    </a:tc>
                    <a:tc>
                      <a:txBody>
                        <a:bodyPr/>
                        <a:lstStyle/>
                        <a:p>
                          <a:endParaRPr lang="en-US"/>
                        </a:p>
                      </a:txBody>
                      <a:tcPr>
                        <a:blipFill>
                          <a:blip r:embed="rId3"/>
                          <a:stretch>
                            <a:fillRect l="-108475" t="-604615" r="-1032203" b="-16923"/>
                          </a:stretch>
                        </a:blipFill>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D2A000"/>
                              </a:solidFill>
                            </a:rPr>
                            <a:t>1/3</a:t>
                          </a:r>
                        </a:p>
                      </a:txBody>
                      <a:tcPr/>
                    </a:tc>
                    <a:tc>
                      <a:txBody>
                        <a:bodyPr/>
                        <a:lstStyle/>
                        <a:p>
                          <a:r>
                            <a:rPr lang="en-US" dirty="0">
                              <a:solidFill>
                                <a:srgbClr val="0070C0"/>
                              </a:solidFill>
                            </a:rPr>
                            <a:t>2/3</a:t>
                          </a:r>
                        </a:p>
                      </a:txBody>
                      <a:tcPr/>
                    </a:tc>
                    <a:tc>
                      <a:txBody>
                        <a:bodyPr/>
                        <a:lstStyle/>
                        <a:p>
                          <a:r>
                            <a:rPr lang="en-US" dirty="0">
                              <a:solidFill>
                                <a:srgbClr val="0070C0"/>
                              </a:solidFill>
                            </a:rPr>
                            <a:t>1/3</a:t>
                          </a:r>
                        </a:p>
                      </a:txBody>
                      <a:tcPr/>
                    </a:tc>
                    <a:extLst>
                      <a:ext uri="{0D108BD9-81ED-4DB2-BD59-A6C34878D82A}">
                        <a16:rowId xmlns:a16="http://schemas.microsoft.com/office/drawing/2014/main" val="4048302534"/>
                      </a:ext>
                    </a:extLst>
                  </a:tr>
                </a:tbl>
              </a:graphicData>
            </a:graphic>
          </p:graphicFrame>
        </mc:Fallback>
      </mc:AlternateContent>
      <p:sp>
        <p:nvSpPr>
          <p:cNvPr id="12" name="TextBox 11">
            <a:extLst>
              <a:ext uri="{FF2B5EF4-FFF2-40B4-BE49-F238E27FC236}">
                <a16:creationId xmlns:a16="http://schemas.microsoft.com/office/drawing/2014/main" id="{F8097372-245C-C0D0-B172-F2D01573E39D}"/>
              </a:ext>
            </a:extLst>
          </p:cNvPr>
          <p:cNvSpPr txBox="1"/>
          <p:nvPr/>
        </p:nvSpPr>
        <p:spPr>
          <a:xfrm>
            <a:off x="5470101" y="4851864"/>
            <a:ext cx="2983831" cy="1569660"/>
          </a:xfrm>
          <a:prstGeom prst="rect">
            <a:avLst/>
          </a:prstGeom>
          <a:noFill/>
        </p:spPr>
        <p:txBody>
          <a:bodyPr wrap="square" rtlCol="0">
            <a:spAutoFit/>
          </a:bodyPr>
          <a:lstStyle/>
          <a:p>
            <a:pPr algn="ctr"/>
            <a:r>
              <a:rPr lang="en-US" sz="9600" dirty="0"/>
              <a:t>...</a:t>
            </a:r>
          </a:p>
        </p:txBody>
      </p:sp>
      <p:pic>
        <p:nvPicPr>
          <p:cNvPr id="14" name="Content Placeholder 4">
            <a:extLst>
              <a:ext uri="{FF2B5EF4-FFF2-40B4-BE49-F238E27FC236}">
                <a16:creationId xmlns:a16="http://schemas.microsoft.com/office/drawing/2014/main" id="{28097F46-BEFC-0046-9F64-DB5FE2C075D8}"/>
              </a:ext>
            </a:extLst>
          </p:cNvPr>
          <p:cNvPicPr>
            <a:picLocks noChangeAspect="1"/>
          </p:cNvPicPr>
          <p:nvPr/>
        </p:nvPicPr>
        <p:blipFill>
          <a:blip r:embed="rId4"/>
          <a:srcRect l="1027" r="1027"/>
          <a:stretch/>
        </p:blipFill>
        <p:spPr>
          <a:xfrm>
            <a:off x="9139896" y="2997943"/>
            <a:ext cx="2759432" cy="2764492"/>
          </a:xfrm>
          <a:prstGeom prst="rect">
            <a:avLst/>
          </a:prstGeom>
        </p:spPr>
      </p:pic>
      <p:sp>
        <p:nvSpPr>
          <p:cNvPr id="15" name="TextBox 14">
            <a:extLst>
              <a:ext uri="{FF2B5EF4-FFF2-40B4-BE49-F238E27FC236}">
                <a16:creationId xmlns:a16="http://schemas.microsoft.com/office/drawing/2014/main" id="{34532E54-0B09-2BCD-4BC4-B99375C2CE7A}"/>
              </a:ext>
            </a:extLst>
          </p:cNvPr>
          <p:cNvSpPr txBox="1"/>
          <p:nvPr/>
        </p:nvSpPr>
        <p:spPr>
          <a:xfrm>
            <a:off x="9134578" y="2965152"/>
            <a:ext cx="856527" cy="584775"/>
          </a:xfrm>
          <a:prstGeom prst="rect">
            <a:avLst/>
          </a:prstGeom>
          <a:noFill/>
        </p:spPr>
        <p:txBody>
          <a:bodyPr wrap="square" rtlCol="0">
            <a:spAutoFit/>
          </a:bodyPr>
          <a:lstStyle/>
          <a:p>
            <a:r>
              <a:rPr lang="en-US" sz="3200" dirty="0">
                <a:solidFill>
                  <a:srgbClr val="D2A000"/>
                </a:solidFill>
              </a:rPr>
              <a:t>0</a:t>
            </a:r>
          </a:p>
        </p:txBody>
      </p:sp>
      <p:sp>
        <p:nvSpPr>
          <p:cNvPr id="16" name="TextBox 15">
            <a:extLst>
              <a:ext uri="{FF2B5EF4-FFF2-40B4-BE49-F238E27FC236}">
                <a16:creationId xmlns:a16="http://schemas.microsoft.com/office/drawing/2014/main" id="{0BC93678-CF9D-D072-0BB2-C266F50E14E3}"/>
              </a:ext>
            </a:extLst>
          </p:cNvPr>
          <p:cNvSpPr txBox="1"/>
          <p:nvPr/>
        </p:nvSpPr>
        <p:spPr>
          <a:xfrm>
            <a:off x="10519612" y="2965152"/>
            <a:ext cx="856527" cy="584775"/>
          </a:xfrm>
          <a:prstGeom prst="rect">
            <a:avLst/>
          </a:prstGeom>
          <a:noFill/>
        </p:spPr>
        <p:txBody>
          <a:bodyPr wrap="square" rtlCol="0">
            <a:spAutoFit/>
          </a:bodyPr>
          <a:lstStyle/>
          <a:p>
            <a:r>
              <a:rPr lang="en-US" sz="3200" dirty="0">
                <a:solidFill>
                  <a:srgbClr val="D2A000"/>
                </a:solidFill>
              </a:rPr>
              <a:t>1</a:t>
            </a:r>
          </a:p>
        </p:txBody>
      </p:sp>
      <p:sp>
        <p:nvSpPr>
          <p:cNvPr id="17" name="TextBox 16">
            <a:extLst>
              <a:ext uri="{FF2B5EF4-FFF2-40B4-BE49-F238E27FC236}">
                <a16:creationId xmlns:a16="http://schemas.microsoft.com/office/drawing/2014/main" id="{CAA4A01E-B4CB-902D-8FD2-D193EB74F8FF}"/>
              </a:ext>
            </a:extLst>
          </p:cNvPr>
          <p:cNvSpPr txBox="1"/>
          <p:nvPr/>
        </p:nvSpPr>
        <p:spPr>
          <a:xfrm>
            <a:off x="9073863" y="4307547"/>
            <a:ext cx="856527" cy="584775"/>
          </a:xfrm>
          <a:prstGeom prst="rect">
            <a:avLst/>
          </a:prstGeom>
          <a:noFill/>
        </p:spPr>
        <p:txBody>
          <a:bodyPr wrap="square" rtlCol="0">
            <a:spAutoFit/>
          </a:bodyPr>
          <a:lstStyle/>
          <a:p>
            <a:r>
              <a:rPr lang="en-US" sz="3200" dirty="0">
                <a:solidFill>
                  <a:srgbClr val="D2A000"/>
                </a:solidFill>
              </a:rPr>
              <a:t>2</a:t>
            </a:r>
          </a:p>
        </p:txBody>
      </p:sp>
      <p:sp>
        <p:nvSpPr>
          <p:cNvPr id="18" name="TextBox 17">
            <a:extLst>
              <a:ext uri="{FF2B5EF4-FFF2-40B4-BE49-F238E27FC236}">
                <a16:creationId xmlns:a16="http://schemas.microsoft.com/office/drawing/2014/main" id="{24EE5F72-88B6-6651-86B5-F9B194C1FF18}"/>
              </a:ext>
            </a:extLst>
          </p:cNvPr>
          <p:cNvSpPr txBox="1"/>
          <p:nvPr/>
        </p:nvSpPr>
        <p:spPr>
          <a:xfrm>
            <a:off x="10486595" y="4300600"/>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C98E334-CAE5-E86C-9896-9E66F008CEA2}"/>
                  </a:ext>
                </a:extLst>
              </p:cNvPr>
              <p:cNvSpPr txBox="1"/>
              <p:nvPr/>
            </p:nvSpPr>
            <p:spPr>
              <a:xfrm>
                <a:off x="9420264" y="3691090"/>
                <a:ext cx="856527"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9" name="TextBox 18">
                <a:extLst>
                  <a:ext uri="{FF2B5EF4-FFF2-40B4-BE49-F238E27FC236}">
                    <a16:creationId xmlns:a16="http://schemas.microsoft.com/office/drawing/2014/main" id="{6C98E334-CAE5-E86C-9896-9E66F008CEA2}"/>
                  </a:ext>
                </a:extLst>
              </p:cNvPr>
              <p:cNvSpPr txBox="1">
                <a:spLocks noRot="1" noChangeAspect="1" noMove="1" noResize="1" noEditPoints="1" noAdjustHandles="1" noChangeArrowheads="1" noChangeShapeType="1" noTextEdit="1"/>
              </p:cNvSpPr>
              <p:nvPr/>
            </p:nvSpPr>
            <p:spPr>
              <a:xfrm>
                <a:off x="9420264" y="3691090"/>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765F4EEA-5B04-3EED-1E91-7D03F1DDF696}"/>
                  </a:ext>
                </a:extLst>
              </p:cNvPr>
              <p:cNvSpPr txBox="1"/>
              <p:nvPr/>
            </p:nvSpPr>
            <p:spPr>
              <a:xfrm>
                <a:off x="9420263" y="4757089"/>
                <a:ext cx="856527"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20" name="TextBox 19">
                <a:extLst>
                  <a:ext uri="{FF2B5EF4-FFF2-40B4-BE49-F238E27FC236}">
                    <a16:creationId xmlns:a16="http://schemas.microsoft.com/office/drawing/2014/main" id="{765F4EEA-5B04-3EED-1E91-7D03F1DDF696}"/>
                  </a:ext>
                </a:extLst>
              </p:cNvPr>
              <p:cNvSpPr txBox="1">
                <a:spLocks noRot="1" noChangeAspect="1" noMove="1" noResize="1" noEditPoints="1" noAdjustHandles="1" noChangeArrowheads="1" noChangeShapeType="1" noTextEdit="1"/>
              </p:cNvSpPr>
              <p:nvPr/>
            </p:nvSpPr>
            <p:spPr>
              <a:xfrm>
                <a:off x="9420263" y="4757089"/>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9C7AF5D-EDD9-DEAB-3CA7-D98D77DAF29B}"/>
                  </a:ext>
                </a:extLst>
              </p:cNvPr>
              <p:cNvSpPr txBox="1"/>
              <p:nvPr/>
            </p:nvSpPr>
            <p:spPr>
              <a:xfrm>
                <a:off x="11231626" y="3599144"/>
                <a:ext cx="856527"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21" name="TextBox 20">
                <a:extLst>
                  <a:ext uri="{FF2B5EF4-FFF2-40B4-BE49-F238E27FC236}">
                    <a16:creationId xmlns:a16="http://schemas.microsoft.com/office/drawing/2014/main" id="{09C7AF5D-EDD9-DEAB-3CA7-D98D77DAF29B}"/>
                  </a:ext>
                </a:extLst>
              </p:cNvPr>
              <p:cNvSpPr txBox="1">
                <a:spLocks noRot="1" noChangeAspect="1" noMove="1" noResize="1" noEditPoints="1" noAdjustHandles="1" noChangeArrowheads="1" noChangeShapeType="1" noTextEdit="1"/>
              </p:cNvSpPr>
              <p:nvPr/>
            </p:nvSpPr>
            <p:spPr>
              <a:xfrm>
                <a:off x="11231626" y="3599144"/>
                <a:ext cx="856527"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E1B12A57-3E42-CB7E-563F-1D44AEFBA246}"/>
                  </a:ext>
                </a:extLst>
              </p:cNvPr>
              <p:cNvSpPr txBox="1"/>
              <p:nvPr/>
            </p:nvSpPr>
            <p:spPr>
              <a:xfrm>
                <a:off x="10798994" y="4163240"/>
                <a:ext cx="856527"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22" name="TextBox 21">
                <a:extLst>
                  <a:ext uri="{FF2B5EF4-FFF2-40B4-BE49-F238E27FC236}">
                    <a16:creationId xmlns:a16="http://schemas.microsoft.com/office/drawing/2014/main" id="{E1B12A57-3E42-CB7E-563F-1D44AEFBA246}"/>
                  </a:ext>
                </a:extLst>
              </p:cNvPr>
              <p:cNvSpPr txBox="1">
                <a:spLocks noRot="1" noChangeAspect="1" noMove="1" noResize="1" noEditPoints="1" noAdjustHandles="1" noChangeArrowheads="1" noChangeShapeType="1" noTextEdit="1"/>
              </p:cNvSpPr>
              <p:nvPr/>
            </p:nvSpPr>
            <p:spPr>
              <a:xfrm>
                <a:off x="10798994" y="4163240"/>
                <a:ext cx="856527"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A9CD2974-FA3F-B2BD-98F3-F6B0716908D2}"/>
                  </a:ext>
                </a:extLst>
              </p:cNvPr>
              <p:cNvSpPr txBox="1"/>
              <p:nvPr/>
            </p:nvSpPr>
            <p:spPr>
              <a:xfrm>
                <a:off x="3754532" y="2082158"/>
                <a:ext cx="6093994"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𝑇</m:t>
                      </m:r>
                      <m:r>
                        <a:rPr lang="en-US" sz="3200" b="0" i="1" smtClean="0">
                          <a:latin typeface="Cambria Math" panose="02040503050406030204" pitchFamily="18" charset="0"/>
                        </a:rPr>
                        <m:t>                            </m:t>
                      </m:r>
                      <m:r>
                        <a:rPr lang="en-US" sz="3200" b="0" i="1" smtClean="0">
                          <a:solidFill>
                            <a:srgbClr val="0070C0"/>
                          </a:solidFill>
                          <a:latin typeface="Cambria Math" panose="02040503050406030204" pitchFamily="18" charset="0"/>
                        </a:rPr>
                        <m:t>𝑅</m:t>
                      </m:r>
                    </m:oMath>
                  </m:oMathPara>
                </a14:m>
                <a:endParaRPr lang="en-US" sz="3200" dirty="0"/>
              </a:p>
            </p:txBody>
          </p:sp>
        </mc:Choice>
        <mc:Fallback>
          <p:sp>
            <p:nvSpPr>
              <p:cNvPr id="24" name="TextBox 23">
                <a:extLst>
                  <a:ext uri="{FF2B5EF4-FFF2-40B4-BE49-F238E27FC236}">
                    <a16:creationId xmlns:a16="http://schemas.microsoft.com/office/drawing/2014/main" id="{A9CD2974-FA3F-B2BD-98F3-F6B0716908D2}"/>
                  </a:ext>
                </a:extLst>
              </p:cNvPr>
              <p:cNvSpPr txBox="1">
                <a:spLocks noRot="1" noChangeAspect="1" noMove="1" noResize="1" noEditPoints="1" noAdjustHandles="1" noChangeArrowheads="1" noChangeShapeType="1" noTextEdit="1"/>
              </p:cNvSpPr>
              <p:nvPr/>
            </p:nvSpPr>
            <p:spPr>
              <a:xfrm>
                <a:off x="3754532" y="2082158"/>
                <a:ext cx="6093994" cy="584775"/>
              </a:xfrm>
              <a:prstGeom prst="rect">
                <a:avLst/>
              </a:prstGeom>
              <a:blipFill>
                <a:blip r:embed="rId9"/>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51B9B6F9-CCE3-D6CE-6DCD-84FCFD037F47}"/>
              </a:ext>
            </a:extLst>
          </p:cNvPr>
          <p:cNvCxnSpPr/>
          <p:nvPr/>
        </p:nvCxnSpPr>
        <p:spPr>
          <a:xfrm flipV="1">
            <a:off x="4836695" y="2574758"/>
            <a:ext cx="421105" cy="4231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AEBD006-A763-4CEC-F736-289332799D71}"/>
              </a:ext>
            </a:extLst>
          </p:cNvPr>
          <p:cNvCxnSpPr>
            <a:cxnSpLocks/>
          </p:cNvCxnSpPr>
          <p:nvPr/>
        </p:nvCxnSpPr>
        <p:spPr>
          <a:xfrm flipV="1">
            <a:off x="5257800" y="2563094"/>
            <a:ext cx="79475" cy="4348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C7C39F03-CC72-6651-D055-CD13E2281E5E}"/>
              </a:ext>
            </a:extLst>
          </p:cNvPr>
          <p:cNvCxnSpPr>
            <a:cxnSpLocks/>
          </p:cNvCxnSpPr>
          <p:nvPr/>
        </p:nvCxnSpPr>
        <p:spPr>
          <a:xfrm>
            <a:off x="5470101" y="2563094"/>
            <a:ext cx="210287" cy="44651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EEEAD569-42D7-1A65-40DD-6144BDB3994B}"/>
              </a:ext>
            </a:extLst>
          </p:cNvPr>
          <p:cNvCxnSpPr>
            <a:cxnSpLocks/>
          </p:cNvCxnSpPr>
          <p:nvPr/>
        </p:nvCxnSpPr>
        <p:spPr>
          <a:xfrm>
            <a:off x="5464783" y="2563093"/>
            <a:ext cx="769261" cy="43485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Arrow Connector 35">
            <a:extLst>
              <a:ext uri="{FF2B5EF4-FFF2-40B4-BE49-F238E27FC236}">
                <a16:creationId xmlns:a16="http://schemas.microsoft.com/office/drawing/2014/main" id="{DC45E937-DEDC-B0B3-DD0A-F8372E17D872}"/>
              </a:ext>
            </a:extLst>
          </p:cNvPr>
          <p:cNvCxnSpPr>
            <a:cxnSpLocks/>
          </p:cNvCxnSpPr>
          <p:nvPr/>
        </p:nvCxnSpPr>
        <p:spPr>
          <a:xfrm>
            <a:off x="5470101" y="2574758"/>
            <a:ext cx="1292450" cy="42318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958077D7-03DE-9EAC-3722-7C4F5B950272}"/>
              </a:ext>
            </a:extLst>
          </p:cNvPr>
          <p:cNvCxnSpPr>
            <a:cxnSpLocks/>
          </p:cNvCxnSpPr>
          <p:nvPr/>
        </p:nvCxnSpPr>
        <p:spPr>
          <a:xfrm>
            <a:off x="5459465" y="2551429"/>
            <a:ext cx="1992631" cy="45817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Straight Arrow Connector 41">
            <a:extLst>
              <a:ext uri="{FF2B5EF4-FFF2-40B4-BE49-F238E27FC236}">
                <a16:creationId xmlns:a16="http://schemas.microsoft.com/office/drawing/2014/main" id="{47B2D626-88B7-8C69-EAF3-F2CE4913193F}"/>
              </a:ext>
            </a:extLst>
          </p:cNvPr>
          <p:cNvCxnSpPr>
            <a:cxnSpLocks/>
          </p:cNvCxnSpPr>
          <p:nvPr/>
        </p:nvCxnSpPr>
        <p:spPr>
          <a:xfrm flipV="1">
            <a:off x="4831377" y="2368931"/>
            <a:ext cx="3085149" cy="640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9583ADB-5B2C-3181-0898-00B86AFD785A}"/>
              </a:ext>
            </a:extLst>
          </p:cNvPr>
          <p:cNvCxnSpPr>
            <a:cxnSpLocks/>
          </p:cNvCxnSpPr>
          <p:nvPr/>
        </p:nvCxnSpPr>
        <p:spPr>
          <a:xfrm flipV="1">
            <a:off x="5290383" y="2478710"/>
            <a:ext cx="2626143" cy="519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6F16D89-F52D-714D-FA68-64E9C9274A2D}"/>
              </a:ext>
            </a:extLst>
          </p:cNvPr>
          <p:cNvCxnSpPr>
            <a:cxnSpLocks/>
          </p:cNvCxnSpPr>
          <p:nvPr/>
        </p:nvCxnSpPr>
        <p:spPr>
          <a:xfrm flipH="1">
            <a:off x="8022445" y="2551429"/>
            <a:ext cx="133738" cy="456343"/>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D8F05007-959A-CCC9-E80D-84B9A1B7F0C2}"/>
              </a:ext>
            </a:extLst>
          </p:cNvPr>
          <p:cNvCxnSpPr>
            <a:cxnSpLocks/>
          </p:cNvCxnSpPr>
          <p:nvPr/>
        </p:nvCxnSpPr>
        <p:spPr>
          <a:xfrm>
            <a:off x="8156183" y="2523461"/>
            <a:ext cx="614838" cy="484311"/>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68127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72A4E-C56D-AF99-0196-3DE7F9F56A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E95D24-D701-02CC-6A69-B1B7F29AB940}"/>
              </a:ext>
            </a:extLst>
          </p:cNvPr>
          <p:cNvSpPr>
            <a:spLocks noGrp="1"/>
          </p:cNvSpPr>
          <p:nvPr>
            <p:ph type="title"/>
          </p:nvPr>
        </p:nvSpPr>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265B20-C05B-AD83-0B69-5EACC89455E5}"/>
                  </a:ext>
                </a:extLst>
              </p:cNvPr>
              <p:cNvSpPr>
                <a:spLocks noGrp="1"/>
              </p:cNvSpPr>
              <p:nvPr>
                <p:ph idx="1"/>
              </p:nvPr>
            </p:nvSpPr>
            <p:spPr>
              <a:xfrm>
                <a:off x="412210" y="2358449"/>
                <a:ext cx="6313443" cy="4234856"/>
              </a:xfrm>
            </p:spPr>
            <p:txBody>
              <a:bodyPr>
                <a:normAutofit fontScale="92500" lnSpcReduction="10000"/>
              </a:bodyPr>
              <a:lstStyle/>
              <a:p>
                <a:pPr marL="0" indent="0">
                  <a:buNone/>
                </a:pPr>
                <a:r>
                  <a:rPr lang="en-US" sz="3200" dirty="0"/>
                  <a:t>Our Policy, </a:t>
                </a:r>
                <a14:m>
                  <m:oMath xmlns:m="http://schemas.openxmlformats.org/officeDocument/2006/math">
                    <m:r>
                      <a:rPr lang="en-US" sz="3200" b="0" i="1" smtClean="0">
                        <a:solidFill>
                          <a:srgbClr val="00B050"/>
                        </a:solidFill>
                        <a:latin typeface="Cambria Math" panose="02040503050406030204" pitchFamily="18" charset="0"/>
                      </a:rPr>
                      <m:t>𝜋</m:t>
                    </m:r>
                  </m:oMath>
                </a14:m>
                <a:r>
                  <a:rPr lang="en-US" sz="3200" dirty="0"/>
                  <a:t>, is the actions we will take from a Given State</a:t>
                </a:r>
                <a:endParaRPr lang="en-US" sz="3200" dirty="0">
                  <a:latin typeface="Cambria Math" panose="02040503050406030204" pitchFamily="18" charset="0"/>
                </a:endParaRPr>
              </a:p>
              <a:p>
                <a:pPr marL="0" indent="0">
                  <a:buNone/>
                </a:pPr>
                <a:r>
                  <a:rPr lang="en-US" sz="3200" dirty="0"/>
                  <a:t>The discounted sum of returns from time </a:t>
                </a:r>
                <a14:m>
                  <m:oMath xmlns:m="http://schemas.openxmlformats.org/officeDocument/2006/math">
                    <m:r>
                      <a:rPr lang="en-US" sz="3200" b="0" i="1" smtClean="0">
                        <a:solidFill>
                          <a:srgbClr val="00B0F0"/>
                        </a:solidFill>
                        <a:latin typeface="Cambria Math" panose="02040503050406030204" pitchFamily="18" charset="0"/>
                      </a:rPr>
                      <m:t>𝑡</m:t>
                    </m:r>
                  </m:oMath>
                </a14:m>
                <a:r>
                  <a:rPr lang="en-US" sz="3200" dirty="0"/>
                  <a:t> is </a:t>
                </a:r>
                <a14:m>
                  <m:oMath xmlns:m="http://schemas.openxmlformats.org/officeDocument/2006/math">
                    <m:sSubSup>
                      <m:sSubSupPr>
                        <m:ctrlPr>
                          <a:rPr lang="en-US" sz="3200" b="0" i="1" smtClean="0">
                            <a:solidFill>
                              <a:srgbClr val="0070C0"/>
                            </a:solidFill>
                            <a:latin typeface="Cambria Math" panose="02040503050406030204" pitchFamily="18" charset="0"/>
                          </a:rPr>
                        </m:ctrlPr>
                      </m:sSubSupPr>
                      <m:e>
                        <m:r>
                          <a:rPr lang="en-US" sz="3200" b="0" i="1" smtClean="0">
                            <a:solidFill>
                              <a:srgbClr val="0070C0"/>
                            </a:solidFill>
                            <a:latin typeface="Cambria Math" panose="02040503050406030204" pitchFamily="18" charset="0"/>
                          </a:rPr>
                          <m:t>𝐺</m:t>
                        </m:r>
                      </m:e>
                      <m:sub>
                        <m:r>
                          <a:rPr lang="en-US" sz="3200" b="0" i="1" smtClean="0">
                            <a:solidFill>
                              <a:srgbClr val="00B0F0"/>
                            </a:solidFill>
                            <a:latin typeface="Cambria Math" panose="02040503050406030204" pitchFamily="18" charset="0"/>
                          </a:rPr>
                          <m:t>𝑡</m:t>
                        </m:r>
                      </m:sub>
                      <m:sup>
                        <m:r>
                          <a:rPr lang="en-US" sz="3200" b="0" i="1" smtClean="0">
                            <a:solidFill>
                              <a:srgbClr val="7030A0"/>
                            </a:solidFill>
                            <a:latin typeface="Cambria Math" panose="02040503050406030204" pitchFamily="18" charset="0"/>
                          </a:rPr>
                          <m:t>𝛾</m:t>
                        </m:r>
                      </m:sup>
                    </m:sSubSup>
                  </m:oMath>
                </a14:m>
                <a:r>
                  <a:rPr lang="en-US" sz="3200" dirty="0"/>
                  <a:t>. </a:t>
                </a:r>
              </a:p>
              <a:p>
                <a:pPr marL="0" indent="0">
                  <a:buNone/>
                </a:pPr>
                <a:r>
                  <a:rPr lang="en-US" sz="3200" dirty="0"/>
                  <a:t>What is the expected value of the returns </a:t>
                </a:r>
                <a14:m>
                  <m:oMath xmlns:m="http://schemas.openxmlformats.org/officeDocument/2006/math">
                    <m:sSubSup>
                      <m:sSubSupPr>
                        <m:ctrlPr>
                          <a:rPr lang="en-US" sz="3200" b="0" i="1" smtClean="0">
                            <a:solidFill>
                              <a:srgbClr val="0070C0"/>
                            </a:solidFill>
                            <a:latin typeface="Cambria Math" panose="02040503050406030204" pitchFamily="18" charset="0"/>
                          </a:rPr>
                        </m:ctrlPr>
                      </m:sSubSupPr>
                      <m:e>
                        <m:r>
                          <a:rPr lang="en-US" sz="3200" b="0" i="1" smtClean="0">
                            <a:solidFill>
                              <a:srgbClr val="0070C0"/>
                            </a:solidFill>
                            <a:latin typeface="Cambria Math" panose="02040503050406030204" pitchFamily="18" charset="0"/>
                          </a:rPr>
                          <m:t>𝐺</m:t>
                        </m:r>
                      </m:e>
                      <m:sub>
                        <m:r>
                          <a:rPr lang="en-US" sz="3200" b="0" i="1" smtClean="0">
                            <a:solidFill>
                              <a:srgbClr val="00B0F0"/>
                            </a:solidFill>
                            <a:latin typeface="Cambria Math" panose="02040503050406030204" pitchFamily="18" charset="0"/>
                          </a:rPr>
                          <m:t>𝑡</m:t>
                        </m:r>
                      </m:sub>
                      <m:sup>
                        <m:r>
                          <a:rPr lang="en-US" sz="3200" b="0" i="1" smtClean="0">
                            <a:solidFill>
                              <a:srgbClr val="7030A0"/>
                            </a:solidFill>
                            <a:latin typeface="Cambria Math" panose="02040503050406030204" pitchFamily="18" charset="0"/>
                          </a:rPr>
                          <m:t>𝛾</m:t>
                        </m:r>
                      </m:sup>
                    </m:sSubSup>
                    <m:r>
                      <a:rPr lang="en-US" sz="3200" b="0" i="1" smtClean="0">
                        <a:solidFill>
                          <a:srgbClr val="7030A0"/>
                        </a:solidFill>
                        <a:latin typeface="Cambria Math" panose="02040503050406030204" pitchFamily="18" charset="0"/>
                      </a:rPr>
                      <m:t> </m:t>
                    </m:r>
                  </m:oMath>
                </a14:m>
                <a:r>
                  <a:rPr lang="en-US" sz="3200" dirty="0"/>
                  <a:t>when?</a:t>
                </a:r>
              </a:p>
              <a:p>
                <a:pPr marL="0" indent="0">
                  <a:buNone/>
                </a:pPr>
                <a:r>
                  <a:rPr lang="en-US" sz="3200" dirty="0"/>
                  <a:t> </a:t>
                </a:r>
                <a14:m>
                  <m:oMath xmlns:m="http://schemas.openxmlformats.org/officeDocument/2006/math">
                    <m:r>
                      <a:rPr lang="en-US" sz="3200" i="1">
                        <a:solidFill>
                          <a:srgbClr val="00B050"/>
                        </a:solidFill>
                        <a:latin typeface="Cambria Math" panose="02040503050406030204" pitchFamily="18" charset="0"/>
                      </a:rPr>
                      <m:t>𝜋</m:t>
                    </m:r>
                    <m:r>
                      <a:rPr lang="en-US" sz="3200" b="0" i="1" smtClean="0">
                        <a:solidFill>
                          <a:schemeClr val="tx1"/>
                        </a:solidFill>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smtClean="0">
                            <a:solidFill>
                              <a:srgbClr val="D2A000"/>
                            </a:solidFill>
                            <a:latin typeface="Cambria Math" panose="02040503050406030204" pitchFamily="18" charset="0"/>
                          </a:rPr>
                          <m:t>0</m:t>
                        </m:r>
                        <m:r>
                          <a:rPr lang="en-US" sz="3200" i="1">
                            <a:solidFill>
                              <a:srgbClr val="C00000"/>
                            </a:solidFill>
                            <a:latin typeface="Cambria Math" panose="02040503050406030204" pitchFamily="18" charset="0"/>
                          </a:rPr>
                          <m:t>:→</m:t>
                        </m:r>
                        <m:r>
                          <a:rPr lang="en-US" sz="3200" i="1" smtClean="0">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1</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2</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3</m:t>
                        </m:r>
                        <m:r>
                          <a:rPr lang="en-US" sz="3200" i="1">
                            <a:solidFill>
                              <a:srgbClr val="C00000"/>
                            </a:solidFill>
                            <a:latin typeface="Cambria Math" panose="02040503050406030204" pitchFamily="18" charset="0"/>
                          </a:rPr>
                          <m:t>:→</m:t>
                        </m:r>
                      </m:e>
                    </m:d>
                  </m:oMath>
                </a14:m>
                <a:r>
                  <a:rPr lang="en-US" sz="3200" dirty="0"/>
                  <a:t>?</a:t>
                </a:r>
              </a:p>
            </p:txBody>
          </p:sp>
        </mc:Choice>
        <mc:Fallback>
          <p:sp>
            <p:nvSpPr>
              <p:cNvPr id="3" name="Content Placeholder 2">
                <a:extLst>
                  <a:ext uri="{FF2B5EF4-FFF2-40B4-BE49-F238E27FC236}">
                    <a16:creationId xmlns:a16="http://schemas.microsoft.com/office/drawing/2014/main" id="{B6265B20-C05B-AD83-0B69-5EACC89455E5}"/>
                  </a:ext>
                </a:extLst>
              </p:cNvPr>
              <p:cNvSpPr>
                <a:spLocks noGrp="1" noRot="1" noChangeAspect="1" noMove="1" noResize="1" noEditPoints="1" noAdjustHandles="1" noChangeArrowheads="1" noChangeShapeType="1" noTextEdit="1"/>
              </p:cNvSpPr>
              <p:nvPr>
                <p:ph idx="1"/>
              </p:nvPr>
            </p:nvSpPr>
            <p:spPr>
              <a:xfrm>
                <a:off x="412210" y="2358449"/>
                <a:ext cx="6313443" cy="4234856"/>
              </a:xfrm>
              <a:blipFill>
                <a:blip r:embed="rId2"/>
                <a:stretch>
                  <a:fillRect l="-2319" t="-1871" r="-773"/>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E7213F1A-EB90-60B8-21F6-179FA6BF8ACB}"/>
              </a:ext>
            </a:extLst>
          </p:cNvPr>
          <p:cNvPicPr>
            <a:picLocks noChangeAspect="1"/>
          </p:cNvPicPr>
          <p:nvPr/>
        </p:nvPicPr>
        <p:blipFill>
          <a:blip r:embed="rId3"/>
          <a:srcRect l="1027" r="1027"/>
          <a:stretch/>
        </p:blipFill>
        <p:spPr>
          <a:xfrm>
            <a:off x="9159935" y="315652"/>
            <a:ext cx="2759432" cy="2764492"/>
          </a:xfrm>
          <a:prstGeom prst="rect">
            <a:avLst/>
          </a:prstGeom>
        </p:spPr>
      </p:pic>
      <p:sp>
        <p:nvSpPr>
          <p:cNvPr id="7" name="TextBox 6">
            <a:extLst>
              <a:ext uri="{FF2B5EF4-FFF2-40B4-BE49-F238E27FC236}">
                <a16:creationId xmlns:a16="http://schemas.microsoft.com/office/drawing/2014/main" id="{578902ED-1CF0-8954-6BE3-128FF7C51DD6}"/>
              </a:ext>
            </a:extLst>
          </p:cNvPr>
          <p:cNvSpPr txBox="1"/>
          <p:nvPr/>
        </p:nvSpPr>
        <p:spPr>
          <a:xfrm>
            <a:off x="9154617" y="282861"/>
            <a:ext cx="856527" cy="584775"/>
          </a:xfrm>
          <a:prstGeom prst="rect">
            <a:avLst/>
          </a:prstGeom>
          <a:noFill/>
        </p:spPr>
        <p:txBody>
          <a:bodyPr wrap="square" rtlCol="0">
            <a:spAutoFit/>
          </a:bodyPr>
          <a:lstStyle/>
          <a:p>
            <a:r>
              <a:rPr lang="en-US" sz="3200" dirty="0">
                <a:solidFill>
                  <a:srgbClr val="D2A000"/>
                </a:solidFill>
              </a:rPr>
              <a:t>0</a:t>
            </a:r>
          </a:p>
        </p:txBody>
      </p:sp>
      <p:sp>
        <p:nvSpPr>
          <p:cNvPr id="8" name="TextBox 7">
            <a:extLst>
              <a:ext uri="{FF2B5EF4-FFF2-40B4-BE49-F238E27FC236}">
                <a16:creationId xmlns:a16="http://schemas.microsoft.com/office/drawing/2014/main" id="{19941925-0603-7F36-AC3F-047F591D54B0}"/>
              </a:ext>
            </a:extLst>
          </p:cNvPr>
          <p:cNvSpPr txBox="1"/>
          <p:nvPr/>
        </p:nvSpPr>
        <p:spPr>
          <a:xfrm>
            <a:off x="10539651" y="282861"/>
            <a:ext cx="856527" cy="584775"/>
          </a:xfrm>
          <a:prstGeom prst="rect">
            <a:avLst/>
          </a:prstGeom>
          <a:noFill/>
        </p:spPr>
        <p:txBody>
          <a:bodyPr wrap="square" rtlCol="0">
            <a:spAutoFit/>
          </a:bodyPr>
          <a:lstStyle/>
          <a:p>
            <a:r>
              <a:rPr lang="en-US" sz="3200" dirty="0">
                <a:solidFill>
                  <a:srgbClr val="D2A000"/>
                </a:solidFill>
              </a:rPr>
              <a:t>1</a:t>
            </a:r>
          </a:p>
        </p:txBody>
      </p:sp>
      <p:sp>
        <p:nvSpPr>
          <p:cNvPr id="9" name="TextBox 8">
            <a:extLst>
              <a:ext uri="{FF2B5EF4-FFF2-40B4-BE49-F238E27FC236}">
                <a16:creationId xmlns:a16="http://schemas.microsoft.com/office/drawing/2014/main" id="{803F2559-233C-F92B-2E1B-1B7C1F2CD3AA}"/>
              </a:ext>
            </a:extLst>
          </p:cNvPr>
          <p:cNvSpPr txBox="1"/>
          <p:nvPr/>
        </p:nvSpPr>
        <p:spPr>
          <a:xfrm>
            <a:off x="9093902" y="1625256"/>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5F922678-293B-BFFA-8145-83C9671E63F2}"/>
              </a:ext>
            </a:extLst>
          </p:cNvPr>
          <p:cNvSpPr txBox="1"/>
          <p:nvPr/>
        </p:nvSpPr>
        <p:spPr>
          <a:xfrm>
            <a:off x="10506634" y="1618309"/>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9876D4BE-14C2-2AE3-78DD-9617801A1E30}"/>
                  </a:ext>
                </a:extLst>
              </p:cNvPr>
              <p:cNvGraphicFramePr>
                <a:graphicFrameLocks noGrp="1"/>
              </p:cNvGraphicFramePr>
              <p:nvPr>
                <p:extLst>
                  <p:ext uri="{D42A27DB-BD31-4B8C-83A1-F6EECF244321}">
                    <p14:modId xmlns:p14="http://schemas.microsoft.com/office/powerpoint/2010/main" val="1933727167"/>
                  </p:ext>
                </p:extLst>
              </p:nvPr>
            </p:nvGraphicFramePr>
            <p:xfrm>
              <a:off x="6921682" y="3353676"/>
              <a:ext cx="5113775" cy="3273522"/>
            </p:xfrm>
            <a:graphic>
              <a:graphicData uri="http://schemas.openxmlformats.org/drawingml/2006/table">
                <a:tbl>
                  <a:tblPr firstRow="1" bandRow="1">
                    <a:tableStyleId>{E8034E78-7F5D-4C2E-B375-FC64B27BC917}</a:tableStyleId>
                  </a:tblPr>
                  <a:tblGrid>
                    <a:gridCol w="445906">
                      <a:extLst>
                        <a:ext uri="{9D8B030D-6E8A-4147-A177-3AD203B41FA5}">
                          <a16:colId xmlns:a16="http://schemas.microsoft.com/office/drawing/2014/main" val="2686581"/>
                        </a:ext>
                      </a:extLst>
                    </a:gridCol>
                    <a:gridCol w="413404">
                      <a:extLst>
                        <a:ext uri="{9D8B030D-6E8A-4147-A177-3AD203B41FA5}">
                          <a16:colId xmlns:a16="http://schemas.microsoft.com/office/drawing/2014/main" val="3291580236"/>
                        </a:ext>
                      </a:extLst>
                    </a:gridCol>
                    <a:gridCol w="684373">
                      <a:extLst>
                        <a:ext uri="{9D8B030D-6E8A-4147-A177-3AD203B41FA5}">
                          <a16:colId xmlns:a16="http://schemas.microsoft.com/office/drawing/2014/main" val="1070491557"/>
                        </a:ext>
                      </a:extLst>
                    </a:gridCol>
                    <a:gridCol w="597525">
                      <a:extLst>
                        <a:ext uri="{9D8B030D-6E8A-4147-A177-3AD203B41FA5}">
                          <a16:colId xmlns:a16="http://schemas.microsoft.com/office/drawing/2014/main" val="395356108"/>
                        </a:ext>
                      </a:extLst>
                    </a:gridCol>
                    <a:gridCol w="736485">
                      <a:extLst>
                        <a:ext uri="{9D8B030D-6E8A-4147-A177-3AD203B41FA5}">
                          <a16:colId xmlns:a16="http://schemas.microsoft.com/office/drawing/2014/main" val="41222295"/>
                        </a:ext>
                      </a:extLst>
                    </a:gridCol>
                    <a:gridCol w="653109">
                      <a:extLst>
                        <a:ext uri="{9D8B030D-6E8A-4147-A177-3AD203B41FA5}">
                          <a16:colId xmlns:a16="http://schemas.microsoft.com/office/drawing/2014/main" val="2245702635"/>
                        </a:ext>
                      </a:extLst>
                    </a:gridCol>
                    <a:gridCol w="805965">
                      <a:extLst>
                        <a:ext uri="{9D8B030D-6E8A-4147-A177-3AD203B41FA5}">
                          <a16:colId xmlns:a16="http://schemas.microsoft.com/office/drawing/2014/main" val="1086080346"/>
                        </a:ext>
                      </a:extLst>
                    </a:gridCol>
                    <a:gridCol w="777008">
                      <a:extLst>
                        <a:ext uri="{9D8B030D-6E8A-4147-A177-3AD203B41FA5}">
                          <a16:colId xmlns:a16="http://schemas.microsoft.com/office/drawing/2014/main" val="1994523226"/>
                        </a:ext>
                      </a:extLst>
                    </a:gridCol>
                  </a:tblGrid>
                  <a:tr h="467646">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67646">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2/3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3159240573"/>
                      </a:ext>
                    </a:extLst>
                  </a:tr>
                  <a:tr h="467646">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2394923433"/>
                      </a:ext>
                    </a:extLst>
                  </a:tr>
                  <a:tr h="467646">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67646">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2/3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4029793044"/>
                      </a:ext>
                    </a:extLst>
                  </a:tr>
                  <a:tr h="467646">
                    <a:tc>
                      <a:txBody>
                        <a:bodyPr/>
                        <a:lstStyle/>
                        <a:p>
                          <a:r>
                            <a:rPr lang="en-US" sz="2000" b="1" dirty="0">
                              <a:solidFill>
                                <a:srgbClr val="D2A000"/>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1/3</a:t>
                          </a:r>
                        </a:p>
                      </a:txBody>
                      <a:tcPr/>
                    </a:tc>
                    <a:tc>
                      <a:txBody>
                        <a:bodyPr/>
                        <a:lstStyle/>
                        <a:p>
                          <a:r>
                            <a:rPr lang="en-US" sz="2000" b="1" dirty="0">
                              <a:solidFill>
                                <a:srgbClr val="0070C0"/>
                              </a:solidFill>
                            </a:rPr>
                            <a:t>2/3</a:t>
                          </a:r>
                        </a:p>
                      </a:txBody>
                      <a:tcPr/>
                    </a:tc>
                    <a:tc>
                      <a:txBody>
                        <a:bodyPr/>
                        <a:lstStyle/>
                        <a:p>
                          <a:r>
                            <a:rPr lang="en-US" sz="2000" b="1" dirty="0">
                              <a:solidFill>
                                <a:srgbClr val="0070C0"/>
                              </a:solidFill>
                            </a:rPr>
                            <a:t>1/3</a:t>
                          </a:r>
                        </a:p>
                      </a:txBody>
                      <a:tcPr/>
                    </a:tc>
                    <a:extLst>
                      <a:ext uri="{0D108BD9-81ED-4DB2-BD59-A6C34878D82A}">
                        <a16:rowId xmlns:a16="http://schemas.microsoft.com/office/drawing/2014/main" val="2585639769"/>
                      </a:ext>
                    </a:extLst>
                  </a:tr>
                  <a:tr h="467646">
                    <a:tc>
                      <a:txBody>
                        <a:bodyPr/>
                        <a:lstStyle/>
                        <a:p>
                          <a:r>
                            <a:rPr lang="en-US" sz="2000" b="1" dirty="0">
                              <a:solidFill>
                                <a:srgbClr val="D2A000"/>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1/3</a:t>
                          </a:r>
                        </a:p>
                      </a:txBody>
                      <a:tcPr/>
                    </a:tc>
                    <a:tc>
                      <a:txBody>
                        <a:bodyPr/>
                        <a:lstStyle/>
                        <a:p>
                          <a:r>
                            <a:rPr lang="en-US" sz="2000" b="1" dirty="0">
                              <a:solidFill>
                                <a:srgbClr val="0070C0"/>
                              </a:solidFill>
                            </a:rPr>
                            <a:t>2/3</a:t>
                          </a:r>
                        </a:p>
                      </a:txBody>
                      <a:tcPr/>
                    </a:tc>
                    <a:tc>
                      <a:txBody>
                        <a:bodyPr/>
                        <a:lstStyle/>
                        <a:p>
                          <a:r>
                            <a:rPr lang="en-US" sz="2000" b="1" dirty="0">
                              <a:solidFill>
                                <a:srgbClr val="0070C0"/>
                              </a:solidFill>
                            </a:rPr>
                            <a:t>1/3</a:t>
                          </a:r>
                        </a:p>
                      </a:txBody>
                      <a:tcPr/>
                    </a:tc>
                    <a:extLst>
                      <a:ext uri="{0D108BD9-81ED-4DB2-BD59-A6C34878D82A}">
                        <a16:rowId xmlns:a16="http://schemas.microsoft.com/office/drawing/2014/main" val="4048302534"/>
                      </a:ext>
                    </a:extLst>
                  </a:tr>
                </a:tbl>
              </a:graphicData>
            </a:graphic>
          </p:graphicFrame>
        </mc:Choice>
        <mc:Fallback>
          <p:graphicFrame>
            <p:nvGraphicFramePr>
              <p:cNvPr id="11" name="Table 10">
                <a:extLst>
                  <a:ext uri="{FF2B5EF4-FFF2-40B4-BE49-F238E27FC236}">
                    <a16:creationId xmlns:a16="http://schemas.microsoft.com/office/drawing/2014/main" id="{9876D4BE-14C2-2AE3-78DD-9617801A1E30}"/>
                  </a:ext>
                </a:extLst>
              </p:cNvPr>
              <p:cNvGraphicFramePr>
                <a:graphicFrameLocks noGrp="1"/>
              </p:cNvGraphicFramePr>
              <p:nvPr>
                <p:extLst>
                  <p:ext uri="{D42A27DB-BD31-4B8C-83A1-F6EECF244321}">
                    <p14:modId xmlns:p14="http://schemas.microsoft.com/office/powerpoint/2010/main" val="1933727167"/>
                  </p:ext>
                </p:extLst>
              </p:nvPr>
            </p:nvGraphicFramePr>
            <p:xfrm>
              <a:off x="6921682" y="3353676"/>
              <a:ext cx="5113775" cy="3273522"/>
            </p:xfrm>
            <a:graphic>
              <a:graphicData uri="http://schemas.openxmlformats.org/drawingml/2006/table">
                <a:tbl>
                  <a:tblPr firstRow="1" bandRow="1">
                    <a:tableStyleId>{E8034E78-7F5D-4C2E-B375-FC64B27BC917}</a:tableStyleId>
                  </a:tblPr>
                  <a:tblGrid>
                    <a:gridCol w="445906">
                      <a:extLst>
                        <a:ext uri="{9D8B030D-6E8A-4147-A177-3AD203B41FA5}">
                          <a16:colId xmlns:a16="http://schemas.microsoft.com/office/drawing/2014/main" val="2686581"/>
                        </a:ext>
                      </a:extLst>
                    </a:gridCol>
                    <a:gridCol w="413404">
                      <a:extLst>
                        <a:ext uri="{9D8B030D-6E8A-4147-A177-3AD203B41FA5}">
                          <a16:colId xmlns:a16="http://schemas.microsoft.com/office/drawing/2014/main" val="3291580236"/>
                        </a:ext>
                      </a:extLst>
                    </a:gridCol>
                    <a:gridCol w="684373">
                      <a:extLst>
                        <a:ext uri="{9D8B030D-6E8A-4147-A177-3AD203B41FA5}">
                          <a16:colId xmlns:a16="http://schemas.microsoft.com/office/drawing/2014/main" val="1070491557"/>
                        </a:ext>
                      </a:extLst>
                    </a:gridCol>
                    <a:gridCol w="597525">
                      <a:extLst>
                        <a:ext uri="{9D8B030D-6E8A-4147-A177-3AD203B41FA5}">
                          <a16:colId xmlns:a16="http://schemas.microsoft.com/office/drawing/2014/main" val="395356108"/>
                        </a:ext>
                      </a:extLst>
                    </a:gridCol>
                    <a:gridCol w="736485">
                      <a:extLst>
                        <a:ext uri="{9D8B030D-6E8A-4147-A177-3AD203B41FA5}">
                          <a16:colId xmlns:a16="http://schemas.microsoft.com/office/drawing/2014/main" val="41222295"/>
                        </a:ext>
                      </a:extLst>
                    </a:gridCol>
                    <a:gridCol w="653109">
                      <a:extLst>
                        <a:ext uri="{9D8B030D-6E8A-4147-A177-3AD203B41FA5}">
                          <a16:colId xmlns:a16="http://schemas.microsoft.com/office/drawing/2014/main" val="2245702635"/>
                        </a:ext>
                      </a:extLst>
                    </a:gridCol>
                    <a:gridCol w="805965">
                      <a:extLst>
                        <a:ext uri="{9D8B030D-6E8A-4147-A177-3AD203B41FA5}">
                          <a16:colId xmlns:a16="http://schemas.microsoft.com/office/drawing/2014/main" val="1086080346"/>
                        </a:ext>
                      </a:extLst>
                    </a:gridCol>
                    <a:gridCol w="777008">
                      <a:extLst>
                        <a:ext uri="{9D8B030D-6E8A-4147-A177-3AD203B41FA5}">
                          <a16:colId xmlns:a16="http://schemas.microsoft.com/office/drawing/2014/main" val="1994523226"/>
                        </a:ext>
                      </a:extLst>
                    </a:gridCol>
                  </a:tblGrid>
                  <a:tr h="467646">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67646">
                    <a:tc>
                      <a:txBody>
                        <a:bodyPr/>
                        <a:lstStyle/>
                        <a:p>
                          <a:r>
                            <a:rPr lang="en-US" sz="2000" b="1" dirty="0">
                              <a:solidFill>
                                <a:srgbClr val="D2A000"/>
                              </a:solidFill>
                            </a:rPr>
                            <a:t>0</a:t>
                          </a:r>
                        </a:p>
                      </a:txBody>
                      <a:tcPr/>
                    </a:tc>
                    <a:tc>
                      <a:txBody>
                        <a:bodyPr/>
                        <a:lstStyle/>
                        <a:p>
                          <a:endParaRPr lang="en-US"/>
                        </a:p>
                      </a:txBody>
                      <a:tcPr>
                        <a:blipFill>
                          <a:blip r:embed="rId4"/>
                          <a:stretch>
                            <a:fillRect l="-107353" t="-106494" r="-1030882" b="-505195"/>
                          </a:stretch>
                        </a:blipFill>
                      </a:tcPr>
                    </a:tc>
                    <a:tc>
                      <a:txBody>
                        <a:bodyPr/>
                        <a:lstStyle/>
                        <a:p>
                          <a:r>
                            <a:rPr lang="en-US" sz="2000" b="1" dirty="0">
                              <a:solidFill>
                                <a:srgbClr val="D2A000"/>
                              </a:solidFill>
                            </a:rPr>
                            <a:t>2/3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3159240573"/>
                      </a:ext>
                    </a:extLst>
                  </a:tr>
                  <a:tr h="467646">
                    <a:tc>
                      <a:txBody>
                        <a:bodyPr/>
                        <a:lstStyle/>
                        <a:p>
                          <a:r>
                            <a:rPr lang="en-US" sz="2000" b="1" dirty="0">
                              <a:solidFill>
                                <a:srgbClr val="D2A000"/>
                              </a:solidFill>
                            </a:rPr>
                            <a:t>0</a:t>
                          </a:r>
                        </a:p>
                      </a:txBody>
                      <a:tcPr/>
                    </a:tc>
                    <a:tc>
                      <a:txBody>
                        <a:bodyPr/>
                        <a:lstStyle/>
                        <a:p>
                          <a:endParaRPr lang="en-US"/>
                        </a:p>
                      </a:txBody>
                      <a:tcPr>
                        <a:blipFill>
                          <a:blip r:embed="rId4"/>
                          <a:stretch>
                            <a:fillRect l="-107353" t="-206494" r="-1030882" b="-405195"/>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2394923433"/>
                      </a:ext>
                    </a:extLst>
                  </a:tr>
                  <a:tr h="467646">
                    <a:tc>
                      <a:txBody>
                        <a:bodyPr/>
                        <a:lstStyle/>
                        <a:p>
                          <a:r>
                            <a:rPr lang="en-US" sz="2000" b="1" dirty="0">
                              <a:solidFill>
                                <a:srgbClr val="D2A000"/>
                              </a:solidFill>
                            </a:rPr>
                            <a:t>0</a:t>
                          </a:r>
                        </a:p>
                      </a:txBody>
                      <a:tcPr/>
                    </a:tc>
                    <a:tc>
                      <a:txBody>
                        <a:bodyPr/>
                        <a:lstStyle/>
                        <a:p>
                          <a:endParaRPr lang="en-US"/>
                        </a:p>
                      </a:txBody>
                      <a:tcPr>
                        <a:blipFill>
                          <a:blip r:embed="rId4"/>
                          <a:stretch>
                            <a:fillRect l="-107353" t="-310526" r="-1030882" b="-310526"/>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67646">
                    <a:tc>
                      <a:txBody>
                        <a:bodyPr/>
                        <a:lstStyle/>
                        <a:p>
                          <a:r>
                            <a:rPr lang="en-US" sz="2000" b="1" dirty="0">
                              <a:solidFill>
                                <a:srgbClr val="D2A000"/>
                              </a:solidFill>
                            </a:rPr>
                            <a:t>0</a:t>
                          </a:r>
                        </a:p>
                      </a:txBody>
                      <a:tcPr/>
                    </a:tc>
                    <a:tc>
                      <a:txBody>
                        <a:bodyPr/>
                        <a:lstStyle/>
                        <a:p>
                          <a:endParaRPr lang="en-US"/>
                        </a:p>
                      </a:txBody>
                      <a:tcPr>
                        <a:blipFill>
                          <a:blip r:embed="rId4"/>
                          <a:stretch>
                            <a:fillRect l="-107353" t="-405195" r="-1030882" b="-206494"/>
                          </a:stretch>
                        </a:blipFill>
                      </a:tcPr>
                    </a:tc>
                    <a:tc>
                      <a:txBody>
                        <a:bodyPr/>
                        <a:lstStyle/>
                        <a:p>
                          <a:r>
                            <a:rPr lang="en-US" sz="2000" b="1" dirty="0">
                              <a:solidFill>
                                <a:srgbClr val="D2A000"/>
                              </a:solidFill>
                            </a:rPr>
                            <a:t>2/3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4029793044"/>
                      </a:ext>
                    </a:extLst>
                  </a:tr>
                  <a:tr h="467646">
                    <a:tc>
                      <a:txBody>
                        <a:bodyPr/>
                        <a:lstStyle/>
                        <a:p>
                          <a:r>
                            <a:rPr lang="en-US" sz="2000" b="1" dirty="0">
                              <a:solidFill>
                                <a:srgbClr val="D2A000"/>
                              </a:solidFill>
                            </a:rPr>
                            <a:t>1</a:t>
                          </a:r>
                        </a:p>
                      </a:txBody>
                      <a:tcPr/>
                    </a:tc>
                    <a:tc>
                      <a:txBody>
                        <a:bodyPr/>
                        <a:lstStyle/>
                        <a:p>
                          <a:endParaRPr lang="en-US"/>
                        </a:p>
                      </a:txBody>
                      <a:tcPr>
                        <a:blipFill>
                          <a:blip r:embed="rId4"/>
                          <a:stretch>
                            <a:fillRect l="-107353" t="-505195" r="-1030882" b="-106494"/>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1/3</a:t>
                          </a:r>
                        </a:p>
                      </a:txBody>
                      <a:tcPr/>
                    </a:tc>
                    <a:tc>
                      <a:txBody>
                        <a:bodyPr/>
                        <a:lstStyle/>
                        <a:p>
                          <a:r>
                            <a:rPr lang="en-US" sz="2000" b="1" dirty="0">
                              <a:solidFill>
                                <a:srgbClr val="0070C0"/>
                              </a:solidFill>
                            </a:rPr>
                            <a:t>2/3</a:t>
                          </a:r>
                        </a:p>
                      </a:txBody>
                      <a:tcPr/>
                    </a:tc>
                    <a:tc>
                      <a:txBody>
                        <a:bodyPr/>
                        <a:lstStyle/>
                        <a:p>
                          <a:r>
                            <a:rPr lang="en-US" sz="2000" b="1" dirty="0">
                              <a:solidFill>
                                <a:srgbClr val="0070C0"/>
                              </a:solidFill>
                            </a:rPr>
                            <a:t>1/3</a:t>
                          </a:r>
                        </a:p>
                      </a:txBody>
                      <a:tcPr/>
                    </a:tc>
                    <a:extLst>
                      <a:ext uri="{0D108BD9-81ED-4DB2-BD59-A6C34878D82A}">
                        <a16:rowId xmlns:a16="http://schemas.microsoft.com/office/drawing/2014/main" val="2585639769"/>
                      </a:ext>
                    </a:extLst>
                  </a:tr>
                  <a:tr h="467646">
                    <a:tc>
                      <a:txBody>
                        <a:bodyPr/>
                        <a:lstStyle/>
                        <a:p>
                          <a:r>
                            <a:rPr lang="en-US" sz="2000" b="1" dirty="0">
                              <a:solidFill>
                                <a:srgbClr val="D2A000"/>
                              </a:solidFill>
                            </a:rPr>
                            <a:t>1</a:t>
                          </a:r>
                        </a:p>
                      </a:txBody>
                      <a:tcPr/>
                    </a:tc>
                    <a:tc>
                      <a:txBody>
                        <a:bodyPr/>
                        <a:lstStyle/>
                        <a:p>
                          <a:endParaRPr lang="en-US"/>
                        </a:p>
                      </a:txBody>
                      <a:tcPr>
                        <a:blipFill>
                          <a:blip r:embed="rId4"/>
                          <a:stretch>
                            <a:fillRect l="-107353" t="-605195" r="-1030882" b="-6494"/>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1/3</a:t>
                          </a:r>
                        </a:p>
                      </a:txBody>
                      <a:tcPr/>
                    </a:tc>
                    <a:tc>
                      <a:txBody>
                        <a:bodyPr/>
                        <a:lstStyle/>
                        <a:p>
                          <a:r>
                            <a:rPr lang="en-US" sz="2000" b="1" dirty="0">
                              <a:solidFill>
                                <a:srgbClr val="0070C0"/>
                              </a:solidFill>
                            </a:rPr>
                            <a:t>2/3</a:t>
                          </a:r>
                        </a:p>
                      </a:txBody>
                      <a:tcPr/>
                    </a:tc>
                    <a:tc>
                      <a:txBody>
                        <a:bodyPr/>
                        <a:lstStyle/>
                        <a:p>
                          <a:r>
                            <a:rPr lang="en-US" sz="2000" b="1" dirty="0">
                              <a:solidFill>
                                <a:srgbClr val="0070C0"/>
                              </a:solidFill>
                            </a:rPr>
                            <a:t>1/3</a:t>
                          </a:r>
                        </a:p>
                      </a:txBody>
                      <a:tcPr/>
                    </a:tc>
                    <a:extLst>
                      <a:ext uri="{0D108BD9-81ED-4DB2-BD59-A6C34878D82A}">
                        <a16:rowId xmlns:a16="http://schemas.microsoft.com/office/drawing/2014/main" val="4048302534"/>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6C87807-8FD4-F715-65FE-2CAD5C4235F0}"/>
                  </a:ext>
                </a:extLst>
              </p:cNvPr>
              <p:cNvSpPr txBox="1"/>
              <p:nvPr/>
            </p:nvSpPr>
            <p:spPr>
              <a:xfrm>
                <a:off x="9440303" y="1008799"/>
                <a:ext cx="856527"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4" name="TextBox 3">
                <a:extLst>
                  <a:ext uri="{FF2B5EF4-FFF2-40B4-BE49-F238E27FC236}">
                    <a16:creationId xmlns:a16="http://schemas.microsoft.com/office/drawing/2014/main" id="{B6C87807-8FD4-F715-65FE-2CAD5C4235F0}"/>
                  </a:ext>
                </a:extLst>
              </p:cNvPr>
              <p:cNvSpPr txBox="1">
                <a:spLocks noRot="1" noChangeAspect="1" noMove="1" noResize="1" noEditPoints="1" noAdjustHandles="1" noChangeArrowheads="1" noChangeShapeType="1" noTextEdit="1"/>
              </p:cNvSpPr>
              <p:nvPr/>
            </p:nvSpPr>
            <p:spPr>
              <a:xfrm>
                <a:off x="9440303" y="1008799"/>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AA6F89D-3F68-54BB-8490-F8F7035CE23A}"/>
                  </a:ext>
                </a:extLst>
              </p:cNvPr>
              <p:cNvSpPr txBox="1"/>
              <p:nvPr/>
            </p:nvSpPr>
            <p:spPr>
              <a:xfrm>
                <a:off x="9440302" y="2074798"/>
                <a:ext cx="856527"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5" name="TextBox 4">
                <a:extLst>
                  <a:ext uri="{FF2B5EF4-FFF2-40B4-BE49-F238E27FC236}">
                    <a16:creationId xmlns:a16="http://schemas.microsoft.com/office/drawing/2014/main" id="{3AA6F89D-3F68-54BB-8490-F8F7035CE23A}"/>
                  </a:ext>
                </a:extLst>
              </p:cNvPr>
              <p:cNvSpPr txBox="1">
                <a:spLocks noRot="1" noChangeAspect="1" noMove="1" noResize="1" noEditPoints="1" noAdjustHandles="1" noChangeArrowheads="1" noChangeShapeType="1" noTextEdit="1"/>
              </p:cNvSpPr>
              <p:nvPr/>
            </p:nvSpPr>
            <p:spPr>
              <a:xfrm>
                <a:off x="9440302" y="2074798"/>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AC38424-2FD8-005D-CE62-FFDE4529EB51}"/>
                  </a:ext>
                </a:extLst>
              </p:cNvPr>
              <p:cNvSpPr txBox="1"/>
              <p:nvPr/>
            </p:nvSpPr>
            <p:spPr>
              <a:xfrm>
                <a:off x="11251665" y="916853"/>
                <a:ext cx="856527"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3" name="TextBox 12">
                <a:extLst>
                  <a:ext uri="{FF2B5EF4-FFF2-40B4-BE49-F238E27FC236}">
                    <a16:creationId xmlns:a16="http://schemas.microsoft.com/office/drawing/2014/main" id="{DAC38424-2FD8-005D-CE62-FFDE4529EB51}"/>
                  </a:ext>
                </a:extLst>
              </p:cNvPr>
              <p:cNvSpPr txBox="1">
                <a:spLocks noRot="1" noChangeAspect="1" noMove="1" noResize="1" noEditPoints="1" noAdjustHandles="1" noChangeArrowheads="1" noChangeShapeType="1" noTextEdit="1"/>
              </p:cNvSpPr>
              <p:nvPr/>
            </p:nvSpPr>
            <p:spPr>
              <a:xfrm>
                <a:off x="11251665" y="916853"/>
                <a:ext cx="856527"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9E29C34-790D-4D01-5D54-881C0123C0D9}"/>
                  </a:ext>
                </a:extLst>
              </p:cNvPr>
              <p:cNvSpPr txBox="1"/>
              <p:nvPr/>
            </p:nvSpPr>
            <p:spPr>
              <a:xfrm>
                <a:off x="10819033" y="1480949"/>
                <a:ext cx="856527"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4" name="TextBox 13">
                <a:extLst>
                  <a:ext uri="{FF2B5EF4-FFF2-40B4-BE49-F238E27FC236}">
                    <a16:creationId xmlns:a16="http://schemas.microsoft.com/office/drawing/2014/main" id="{E9E29C34-790D-4D01-5D54-881C0123C0D9}"/>
                  </a:ext>
                </a:extLst>
              </p:cNvPr>
              <p:cNvSpPr txBox="1">
                <a:spLocks noRot="1" noChangeAspect="1" noMove="1" noResize="1" noEditPoints="1" noAdjustHandles="1" noChangeArrowheads="1" noChangeShapeType="1" noTextEdit="1"/>
              </p:cNvSpPr>
              <p:nvPr/>
            </p:nvSpPr>
            <p:spPr>
              <a:xfrm>
                <a:off x="10819033" y="1480949"/>
                <a:ext cx="856527" cy="769441"/>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60113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8F5A6-1F2F-215B-E389-718343D328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7E33D9-F750-3F05-6255-4AB77DD6159A}"/>
              </a:ext>
            </a:extLst>
          </p:cNvPr>
          <p:cNvSpPr>
            <a:spLocks noGrp="1"/>
          </p:cNvSpPr>
          <p:nvPr>
            <p:ph type="title"/>
          </p:nvPr>
        </p:nvSpPr>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25D15B-B848-184E-E5A6-A0C7886071D5}"/>
                  </a:ext>
                </a:extLst>
              </p:cNvPr>
              <p:cNvSpPr>
                <a:spLocks noGrp="1"/>
              </p:cNvSpPr>
              <p:nvPr>
                <p:ph idx="1"/>
              </p:nvPr>
            </p:nvSpPr>
            <p:spPr>
              <a:xfrm>
                <a:off x="412210" y="2358449"/>
                <a:ext cx="5928432" cy="1420036"/>
              </a:xfrm>
            </p:spPr>
            <p:txBody>
              <a:bodyPr>
                <a:normAutofit fontScale="77500" lnSpcReduction="20000"/>
              </a:bodyPr>
              <a:lstStyle/>
              <a:p>
                <a:pPr marL="0" indent="0">
                  <a:buNone/>
                </a:pPr>
                <a:r>
                  <a:rPr lang="en-US" sz="3200" dirty="0"/>
                  <a:t>What is the expected sum of future  returns,</a:t>
                </a:r>
                <a14:m>
                  <m:oMath xmlns:m="http://schemas.openxmlformats.org/officeDocument/2006/math">
                    <m:sSubSup>
                      <m:sSubSupPr>
                        <m:ctrlPr>
                          <a:rPr lang="en-US" sz="3200" i="1">
                            <a:solidFill>
                              <a:srgbClr val="0070C0"/>
                            </a:solidFill>
                            <a:latin typeface="Cambria Math" panose="02040503050406030204" pitchFamily="18" charset="0"/>
                          </a:rPr>
                        </m:ctrlPr>
                      </m:sSubSupPr>
                      <m:e>
                        <m:r>
                          <a:rPr lang="en-US" sz="3200" i="1">
                            <a:solidFill>
                              <a:srgbClr val="0070C0"/>
                            </a:solidFill>
                            <a:latin typeface="Cambria Math" panose="02040503050406030204" pitchFamily="18" charset="0"/>
                          </a:rPr>
                          <m:t>𝐺</m:t>
                        </m:r>
                      </m:e>
                      <m:sub>
                        <m:r>
                          <a:rPr lang="en-US" sz="3200" i="1">
                            <a:solidFill>
                              <a:srgbClr val="00B0F0"/>
                            </a:solidFill>
                            <a:latin typeface="Cambria Math" panose="02040503050406030204" pitchFamily="18" charset="0"/>
                          </a:rPr>
                          <m:t>𝑡</m:t>
                        </m:r>
                      </m:sub>
                      <m:sup>
                        <m:r>
                          <a:rPr lang="en-US" sz="3200" i="1">
                            <a:solidFill>
                              <a:srgbClr val="7030A0"/>
                            </a:solidFill>
                            <a:latin typeface="Cambria Math" panose="02040503050406030204" pitchFamily="18" charset="0"/>
                          </a:rPr>
                          <m:t>𝛾</m:t>
                        </m:r>
                      </m:sup>
                    </m:sSubSup>
                  </m:oMath>
                </a14:m>
                <a:r>
                  <a:rPr lang="en-US" sz="3200" dirty="0"/>
                  <a:t>, given some policy </a:t>
                </a:r>
                <a14:m>
                  <m:oMath xmlns:m="http://schemas.openxmlformats.org/officeDocument/2006/math">
                    <m:r>
                      <a:rPr lang="en-US" sz="3200" b="0" i="1" smtClean="0">
                        <a:solidFill>
                          <a:srgbClr val="00B050"/>
                        </a:solidFill>
                        <a:latin typeface="Cambria Math" panose="02040503050406030204" pitchFamily="18" charset="0"/>
                      </a:rPr>
                      <m:t>𝜋</m:t>
                    </m:r>
                  </m:oMath>
                </a14:m>
                <a:r>
                  <a:rPr lang="en-US" sz="3200" dirty="0"/>
                  <a:t>? </a:t>
                </a:r>
                <a:endParaRPr lang="en-US" sz="32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𝔼</m:t>
                      </m:r>
                      <m:r>
                        <a:rPr lang="en-US" sz="3200" b="0" i="0" smtClean="0">
                          <a:solidFill>
                            <a:schemeClr val="tx1"/>
                          </a:solidFill>
                          <a:latin typeface="Cambria Math" panose="02040503050406030204" pitchFamily="18" charset="0"/>
                        </a:rPr>
                        <m:t>[</m:t>
                      </m:r>
                      <m:sSubSup>
                        <m:sSubSupPr>
                          <m:ctrlPr>
                            <a:rPr lang="en-US" sz="3200" i="1">
                              <a:solidFill>
                                <a:srgbClr val="0070C0"/>
                              </a:solidFill>
                              <a:latin typeface="Cambria Math" panose="02040503050406030204" pitchFamily="18" charset="0"/>
                            </a:rPr>
                          </m:ctrlPr>
                        </m:sSubSupPr>
                        <m:e>
                          <m:r>
                            <a:rPr lang="en-US" sz="3200" i="1">
                              <a:solidFill>
                                <a:srgbClr val="0070C0"/>
                              </a:solidFill>
                              <a:latin typeface="Cambria Math" panose="02040503050406030204" pitchFamily="18" charset="0"/>
                            </a:rPr>
                            <m:t>𝐺</m:t>
                          </m:r>
                        </m:e>
                        <m:sub>
                          <m:r>
                            <a:rPr lang="en-US" sz="3200" i="1">
                              <a:solidFill>
                                <a:srgbClr val="00B0F0"/>
                              </a:solidFill>
                              <a:latin typeface="Cambria Math" panose="02040503050406030204" pitchFamily="18" charset="0"/>
                            </a:rPr>
                            <m:t>𝑡</m:t>
                          </m:r>
                        </m:sub>
                        <m:sup>
                          <m:r>
                            <a:rPr lang="en-US" sz="3200" i="1">
                              <a:solidFill>
                                <a:srgbClr val="7030A0"/>
                              </a:solidFill>
                              <a:latin typeface="Cambria Math" panose="02040503050406030204" pitchFamily="18" charset="0"/>
                            </a:rPr>
                            <m:t>𝛾</m:t>
                          </m:r>
                        </m:sup>
                      </m:sSubSup>
                      <m:r>
                        <a:rPr lang="en-US" sz="3200" b="0" i="1" smtClean="0">
                          <a:solidFill>
                            <a:schemeClr val="tx1"/>
                          </a:solidFill>
                          <a:latin typeface="Cambria Math" panose="02040503050406030204" pitchFamily="18" charset="0"/>
                        </a:rPr>
                        <m:t>|</m:t>
                      </m:r>
                      <m:r>
                        <a:rPr lang="en-US" sz="3200" b="0" i="1" smtClean="0">
                          <a:solidFill>
                            <a:srgbClr val="D2A000"/>
                          </a:solidFill>
                          <a:latin typeface="Cambria Math" panose="02040503050406030204" pitchFamily="18" charset="0"/>
                        </a:rPr>
                        <m:t>𝑆</m:t>
                      </m:r>
                      <m:r>
                        <a:rPr lang="en-US" sz="3200" b="0" i="1" smtClean="0">
                          <a:solidFill>
                            <a:srgbClr val="D2A000"/>
                          </a:solidFill>
                          <a:latin typeface="Cambria Math" panose="02040503050406030204" pitchFamily="18" charset="0"/>
                        </a:rPr>
                        <m:t>=1,</m:t>
                      </m:r>
                      <m:r>
                        <a:rPr lang="en-US" sz="3200" b="0" i="1" smtClean="0">
                          <a:solidFill>
                            <a:srgbClr val="00B050"/>
                          </a:solidFill>
                          <a:latin typeface="Cambria Math" panose="02040503050406030204" pitchFamily="18" charset="0"/>
                        </a:rPr>
                        <m:t>𝜋</m:t>
                      </m:r>
                      <m:r>
                        <a:rPr lang="en-US" sz="3200" b="0" i="1" smtClean="0">
                          <a:solidFill>
                            <a:schemeClr val="tx1"/>
                          </a:solidFill>
                          <a:latin typeface="Cambria Math" panose="02040503050406030204" pitchFamily="18" charset="0"/>
                        </a:rPr>
                        <m:t>(</m:t>
                      </m:r>
                      <m:r>
                        <a:rPr lang="en-US" sz="3200" b="0" i="1" smtClean="0">
                          <a:solidFill>
                            <a:srgbClr val="D2A000"/>
                          </a:solidFill>
                          <a:latin typeface="Cambria Math" panose="02040503050406030204" pitchFamily="18" charset="0"/>
                        </a:rPr>
                        <m:t>1</m:t>
                      </m:r>
                      <m:r>
                        <a:rPr lang="en-US" sz="3200" b="0" i="1" smtClean="0">
                          <a:solidFill>
                            <a:schemeClr val="tx1"/>
                          </a:solidFill>
                          <a:latin typeface="Cambria Math" panose="02040503050406030204" pitchFamily="18" charset="0"/>
                        </a:rPr>
                        <m:t>)=</m:t>
                      </m:r>
                      <m:r>
                        <a:rPr lang="en-US" sz="3200" i="1">
                          <a:solidFill>
                            <a:srgbClr val="C00000"/>
                          </a:solidFill>
                          <a:latin typeface="Cambria Math" panose="02040503050406030204" pitchFamily="18" charset="0"/>
                        </a:rPr>
                        <m:t>↓</m:t>
                      </m:r>
                      <m:r>
                        <a:rPr lang="en-US" sz="3200" b="0" i="1" smtClean="0">
                          <a:solidFill>
                            <a:schemeClr val="tx1"/>
                          </a:solidFill>
                          <a:latin typeface="Cambria Math" panose="02040503050406030204" pitchFamily="18" charset="0"/>
                        </a:rPr>
                        <m:t>]</m:t>
                      </m:r>
                    </m:oMath>
                  </m:oMathPara>
                </a14:m>
                <a:endParaRPr lang="en-US" sz="3200" dirty="0"/>
              </a:p>
              <a:p>
                <a:pPr marL="0" indent="0">
                  <a:buNone/>
                </a:pPr>
                <a:endParaRPr lang="en-US" sz="3200" dirty="0"/>
              </a:p>
            </p:txBody>
          </p:sp>
        </mc:Choice>
        <mc:Fallback>
          <p:sp>
            <p:nvSpPr>
              <p:cNvPr id="3" name="Content Placeholder 2">
                <a:extLst>
                  <a:ext uri="{FF2B5EF4-FFF2-40B4-BE49-F238E27FC236}">
                    <a16:creationId xmlns:a16="http://schemas.microsoft.com/office/drawing/2014/main" id="{0025D15B-B848-184E-E5A6-A0C7886071D5}"/>
                  </a:ext>
                </a:extLst>
              </p:cNvPr>
              <p:cNvSpPr>
                <a:spLocks noGrp="1" noRot="1" noChangeAspect="1" noMove="1" noResize="1" noEditPoints="1" noAdjustHandles="1" noChangeArrowheads="1" noChangeShapeType="1" noTextEdit="1"/>
              </p:cNvSpPr>
              <p:nvPr>
                <p:ph idx="1"/>
              </p:nvPr>
            </p:nvSpPr>
            <p:spPr>
              <a:xfrm>
                <a:off x="412210" y="2358449"/>
                <a:ext cx="5928432" cy="1420036"/>
              </a:xfrm>
              <a:blipFill>
                <a:blip r:embed="rId2"/>
                <a:stretch>
                  <a:fillRect l="-1749" t="-3433"/>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4D76B55C-D107-4B11-3837-BB7A9B12C7E8}"/>
              </a:ext>
            </a:extLst>
          </p:cNvPr>
          <p:cNvPicPr>
            <a:picLocks noChangeAspect="1"/>
          </p:cNvPicPr>
          <p:nvPr/>
        </p:nvPicPr>
        <p:blipFill>
          <a:blip r:embed="rId3"/>
          <a:srcRect l="1027" r="1027"/>
          <a:stretch/>
        </p:blipFill>
        <p:spPr>
          <a:xfrm>
            <a:off x="0" y="4093508"/>
            <a:ext cx="2759432" cy="2764492"/>
          </a:xfrm>
          <a:prstGeom prst="rect">
            <a:avLst/>
          </a:prstGeom>
        </p:spPr>
      </p:pic>
      <p:sp>
        <p:nvSpPr>
          <p:cNvPr id="7" name="TextBox 6">
            <a:extLst>
              <a:ext uri="{FF2B5EF4-FFF2-40B4-BE49-F238E27FC236}">
                <a16:creationId xmlns:a16="http://schemas.microsoft.com/office/drawing/2014/main" id="{742152F1-B679-18BB-654A-E3CB679E31E8}"/>
              </a:ext>
            </a:extLst>
          </p:cNvPr>
          <p:cNvSpPr txBox="1"/>
          <p:nvPr/>
        </p:nvSpPr>
        <p:spPr>
          <a:xfrm>
            <a:off x="-5318" y="4060717"/>
            <a:ext cx="856527" cy="584775"/>
          </a:xfrm>
          <a:prstGeom prst="rect">
            <a:avLst/>
          </a:prstGeom>
          <a:noFill/>
        </p:spPr>
        <p:txBody>
          <a:bodyPr wrap="square" rtlCol="0">
            <a:spAutoFit/>
          </a:bodyPr>
          <a:lstStyle/>
          <a:p>
            <a:r>
              <a:rPr lang="en-US" sz="3200" dirty="0">
                <a:solidFill>
                  <a:srgbClr val="D2A000"/>
                </a:solidFill>
              </a:rPr>
              <a:t>0</a:t>
            </a:r>
          </a:p>
        </p:txBody>
      </p:sp>
      <p:sp>
        <p:nvSpPr>
          <p:cNvPr id="8" name="TextBox 7">
            <a:extLst>
              <a:ext uri="{FF2B5EF4-FFF2-40B4-BE49-F238E27FC236}">
                <a16:creationId xmlns:a16="http://schemas.microsoft.com/office/drawing/2014/main" id="{2D8F5718-037E-AD26-FFE7-EE7314122E45}"/>
              </a:ext>
            </a:extLst>
          </p:cNvPr>
          <p:cNvSpPr txBox="1"/>
          <p:nvPr/>
        </p:nvSpPr>
        <p:spPr>
          <a:xfrm>
            <a:off x="1379716" y="4060717"/>
            <a:ext cx="856527" cy="584775"/>
          </a:xfrm>
          <a:prstGeom prst="rect">
            <a:avLst/>
          </a:prstGeom>
          <a:noFill/>
        </p:spPr>
        <p:txBody>
          <a:bodyPr wrap="square" rtlCol="0">
            <a:spAutoFit/>
          </a:bodyPr>
          <a:lstStyle/>
          <a:p>
            <a:r>
              <a:rPr lang="en-US" sz="3200" dirty="0">
                <a:solidFill>
                  <a:srgbClr val="D2A000"/>
                </a:solidFill>
              </a:rPr>
              <a:t>1</a:t>
            </a:r>
          </a:p>
        </p:txBody>
      </p:sp>
      <p:sp>
        <p:nvSpPr>
          <p:cNvPr id="9" name="TextBox 8">
            <a:extLst>
              <a:ext uri="{FF2B5EF4-FFF2-40B4-BE49-F238E27FC236}">
                <a16:creationId xmlns:a16="http://schemas.microsoft.com/office/drawing/2014/main" id="{203C127B-F9EA-FA9E-4E35-CBDCE8C40DE4}"/>
              </a:ext>
            </a:extLst>
          </p:cNvPr>
          <p:cNvSpPr txBox="1"/>
          <p:nvPr/>
        </p:nvSpPr>
        <p:spPr>
          <a:xfrm>
            <a:off x="-66033" y="5403112"/>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6DFA5E01-6E15-FF3D-3991-47F99E91F919}"/>
              </a:ext>
            </a:extLst>
          </p:cNvPr>
          <p:cNvSpPr txBox="1"/>
          <p:nvPr/>
        </p:nvSpPr>
        <p:spPr>
          <a:xfrm>
            <a:off x="1346699" y="5396165"/>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E811C6E1-3B3A-4D5E-D825-B256E117EF8E}"/>
                  </a:ext>
                </a:extLst>
              </p:cNvPr>
              <p:cNvGraphicFramePr>
                <a:graphicFrameLocks noGrp="1"/>
              </p:cNvGraphicFramePr>
              <p:nvPr>
                <p:extLst>
                  <p:ext uri="{D42A27DB-BD31-4B8C-83A1-F6EECF244321}">
                    <p14:modId xmlns:p14="http://schemas.microsoft.com/office/powerpoint/2010/main" val="515297688"/>
                  </p:ext>
                </p:extLst>
              </p:nvPr>
            </p:nvGraphicFramePr>
            <p:xfrm>
              <a:off x="6613524" y="2261837"/>
              <a:ext cx="5578476" cy="4596163"/>
            </p:xfrm>
            <a:graphic>
              <a:graphicData uri="http://schemas.openxmlformats.org/drawingml/2006/table">
                <a:tbl>
                  <a:tblPr firstRow="1" bandRow="1">
                    <a:tableStyleId>{E8034E78-7F5D-4C2E-B375-FC64B27BC917}</a:tableStyleId>
                  </a:tblPr>
                  <a:tblGrid>
                    <a:gridCol w="486426">
                      <a:extLst>
                        <a:ext uri="{9D8B030D-6E8A-4147-A177-3AD203B41FA5}">
                          <a16:colId xmlns:a16="http://schemas.microsoft.com/office/drawing/2014/main" val="2686581"/>
                        </a:ext>
                      </a:extLst>
                    </a:gridCol>
                    <a:gridCol w="1311440">
                      <a:extLst>
                        <a:ext uri="{9D8B030D-6E8A-4147-A177-3AD203B41FA5}">
                          <a16:colId xmlns:a16="http://schemas.microsoft.com/office/drawing/2014/main" val="3291580236"/>
                        </a:ext>
                      </a:extLst>
                    </a:gridCol>
                    <a:gridCol w="690177">
                      <a:extLst>
                        <a:ext uri="{9D8B030D-6E8A-4147-A177-3AD203B41FA5}">
                          <a16:colId xmlns:a16="http://schemas.microsoft.com/office/drawing/2014/main" val="1070491557"/>
                        </a:ext>
                      </a:extLst>
                    </a:gridCol>
                    <a:gridCol w="664615">
                      <a:extLst>
                        <a:ext uri="{9D8B030D-6E8A-4147-A177-3AD203B41FA5}">
                          <a16:colId xmlns:a16="http://schemas.microsoft.com/office/drawing/2014/main" val="395356108"/>
                        </a:ext>
                      </a:extLst>
                    </a:gridCol>
                    <a:gridCol w="562367">
                      <a:extLst>
                        <a:ext uri="{9D8B030D-6E8A-4147-A177-3AD203B41FA5}">
                          <a16:colId xmlns:a16="http://schemas.microsoft.com/office/drawing/2014/main" val="41222295"/>
                        </a:ext>
                      </a:extLst>
                    </a:gridCol>
                    <a:gridCol w="587928">
                      <a:extLst>
                        <a:ext uri="{9D8B030D-6E8A-4147-A177-3AD203B41FA5}">
                          <a16:colId xmlns:a16="http://schemas.microsoft.com/office/drawing/2014/main" val="2245702635"/>
                        </a:ext>
                      </a:extLst>
                    </a:gridCol>
                    <a:gridCol w="651834">
                      <a:extLst>
                        <a:ext uri="{9D8B030D-6E8A-4147-A177-3AD203B41FA5}">
                          <a16:colId xmlns:a16="http://schemas.microsoft.com/office/drawing/2014/main" val="1086080346"/>
                        </a:ext>
                      </a:extLst>
                    </a:gridCol>
                    <a:gridCol w="623689">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2/3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315924057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239492343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2/3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4029793044"/>
                      </a:ext>
                    </a:extLst>
                  </a:tr>
                  <a:tr h="417833">
                    <a:tc>
                      <a:txBody>
                        <a:bodyPr/>
                        <a:lstStyle/>
                        <a:p>
                          <a:r>
                            <a:rPr lang="en-US" sz="2000" b="1" dirty="0">
                              <a:solidFill>
                                <a:srgbClr val="D2A000"/>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1/3</a:t>
                          </a:r>
                        </a:p>
                      </a:txBody>
                      <a:tcPr/>
                    </a:tc>
                    <a:tc>
                      <a:txBody>
                        <a:bodyPr/>
                        <a:lstStyle/>
                        <a:p>
                          <a:r>
                            <a:rPr lang="en-US" sz="2000" b="1" dirty="0">
                              <a:solidFill>
                                <a:srgbClr val="0070C0"/>
                              </a:solidFill>
                            </a:rPr>
                            <a:t>2/3</a:t>
                          </a:r>
                        </a:p>
                      </a:txBody>
                      <a:tcPr/>
                    </a:tc>
                    <a:tc>
                      <a:txBody>
                        <a:bodyPr/>
                        <a:lstStyle/>
                        <a:p>
                          <a:r>
                            <a:rPr lang="en-US" sz="2000" b="1" dirty="0">
                              <a:solidFill>
                                <a:srgbClr val="0070C0"/>
                              </a:solidFill>
                            </a:rPr>
                            <a:t>1/3</a:t>
                          </a:r>
                        </a:p>
                      </a:txBody>
                      <a:tcPr/>
                    </a:tc>
                    <a:extLst>
                      <a:ext uri="{0D108BD9-81ED-4DB2-BD59-A6C34878D82A}">
                        <a16:rowId xmlns:a16="http://schemas.microsoft.com/office/drawing/2014/main" val="2585639769"/>
                      </a:ext>
                    </a:extLst>
                  </a:tr>
                  <a:tr h="417833">
                    <a:tc>
                      <a:txBody>
                        <a:bodyPr/>
                        <a:lstStyle/>
                        <a:p>
                          <a:r>
                            <a:rPr lang="en-US" sz="2000" b="1" dirty="0">
                              <a:solidFill>
                                <a:srgbClr val="D2A000"/>
                              </a:solidFill>
                            </a:rPr>
                            <a:t>1</a:t>
                          </a:r>
                        </a:p>
                      </a:txBody>
                      <a:tcPr>
                        <a:solidFill>
                          <a:srgbClr val="F2FF4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F2FF47"/>
                        </a:solidFill>
                      </a:tcPr>
                    </a:tc>
                    <a:tc>
                      <a:txBody>
                        <a:bodyPr/>
                        <a:lstStyle/>
                        <a:p>
                          <a:r>
                            <a:rPr lang="en-US" sz="2000" b="1" dirty="0">
                              <a:solidFill>
                                <a:srgbClr val="D2A000"/>
                              </a:solidFill>
                            </a:rPr>
                            <a:t>1/3</a:t>
                          </a:r>
                        </a:p>
                      </a:txBody>
                      <a:tcPr>
                        <a:solidFill>
                          <a:srgbClr val="F2FF47"/>
                        </a:solidFill>
                      </a:tcPr>
                    </a:tc>
                    <a:tc>
                      <a:txBody>
                        <a:bodyPr/>
                        <a:lstStyle/>
                        <a:p>
                          <a:r>
                            <a:rPr lang="en-US" sz="2000" b="1" dirty="0">
                              <a:solidFill>
                                <a:srgbClr val="D2A000"/>
                              </a:solidFill>
                            </a:rPr>
                            <a:t>1/3</a:t>
                          </a:r>
                        </a:p>
                      </a:txBody>
                      <a:tcPr>
                        <a:solidFill>
                          <a:srgbClr val="F2FF47"/>
                        </a:solidFill>
                      </a:tcPr>
                    </a:tc>
                    <a:tc>
                      <a:txBody>
                        <a:bodyPr/>
                        <a:lstStyle/>
                        <a:p>
                          <a:r>
                            <a:rPr lang="en-US" sz="2000" b="1" dirty="0">
                              <a:solidFill>
                                <a:srgbClr val="D2A000"/>
                              </a:solidFill>
                            </a:rPr>
                            <a:t>0/3</a:t>
                          </a:r>
                        </a:p>
                      </a:txBody>
                      <a:tcPr>
                        <a:solidFill>
                          <a:srgbClr val="F2FF47"/>
                        </a:solidFill>
                      </a:tcPr>
                    </a:tc>
                    <a:tc>
                      <a:txBody>
                        <a:bodyPr/>
                        <a:lstStyle/>
                        <a:p>
                          <a:r>
                            <a:rPr lang="en-US" sz="2000" b="1" dirty="0">
                              <a:solidFill>
                                <a:srgbClr val="D2A000"/>
                              </a:solidFill>
                            </a:rPr>
                            <a:t>1/3</a:t>
                          </a:r>
                        </a:p>
                      </a:txBody>
                      <a:tcPr>
                        <a:solidFill>
                          <a:srgbClr val="F2FF47"/>
                        </a:solidFill>
                      </a:tcPr>
                    </a:tc>
                    <a:tc>
                      <a:txBody>
                        <a:bodyPr/>
                        <a:lstStyle/>
                        <a:p>
                          <a:r>
                            <a:rPr lang="en-US" sz="2000" b="1" dirty="0">
                              <a:solidFill>
                                <a:srgbClr val="0070C0"/>
                              </a:solidFill>
                            </a:rPr>
                            <a:t>2/3</a:t>
                          </a:r>
                        </a:p>
                      </a:txBody>
                      <a:tcPr>
                        <a:solidFill>
                          <a:srgbClr val="F2FF47"/>
                        </a:solidFill>
                      </a:tcPr>
                    </a:tc>
                    <a:tc>
                      <a:txBody>
                        <a:bodyPr/>
                        <a:lstStyle/>
                        <a:p>
                          <a:r>
                            <a:rPr lang="en-US" sz="2000" b="1" dirty="0">
                              <a:solidFill>
                                <a:srgbClr val="0070C0"/>
                              </a:solidFill>
                            </a:rPr>
                            <a:t>1/3</a:t>
                          </a:r>
                        </a:p>
                      </a:txBody>
                      <a:tcPr>
                        <a:solidFill>
                          <a:srgbClr val="F2FF4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2/3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1/3</a:t>
                          </a:r>
                        </a:p>
                      </a:txBody>
                      <a:tcPr/>
                    </a:tc>
                    <a:tc>
                      <a:txBody>
                        <a:bodyPr/>
                        <a:lstStyle/>
                        <a:p>
                          <a:r>
                            <a:rPr lang="en-US" sz="2000" b="1" dirty="0">
                              <a:solidFill>
                                <a:srgbClr val="0070C0"/>
                              </a:solidFill>
                            </a:rPr>
                            <a:t>2/3</a:t>
                          </a:r>
                        </a:p>
                      </a:txBody>
                      <a:tcPr/>
                    </a:tc>
                    <a:tc>
                      <a:txBody>
                        <a:bodyPr/>
                        <a:lstStyle/>
                        <a:p>
                          <a:r>
                            <a:rPr lang="en-US" sz="2000" b="1" dirty="0">
                              <a:solidFill>
                                <a:srgbClr val="0070C0"/>
                              </a:solidFill>
                            </a:rPr>
                            <a:t>1/3</a:t>
                          </a:r>
                        </a:p>
                      </a:txBody>
                      <a:tcPr/>
                    </a:tc>
                    <a:extLst>
                      <a:ext uri="{0D108BD9-81ED-4DB2-BD59-A6C34878D82A}">
                        <a16:rowId xmlns:a16="http://schemas.microsoft.com/office/drawing/2014/main" val="4061545348"/>
                      </a:ext>
                    </a:extLst>
                  </a:tr>
                  <a:tr h="417833">
                    <a:tc>
                      <a:txBody>
                        <a:bodyPr/>
                        <a:lstStyle/>
                        <a:p>
                          <a:r>
                            <a:rPr lang="en-US" sz="2000" b="1" dirty="0">
                              <a:solidFill>
                                <a:srgbClr val="D2A000"/>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2/3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3670216305"/>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1" name="Table 10">
                <a:extLst>
                  <a:ext uri="{FF2B5EF4-FFF2-40B4-BE49-F238E27FC236}">
                    <a16:creationId xmlns:a16="http://schemas.microsoft.com/office/drawing/2014/main" id="{E811C6E1-3B3A-4D5E-D825-B256E117EF8E}"/>
                  </a:ext>
                </a:extLst>
              </p:cNvPr>
              <p:cNvGraphicFramePr>
                <a:graphicFrameLocks noGrp="1"/>
              </p:cNvGraphicFramePr>
              <p:nvPr>
                <p:extLst>
                  <p:ext uri="{D42A27DB-BD31-4B8C-83A1-F6EECF244321}">
                    <p14:modId xmlns:p14="http://schemas.microsoft.com/office/powerpoint/2010/main" val="515297688"/>
                  </p:ext>
                </p:extLst>
              </p:nvPr>
            </p:nvGraphicFramePr>
            <p:xfrm>
              <a:off x="6613524" y="2261837"/>
              <a:ext cx="5578476" cy="4596163"/>
            </p:xfrm>
            <a:graphic>
              <a:graphicData uri="http://schemas.openxmlformats.org/drawingml/2006/table">
                <a:tbl>
                  <a:tblPr firstRow="1" bandRow="1">
                    <a:tableStyleId>{E8034E78-7F5D-4C2E-B375-FC64B27BC917}</a:tableStyleId>
                  </a:tblPr>
                  <a:tblGrid>
                    <a:gridCol w="486426">
                      <a:extLst>
                        <a:ext uri="{9D8B030D-6E8A-4147-A177-3AD203B41FA5}">
                          <a16:colId xmlns:a16="http://schemas.microsoft.com/office/drawing/2014/main" val="2686581"/>
                        </a:ext>
                      </a:extLst>
                    </a:gridCol>
                    <a:gridCol w="1311440">
                      <a:extLst>
                        <a:ext uri="{9D8B030D-6E8A-4147-A177-3AD203B41FA5}">
                          <a16:colId xmlns:a16="http://schemas.microsoft.com/office/drawing/2014/main" val="3291580236"/>
                        </a:ext>
                      </a:extLst>
                    </a:gridCol>
                    <a:gridCol w="690177">
                      <a:extLst>
                        <a:ext uri="{9D8B030D-6E8A-4147-A177-3AD203B41FA5}">
                          <a16:colId xmlns:a16="http://schemas.microsoft.com/office/drawing/2014/main" val="1070491557"/>
                        </a:ext>
                      </a:extLst>
                    </a:gridCol>
                    <a:gridCol w="664615">
                      <a:extLst>
                        <a:ext uri="{9D8B030D-6E8A-4147-A177-3AD203B41FA5}">
                          <a16:colId xmlns:a16="http://schemas.microsoft.com/office/drawing/2014/main" val="395356108"/>
                        </a:ext>
                      </a:extLst>
                    </a:gridCol>
                    <a:gridCol w="562367">
                      <a:extLst>
                        <a:ext uri="{9D8B030D-6E8A-4147-A177-3AD203B41FA5}">
                          <a16:colId xmlns:a16="http://schemas.microsoft.com/office/drawing/2014/main" val="41222295"/>
                        </a:ext>
                      </a:extLst>
                    </a:gridCol>
                    <a:gridCol w="587928">
                      <a:extLst>
                        <a:ext uri="{9D8B030D-6E8A-4147-A177-3AD203B41FA5}">
                          <a16:colId xmlns:a16="http://schemas.microsoft.com/office/drawing/2014/main" val="2245702635"/>
                        </a:ext>
                      </a:extLst>
                    </a:gridCol>
                    <a:gridCol w="651834">
                      <a:extLst>
                        <a:ext uri="{9D8B030D-6E8A-4147-A177-3AD203B41FA5}">
                          <a16:colId xmlns:a16="http://schemas.microsoft.com/office/drawing/2014/main" val="1086080346"/>
                        </a:ext>
                      </a:extLst>
                    </a:gridCol>
                    <a:gridCol w="623689">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endParaRPr lang="en-US"/>
                        </a:p>
                      </a:txBody>
                      <a:tcPr>
                        <a:blipFill>
                          <a:blip r:embed="rId4"/>
                          <a:stretch>
                            <a:fillRect l="-37209" t="-108824" r="-290233" b="-927941"/>
                          </a:stretch>
                        </a:blipFill>
                      </a:tcPr>
                    </a:tc>
                    <a:tc>
                      <a:txBody>
                        <a:bodyPr/>
                        <a:lstStyle/>
                        <a:p>
                          <a:r>
                            <a:rPr lang="en-US" sz="2000" b="1" dirty="0">
                              <a:solidFill>
                                <a:srgbClr val="D2A000"/>
                              </a:solidFill>
                            </a:rPr>
                            <a:t>2/3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3159240573"/>
                      </a:ext>
                    </a:extLst>
                  </a:tr>
                  <a:tr h="417833">
                    <a:tc>
                      <a:txBody>
                        <a:bodyPr/>
                        <a:lstStyle/>
                        <a:p>
                          <a:r>
                            <a:rPr lang="en-US" sz="2000" b="1" dirty="0">
                              <a:solidFill>
                                <a:srgbClr val="D2A000"/>
                              </a:solidFill>
                            </a:rPr>
                            <a:t>0</a:t>
                          </a:r>
                        </a:p>
                      </a:txBody>
                      <a:tcPr/>
                    </a:tc>
                    <a:tc>
                      <a:txBody>
                        <a:bodyPr/>
                        <a:lstStyle/>
                        <a:p>
                          <a:endParaRPr lang="en-US"/>
                        </a:p>
                      </a:txBody>
                      <a:tcPr>
                        <a:blipFill>
                          <a:blip r:embed="rId4"/>
                          <a:stretch>
                            <a:fillRect l="-37209" t="-205797" r="-290233" b="-814493"/>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2394923433"/>
                      </a:ext>
                    </a:extLst>
                  </a:tr>
                  <a:tr h="417833">
                    <a:tc>
                      <a:txBody>
                        <a:bodyPr/>
                        <a:lstStyle/>
                        <a:p>
                          <a:r>
                            <a:rPr lang="en-US" sz="2000" b="1" dirty="0">
                              <a:solidFill>
                                <a:srgbClr val="D2A000"/>
                              </a:solidFill>
                            </a:rPr>
                            <a:t>0</a:t>
                          </a:r>
                        </a:p>
                      </a:txBody>
                      <a:tcPr/>
                    </a:tc>
                    <a:tc>
                      <a:txBody>
                        <a:bodyPr/>
                        <a:lstStyle/>
                        <a:p>
                          <a:endParaRPr lang="en-US"/>
                        </a:p>
                      </a:txBody>
                      <a:tcPr>
                        <a:blipFill>
                          <a:blip r:embed="rId4"/>
                          <a:stretch>
                            <a:fillRect l="-37209" t="-310294" r="-290233" b="-726471"/>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0</a:t>
                          </a:r>
                        </a:p>
                      </a:txBody>
                      <a:tcPr/>
                    </a:tc>
                    <a:tc>
                      <a:txBody>
                        <a:bodyPr/>
                        <a:lstStyle/>
                        <a:p>
                          <a:endParaRPr lang="en-US"/>
                        </a:p>
                      </a:txBody>
                      <a:tcPr>
                        <a:blipFill>
                          <a:blip r:embed="rId4"/>
                          <a:stretch>
                            <a:fillRect l="-37209" t="-404348" r="-290233" b="-615942"/>
                          </a:stretch>
                        </a:blipFill>
                      </a:tcPr>
                    </a:tc>
                    <a:tc>
                      <a:txBody>
                        <a:bodyPr/>
                        <a:lstStyle/>
                        <a:p>
                          <a:r>
                            <a:rPr lang="en-US" sz="2000" b="1" dirty="0">
                              <a:solidFill>
                                <a:srgbClr val="D2A000"/>
                              </a:solidFill>
                            </a:rPr>
                            <a:t>2/3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4029793044"/>
                      </a:ext>
                    </a:extLst>
                  </a:tr>
                  <a:tr h="417833">
                    <a:tc>
                      <a:txBody>
                        <a:bodyPr/>
                        <a:lstStyle/>
                        <a:p>
                          <a:r>
                            <a:rPr lang="en-US" sz="2000" b="1" dirty="0">
                              <a:solidFill>
                                <a:srgbClr val="D2A000"/>
                              </a:solidFill>
                            </a:rPr>
                            <a:t>1</a:t>
                          </a:r>
                        </a:p>
                      </a:txBody>
                      <a:tcPr/>
                    </a:tc>
                    <a:tc>
                      <a:txBody>
                        <a:bodyPr/>
                        <a:lstStyle/>
                        <a:p>
                          <a:endParaRPr lang="en-US"/>
                        </a:p>
                      </a:txBody>
                      <a:tcPr>
                        <a:blipFill>
                          <a:blip r:embed="rId4"/>
                          <a:stretch>
                            <a:fillRect l="-37209" t="-511765" r="-290233" b="-525000"/>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1/3</a:t>
                          </a:r>
                        </a:p>
                      </a:txBody>
                      <a:tcPr/>
                    </a:tc>
                    <a:tc>
                      <a:txBody>
                        <a:bodyPr/>
                        <a:lstStyle/>
                        <a:p>
                          <a:r>
                            <a:rPr lang="en-US" sz="2000" b="1" dirty="0">
                              <a:solidFill>
                                <a:srgbClr val="0070C0"/>
                              </a:solidFill>
                            </a:rPr>
                            <a:t>2/3</a:t>
                          </a:r>
                        </a:p>
                      </a:txBody>
                      <a:tcPr/>
                    </a:tc>
                    <a:tc>
                      <a:txBody>
                        <a:bodyPr/>
                        <a:lstStyle/>
                        <a:p>
                          <a:r>
                            <a:rPr lang="en-US" sz="2000" b="1" dirty="0">
                              <a:solidFill>
                                <a:srgbClr val="0070C0"/>
                              </a:solidFill>
                            </a:rPr>
                            <a:t>1/3</a:t>
                          </a:r>
                        </a:p>
                      </a:txBody>
                      <a:tcPr/>
                    </a:tc>
                    <a:extLst>
                      <a:ext uri="{0D108BD9-81ED-4DB2-BD59-A6C34878D82A}">
                        <a16:rowId xmlns:a16="http://schemas.microsoft.com/office/drawing/2014/main" val="2585639769"/>
                      </a:ext>
                    </a:extLst>
                  </a:tr>
                  <a:tr h="417833">
                    <a:tc>
                      <a:txBody>
                        <a:bodyPr/>
                        <a:lstStyle/>
                        <a:p>
                          <a:r>
                            <a:rPr lang="en-US" sz="2000" b="1" dirty="0">
                              <a:solidFill>
                                <a:srgbClr val="D2A000"/>
                              </a:solidFill>
                            </a:rPr>
                            <a:t>1</a:t>
                          </a:r>
                        </a:p>
                      </a:txBody>
                      <a:tcPr>
                        <a:solidFill>
                          <a:srgbClr val="F2FF47"/>
                        </a:solidFill>
                      </a:tcPr>
                    </a:tc>
                    <a:tc>
                      <a:txBody>
                        <a:bodyPr/>
                        <a:lstStyle/>
                        <a:p>
                          <a:endParaRPr lang="en-US"/>
                        </a:p>
                      </a:txBody>
                      <a:tcPr>
                        <a:blipFill>
                          <a:blip r:embed="rId4"/>
                          <a:stretch>
                            <a:fillRect l="-37209" t="-602899" r="-290233" b="-417391"/>
                          </a:stretch>
                        </a:blipFill>
                      </a:tcPr>
                    </a:tc>
                    <a:tc>
                      <a:txBody>
                        <a:bodyPr/>
                        <a:lstStyle/>
                        <a:p>
                          <a:r>
                            <a:rPr lang="en-US" sz="2000" b="1" dirty="0">
                              <a:solidFill>
                                <a:srgbClr val="D2A000"/>
                              </a:solidFill>
                            </a:rPr>
                            <a:t>1/3</a:t>
                          </a:r>
                        </a:p>
                      </a:txBody>
                      <a:tcPr>
                        <a:solidFill>
                          <a:srgbClr val="F2FF47"/>
                        </a:solidFill>
                      </a:tcPr>
                    </a:tc>
                    <a:tc>
                      <a:txBody>
                        <a:bodyPr/>
                        <a:lstStyle/>
                        <a:p>
                          <a:r>
                            <a:rPr lang="en-US" sz="2000" b="1" dirty="0">
                              <a:solidFill>
                                <a:srgbClr val="D2A000"/>
                              </a:solidFill>
                            </a:rPr>
                            <a:t>1/3</a:t>
                          </a:r>
                        </a:p>
                      </a:txBody>
                      <a:tcPr>
                        <a:solidFill>
                          <a:srgbClr val="F2FF47"/>
                        </a:solidFill>
                      </a:tcPr>
                    </a:tc>
                    <a:tc>
                      <a:txBody>
                        <a:bodyPr/>
                        <a:lstStyle/>
                        <a:p>
                          <a:r>
                            <a:rPr lang="en-US" sz="2000" b="1" dirty="0">
                              <a:solidFill>
                                <a:srgbClr val="D2A000"/>
                              </a:solidFill>
                            </a:rPr>
                            <a:t>0/3</a:t>
                          </a:r>
                        </a:p>
                      </a:txBody>
                      <a:tcPr>
                        <a:solidFill>
                          <a:srgbClr val="F2FF47"/>
                        </a:solidFill>
                      </a:tcPr>
                    </a:tc>
                    <a:tc>
                      <a:txBody>
                        <a:bodyPr/>
                        <a:lstStyle/>
                        <a:p>
                          <a:r>
                            <a:rPr lang="en-US" sz="2000" b="1" dirty="0">
                              <a:solidFill>
                                <a:srgbClr val="D2A000"/>
                              </a:solidFill>
                            </a:rPr>
                            <a:t>1/3</a:t>
                          </a:r>
                        </a:p>
                      </a:txBody>
                      <a:tcPr>
                        <a:solidFill>
                          <a:srgbClr val="F2FF47"/>
                        </a:solidFill>
                      </a:tcPr>
                    </a:tc>
                    <a:tc>
                      <a:txBody>
                        <a:bodyPr/>
                        <a:lstStyle/>
                        <a:p>
                          <a:r>
                            <a:rPr lang="en-US" sz="2000" b="1" dirty="0">
                              <a:solidFill>
                                <a:srgbClr val="0070C0"/>
                              </a:solidFill>
                            </a:rPr>
                            <a:t>2/3</a:t>
                          </a:r>
                        </a:p>
                      </a:txBody>
                      <a:tcPr>
                        <a:solidFill>
                          <a:srgbClr val="F2FF47"/>
                        </a:solidFill>
                      </a:tcPr>
                    </a:tc>
                    <a:tc>
                      <a:txBody>
                        <a:bodyPr/>
                        <a:lstStyle/>
                        <a:p>
                          <a:r>
                            <a:rPr lang="en-US" sz="2000" b="1" dirty="0">
                              <a:solidFill>
                                <a:srgbClr val="0070C0"/>
                              </a:solidFill>
                            </a:rPr>
                            <a:t>1/3</a:t>
                          </a:r>
                        </a:p>
                      </a:txBody>
                      <a:tcPr>
                        <a:solidFill>
                          <a:srgbClr val="F2FF4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1</a:t>
                          </a:r>
                        </a:p>
                      </a:txBody>
                      <a:tcPr/>
                    </a:tc>
                    <a:tc>
                      <a:txBody>
                        <a:bodyPr/>
                        <a:lstStyle/>
                        <a:p>
                          <a:endParaRPr lang="en-US"/>
                        </a:p>
                      </a:txBody>
                      <a:tcPr>
                        <a:blipFill>
                          <a:blip r:embed="rId4"/>
                          <a:stretch>
                            <a:fillRect l="-37209" t="-713235" r="-290233" b="-323529"/>
                          </a:stretch>
                        </a:blipFill>
                      </a:tcPr>
                    </a:tc>
                    <a:tc>
                      <a:txBody>
                        <a:bodyPr/>
                        <a:lstStyle/>
                        <a:p>
                          <a:r>
                            <a:rPr lang="en-US" sz="2000" b="1" dirty="0">
                              <a:solidFill>
                                <a:srgbClr val="D2A000"/>
                              </a:solidFill>
                            </a:rPr>
                            <a:t>0/3</a:t>
                          </a:r>
                        </a:p>
                      </a:txBody>
                      <a:tcPr/>
                    </a:tc>
                    <a:tc>
                      <a:txBody>
                        <a:bodyPr/>
                        <a:lstStyle/>
                        <a:p>
                          <a:r>
                            <a:rPr lang="en-US" sz="2000" b="1" dirty="0">
                              <a:solidFill>
                                <a:srgbClr val="D2A000"/>
                              </a:solidFill>
                            </a:rPr>
                            <a:t>2/3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1/3</a:t>
                          </a:r>
                        </a:p>
                      </a:txBody>
                      <a:tcPr/>
                    </a:tc>
                    <a:tc>
                      <a:txBody>
                        <a:bodyPr/>
                        <a:lstStyle/>
                        <a:p>
                          <a:r>
                            <a:rPr lang="en-US" sz="2000" b="1" dirty="0">
                              <a:solidFill>
                                <a:srgbClr val="0070C0"/>
                              </a:solidFill>
                            </a:rPr>
                            <a:t>2/3</a:t>
                          </a:r>
                        </a:p>
                      </a:txBody>
                      <a:tcPr/>
                    </a:tc>
                    <a:tc>
                      <a:txBody>
                        <a:bodyPr/>
                        <a:lstStyle/>
                        <a:p>
                          <a:r>
                            <a:rPr lang="en-US" sz="2000" b="1" dirty="0">
                              <a:solidFill>
                                <a:srgbClr val="0070C0"/>
                              </a:solidFill>
                            </a:rPr>
                            <a:t>1/3</a:t>
                          </a:r>
                        </a:p>
                      </a:txBody>
                      <a:tcPr/>
                    </a:tc>
                    <a:extLst>
                      <a:ext uri="{0D108BD9-81ED-4DB2-BD59-A6C34878D82A}">
                        <a16:rowId xmlns:a16="http://schemas.microsoft.com/office/drawing/2014/main" val="4061545348"/>
                      </a:ext>
                    </a:extLst>
                  </a:tr>
                  <a:tr h="417833">
                    <a:tc>
                      <a:txBody>
                        <a:bodyPr/>
                        <a:lstStyle/>
                        <a:p>
                          <a:r>
                            <a:rPr lang="en-US" sz="2000" b="1" dirty="0">
                              <a:solidFill>
                                <a:srgbClr val="D2A000"/>
                              </a:solidFill>
                            </a:rPr>
                            <a:t>1</a:t>
                          </a:r>
                        </a:p>
                      </a:txBody>
                      <a:tcPr/>
                    </a:tc>
                    <a:tc>
                      <a:txBody>
                        <a:bodyPr/>
                        <a:lstStyle/>
                        <a:p>
                          <a:endParaRPr lang="en-US"/>
                        </a:p>
                      </a:txBody>
                      <a:tcPr>
                        <a:blipFill>
                          <a:blip r:embed="rId4"/>
                          <a:stretch>
                            <a:fillRect l="-37209" t="-801449" r="-290233" b="-218841"/>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2/3</a:t>
                          </a:r>
                        </a:p>
                      </a:txBody>
                      <a:tcPr/>
                    </a:tc>
                    <a:tc>
                      <a:txBody>
                        <a:bodyPr/>
                        <a:lstStyle/>
                        <a:p>
                          <a:r>
                            <a:rPr lang="en-US" sz="2000" b="1" dirty="0">
                              <a:solidFill>
                                <a:srgbClr val="D2A000"/>
                              </a:solidFill>
                            </a:rPr>
                            <a:t>0/3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3670216305"/>
                      </a:ext>
                    </a:extLst>
                  </a:tr>
                  <a:tr h="417833">
                    <a:tc>
                      <a:txBody>
                        <a:bodyPr/>
                        <a:lstStyle/>
                        <a:p>
                          <a:r>
                            <a:rPr lang="en-US" sz="2000" b="1" dirty="0">
                              <a:solidFill>
                                <a:srgbClr val="D2A000"/>
                              </a:solidFill>
                            </a:rPr>
                            <a:t>2</a:t>
                          </a:r>
                        </a:p>
                      </a:txBody>
                      <a:tcPr/>
                    </a:tc>
                    <a:tc>
                      <a:txBody>
                        <a:bodyPr/>
                        <a:lstStyle/>
                        <a:p>
                          <a:endParaRPr lang="en-US"/>
                        </a:p>
                      </a:txBody>
                      <a:tcPr>
                        <a:blipFill>
                          <a:blip r:embed="rId4"/>
                          <a:stretch>
                            <a:fillRect l="-37209" t="-914706" r="-290233" b="-122059"/>
                          </a:stretch>
                        </a:blipFill>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endParaRPr lang="en-US"/>
                        </a:p>
                      </a:txBody>
                      <a:tcPr>
                        <a:blipFill>
                          <a:blip r:embed="rId4"/>
                          <a:stretch>
                            <a:fillRect l="-37209" t="-1000000" r="-290233" b="-20290"/>
                          </a:stretch>
                        </a:blipFill>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EBDA3DA-9FFE-BB69-6F6B-7F0C2C6E5085}"/>
                  </a:ext>
                </a:extLst>
              </p:cNvPr>
              <p:cNvSpPr txBox="1"/>
              <p:nvPr/>
            </p:nvSpPr>
            <p:spPr>
              <a:xfrm>
                <a:off x="280368" y="478665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4" name="TextBox 3">
                <a:extLst>
                  <a:ext uri="{FF2B5EF4-FFF2-40B4-BE49-F238E27FC236}">
                    <a16:creationId xmlns:a16="http://schemas.microsoft.com/office/drawing/2014/main" id="{5EBDA3DA-9FFE-BB69-6F6B-7F0C2C6E5085}"/>
                  </a:ext>
                </a:extLst>
              </p:cNvPr>
              <p:cNvSpPr txBox="1">
                <a:spLocks noRot="1" noChangeAspect="1" noMove="1" noResize="1" noEditPoints="1" noAdjustHandles="1" noChangeArrowheads="1" noChangeShapeType="1" noTextEdit="1"/>
              </p:cNvSpPr>
              <p:nvPr/>
            </p:nvSpPr>
            <p:spPr>
              <a:xfrm>
                <a:off x="280368" y="478665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F6E797B-FB2B-80A7-6FC8-29FEB7C614BD}"/>
                  </a:ext>
                </a:extLst>
              </p:cNvPr>
              <p:cNvSpPr txBox="1"/>
              <p:nvPr/>
            </p:nvSpPr>
            <p:spPr>
              <a:xfrm>
                <a:off x="280367" y="5852654"/>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5" name="TextBox 4">
                <a:extLst>
                  <a:ext uri="{FF2B5EF4-FFF2-40B4-BE49-F238E27FC236}">
                    <a16:creationId xmlns:a16="http://schemas.microsoft.com/office/drawing/2014/main" id="{CF6E797B-FB2B-80A7-6FC8-29FEB7C614BD}"/>
                  </a:ext>
                </a:extLst>
              </p:cNvPr>
              <p:cNvSpPr txBox="1">
                <a:spLocks noRot="1" noChangeAspect="1" noMove="1" noResize="1" noEditPoints="1" noAdjustHandles="1" noChangeArrowheads="1" noChangeShapeType="1" noTextEdit="1"/>
              </p:cNvSpPr>
              <p:nvPr/>
            </p:nvSpPr>
            <p:spPr>
              <a:xfrm>
                <a:off x="280367" y="5852654"/>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1BAA647-D250-C212-B7EA-CDB2B95AFEE1}"/>
                  </a:ext>
                </a:extLst>
              </p:cNvPr>
              <p:cNvSpPr txBox="1"/>
              <p:nvPr/>
            </p:nvSpPr>
            <p:spPr>
              <a:xfrm>
                <a:off x="2221482" y="48740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3" name="TextBox 12">
                <a:extLst>
                  <a:ext uri="{FF2B5EF4-FFF2-40B4-BE49-F238E27FC236}">
                    <a16:creationId xmlns:a16="http://schemas.microsoft.com/office/drawing/2014/main" id="{31BAA647-D250-C212-B7EA-CDB2B95AFEE1}"/>
                  </a:ext>
                </a:extLst>
              </p:cNvPr>
              <p:cNvSpPr txBox="1">
                <a:spLocks noRot="1" noChangeAspect="1" noMove="1" noResize="1" noEditPoints="1" noAdjustHandles="1" noChangeArrowheads="1" noChangeShapeType="1" noTextEdit="1"/>
              </p:cNvSpPr>
              <p:nvPr/>
            </p:nvSpPr>
            <p:spPr>
              <a:xfrm>
                <a:off x="2221482" y="4874085"/>
                <a:ext cx="856527"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C47097B-FFEC-2CD5-FF6A-DDE027540349}"/>
                  </a:ext>
                </a:extLst>
              </p:cNvPr>
              <p:cNvSpPr txBox="1"/>
              <p:nvPr/>
            </p:nvSpPr>
            <p:spPr>
              <a:xfrm>
                <a:off x="1659098" y="525880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4" name="TextBox 13">
                <a:extLst>
                  <a:ext uri="{FF2B5EF4-FFF2-40B4-BE49-F238E27FC236}">
                    <a16:creationId xmlns:a16="http://schemas.microsoft.com/office/drawing/2014/main" id="{8C47097B-FFEC-2CD5-FF6A-DDE027540349}"/>
                  </a:ext>
                </a:extLst>
              </p:cNvPr>
              <p:cNvSpPr txBox="1">
                <a:spLocks noRot="1" noChangeAspect="1" noMove="1" noResize="1" noEditPoints="1" noAdjustHandles="1" noChangeArrowheads="1" noChangeShapeType="1" noTextEdit="1"/>
              </p:cNvSpPr>
              <p:nvPr/>
            </p:nvSpPr>
            <p:spPr>
              <a:xfrm>
                <a:off x="1659098" y="5258805"/>
                <a:ext cx="856527"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DAC3A68-AD5B-2818-ED43-4A0B000E9048}"/>
                  </a:ext>
                </a:extLst>
              </p:cNvPr>
              <p:cNvSpPr txBox="1"/>
              <p:nvPr/>
            </p:nvSpPr>
            <p:spPr>
              <a:xfrm>
                <a:off x="2661595" y="3778485"/>
                <a:ext cx="6220326" cy="1077218"/>
              </a:xfrm>
              <a:prstGeom prst="rect">
                <a:avLst/>
              </a:prstGeom>
              <a:noFill/>
            </p:spPr>
            <p:txBody>
              <a:bodyPr wrap="square">
                <a:spAutoFit/>
              </a:bodyPr>
              <a:lstStyle/>
              <a:p>
                <a:r>
                  <a:rPr lang="en-US" sz="3200" dirty="0">
                    <a:solidFill>
                      <a:srgbClr val="00B050"/>
                    </a:solidFill>
                  </a:rPr>
                  <a:t> </a:t>
                </a:r>
                <a14:m>
                  <m:oMath xmlns:m="http://schemas.openxmlformats.org/officeDocument/2006/math">
                    <m:r>
                      <a:rPr lang="en-US" sz="3200" i="1" smtClean="0">
                        <a:solidFill>
                          <a:srgbClr val="00B050"/>
                        </a:solidFill>
                        <a:latin typeface="Cambria Math" panose="02040503050406030204" pitchFamily="18" charset="0"/>
                      </a:rPr>
                      <m:t>𝜋</m:t>
                    </m:r>
                    <m:r>
                      <a:rPr lang="en-US" sz="3200" b="0" i="1" smtClean="0">
                        <a:solidFill>
                          <a:schemeClr val="tx1"/>
                        </a:solidFill>
                        <a:latin typeface="Cambria Math" panose="02040503050406030204" pitchFamily="18" charset="0"/>
                      </a:rPr>
                      <m:t>=</m:t>
                    </m:r>
                  </m:oMath>
                </a14:m>
                <a:endParaRPr lang="en-US" sz="3200" b="0" i="1" dirty="0">
                  <a:solidFill>
                    <a:schemeClr val="tx1"/>
                  </a:solidFill>
                  <a:latin typeface="Cambria Math" panose="02040503050406030204" pitchFamily="18" charset="0"/>
                </a:endParaRPr>
              </a:p>
              <a:p>
                <a:r>
                  <a:rPr lang="en-US" sz="3200" dirty="0"/>
                  <a:t> </a:t>
                </a:r>
                <a14:m>
                  <m:oMath xmlns:m="http://schemas.openxmlformats.org/officeDocument/2006/math">
                    <m:d>
                      <m:dPr>
                        <m:begChr m:val="{"/>
                        <m:endChr m:val="}"/>
                        <m:ctrlPr>
                          <a:rPr lang="en-US" sz="3200" i="1">
                            <a:latin typeface="Cambria Math" panose="02040503050406030204" pitchFamily="18" charset="0"/>
                          </a:rPr>
                        </m:ctrlPr>
                      </m:dPr>
                      <m:e>
                        <m:r>
                          <a:rPr lang="en-US" sz="3200" i="1" smtClean="0">
                            <a:solidFill>
                              <a:srgbClr val="D2A000"/>
                            </a:solidFill>
                            <a:latin typeface="Cambria Math" panose="02040503050406030204" pitchFamily="18" charset="0"/>
                          </a:rPr>
                          <m:t>0</m:t>
                        </m:r>
                        <m:r>
                          <a:rPr lang="en-US" sz="3200" i="1">
                            <a:solidFill>
                              <a:srgbClr val="C00000"/>
                            </a:solidFill>
                            <a:latin typeface="Cambria Math" panose="02040503050406030204" pitchFamily="18" charset="0"/>
                          </a:rPr>
                          <m:t>:→</m:t>
                        </m:r>
                        <m:r>
                          <a:rPr lang="en-US" sz="3200" i="1" smtClean="0">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1</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2</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3</m:t>
                        </m:r>
                        <m:r>
                          <a:rPr lang="en-US" sz="3200" i="1">
                            <a:solidFill>
                              <a:srgbClr val="C00000"/>
                            </a:solidFill>
                            <a:latin typeface="Cambria Math" panose="02040503050406030204" pitchFamily="18" charset="0"/>
                          </a:rPr>
                          <m:t>:→</m:t>
                        </m:r>
                      </m:e>
                    </m:d>
                  </m:oMath>
                </a14:m>
                <a:endParaRPr lang="en-US" sz="3200" dirty="0"/>
              </a:p>
            </p:txBody>
          </p:sp>
        </mc:Choice>
        <mc:Fallback>
          <p:sp>
            <p:nvSpPr>
              <p:cNvPr id="20" name="TextBox 19">
                <a:extLst>
                  <a:ext uri="{FF2B5EF4-FFF2-40B4-BE49-F238E27FC236}">
                    <a16:creationId xmlns:a16="http://schemas.microsoft.com/office/drawing/2014/main" id="{2DAC3A68-AD5B-2818-ED43-4A0B000E9048}"/>
                  </a:ext>
                </a:extLst>
              </p:cNvPr>
              <p:cNvSpPr txBox="1">
                <a:spLocks noRot="1" noChangeAspect="1" noMove="1" noResize="1" noEditPoints="1" noAdjustHandles="1" noChangeArrowheads="1" noChangeShapeType="1" noTextEdit="1"/>
              </p:cNvSpPr>
              <p:nvPr/>
            </p:nvSpPr>
            <p:spPr>
              <a:xfrm>
                <a:off x="2661595" y="3778485"/>
                <a:ext cx="6220326" cy="1077218"/>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90988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6231C-F8AE-1060-2F47-7FA1B5D0FA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3305D-7686-D598-B0F0-B5D747C8B266}"/>
              </a:ext>
            </a:extLst>
          </p:cNvPr>
          <p:cNvSpPr>
            <a:spLocks noGrp="1"/>
          </p:cNvSpPr>
          <p:nvPr>
            <p:ph type="title"/>
          </p:nvPr>
        </p:nvSpPr>
        <p:spPr>
          <a:xfrm>
            <a:off x="307024" y="1068809"/>
            <a:ext cx="10890929" cy="1097280"/>
          </a:xfrm>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014B0D-3DC1-F819-0125-399450EF05FB}"/>
                  </a:ext>
                </a:extLst>
              </p:cNvPr>
              <p:cNvSpPr>
                <a:spLocks noGrp="1"/>
              </p:cNvSpPr>
              <p:nvPr>
                <p:ph idx="1"/>
              </p:nvPr>
            </p:nvSpPr>
            <p:spPr>
              <a:xfrm>
                <a:off x="-5318" y="1881345"/>
                <a:ext cx="6345960" cy="2179372"/>
              </a:xfrm>
            </p:spPr>
            <p:txBody>
              <a:bodyPr>
                <a:normAutofit fontScale="85000" lnSpcReduction="10000"/>
              </a:bodyPr>
              <a:lstStyle/>
              <a:p>
                <a:pPr marL="0" indent="0">
                  <a:buNone/>
                </a:pPr>
                <a:r>
                  <a:rPr lang="en-US" sz="3200" dirty="0"/>
                  <a:t>Expected sum of future rewards, </a:t>
                </a:r>
                <a14:m>
                  <m:oMath xmlns:m="http://schemas.openxmlformats.org/officeDocument/2006/math">
                    <m:sSubSup>
                      <m:sSubSupPr>
                        <m:ctrlPr>
                          <a:rPr lang="en-US" sz="3200" i="1">
                            <a:solidFill>
                              <a:srgbClr val="0070C0"/>
                            </a:solidFill>
                            <a:latin typeface="Cambria Math" panose="02040503050406030204" pitchFamily="18" charset="0"/>
                          </a:rPr>
                        </m:ctrlPr>
                      </m:sSubSupPr>
                      <m:e>
                        <m:r>
                          <a:rPr lang="en-US" sz="3200" i="1">
                            <a:solidFill>
                              <a:srgbClr val="0070C0"/>
                            </a:solidFill>
                            <a:latin typeface="Cambria Math" panose="02040503050406030204" pitchFamily="18" charset="0"/>
                          </a:rPr>
                          <m:t>𝐺</m:t>
                        </m:r>
                      </m:e>
                      <m:sub>
                        <m:r>
                          <a:rPr lang="en-US" sz="3200" i="1">
                            <a:solidFill>
                              <a:srgbClr val="00B0F0"/>
                            </a:solidFill>
                            <a:latin typeface="Cambria Math" panose="02040503050406030204" pitchFamily="18" charset="0"/>
                          </a:rPr>
                          <m:t>𝑡</m:t>
                        </m:r>
                      </m:sub>
                      <m:sup>
                        <m:r>
                          <a:rPr lang="en-US" sz="3200" i="1">
                            <a:solidFill>
                              <a:srgbClr val="7030A0"/>
                            </a:solidFill>
                            <a:latin typeface="Cambria Math" panose="02040503050406030204" pitchFamily="18" charset="0"/>
                          </a:rPr>
                          <m:t>𝛾</m:t>
                        </m:r>
                      </m:sup>
                    </m:sSubSup>
                  </m:oMath>
                </a14:m>
                <a:r>
                  <a:rPr lang="en-US" sz="3200" dirty="0"/>
                  <a:t>, given some policy </a:t>
                </a:r>
                <a14:m>
                  <m:oMath xmlns:m="http://schemas.openxmlformats.org/officeDocument/2006/math">
                    <m:r>
                      <a:rPr lang="en-US" sz="3200" i="1">
                        <a:solidFill>
                          <a:srgbClr val="00B050"/>
                        </a:solidFill>
                        <a:latin typeface="Cambria Math" panose="02040503050406030204" pitchFamily="18" charset="0"/>
                      </a:rPr>
                      <m:t>𝜋</m:t>
                    </m:r>
                  </m:oMath>
                </a14:m>
                <a:r>
                  <a:rPr lang="en-US" sz="3200" dirty="0"/>
                  <a:t>? </a:t>
                </a:r>
                <a:endParaRPr lang="en-US" sz="32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𝔼</m:t>
                      </m:r>
                      <m:r>
                        <a:rPr lang="en-US" sz="3200">
                          <a:latin typeface="Cambria Math" panose="02040503050406030204" pitchFamily="18" charset="0"/>
                        </a:rPr>
                        <m:t>[</m:t>
                      </m:r>
                      <m:sSubSup>
                        <m:sSubSupPr>
                          <m:ctrlPr>
                            <a:rPr lang="en-US" sz="3200" i="1">
                              <a:solidFill>
                                <a:srgbClr val="0070C0"/>
                              </a:solidFill>
                              <a:latin typeface="Cambria Math" panose="02040503050406030204" pitchFamily="18" charset="0"/>
                            </a:rPr>
                          </m:ctrlPr>
                        </m:sSubSupPr>
                        <m:e>
                          <m:r>
                            <a:rPr lang="en-US" sz="3200" i="1">
                              <a:solidFill>
                                <a:srgbClr val="0070C0"/>
                              </a:solidFill>
                              <a:latin typeface="Cambria Math" panose="02040503050406030204" pitchFamily="18" charset="0"/>
                            </a:rPr>
                            <m:t>𝐺</m:t>
                          </m:r>
                        </m:e>
                        <m:sub>
                          <m:r>
                            <a:rPr lang="en-US" sz="3200" i="1">
                              <a:solidFill>
                                <a:srgbClr val="00B0F0"/>
                              </a:solidFill>
                              <a:latin typeface="Cambria Math" panose="02040503050406030204" pitchFamily="18" charset="0"/>
                            </a:rPr>
                            <m:t>𝑡</m:t>
                          </m:r>
                        </m:sub>
                        <m:sup>
                          <m:r>
                            <a:rPr lang="en-US" sz="3200" i="1">
                              <a:solidFill>
                                <a:srgbClr val="7030A0"/>
                              </a:solidFill>
                              <a:latin typeface="Cambria Math" panose="02040503050406030204" pitchFamily="18" charset="0"/>
                            </a:rPr>
                            <m:t>𝛾</m:t>
                          </m:r>
                        </m:sup>
                      </m:sSubSup>
                      <m:r>
                        <a:rPr lang="en-US" sz="3200" i="1">
                          <a:latin typeface="Cambria Math" panose="02040503050406030204" pitchFamily="18" charset="0"/>
                        </a:rPr>
                        <m:t>|</m:t>
                      </m:r>
                      <m:r>
                        <a:rPr lang="en-US" sz="3200" i="1">
                          <a:solidFill>
                            <a:srgbClr val="D2A000"/>
                          </a:solidFill>
                          <a:latin typeface="Cambria Math" panose="02040503050406030204" pitchFamily="18" charset="0"/>
                        </a:rPr>
                        <m:t>𝑆</m:t>
                      </m:r>
                      <m:r>
                        <a:rPr lang="en-US" sz="3200" i="1">
                          <a:solidFill>
                            <a:srgbClr val="D2A000"/>
                          </a:solidFill>
                          <a:latin typeface="Cambria Math" panose="02040503050406030204" pitchFamily="18" charset="0"/>
                        </a:rPr>
                        <m:t>=1,</m:t>
                      </m:r>
                      <m:r>
                        <a:rPr lang="en-US" sz="3200" i="1">
                          <a:solidFill>
                            <a:srgbClr val="00B050"/>
                          </a:solidFill>
                          <a:latin typeface="Cambria Math" panose="02040503050406030204" pitchFamily="18" charset="0"/>
                        </a:rPr>
                        <m:t>𝜋</m:t>
                      </m:r>
                      <m:r>
                        <a:rPr lang="en-US" sz="3200" i="1">
                          <a:latin typeface="Cambria Math" panose="02040503050406030204" pitchFamily="18" charset="0"/>
                        </a:rPr>
                        <m:t>(</m:t>
                      </m:r>
                      <m:r>
                        <a:rPr lang="en-US" sz="3200" i="1">
                          <a:solidFill>
                            <a:srgbClr val="D2A000"/>
                          </a:solidFill>
                          <a:latin typeface="Cambria Math" panose="02040503050406030204" pitchFamily="18" charset="0"/>
                        </a:rPr>
                        <m:t>1</m:t>
                      </m:r>
                      <m:r>
                        <a:rPr lang="en-US" sz="3200" i="1">
                          <a:latin typeface="Cambria Math" panose="02040503050406030204" pitchFamily="18" charset="0"/>
                        </a:rPr>
                        <m:t>)=</m:t>
                      </m:r>
                      <m:r>
                        <a:rPr lang="en-US" sz="3200" i="1">
                          <a:solidFill>
                            <a:srgbClr val="C00000"/>
                          </a:solidFill>
                          <a:latin typeface="Cambria Math" panose="02040503050406030204" pitchFamily="18" charset="0"/>
                        </a:rPr>
                        <m:t>↓</m:t>
                      </m:r>
                      <m:r>
                        <a:rPr lang="en-US" sz="3200" i="1">
                          <a:latin typeface="Cambria Math" panose="02040503050406030204" pitchFamily="18" charset="0"/>
                        </a:rPr>
                        <m:t>]</m:t>
                      </m:r>
                    </m:oMath>
                  </m:oMathPara>
                </a14:m>
                <a:endParaRPr lang="en-US" sz="3200" dirty="0"/>
              </a:p>
              <a:p>
                <a:pPr marL="0" indent="0">
                  <a:buNone/>
                </a:pPr>
                <a:r>
                  <a:rPr lang="en-US" sz="3200" dirty="0"/>
                  <a:t>             </a:t>
                </a:r>
                <a14:m>
                  <m:oMath xmlns:m="http://schemas.openxmlformats.org/officeDocument/2006/math">
                    <m:r>
                      <a:rPr lang="en-US" sz="3200" i="1">
                        <a:solidFill>
                          <a:srgbClr val="00B050"/>
                        </a:solidFill>
                        <a:latin typeface="Cambria Math" panose="02040503050406030204" pitchFamily="18" charset="0"/>
                      </a:rPr>
                      <m:t>𝜋</m:t>
                    </m:r>
                    <m:r>
                      <a:rPr lang="en-US" sz="3200" b="0" i="1" smtClean="0">
                        <a:solidFill>
                          <a:schemeClr val="tx1"/>
                        </a:solidFill>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smtClean="0">
                            <a:solidFill>
                              <a:srgbClr val="D2A000"/>
                            </a:solidFill>
                            <a:latin typeface="Cambria Math" panose="02040503050406030204" pitchFamily="18" charset="0"/>
                          </a:rPr>
                          <m:t>0</m:t>
                        </m:r>
                        <m:r>
                          <a:rPr lang="en-US" sz="3200" i="1">
                            <a:solidFill>
                              <a:srgbClr val="C00000"/>
                            </a:solidFill>
                            <a:latin typeface="Cambria Math" panose="02040503050406030204" pitchFamily="18" charset="0"/>
                          </a:rPr>
                          <m:t>:→</m:t>
                        </m:r>
                        <m:r>
                          <a:rPr lang="en-US" sz="3200" i="1" smtClean="0">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1</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2</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3</m:t>
                        </m:r>
                        <m:r>
                          <a:rPr lang="en-US" sz="3200" i="1">
                            <a:solidFill>
                              <a:srgbClr val="C00000"/>
                            </a:solidFill>
                            <a:latin typeface="Cambria Math" panose="02040503050406030204" pitchFamily="18" charset="0"/>
                          </a:rPr>
                          <m:t>:→</m:t>
                        </m:r>
                      </m:e>
                    </m:d>
                  </m:oMath>
                </a14:m>
                <a:endParaRPr lang="en-US" sz="3200" dirty="0"/>
              </a:p>
            </p:txBody>
          </p:sp>
        </mc:Choice>
        <mc:Fallback>
          <p:sp>
            <p:nvSpPr>
              <p:cNvPr id="3" name="Content Placeholder 2">
                <a:extLst>
                  <a:ext uri="{FF2B5EF4-FFF2-40B4-BE49-F238E27FC236}">
                    <a16:creationId xmlns:a16="http://schemas.microsoft.com/office/drawing/2014/main" id="{63014B0D-3DC1-F819-0125-399450EF05FB}"/>
                  </a:ext>
                </a:extLst>
              </p:cNvPr>
              <p:cNvSpPr>
                <a:spLocks noGrp="1" noRot="1" noChangeAspect="1" noMove="1" noResize="1" noEditPoints="1" noAdjustHandles="1" noChangeArrowheads="1" noChangeShapeType="1" noTextEdit="1"/>
              </p:cNvSpPr>
              <p:nvPr>
                <p:ph idx="1"/>
              </p:nvPr>
            </p:nvSpPr>
            <p:spPr>
              <a:xfrm>
                <a:off x="-5318" y="1881345"/>
                <a:ext cx="6345960" cy="2179372"/>
              </a:xfrm>
              <a:blipFill>
                <a:blip r:embed="rId2"/>
                <a:stretch>
                  <a:fillRect l="-1825" t="-1120"/>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37F8684D-0C00-20B2-F98B-C7A89D666DE9}"/>
              </a:ext>
            </a:extLst>
          </p:cNvPr>
          <p:cNvPicPr>
            <a:picLocks noChangeAspect="1"/>
          </p:cNvPicPr>
          <p:nvPr/>
        </p:nvPicPr>
        <p:blipFill>
          <a:blip r:embed="rId3"/>
          <a:srcRect l="1027" r="1027"/>
          <a:stretch/>
        </p:blipFill>
        <p:spPr>
          <a:xfrm>
            <a:off x="0" y="4093508"/>
            <a:ext cx="2759432" cy="2764492"/>
          </a:xfrm>
          <a:prstGeom prst="rect">
            <a:avLst/>
          </a:prstGeom>
        </p:spPr>
      </p:pic>
      <p:sp>
        <p:nvSpPr>
          <p:cNvPr id="7" name="TextBox 6">
            <a:extLst>
              <a:ext uri="{FF2B5EF4-FFF2-40B4-BE49-F238E27FC236}">
                <a16:creationId xmlns:a16="http://schemas.microsoft.com/office/drawing/2014/main" id="{D0295059-CA26-46CD-62DC-E8F61D72AE37}"/>
              </a:ext>
            </a:extLst>
          </p:cNvPr>
          <p:cNvSpPr txBox="1"/>
          <p:nvPr/>
        </p:nvSpPr>
        <p:spPr>
          <a:xfrm>
            <a:off x="-5318" y="4060717"/>
            <a:ext cx="856527" cy="584775"/>
          </a:xfrm>
          <a:prstGeom prst="rect">
            <a:avLst/>
          </a:prstGeom>
          <a:noFill/>
        </p:spPr>
        <p:txBody>
          <a:bodyPr wrap="square" rtlCol="0">
            <a:spAutoFit/>
          </a:bodyPr>
          <a:lstStyle/>
          <a:p>
            <a:r>
              <a:rPr lang="en-US" sz="3200" dirty="0">
                <a:solidFill>
                  <a:srgbClr val="D2A000"/>
                </a:solidFill>
              </a:rPr>
              <a:t>0</a:t>
            </a:r>
          </a:p>
        </p:txBody>
      </p:sp>
      <p:sp>
        <p:nvSpPr>
          <p:cNvPr id="8" name="TextBox 7">
            <a:extLst>
              <a:ext uri="{FF2B5EF4-FFF2-40B4-BE49-F238E27FC236}">
                <a16:creationId xmlns:a16="http://schemas.microsoft.com/office/drawing/2014/main" id="{D5203B5A-B22B-0FD2-1530-DFCEAAE7CC1A}"/>
              </a:ext>
            </a:extLst>
          </p:cNvPr>
          <p:cNvSpPr txBox="1"/>
          <p:nvPr/>
        </p:nvSpPr>
        <p:spPr>
          <a:xfrm>
            <a:off x="1379716" y="4060717"/>
            <a:ext cx="856527" cy="584775"/>
          </a:xfrm>
          <a:prstGeom prst="rect">
            <a:avLst/>
          </a:prstGeom>
          <a:noFill/>
        </p:spPr>
        <p:txBody>
          <a:bodyPr wrap="square" rtlCol="0">
            <a:spAutoFit/>
          </a:bodyPr>
          <a:lstStyle/>
          <a:p>
            <a:r>
              <a:rPr lang="en-US" sz="3200" dirty="0">
                <a:solidFill>
                  <a:srgbClr val="D2A000"/>
                </a:solidFill>
              </a:rPr>
              <a:t>1</a:t>
            </a:r>
          </a:p>
        </p:txBody>
      </p:sp>
      <p:sp>
        <p:nvSpPr>
          <p:cNvPr id="9" name="TextBox 8">
            <a:extLst>
              <a:ext uri="{FF2B5EF4-FFF2-40B4-BE49-F238E27FC236}">
                <a16:creationId xmlns:a16="http://schemas.microsoft.com/office/drawing/2014/main" id="{F40C244D-E0CC-DB7B-9E54-DF81C8B7D838}"/>
              </a:ext>
            </a:extLst>
          </p:cNvPr>
          <p:cNvSpPr txBox="1"/>
          <p:nvPr/>
        </p:nvSpPr>
        <p:spPr>
          <a:xfrm>
            <a:off x="-66033" y="5403112"/>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066B0C5B-C538-41C5-8666-9161E5D71E02}"/>
              </a:ext>
            </a:extLst>
          </p:cNvPr>
          <p:cNvSpPr txBox="1"/>
          <p:nvPr/>
        </p:nvSpPr>
        <p:spPr>
          <a:xfrm>
            <a:off x="1346699" y="5396165"/>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74E2E159-5B10-5421-392F-739377DE1906}"/>
                  </a:ext>
                </a:extLst>
              </p:cNvPr>
              <p:cNvGraphicFramePr>
                <a:graphicFrameLocks noGrp="1"/>
              </p:cNvGraphicFramePr>
              <p:nvPr>
                <p:extLst>
                  <p:ext uri="{D42A27DB-BD31-4B8C-83A1-F6EECF244321}">
                    <p14:modId xmlns:p14="http://schemas.microsoft.com/office/powerpoint/2010/main" val="3196889000"/>
                  </p:ext>
                </p:extLst>
              </p:nvPr>
            </p:nvGraphicFramePr>
            <p:xfrm>
              <a:off x="6400431" y="1881345"/>
              <a:ext cx="5560220" cy="2089165"/>
            </p:xfrm>
            <a:graphic>
              <a:graphicData uri="http://schemas.openxmlformats.org/drawingml/2006/table">
                <a:tbl>
                  <a:tblPr firstRow="1" bandRow="1">
                    <a:tableStyleId>{E8034E78-7F5D-4C2E-B375-FC64B27BC917}</a:tableStyleId>
                  </a:tblPr>
                  <a:tblGrid>
                    <a:gridCol w="484835">
                      <a:extLst>
                        <a:ext uri="{9D8B030D-6E8A-4147-A177-3AD203B41FA5}">
                          <a16:colId xmlns:a16="http://schemas.microsoft.com/office/drawing/2014/main" val="2686581"/>
                        </a:ext>
                      </a:extLst>
                    </a:gridCol>
                    <a:gridCol w="1307148">
                      <a:extLst>
                        <a:ext uri="{9D8B030D-6E8A-4147-A177-3AD203B41FA5}">
                          <a16:colId xmlns:a16="http://schemas.microsoft.com/office/drawing/2014/main" val="3291580236"/>
                        </a:ext>
                      </a:extLst>
                    </a:gridCol>
                    <a:gridCol w="687918">
                      <a:extLst>
                        <a:ext uri="{9D8B030D-6E8A-4147-A177-3AD203B41FA5}">
                          <a16:colId xmlns:a16="http://schemas.microsoft.com/office/drawing/2014/main" val="1070491557"/>
                        </a:ext>
                      </a:extLst>
                    </a:gridCol>
                    <a:gridCol w="662440">
                      <a:extLst>
                        <a:ext uri="{9D8B030D-6E8A-4147-A177-3AD203B41FA5}">
                          <a16:colId xmlns:a16="http://schemas.microsoft.com/office/drawing/2014/main" val="395356108"/>
                        </a:ext>
                      </a:extLst>
                    </a:gridCol>
                    <a:gridCol w="560526">
                      <a:extLst>
                        <a:ext uri="{9D8B030D-6E8A-4147-A177-3AD203B41FA5}">
                          <a16:colId xmlns:a16="http://schemas.microsoft.com/office/drawing/2014/main" val="41222295"/>
                        </a:ext>
                      </a:extLst>
                    </a:gridCol>
                    <a:gridCol w="586005">
                      <a:extLst>
                        <a:ext uri="{9D8B030D-6E8A-4147-A177-3AD203B41FA5}">
                          <a16:colId xmlns:a16="http://schemas.microsoft.com/office/drawing/2014/main" val="2245702635"/>
                        </a:ext>
                      </a:extLst>
                    </a:gridCol>
                    <a:gridCol w="649700">
                      <a:extLst>
                        <a:ext uri="{9D8B030D-6E8A-4147-A177-3AD203B41FA5}">
                          <a16:colId xmlns:a16="http://schemas.microsoft.com/office/drawing/2014/main" val="1086080346"/>
                        </a:ext>
                      </a:extLst>
                    </a:gridCol>
                    <a:gridCol w="62164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1" name="Table 10">
                <a:extLst>
                  <a:ext uri="{FF2B5EF4-FFF2-40B4-BE49-F238E27FC236}">
                    <a16:creationId xmlns:a16="http://schemas.microsoft.com/office/drawing/2014/main" id="{74E2E159-5B10-5421-392F-739377DE1906}"/>
                  </a:ext>
                </a:extLst>
              </p:cNvPr>
              <p:cNvGraphicFramePr>
                <a:graphicFrameLocks noGrp="1"/>
              </p:cNvGraphicFramePr>
              <p:nvPr>
                <p:extLst>
                  <p:ext uri="{D42A27DB-BD31-4B8C-83A1-F6EECF244321}">
                    <p14:modId xmlns:p14="http://schemas.microsoft.com/office/powerpoint/2010/main" val="3196889000"/>
                  </p:ext>
                </p:extLst>
              </p:nvPr>
            </p:nvGraphicFramePr>
            <p:xfrm>
              <a:off x="6400431" y="1881345"/>
              <a:ext cx="5560220" cy="2089165"/>
            </p:xfrm>
            <a:graphic>
              <a:graphicData uri="http://schemas.openxmlformats.org/drawingml/2006/table">
                <a:tbl>
                  <a:tblPr firstRow="1" bandRow="1">
                    <a:tableStyleId>{E8034E78-7F5D-4C2E-B375-FC64B27BC917}</a:tableStyleId>
                  </a:tblPr>
                  <a:tblGrid>
                    <a:gridCol w="484835">
                      <a:extLst>
                        <a:ext uri="{9D8B030D-6E8A-4147-A177-3AD203B41FA5}">
                          <a16:colId xmlns:a16="http://schemas.microsoft.com/office/drawing/2014/main" val="2686581"/>
                        </a:ext>
                      </a:extLst>
                    </a:gridCol>
                    <a:gridCol w="1307148">
                      <a:extLst>
                        <a:ext uri="{9D8B030D-6E8A-4147-A177-3AD203B41FA5}">
                          <a16:colId xmlns:a16="http://schemas.microsoft.com/office/drawing/2014/main" val="3291580236"/>
                        </a:ext>
                      </a:extLst>
                    </a:gridCol>
                    <a:gridCol w="687918">
                      <a:extLst>
                        <a:ext uri="{9D8B030D-6E8A-4147-A177-3AD203B41FA5}">
                          <a16:colId xmlns:a16="http://schemas.microsoft.com/office/drawing/2014/main" val="1070491557"/>
                        </a:ext>
                      </a:extLst>
                    </a:gridCol>
                    <a:gridCol w="662440">
                      <a:extLst>
                        <a:ext uri="{9D8B030D-6E8A-4147-A177-3AD203B41FA5}">
                          <a16:colId xmlns:a16="http://schemas.microsoft.com/office/drawing/2014/main" val="395356108"/>
                        </a:ext>
                      </a:extLst>
                    </a:gridCol>
                    <a:gridCol w="560526">
                      <a:extLst>
                        <a:ext uri="{9D8B030D-6E8A-4147-A177-3AD203B41FA5}">
                          <a16:colId xmlns:a16="http://schemas.microsoft.com/office/drawing/2014/main" val="41222295"/>
                        </a:ext>
                      </a:extLst>
                    </a:gridCol>
                    <a:gridCol w="586005">
                      <a:extLst>
                        <a:ext uri="{9D8B030D-6E8A-4147-A177-3AD203B41FA5}">
                          <a16:colId xmlns:a16="http://schemas.microsoft.com/office/drawing/2014/main" val="2245702635"/>
                        </a:ext>
                      </a:extLst>
                    </a:gridCol>
                    <a:gridCol w="649700">
                      <a:extLst>
                        <a:ext uri="{9D8B030D-6E8A-4147-A177-3AD203B41FA5}">
                          <a16:colId xmlns:a16="http://schemas.microsoft.com/office/drawing/2014/main" val="1086080346"/>
                        </a:ext>
                      </a:extLst>
                    </a:gridCol>
                    <a:gridCol w="62164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endParaRPr lang="en-US"/>
                        </a:p>
                      </a:txBody>
                      <a:tcPr>
                        <a:blipFill>
                          <a:blip r:embed="rId4"/>
                          <a:stretch>
                            <a:fillRect l="-37209" t="-107246" r="-288837" b="-318841"/>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4"/>
                          <a:stretch>
                            <a:fillRect l="-37209" t="-210294" r="-288837" b="-223529"/>
                          </a:stretch>
                        </a:blip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endParaRPr lang="en-US"/>
                        </a:p>
                      </a:txBody>
                      <a:tcPr>
                        <a:blipFill>
                          <a:blip r:embed="rId4"/>
                          <a:stretch>
                            <a:fillRect l="-37209" t="-305797" r="-288837" b="-120290"/>
                          </a:stretch>
                        </a:blipFill>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endParaRPr lang="en-US"/>
                        </a:p>
                      </a:txBody>
                      <a:tcPr>
                        <a:blipFill>
                          <a:blip r:embed="rId4"/>
                          <a:stretch>
                            <a:fillRect l="-37209" t="-405797" r="-288837" b="-20290"/>
                          </a:stretch>
                        </a:blipFill>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5AB6287-79BE-2571-28DD-5A7A70728A69}"/>
                  </a:ext>
                </a:extLst>
              </p:cNvPr>
              <p:cNvSpPr txBox="1"/>
              <p:nvPr/>
            </p:nvSpPr>
            <p:spPr>
              <a:xfrm>
                <a:off x="280368" y="478665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4" name="TextBox 3">
                <a:extLst>
                  <a:ext uri="{FF2B5EF4-FFF2-40B4-BE49-F238E27FC236}">
                    <a16:creationId xmlns:a16="http://schemas.microsoft.com/office/drawing/2014/main" id="{F5AB6287-79BE-2571-28DD-5A7A70728A69}"/>
                  </a:ext>
                </a:extLst>
              </p:cNvPr>
              <p:cNvSpPr txBox="1">
                <a:spLocks noRot="1" noChangeAspect="1" noMove="1" noResize="1" noEditPoints="1" noAdjustHandles="1" noChangeArrowheads="1" noChangeShapeType="1" noTextEdit="1"/>
              </p:cNvSpPr>
              <p:nvPr/>
            </p:nvSpPr>
            <p:spPr>
              <a:xfrm>
                <a:off x="280368" y="478665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712F45E-1F1A-F798-4F53-FD7C3ACAA0A6}"/>
                  </a:ext>
                </a:extLst>
              </p:cNvPr>
              <p:cNvSpPr txBox="1"/>
              <p:nvPr/>
            </p:nvSpPr>
            <p:spPr>
              <a:xfrm>
                <a:off x="280367" y="5852654"/>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5" name="TextBox 4">
                <a:extLst>
                  <a:ext uri="{FF2B5EF4-FFF2-40B4-BE49-F238E27FC236}">
                    <a16:creationId xmlns:a16="http://schemas.microsoft.com/office/drawing/2014/main" id="{7712F45E-1F1A-F798-4F53-FD7C3ACAA0A6}"/>
                  </a:ext>
                </a:extLst>
              </p:cNvPr>
              <p:cNvSpPr txBox="1">
                <a:spLocks noRot="1" noChangeAspect="1" noMove="1" noResize="1" noEditPoints="1" noAdjustHandles="1" noChangeArrowheads="1" noChangeShapeType="1" noTextEdit="1"/>
              </p:cNvSpPr>
              <p:nvPr/>
            </p:nvSpPr>
            <p:spPr>
              <a:xfrm>
                <a:off x="280367" y="5852654"/>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2609BE7-1447-5354-7432-56AF72E3C299}"/>
                  </a:ext>
                </a:extLst>
              </p:cNvPr>
              <p:cNvSpPr txBox="1"/>
              <p:nvPr/>
            </p:nvSpPr>
            <p:spPr>
              <a:xfrm>
                <a:off x="2221482" y="48740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3" name="TextBox 12">
                <a:extLst>
                  <a:ext uri="{FF2B5EF4-FFF2-40B4-BE49-F238E27FC236}">
                    <a16:creationId xmlns:a16="http://schemas.microsoft.com/office/drawing/2014/main" id="{32609BE7-1447-5354-7432-56AF72E3C299}"/>
                  </a:ext>
                </a:extLst>
              </p:cNvPr>
              <p:cNvSpPr txBox="1">
                <a:spLocks noRot="1" noChangeAspect="1" noMove="1" noResize="1" noEditPoints="1" noAdjustHandles="1" noChangeArrowheads="1" noChangeShapeType="1" noTextEdit="1"/>
              </p:cNvSpPr>
              <p:nvPr/>
            </p:nvSpPr>
            <p:spPr>
              <a:xfrm>
                <a:off x="2221482" y="4874085"/>
                <a:ext cx="856527"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7169A47-F50C-DE73-07C1-60972A20ACF9}"/>
                  </a:ext>
                </a:extLst>
              </p:cNvPr>
              <p:cNvSpPr txBox="1"/>
              <p:nvPr/>
            </p:nvSpPr>
            <p:spPr>
              <a:xfrm>
                <a:off x="1659098" y="525880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4" name="TextBox 13">
                <a:extLst>
                  <a:ext uri="{FF2B5EF4-FFF2-40B4-BE49-F238E27FC236}">
                    <a16:creationId xmlns:a16="http://schemas.microsoft.com/office/drawing/2014/main" id="{D7169A47-F50C-DE73-07C1-60972A20ACF9}"/>
                  </a:ext>
                </a:extLst>
              </p:cNvPr>
              <p:cNvSpPr txBox="1">
                <a:spLocks noRot="1" noChangeAspect="1" noMove="1" noResize="1" noEditPoints="1" noAdjustHandles="1" noChangeArrowheads="1" noChangeShapeType="1" noTextEdit="1"/>
              </p:cNvSpPr>
              <p:nvPr/>
            </p:nvSpPr>
            <p:spPr>
              <a:xfrm>
                <a:off x="1659098" y="5258805"/>
                <a:ext cx="856527"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0B578B6E-6089-47D0-5F4C-A72B805B7631}"/>
                  </a:ext>
                </a:extLst>
              </p:cNvPr>
              <p:cNvSpPr txBox="1"/>
              <p:nvPr/>
            </p:nvSpPr>
            <p:spPr>
              <a:xfrm>
                <a:off x="4614732" y="6068884"/>
                <a:ext cx="4751803" cy="56566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r>
                        <a:rPr lang="en-US" sz="2800" b="0" i="1" smtClean="0">
                          <a:latin typeface="Cambria Math" panose="02040503050406030204" pitchFamily="18" charset="0"/>
                        </a:rPr>
                        <m:t>(</m:t>
                      </m:r>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sub>
                      </m:sSub>
                      <m:r>
                        <a:rPr lang="en-US" sz="2800" b="0" i="1" smtClean="0">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𝔼</m:t>
                      </m:r>
                      <m:r>
                        <a:rPr lang="en-US" sz="2800" b="0" i="1" smtClean="0">
                          <a:latin typeface="Cambria Math" panose="02040503050406030204" pitchFamily="18" charset="0"/>
                          <a:ea typeface="Cambria Math" panose="02040503050406030204" pitchFamily="18" charset="0"/>
                        </a:rPr>
                        <m:t>[</m:t>
                      </m:r>
                      <m:sSubSup>
                        <m:sSubSupPr>
                          <m:ctrlPr>
                            <a:rPr lang="en-US" sz="2800" i="1" smtClean="0">
                              <a:solidFill>
                                <a:srgbClr val="0070C0"/>
                              </a:solidFill>
                              <a:latin typeface="Cambria Math" panose="02040503050406030204" pitchFamily="18" charset="0"/>
                            </a:rPr>
                          </m:ctrlPr>
                        </m:sSubSupPr>
                        <m:e>
                          <m:r>
                            <a:rPr lang="en-US" sz="2800" i="1">
                              <a:solidFill>
                                <a:srgbClr val="0070C0"/>
                              </a:solidFill>
                              <a:latin typeface="Cambria Math" panose="02040503050406030204" pitchFamily="18" charset="0"/>
                            </a:rPr>
                            <m:t>𝐺</m:t>
                          </m:r>
                        </m:e>
                        <m:sub>
                          <m:r>
                            <a:rPr lang="en-US" sz="2800" i="1">
                              <a:solidFill>
                                <a:srgbClr val="00B0F0"/>
                              </a:solidFill>
                              <a:latin typeface="Cambria Math" panose="02040503050406030204" pitchFamily="18" charset="0"/>
                            </a:rPr>
                            <m:t>𝑡</m:t>
                          </m:r>
                        </m:sub>
                        <m:sup>
                          <m:r>
                            <a:rPr lang="en-US" sz="2800" i="1">
                              <a:solidFill>
                                <a:srgbClr val="7030A0"/>
                              </a:solidFill>
                              <a:latin typeface="Cambria Math" panose="02040503050406030204" pitchFamily="18" charset="0"/>
                            </a:rPr>
                            <m:t>𝛾</m:t>
                          </m:r>
                        </m:sup>
                      </m:sSubSup>
                      <m:r>
                        <a:rPr lang="en-US" sz="2800" b="0" i="1" smtClean="0">
                          <a:latin typeface="Cambria Math" panose="02040503050406030204" pitchFamily="18" charset="0"/>
                          <a:ea typeface="Cambria Math" panose="02040503050406030204" pitchFamily="18" charset="0"/>
                        </a:rPr>
                        <m:t>|</m:t>
                      </m:r>
                      <m:r>
                        <a:rPr lang="en-US" sz="2800" b="0" i="1" smtClean="0">
                          <a:solidFill>
                            <a:srgbClr val="00B050"/>
                          </a:solidFill>
                          <a:latin typeface="Cambria Math" panose="02040503050406030204" pitchFamily="18" charset="0"/>
                          <a:ea typeface="Cambria Math" panose="02040503050406030204" pitchFamily="18" charset="0"/>
                        </a:rPr>
                        <m:t>𝜋</m:t>
                      </m:r>
                      <m:r>
                        <a:rPr lang="en-US" sz="2800" b="0" i="1" smtClean="0">
                          <a:latin typeface="Cambria Math" panose="02040503050406030204" pitchFamily="18" charset="0"/>
                          <a:ea typeface="Cambria Math" panose="02040503050406030204" pitchFamily="18" charset="0"/>
                        </a:rPr>
                        <m:t>,</m:t>
                      </m:r>
                      <m:sSub>
                        <m:sSubPr>
                          <m:ctrlPr>
                            <a:rPr lang="en-US" sz="2800" b="0" i="1" smtClean="0">
                              <a:solidFill>
                                <a:srgbClr val="D2A000"/>
                              </a:solidFill>
                              <a:latin typeface="Cambria Math" panose="02040503050406030204" pitchFamily="18" charset="0"/>
                              <a:ea typeface="Cambria Math" panose="02040503050406030204" pitchFamily="18" charset="0"/>
                            </a:rPr>
                          </m:ctrlPr>
                        </m:sSubPr>
                        <m:e>
                          <m:r>
                            <a:rPr lang="en-US" sz="2800" b="0" i="1" smtClean="0">
                              <a:solidFill>
                                <a:srgbClr val="D2A000"/>
                              </a:solidFill>
                              <a:latin typeface="Cambria Math" panose="02040503050406030204" pitchFamily="18" charset="0"/>
                              <a:ea typeface="Cambria Math" panose="02040503050406030204" pitchFamily="18" charset="0"/>
                            </a:rPr>
                            <m:t>𝑠</m:t>
                          </m:r>
                        </m:e>
                        <m:sub>
                          <m:r>
                            <a:rPr lang="en-US" sz="2800" b="0" i="1" smtClean="0">
                              <a:solidFill>
                                <a:srgbClr val="D2A000"/>
                              </a:solidFill>
                              <a:latin typeface="Cambria Math" panose="02040503050406030204" pitchFamily="18" charset="0"/>
                              <a:ea typeface="Cambria Math" panose="02040503050406030204" pitchFamily="18" charset="0"/>
                            </a:rPr>
                            <m:t>𝑡</m:t>
                          </m:r>
                        </m:sub>
                      </m:sSub>
                      <m:r>
                        <a:rPr lang="en-US" sz="2800" b="0" i="1" smtClean="0">
                          <a:solidFill>
                            <a:schemeClr val="tx1"/>
                          </a:solidFill>
                          <a:latin typeface="Cambria Math" panose="02040503050406030204" pitchFamily="18" charset="0"/>
                          <a:ea typeface="Cambria Math" panose="02040503050406030204" pitchFamily="18" charset="0"/>
                        </a:rPr>
                        <m:t>,</m:t>
                      </m:r>
                      <m:sSub>
                        <m:sSubPr>
                          <m:ctrlPr>
                            <a:rPr lang="en-US" sz="2800" b="0" i="1" smtClean="0">
                              <a:solidFill>
                                <a:srgbClr val="C00000"/>
                              </a:solidFill>
                              <a:latin typeface="Cambria Math" panose="02040503050406030204" pitchFamily="18" charset="0"/>
                              <a:ea typeface="Cambria Math" panose="02040503050406030204" pitchFamily="18" charset="0"/>
                            </a:rPr>
                          </m:ctrlPr>
                        </m:sSubPr>
                        <m:e>
                          <m:r>
                            <a:rPr lang="en-US" sz="2800" b="0" i="1" smtClean="0">
                              <a:solidFill>
                                <a:srgbClr val="C00000"/>
                              </a:solidFill>
                              <a:latin typeface="Cambria Math" panose="02040503050406030204" pitchFamily="18" charset="0"/>
                              <a:ea typeface="Cambria Math" panose="02040503050406030204" pitchFamily="18" charset="0"/>
                            </a:rPr>
                            <m:t>𝑎</m:t>
                          </m:r>
                        </m:e>
                        <m:sub>
                          <m:r>
                            <a:rPr lang="en-US" sz="2800" b="0" i="1" smtClean="0">
                              <a:solidFill>
                                <a:srgbClr val="C00000"/>
                              </a:solidFill>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oMath>
                  </m:oMathPara>
                </a14:m>
                <a:endParaRPr lang="en-US" sz="2800" dirty="0"/>
              </a:p>
            </p:txBody>
          </p:sp>
        </mc:Choice>
        <mc:Fallback>
          <p:sp>
            <p:nvSpPr>
              <p:cNvPr id="16" name="TextBox 15">
                <a:extLst>
                  <a:ext uri="{FF2B5EF4-FFF2-40B4-BE49-F238E27FC236}">
                    <a16:creationId xmlns:a16="http://schemas.microsoft.com/office/drawing/2014/main" id="{0B578B6E-6089-47D0-5F4C-A72B805B7631}"/>
                  </a:ext>
                </a:extLst>
              </p:cNvPr>
              <p:cNvSpPr txBox="1">
                <a:spLocks noRot="1" noChangeAspect="1" noMove="1" noResize="1" noEditPoints="1" noAdjustHandles="1" noChangeArrowheads="1" noChangeShapeType="1" noTextEdit="1"/>
              </p:cNvSpPr>
              <p:nvPr/>
            </p:nvSpPr>
            <p:spPr>
              <a:xfrm>
                <a:off x="4614732" y="6068884"/>
                <a:ext cx="4751803" cy="56566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1C0A999-7D73-FA9C-B3A5-575D8B76695D}"/>
                  </a:ext>
                </a:extLst>
              </p:cNvPr>
              <p:cNvSpPr txBox="1"/>
              <p:nvPr/>
            </p:nvSpPr>
            <p:spPr>
              <a:xfrm>
                <a:off x="2825465" y="4289310"/>
                <a:ext cx="9086167" cy="1815882"/>
              </a:xfrm>
              <a:prstGeom prst="rect">
                <a:avLst/>
              </a:prstGeom>
              <a:noFill/>
            </p:spPr>
            <p:txBody>
              <a:bodyPr wrap="square" rtlCol="0">
                <a:spAutoFit/>
              </a:bodyPr>
              <a:lstStyle/>
              <a:p>
                <a:r>
                  <a:rPr lang="en-US" sz="2800" dirty="0"/>
                  <a:t>We want to know how good an action is, we call this the </a:t>
                </a:r>
                <a:r>
                  <a:rPr lang="en-US" sz="2800" b="1" dirty="0"/>
                  <a:t>Quality</a:t>
                </a:r>
                <a:r>
                  <a:rPr lang="en-US" sz="2800" dirty="0"/>
                  <a:t> of an action.</a:t>
                </a:r>
              </a:p>
              <a:p>
                <a:r>
                  <a:rPr lang="en-US" sz="2800" dirty="0"/>
                  <a:t>The Quality, </a:t>
                </a:r>
                <a14:m>
                  <m:oMath xmlns:m="http://schemas.openxmlformats.org/officeDocument/2006/math">
                    <m:r>
                      <a:rPr lang="en-US" sz="2800" b="0" i="1" smtClean="0">
                        <a:latin typeface="Cambria Math" panose="02040503050406030204" pitchFamily="18" charset="0"/>
                      </a:rPr>
                      <m:t>𝑄</m:t>
                    </m:r>
                  </m:oMath>
                </a14:m>
                <a:r>
                  <a:rPr lang="en-US" sz="2800" dirty="0"/>
                  <a:t>, of an action is the expected returns after taking that action</a:t>
                </a:r>
              </a:p>
            </p:txBody>
          </p:sp>
        </mc:Choice>
        <mc:Fallback>
          <p:sp>
            <p:nvSpPr>
              <p:cNvPr id="19" name="TextBox 18">
                <a:extLst>
                  <a:ext uri="{FF2B5EF4-FFF2-40B4-BE49-F238E27FC236}">
                    <a16:creationId xmlns:a16="http://schemas.microsoft.com/office/drawing/2014/main" id="{F1C0A999-7D73-FA9C-B3A5-575D8B76695D}"/>
                  </a:ext>
                </a:extLst>
              </p:cNvPr>
              <p:cNvSpPr txBox="1">
                <a:spLocks noRot="1" noChangeAspect="1" noMove="1" noResize="1" noEditPoints="1" noAdjustHandles="1" noChangeArrowheads="1" noChangeShapeType="1" noTextEdit="1"/>
              </p:cNvSpPr>
              <p:nvPr/>
            </p:nvSpPr>
            <p:spPr>
              <a:xfrm>
                <a:off x="2825465" y="4289310"/>
                <a:ext cx="9086167" cy="1815882"/>
              </a:xfrm>
              <a:prstGeom prst="rect">
                <a:avLst/>
              </a:prstGeom>
              <a:blipFill>
                <a:blip r:embed="rId10"/>
                <a:stretch>
                  <a:fillRect l="-1341" t="-3691" b="-8389"/>
                </a:stretch>
              </a:blipFill>
            </p:spPr>
            <p:txBody>
              <a:bodyPr/>
              <a:lstStyle/>
              <a:p>
                <a:r>
                  <a:rPr lang="en-US">
                    <a:noFill/>
                  </a:rPr>
                  <a:t> </a:t>
                </a:r>
              </a:p>
            </p:txBody>
          </p:sp>
        </mc:Fallback>
      </mc:AlternateContent>
    </p:spTree>
    <p:extLst>
      <p:ext uri="{BB962C8B-B14F-4D97-AF65-F5344CB8AC3E}">
        <p14:creationId xmlns:p14="http://schemas.microsoft.com/office/powerpoint/2010/main" val="215909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1C1D0-EDE5-F466-E06D-8D8F0F09C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DF41F3-ADAF-7EBA-4155-5BADCCFF35CA}"/>
              </a:ext>
            </a:extLst>
          </p:cNvPr>
          <p:cNvSpPr>
            <a:spLocks noGrp="1"/>
          </p:cNvSpPr>
          <p:nvPr>
            <p:ph type="title"/>
          </p:nvPr>
        </p:nvSpPr>
        <p:spPr>
          <a:xfrm>
            <a:off x="307024" y="1068809"/>
            <a:ext cx="10890929" cy="1097280"/>
          </a:xfrm>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04F88E-48A5-A5EF-6714-4E01BBF493DE}"/>
                  </a:ext>
                </a:extLst>
              </p:cNvPr>
              <p:cNvSpPr>
                <a:spLocks noGrp="1"/>
              </p:cNvSpPr>
              <p:nvPr>
                <p:ph idx="1"/>
              </p:nvPr>
            </p:nvSpPr>
            <p:spPr>
              <a:xfrm>
                <a:off x="-5318" y="1881345"/>
                <a:ext cx="6345960" cy="2179372"/>
              </a:xfrm>
            </p:spPr>
            <p:txBody>
              <a:bodyPr>
                <a:normAutofit/>
              </a:bodyPr>
              <a:lstStyle/>
              <a:p>
                <a:pPr marL="0" indent="0">
                  <a:buNone/>
                </a:pPr>
                <a:r>
                  <a:rPr lang="en-US" sz="3200" dirty="0"/>
                  <a:t>We want to know the quality </a:t>
                </a:r>
              </a:p>
              <a:p>
                <a:pPr marL="0" indent="0">
                  <a:buNone/>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𝑄</m:t>
                          </m:r>
                        </m:e>
                        <m:sub>
                          <m:r>
                            <a:rPr lang="en-US" sz="3200" i="1">
                              <a:solidFill>
                                <a:srgbClr val="00B050"/>
                              </a:solidFill>
                              <a:latin typeface="Cambria Math" panose="02040503050406030204" pitchFamily="18" charset="0"/>
                            </a:rPr>
                            <m:t>𝜋</m:t>
                          </m:r>
                        </m:sub>
                      </m:sSub>
                      <m:r>
                        <a:rPr lang="en-US" sz="3200" i="1">
                          <a:latin typeface="Cambria Math" panose="02040503050406030204" pitchFamily="18" charset="0"/>
                        </a:rPr>
                        <m:t>(</m:t>
                      </m:r>
                      <m:r>
                        <a:rPr lang="en-US" sz="3200" b="0" i="1" smtClean="0">
                          <a:solidFill>
                            <a:srgbClr val="D2A000"/>
                          </a:solidFill>
                          <a:latin typeface="Cambria Math" panose="02040503050406030204" pitchFamily="18" charset="0"/>
                        </a:rPr>
                        <m:t>1</m:t>
                      </m:r>
                      <m:r>
                        <a:rPr lang="en-US" sz="3200" i="1">
                          <a:latin typeface="Cambria Math" panose="02040503050406030204" pitchFamily="18" charset="0"/>
                        </a:rPr>
                        <m:t>,</m:t>
                      </m:r>
                      <m:r>
                        <a:rPr lang="en-US" sz="3200" i="1">
                          <a:solidFill>
                            <a:srgbClr val="C00000"/>
                          </a:solidFill>
                          <a:latin typeface="Cambria Math" panose="02040503050406030204" pitchFamily="18" charset="0"/>
                        </a:rPr>
                        <m:t>↓</m:t>
                      </m:r>
                      <m:r>
                        <a:rPr lang="en-US" sz="3200" i="1">
                          <a:latin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𝔼</m:t>
                      </m:r>
                      <m:r>
                        <a:rPr lang="en-US" sz="3200">
                          <a:latin typeface="Cambria Math" panose="02040503050406030204" pitchFamily="18" charset="0"/>
                        </a:rPr>
                        <m:t>[</m:t>
                      </m:r>
                      <m:sSubSup>
                        <m:sSubSupPr>
                          <m:ctrlPr>
                            <a:rPr lang="en-US" sz="3200" i="1">
                              <a:solidFill>
                                <a:srgbClr val="0070C0"/>
                              </a:solidFill>
                              <a:latin typeface="Cambria Math" panose="02040503050406030204" pitchFamily="18" charset="0"/>
                            </a:rPr>
                          </m:ctrlPr>
                        </m:sSubSupPr>
                        <m:e>
                          <m:r>
                            <a:rPr lang="en-US" sz="3200" i="1">
                              <a:solidFill>
                                <a:srgbClr val="0070C0"/>
                              </a:solidFill>
                              <a:latin typeface="Cambria Math" panose="02040503050406030204" pitchFamily="18" charset="0"/>
                            </a:rPr>
                            <m:t>𝐺</m:t>
                          </m:r>
                        </m:e>
                        <m:sub>
                          <m:r>
                            <a:rPr lang="en-US" sz="3200" i="1">
                              <a:solidFill>
                                <a:srgbClr val="00B0F0"/>
                              </a:solidFill>
                              <a:latin typeface="Cambria Math" panose="02040503050406030204" pitchFamily="18" charset="0"/>
                            </a:rPr>
                            <m:t>𝑡</m:t>
                          </m:r>
                        </m:sub>
                        <m:sup>
                          <m:r>
                            <a:rPr lang="en-US" sz="3200" i="1">
                              <a:solidFill>
                                <a:srgbClr val="7030A0"/>
                              </a:solidFill>
                              <a:latin typeface="Cambria Math" panose="02040503050406030204" pitchFamily="18" charset="0"/>
                            </a:rPr>
                            <m:t>𝛾</m:t>
                          </m:r>
                        </m:sup>
                      </m:sSubSup>
                      <m:r>
                        <a:rPr lang="en-US" sz="3200" i="1">
                          <a:latin typeface="Cambria Math" panose="02040503050406030204" pitchFamily="18" charset="0"/>
                        </a:rPr>
                        <m:t>|</m:t>
                      </m:r>
                      <m:r>
                        <a:rPr lang="en-US" sz="3200" i="1">
                          <a:solidFill>
                            <a:srgbClr val="D2A000"/>
                          </a:solidFill>
                          <a:latin typeface="Cambria Math" panose="02040503050406030204" pitchFamily="18" charset="0"/>
                        </a:rPr>
                        <m:t>𝑆</m:t>
                      </m:r>
                      <m:r>
                        <a:rPr lang="en-US" sz="3200" i="1">
                          <a:solidFill>
                            <a:srgbClr val="D2A000"/>
                          </a:solidFill>
                          <a:latin typeface="Cambria Math" panose="02040503050406030204" pitchFamily="18" charset="0"/>
                        </a:rPr>
                        <m:t>=1,</m:t>
                      </m:r>
                      <m:r>
                        <a:rPr lang="en-US" sz="3200" i="1">
                          <a:solidFill>
                            <a:srgbClr val="00B050"/>
                          </a:solidFill>
                          <a:latin typeface="Cambria Math" panose="02040503050406030204" pitchFamily="18" charset="0"/>
                        </a:rPr>
                        <m:t>𝜋</m:t>
                      </m:r>
                      <m:r>
                        <a:rPr lang="en-US" sz="3200" i="1">
                          <a:latin typeface="Cambria Math" panose="02040503050406030204" pitchFamily="18" charset="0"/>
                        </a:rPr>
                        <m:t>(</m:t>
                      </m:r>
                      <m:r>
                        <a:rPr lang="en-US" sz="3200" i="1">
                          <a:solidFill>
                            <a:srgbClr val="D2A000"/>
                          </a:solidFill>
                          <a:latin typeface="Cambria Math" panose="02040503050406030204" pitchFamily="18" charset="0"/>
                        </a:rPr>
                        <m:t>1</m:t>
                      </m:r>
                      <m:r>
                        <a:rPr lang="en-US" sz="3200" i="1">
                          <a:latin typeface="Cambria Math" panose="02040503050406030204" pitchFamily="18" charset="0"/>
                        </a:rPr>
                        <m:t>)=</m:t>
                      </m:r>
                      <m:r>
                        <a:rPr lang="en-US" sz="3200" i="1">
                          <a:solidFill>
                            <a:srgbClr val="C00000"/>
                          </a:solidFill>
                          <a:latin typeface="Cambria Math" panose="02040503050406030204" pitchFamily="18" charset="0"/>
                        </a:rPr>
                        <m:t>↓</m:t>
                      </m:r>
                      <m:r>
                        <a:rPr lang="en-US" sz="3200" i="1">
                          <a:latin typeface="Cambria Math" panose="02040503050406030204" pitchFamily="18" charset="0"/>
                        </a:rPr>
                        <m:t>]</m:t>
                      </m:r>
                    </m:oMath>
                  </m:oMathPara>
                </a14:m>
                <a:endParaRPr lang="en-US" sz="3200" dirty="0"/>
              </a:p>
              <a:p>
                <a:pPr marL="0" indent="0">
                  <a:buNone/>
                </a:pPr>
                <a:r>
                  <a:rPr lang="en-US" sz="3200" dirty="0"/>
                  <a:t>             </a:t>
                </a:r>
                <a14:m>
                  <m:oMath xmlns:m="http://schemas.openxmlformats.org/officeDocument/2006/math">
                    <m:r>
                      <a:rPr lang="en-US" sz="3200" i="1">
                        <a:solidFill>
                          <a:srgbClr val="00B050"/>
                        </a:solidFill>
                        <a:latin typeface="Cambria Math" panose="02040503050406030204" pitchFamily="18" charset="0"/>
                      </a:rPr>
                      <m:t>𝜋</m:t>
                    </m:r>
                    <m:r>
                      <a:rPr lang="en-US" sz="3200" b="0" i="1" smtClean="0">
                        <a:solidFill>
                          <a:schemeClr val="tx1"/>
                        </a:solidFill>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smtClean="0">
                            <a:solidFill>
                              <a:srgbClr val="D2A000"/>
                            </a:solidFill>
                            <a:latin typeface="Cambria Math" panose="02040503050406030204" pitchFamily="18" charset="0"/>
                          </a:rPr>
                          <m:t>0</m:t>
                        </m:r>
                        <m:r>
                          <a:rPr lang="en-US" sz="3200" i="1">
                            <a:solidFill>
                              <a:srgbClr val="C00000"/>
                            </a:solidFill>
                            <a:latin typeface="Cambria Math" panose="02040503050406030204" pitchFamily="18" charset="0"/>
                          </a:rPr>
                          <m:t>:→</m:t>
                        </m:r>
                        <m:r>
                          <a:rPr lang="en-US" sz="3200" i="1" smtClean="0">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1</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2</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3</m:t>
                        </m:r>
                        <m:r>
                          <a:rPr lang="en-US" sz="3200" i="1">
                            <a:solidFill>
                              <a:srgbClr val="C00000"/>
                            </a:solidFill>
                            <a:latin typeface="Cambria Math" panose="02040503050406030204" pitchFamily="18" charset="0"/>
                          </a:rPr>
                          <m:t>:→</m:t>
                        </m:r>
                      </m:e>
                    </m:d>
                  </m:oMath>
                </a14:m>
                <a:endParaRPr lang="en-US" sz="3200" dirty="0"/>
              </a:p>
              <a:p>
                <a:pPr marL="0" indent="0">
                  <a:buNone/>
                </a:pPr>
                <a:endParaRPr lang="en-US" sz="3200" dirty="0"/>
              </a:p>
            </p:txBody>
          </p:sp>
        </mc:Choice>
        <mc:Fallback>
          <p:sp>
            <p:nvSpPr>
              <p:cNvPr id="3" name="Content Placeholder 2">
                <a:extLst>
                  <a:ext uri="{FF2B5EF4-FFF2-40B4-BE49-F238E27FC236}">
                    <a16:creationId xmlns:a16="http://schemas.microsoft.com/office/drawing/2014/main" id="{AB04F88E-48A5-A5EF-6714-4E01BBF493DE}"/>
                  </a:ext>
                </a:extLst>
              </p:cNvPr>
              <p:cNvSpPr>
                <a:spLocks noGrp="1" noRot="1" noChangeAspect="1" noMove="1" noResize="1" noEditPoints="1" noAdjustHandles="1" noChangeArrowheads="1" noChangeShapeType="1" noTextEdit="1"/>
              </p:cNvSpPr>
              <p:nvPr>
                <p:ph idx="1"/>
              </p:nvPr>
            </p:nvSpPr>
            <p:spPr>
              <a:xfrm>
                <a:off x="-5318" y="1881345"/>
                <a:ext cx="6345960" cy="2179372"/>
              </a:xfrm>
              <a:blipFill>
                <a:blip r:embed="rId2"/>
                <a:stretch>
                  <a:fillRect l="-2402" t="-1961"/>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6EE33F52-28D7-4908-CBB9-0B141257E24A}"/>
              </a:ext>
            </a:extLst>
          </p:cNvPr>
          <p:cNvPicPr>
            <a:picLocks noChangeAspect="1"/>
          </p:cNvPicPr>
          <p:nvPr/>
        </p:nvPicPr>
        <p:blipFill>
          <a:blip r:embed="rId3"/>
          <a:srcRect l="1027" r="1027"/>
          <a:stretch/>
        </p:blipFill>
        <p:spPr>
          <a:xfrm>
            <a:off x="0" y="4093508"/>
            <a:ext cx="2759432" cy="2764492"/>
          </a:xfrm>
          <a:prstGeom prst="rect">
            <a:avLst/>
          </a:prstGeom>
        </p:spPr>
      </p:pic>
      <p:sp>
        <p:nvSpPr>
          <p:cNvPr id="7" name="TextBox 6">
            <a:extLst>
              <a:ext uri="{FF2B5EF4-FFF2-40B4-BE49-F238E27FC236}">
                <a16:creationId xmlns:a16="http://schemas.microsoft.com/office/drawing/2014/main" id="{011615B6-5247-E400-2782-7AD866998E51}"/>
              </a:ext>
            </a:extLst>
          </p:cNvPr>
          <p:cNvSpPr txBox="1"/>
          <p:nvPr/>
        </p:nvSpPr>
        <p:spPr>
          <a:xfrm>
            <a:off x="-5318" y="4060717"/>
            <a:ext cx="856527" cy="584775"/>
          </a:xfrm>
          <a:prstGeom prst="rect">
            <a:avLst/>
          </a:prstGeom>
          <a:noFill/>
        </p:spPr>
        <p:txBody>
          <a:bodyPr wrap="square" rtlCol="0">
            <a:spAutoFit/>
          </a:bodyPr>
          <a:lstStyle/>
          <a:p>
            <a:r>
              <a:rPr lang="en-US" sz="3200" dirty="0">
                <a:solidFill>
                  <a:srgbClr val="D2A000"/>
                </a:solidFill>
              </a:rPr>
              <a:t>0</a:t>
            </a:r>
          </a:p>
        </p:txBody>
      </p:sp>
      <p:sp>
        <p:nvSpPr>
          <p:cNvPr id="8" name="TextBox 7">
            <a:extLst>
              <a:ext uri="{FF2B5EF4-FFF2-40B4-BE49-F238E27FC236}">
                <a16:creationId xmlns:a16="http://schemas.microsoft.com/office/drawing/2014/main" id="{EB094768-AA7F-333E-877A-59EB2345EC7F}"/>
              </a:ext>
            </a:extLst>
          </p:cNvPr>
          <p:cNvSpPr txBox="1"/>
          <p:nvPr/>
        </p:nvSpPr>
        <p:spPr>
          <a:xfrm>
            <a:off x="1379716" y="4060717"/>
            <a:ext cx="856527" cy="584775"/>
          </a:xfrm>
          <a:prstGeom prst="rect">
            <a:avLst/>
          </a:prstGeom>
          <a:noFill/>
        </p:spPr>
        <p:txBody>
          <a:bodyPr wrap="square" rtlCol="0">
            <a:spAutoFit/>
          </a:bodyPr>
          <a:lstStyle/>
          <a:p>
            <a:r>
              <a:rPr lang="en-US" sz="3200" dirty="0">
                <a:solidFill>
                  <a:srgbClr val="D2A000"/>
                </a:solidFill>
              </a:rPr>
              <a:t>1</a:t>
            </a:r>
          </a:p>
        </p:txBody>
      </p:sp>
      <p:sp>
        <p:nvSpPr>
          <p:cNvPr id="9" name="TextBox 8">
            <a:extLst>
              <a:ext uri="{FF2B5EF4-FFF2-40B4-BE49-F238E27FC236}">
                <a16:creationId xmlns:a16="http://schemas.microsoft.com/office/drawing/2014/main" id="{FF5DF96E-75C8-9910-CCAF-30E1265BD955}"/>
              </a:ext>
            </a:extLst>
          </p:cNvPr>
          <p:cNvSpPr txBox="1"/>
          <p:nvPr/>
        </p:nvSpPr>
        <p:spPr>
          <a:xfrm>
            <a:off x="-66033" y="5403112"/>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E5F0CBEE-1A62-9061-9C03-66D93BF75862}"/>
              </a:ext>
            </a:extLst>
          </p:cNvPr>
          <p:cNvSpPr txBox="1"/>
          <p:nvPr/>
        </p:nvSpPr>
        <p:spPr>
          <a:xfrm>
            <a:off x="1346699" y="5396165"/>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94BEB163-6F33-BED9-B88D-CA8E837D2313}"/>
                  </a:ext>
                </a:extLst>
              </p:cNvPr>
              <p:cNvGraphicFramePr>
                <a:graphicFrameLocks noGrp="1"/>
              </p:cNvGraphicFramePr>
              <p:nvPr>
                <p:extLst>
                  <p:ext uri="{D42A27DB-BD31-4B8C-83A1-F6EECF244321}">
                    <p14:modId xmlns:p14="http://schemas.microsoft.com/office/powerpoint/2010/main" val="674688982"/>
                  </p:ext>
                </p:extLst>
              </p:nvPr>
            </p:nvGraphicFramePr>
            <p:xfrm>
              <a:off x="6400431" y="1881345"/>
              <a:ext cx="5560220" cy="2089165"/>
            </p:xfrm>
            <a:graphic>
              <a:graphicData uri="http://schemas.openxmlformats.org/drawingml/2006/table">
                <a:tbl>
                  <a:tblPr firstRow="1" bandRow="1">
                    <a:tableStyleId>{E8034E78-7F5D-4C2E-B375-FC64B27BC917}</a:tableStyleId>
                  </a:tblPr>
                  <a:tblGrid>
                    <a:gridCol w="484835">
                      <a:extLst>
                        <a:ext uri="{9D8B030D-6E8A-4147-A177-3AD203B41FA5}">
                          <a16:colId xmlns:a16="http://schemas.microsoft.com/office/drawing/2014/main" val="2686581"/>
                        </a:ext>
                      </a:extLst>
                    </a:gridCol>
                    <a:gridCol w="1307148">
                      <a:extLst>
                        <a:ext uri="{9D8B030D-6E8A-4147-A177-3AD203B41FA5}">
                          <a16:colId xmlns:a16="http://schemas.microsoft.com/office/drawing/2014/main" val="3291580236"/>
                        </a:ext>
                      </a:extLst>
                    </a:gridCol>
                    <a:gridCol w="687918">
                      <a:extLst>
                        <a:ext uri="{9D8B030D-6E8A-4147-A177-3AD203B41FA5}">
                          <a16:colId xmlns:a16="http://schemas.microsoft.com/office/drawing/2014/main" val="1070491557"/>
                        </a:ext>
                      </a:extLst>
                    </a:gridCol>
                    <a:gridCol w="662440">
                      <a:extLst>
                        <a:ext uri="{9D8B030D-6E8A-4147-A177-3AD203B41FA5}">
                          <a16:colId xmlns:a16="http://schemas.microsoft.com/office/drawing/2014/main" val="395356108"/>
                        </a:ext>
                      </a:extLst>
                    </a:gridCol>
                    <a:gridCol w="560526">
                      <a:extLst>
                        <a:ext uri="{9D8B030D-6E8A-4147-A177-3AD203B41FA5}">
                          <a16:colId xmlns:a16="http://schemas.microsoft.com/office/drawing/2014/main" val="41222295"/>
                        </a:ext>
                      </a:extLst>
                    </a:gridCol>
                    <a:gridCol w="586005">
                      <a:extLst>
                        <a:ext uri="{9D8B030D-6E8A-4147-A177-3AD203B41FA5}">
                          <a16:colId xmlns:a16="http://schemas.microsoft.com/office/drawing/2014/main" val="2245702635"/>
                        </a:ext>
                      </a:extLst>
                    </a:gridCol>
                    <a:gridCol w="649700">
                      <a:extLst>
                        <a:ext uri="{9D8B030D-6E8A-4147-A177-3AD203B41FA5}">
                          <a16:colId xmlns:a16="http://schemas.microsoft.com/office/drawing/2014/main" val="1086080346"/>
                        </a:ext>
                      </a:extLst>
                    </a:gridCol>
                    <a:gridCol w="62164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1" name="Table 10">
                <a:extLst>
                  <a:ext uri="{FF2B5EF4-FFF2-40B4-BE49-F238E27FC236}">
                    <a16:creationId xmlns:a16="http://schemas.microsoft.com/office/drawing/2014/main" id="{94BEB163-6F33-BED9-B88D-CA8E837D2313}"/>
                  </a:ext>
                </a:extLst>
              </p:cNvPr>
              <p:cNvGraphicFramePr>
                <a:graphicFrameLocks noGrp="1"/>
              </p:cNvGraphicFramePr>
              <p:nvPr>
                <p:extLst>
                  <p:ext uri="{D42A27DB-BD31-4B8C-83A1-F6EECF244321}">
                    <p14:modId xmlns:p14="http://schemas.microsoft.com/office/powerpoint/2010/main" val="674688982"/>
                  </p:ext>
                </p:extLst>
              </p:nvPr>
            </p:nvGraphicFramePr>
            <p:xfrm>
              <a:off x="6400431" y="1881345"/>
              <a:ext cx="5560220" cy="2089165"/>
            </p:xfrm>
            <a:graphic>
              <a:graphicData uri="http://schemas.openxmlformats.org/drawingml/2006/table">
                <a:tbl>
                  <a:tblPr firstRow="1" bandRow="1">
                    <a:tableStyleId>{E8034E78-7F5D-4C2E-B375-FC64B27BC917}</a:tableStyleId>
                  </a:tblPr>
                  <a:tblGrid>
                    <a:gridCol w="484835">
                      <a:extLst>
                        <a:ext uri="{9D8B030D-6E8A-4147-A177-3AD203B41FA5}">
                          <a16:colId xmlns:a16="http://schemas.microsoft.com/office/drawing/2014/main" val="2686581"/>
                        </a:ext>
                      </a:extLst>
                    </a:gridCol>
                    <a:gridCol w="1307148">
                      <a:extLst>
                        <a:ext uri="{9D8B030D-6E8A-4147-A177-3AD203B41FA5}">
                          <a16:colId xmlns:a16="http://schemas.microsoft.com/office/drawing/2014/main" val="3291580236"/>
                        </a:ext>
                      </a:extLst>
                    </a:gridCol>
                    <a:gridCol w="687918">
                      <a:extLst>
                        <a:ext uri="{9D8B030D-6E8A-4147-A177-3AD203B41FA5}">
                          <a16:colId xmlns:a16="http://schemas.microsoft.com/office/drawing/2014/main" val="1070491557"/>
                        </a:ext>
                      </a:extLst>
                    </a:gridCol>
                    <a:gridCol w="662440">
                      <a:extLst>
                        <a:ext uri="{9D8B030D-6E8A-4147-A177-3AD203B41FA5}">
                          <a16:colId xmlns:a16="http://schemas.microsoft.com/office/drawing/2014/main" val="395356108"/>
                        </a:ext>
                      </a:extLst>
                    </a:gridCol>
                    <a:gridCol w="560526">
                      <a:extLst>
                        <a:ext uri="{9D8B030D-6E8A-4147-A177-3AD203B41FA5}">
                          <a16:colId xmlns:a16="http://schemas.microsoft.com/office/drawing/2014/main" val="41222295"/>
                        </a:ext>
                      </a:extLst>
                    </a:gridCol>
                    <a:gridCol w="586005">
                      <a:extLst>
                        <a:ext uri="{9D8B030D-6E8A-4147-A177-3AD203B41FA5}">
                          <a16:colId xmlns:a16="http://schemas.microsoft.com/office/drawing/2014/main" val="2245702635"/>
                        </a:ext>
                      </a:extLst>
                    </a:gridCol>
                    <a:gridCol w="649700">
                      <a:extLst>
                        <a:ext uri="{9D8B030D-6E8A-4147-A177-3AD203B41FA5}">
                          <a16:colId xmlns:a16="http://schemas.microsoft.com/office/drawing/2014/main" val="1086080346"/>
                        </a:ext>
                      </a:extLst>
                    </a:gridCol>
                    <a:gridCol w="62164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endParaRPr lang="en-US"/>
                        </a:p>
                      </a:txBody>
                      <a:tcPr>
                        <a:blipFill>
                          <a:blip r:embed="rId4"/>
                          <a:stretch>
                            <a:fillRect l="-37209" t="-107246" r="-288837" b="-318841"/>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4"/>
                          <a:stretch>
                            <a:fillRect l="-37209" t="-210294" r="-288837" b="-223529"/>
                          </a:stretch>
                        </a:blip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endParaRPr lang="en-US"/>
                        </a:p>
                      </a:txBody>
                      <a:tcPr>
                        <a:blipFill>
                          <a:blip r:embed="rId4"/>
                          <a:stretch>
                            <a:fillRect l="-37209" t="-305797" r="-288837" b="-120290"/>
                          </a:stretch>
                        </a:blipFill>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endParaRPr lang="en-US"/>
                        </a:p>
                      </a:txBody>
                      <a:tcPr>
                        <a:blipFill>
                          <a:blip r:embed="rId4"/>
                          <a:stretch>
                            <a:fillRect l="-37209" t="-405797" r="-288837" b="-20290"/>
                          </a:stretch>
                        </a:blipFill>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0111EC2-DD38-2E10-A59F-56FDAD212155}"/>
                  </a:ext>
                </a:extLst>
              </p:cNvPr>
              <p:cNvSpPr txBox="1"/>
              <p:nvPr/>
            </p:nvSpPr>
            <p:spPr>
              <a:xfrm>
                <a:off x="280368" y="478665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4" name="TextBox 3">
                <a:extLst>
                  <a:ext uri="{FF2B5EF4-FFF2-40B4-BE49-F238E27FC236}">
                    <a16:creationId xmlns:a16="http://schemas.microsoft.com/office/drawing/2014/main" id="{B0111EC2-DD38-2E10-A59F-56FDAD212155}"/>
                  </a:ext>
                </a:extLst>
              </p:cNvPr>
              <p:cNvSpPr txBox="1">
                <a:spLocks noRot="1" noChangeAspect="1" noMove="1" noResize="1" noEditPoints="1" noAdjustHandles="1" noChangeArrowheads="1" noChangeShapeType="1" noTextEdit="1"/>
              </p:cNvSpPr>
              <p:nvPr/>
            </p:nvSpPr>
            <p:spPr>
              <a:xfrm>
                <a:off x="280368" y="478665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602133A-82DA-B654-A6EB-3ED94FDCE621}"/>
                  </a:ext>
                </a:extLst>
              </p:cNvPr>
              <p:cNvSpPr txBox="1"/>
              <p:nvPr/>
            </p:nvSpPr>
            <p:spPr>
              <a:xfrm>
                <a:off x="280367" y="5852654"/>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5" name="TextBox 4">
                <a:extLst>
                  <a:ext uri="{FF2B5EF4-FFF2-40B4-BE49-F238E27FC236}">
                    <a16:creationId xmlns:a16="http://schemas.microsoft.com/office/drawing/2014/main" id="{F602133A-82DA-B654-A6EB-3ED94FDCE621}"/>
                  </a:ext>
                </a:extLst>
              </p:cNvPr>
              <p:cNvSpPr txBox="1">
                <a:spLocks noRot="1" noChangeAspect="1" noMove="1" noResize="1" noEditPoints="1" noAdjustHandles="1" noChangeArrowheads="1" noChangeShapeType="1" noTextEdit="1"/>
              </p:cNvSpPr>
              <p:nvPr/>
            </p:nvSpPr>
            <p:spPr>
              <a:xfrm>
                <a:off x="280367" y="5852654"/>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D78A27C-EB8F-9B2C-0233-938A96492C5E}"/>
                  </a:ext>
                </a:extLst>
              </p:cNvPr>
              <p:cNvSpPr txBox="1"/>
              <p:nvPr/>
            </p:nvSpPr>
            <p:spPr>
              <a:xfrm>
                <a:off x="2221482" y="48740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3" name="TextBox 12">
                <a:extLst>
                  <a:ext uri="{FF2B5EF4-FFF2-40B4-BE49-F238E27FC236}">
                    <a16:creationId xmlns:a16="http://schemas.microsoft.com/office/drawing/2014/main" id="{9D78A27C-EB8F-9B2C-0233-938A96492C5E}"/>
                  </a:ext>
                </a:extLst>
              </p:cNvPr>
              <p:cNvSpPr txBox="1">
                <a:spLocks noRot="1" noChangeAspect="1" noMove="1" noResize="1" noEditPoints="1" noAdjustHandles="1" noChangeArrowheads="1" noChangeShapeType="1" noTextEdit="1"/>
              </p:cNvSpPr>
              <p:nvPr/>
            </p:nvSpPr>
            <p:spPr>
              <a:xfrm>
                <a:off x="2221482" y="4874085"/>
                <a:ext cx="856527"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661859CE-2E78-BAEF-AE31-0709136D2966}"/>
                  </a:ext>
                </a:extLst>
              </p:cNvPr>
              <p:cNvSpPr txBox="1"/>
              <p:nvPr/>
            </p:nvSpPr>
            <p:spPr>
              <a:xfrm>
                <a:off x="1659098" y="525880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4" name="TextBox 13">
                <a:extLst>
                  <a:ext uri="{FF2B5EF4-FFF2-40B4-BE49-F238E27FC236}">
                    <a16:creationId xmlns:a16="http://schemas.microsoft.com/office/drawing/2014/main" id="{661859CE-2E78-BAEF-AE31-0709136D2966}"/>
                  </a:ext>
                </a:extLst>
              </p:cNvPr>
              <p:cNvSpPr txBox="1">
                <a:spLocks noRot="1" noChangeAspect="1" noMove="1" noResize="1" noEditPoints="1" noAdjustHandles="1" noChangeArrowheads="1" noChangeShapeType="1" noTextEdit="1"/>
              </p:cNvSpPr>
              <p:nvPr/>
            </p:nvSpPr>
            <p:spPr>
              <a:xfrm>
                <a:off x="1659098" y="5258805"/>
                <a:ext cx="856527"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0228BFD7-988D-9511-FC58-A09AB0ED7168}"/>
                  </a:ext>
                </a:extLst>
              </p:cNvPr>
              <p:cNvGraphicFramePr>
                <a:graphicFrameLocks noGrp="1"/>
              </p:cNvGraphicFramePr>
              <p:nvPr>
                <p:extLst>
                  <p:ext uri="{D42A27DB-BD31-4B8C-83A1-F6EECF244321}">
                    <p14:modId xmlns:p14="http://schemas.microsoft.com/office/powerpoint/2010/main" val="508204202"/>
                  </p:ext>
                </p:extLst>
              </p:nvPr>
            </p:nvGraphicFramePr>
            <p:xfrm>
              <a:off x="6820298" y="4415710"/>
              <a:ext cx="2759432" cy="2120087"/>
            </p:xfrm>
            <a:graphic>
              <a:graphicData uri="http://schemas.openxmlformats.org/drawingml/2006/table">
                <a:tbl>
                  <a:tblPr firstRow="1" bandRow="1">
                    <a:tableStyleId>{E8034E78-7F5D-4C2E-B375-FC64B27BC917}</a:tableStyleId>
                  </a:tblPr>
                  <a:tblGrid>
                    <a:gridCol w="431354">
                      <a:extLst>
                        <a:ext uri="{9D8B030D-6E8A-4147-A177-3AD203B41FA5}">
                          <a16:colId xmlns:a16="http://schemas.microsoft.com/office/drawing/2014/main" val="2686581"/>
                        </a:ext>
                      </a:extLst>
                    </a:gridCol>
                    <a:gridCol w="980267">
                      <a:extLst>
                        <a:ext uri="{9D8B030D-6E8A-4147-A177-3AD203B41FA5}">
                          <a16:colId xmlns:a16="http://schemas.microsoft.com/office/drawing/2014/main" val="3291580236"/>
                        </a:ext>
                      </a:extLst>
                    </a:gridCol>
                    <a:gridCol w="490793">
                      <a:extLst>
                        <a:ext uri="{9D8B030D-6E8A-4147-A177-3AD203B41FA5}">
                          <a16:colId xmlns:a16="http://schemas.microsoft.com/office/drawing/2014/main" val="1070491557"/>
                        </a:ext>
                      </a:extLst>
                    </a:gridCol>
                    <a:gridCol w="85701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0070C0"/>
                              </a:solidFill>
                            </a:rPr>
                            <a:t>Q</a:t>
                          </a:r>
                        </a:p>
                      </a:txBody>
                      <a:tcPr/>
                    </a:tc>
                    <a:tc>
                      <a:txBody>
                        <a:bodyPr/>
                        <a:lstStyle/>
                        <a:p>
                          <a14:m>
                            <m:oMath xmlns:m="http://schemas.openxmlformats.org/officeDocument/2006/math">
                              <m:r>
                                <a:rPr lang="en-US" sz="2400" i="1" smtClean="0">
                                  <a:solidFill>
                                    <a:srgbClr val="0070C0"/>
                                  </a:solidFill>
                                  <a:latin typeface="Cambria Math" panose="02040503050406030204" pitchFamily="18" charset="0"/>
                                  <a:ea typeface="Cambria Math" panose="02040503050406030204" pitchFamily="18" charset="0"/>
                                </a:rPr>
                                <m:t>𝔼</m:t>
                              </m:r>
                            </m:oMath>
                          </a14:m>
                          <a:r>
                            <a:rPr lang="en-US" sz="2000" b="1" dirty="0">
                              <a:solidFill>
                                <a:srgbClr val="0070C0"/>
                              </a:solidFill>
                            </a:rPr>
                            <a:t>[R]</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0070C0"/>
                              </a:solidFill>
                            </a:rPr>
                            <a:t>0</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2" name="Table 11">
                <a:extLst>
                  <a:ext uri="{FF2B5EF4-FFF2-40B4-BE49-F238E27FC236}">
                    <a16:creationId xmlns:a16="http://schemas.microsoft.com/office/drawing/2014/main" id="{0228BFD7-988D-9511-FC58-A09AB0ED7168}"/>
                  </a:ext>
                </a:extLst>
              </p:cNvPr>
              <p:cNvGraphicFramePr>
                <a:graphicFrameLocks noGrp="1"/>
              </p:cNvGraphicFramePr>
              <p:nvPr>
                <p:extLst>
                  <p:ext uri="{D42A27DB-BD31-4B8C-83A1-F6EECF244321}">
                    <p14:modId xmlns:p14="http://schemas.microsoft.com/office/powerpoint/2010/main" val="508204202"/>
                  </p:ext>
                </p:extLst>
              </p:nvPr>
            </p:nvGraphicFramePr>
            <p:xfrm>
              <a:off x="6820298" y="4415710"/>
              <a:ext cx="2759432" cy="2120087"/>
            </p:xfrm>
            <a:graphic>
              <a:graphicData uri="http://schemas.openxmlformats.org/drawingml/2006/table">
                <a:tbl>
                  <a:tblPr firstRow="1" bandRow="1">
                    <a:tableStyleId>{E8034E78-7F5D-4C2E-B375-FC64B27BC917}</a:tableStyleId>
                  </a:tblPr>
                  <a:tblGrid>
                    <a:gridCol w="431354">
                      <a:extLst>
                        <a:ext uri="{9D8B030D-6E8A-4147-A177-3AD203B41FA5}">
                          <a16:colId xmlns:a16="http://schemas.microsoft.com/office/drawing/2014/main" val="2686581"/>
                        </a:ext>
                      </a:extLst>
                    </a:gridCol>
                    <a:gridCol w="980267">
                      <a:extLst>
                        <a:ext uri="{9D8B030D-6E8A-4147-A177-3AD203B41FA5}">
                          <a16:colId xmlns:a16="http://schemas.microsoft.com/office/drawing/2014/main" val="3291580236"/>
                        </a:ext>
                      </a:extLst>
                    </a:gridCol>
                    <a:gridCol w="490793">
                      <a:extLst>
                        <a:ext uri="{9D8B030D-6E8A-4147-A177-3AD203B41FA5}">
                          <a16:colId xmlns:a16="http://schemas.microsoft.com/office/drawing/2014/main" val="1070491557"/>
                        </a:ext>
                      </a:extLst>
                    </a:gridCol>
                    <a:gridCol w="857018">
                      <a:extLst>
                        <a:ext uri="{9D8B030D-6E8A-4147-A177-3AD203B41FA5}">
                          <a16:colId xmlns:a16="http://schemas.microsoft.com/office/drawing/2014/main" val="1994523226"/>
                        </a:ext>
                      </a:extLst>
                    </a:gridCol>
                  </a:tblGrid>
                  <a:tr h="448755">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0070C0"/>
                              </a:solidFill>
                            </a:rPr>
                            <a:t>Q</a:t>
                          </a:r>
                        </a:p>
                      </a:txBody>
                      <a:tcPr/>
                    </a:tc>
                    <a:tc>
                      <a:txBody>
                        <a:bodyPr/>
                        <a:lstStyle/>
                        <a:p>
                          <a:endParaRPr lang="en-US"/>
                        </a:p>
                      </a:txBody>
                      <a:tcPr>
                        <a:blipFill>
                          <a:blip r:embed="rId9"/>
                          <a:stretch>
                            <a:fillRect l="-221986" t="-6757" r="-1418" b="-390541"/>
                          </a:stretch>
                        </a:blipFill>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endParaRPr lang="en-US"/>
                        </a:p>
                      </a:txBody>
                      <a:tcPr>
                        <a:blipFill>
                          <a:blip r:embed="rId9"/>
                          <a:stretch>
                            <a:fillRect l="-44099" t="-114493" r="-139130" b="-318841"/>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9"/>
                          <a:stretch>
                            <a:fillRect l="-44099" t="-217647" r="-139130" b="-223529"/>
                          </a:stretch>
                        </a:blipFill>
                      </a:tcPr>
                    </a:tc>
                    <a:tc>
                      <a:txBody>
                        <a:bodyPr/>
                        <a:lstStyle/>
                        <a:p>
                          <a:r>
                            <a:rPr lang="en-US" sz="2000" b="1" dirty="0">
                              <a:solidFill>
                                <a:srgbClr val="0070C0"/>
                              </a:solidFill>
                            </a:rPr>
                            <a:t>0</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endParaRPr lang="en-US"/>
                        </a:p>
                      </a:txBody>
                      <a:tcPr>
                        <a:blipFill>
                          <a:blip r:embed="rId9"/>
                          <a:stretch>
                            <a:fillRect l="-44099" t="-313043" r="-139130" b="-120290"/>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endParaRPr lang="en-US"/>
                        </a:p>
                      </a:txBody>
                      <a:tcPr>
                        <a:blipFill>
                          <a:blip r:embed="rId9"/>
                          <a:stretch>
                            <a:fillRect l="-44099" t="-413043" r="-139130" b="-20290"/>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p:sp>
        <p:nvSpPr>
          <p:cNvPr id="15" name="TextBox 14">
            <a:extLst>
              <a:ext uri="{FF2B5EF4-FFF2-40B4-BE49-F238E27FC236}">
                <a16:creationId xmlns:a16="http://schemas.microsoft.com/office/drawing/2014/main" id="{31422591-5ACF-C776-3298-ECE0C2370A09}"/>
              </a:ext>
            </a:extLst>
          </p:cNvPr>
          <p:cNvSpPr txBox="1"/>
          <p:nvPr/>
        </p:nvSpPr>
        <p:spPr>
          <a:xfrm>
            <a:off x="2798627" y="4283346"/>
            <a:ext cx="4372132" cy="954107"/>
          </a:xfrm>
          <a:prstGeom prst="rect">
            <a:avLst/>
          </a:prstGeom>
          <a:noFill/>
        </p:spPr>
        <p:txBody>
          <a:bodyPr wrap="square" rtlCol="0">
            <a:spAutoFit/>
          </a:bodyPr>
          <a:lstStyle/>
          <a:p>
            <a:r>
              <a:rPr lang="en-US" sz="2800" dirty="0"/>
              <a:t>We can save the quality estimates in a table -&gt; </a:t>
            </a:r>
          </a:p>
        </p:txBody>
      </p:sp>
    </p:spTree>
    <p:extLst>
      <p:ext uri="{BB962C8B-B14F-4D97-AF65-F5344CB8AC3E}">
        <p14:creationId xmlns:p14="http://schemas.microsoft.com/office/powerpoint/2010/main" val="4176715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59FD8-5800-62F4-7A68-E9E33884B9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6B6214-08E1-F80C-F988-490A1808C3A3}"/>
              </a:ext>
            </a:extLst>
          </p:cNvPr>
          <p:cNvSpPr>
            <a:spLocks noGrp="1"/>
          </p:cNvSpPr>
          <p:nvPr>
            <p:ph type="title"/>
          </p:nvPr>
        </p:nvSpPr>
        <p:spPr>
          <a:xfrm>
            <a:off x="307024" y="1068809"/>
            <a:ext cx="10890929" cy="1097280"/>
          </a:xfrm>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F144A55-1774-25B6-A269-56C3C13295BE}"/>
                  </a:ext>
                </a:extLst>
              </p:cNvPr>
              <p:cNvSpPr>
                <a:spLocks noGrp="1"/>
              </p:cNvSpPr>
              <p:nvPr>
                <p:ph idx="1"/>
              </p:nvPr>
            </p:nvSpPr>
            <p:spPr>
              <a:xfrm>
                <a:off x="-5318" y="1881345"/>
                <a:ext cx="6345960" cy="2179372"/>
              </a:xfrm>
            </p:spPr>
            <p:txBody>
              <a:bodyPr>
                <a:normAutofit/>
              </a:bodyPr>
              <a:lstStyle/>
              <a:p>
                <a:pPr marL="0" indent="0">
                  <a:buNone/>
                </a:pPr>
                <a:r>
                  <a:rPr lang="en-US" sz="3200" dirty="0"/>
                  <a:t>Can we Find Another Equation?</a:t>
                </a:r>
                <a:endParaRPr lang="en-US" sz="32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3200" i="1">
                          <a:solidFill>
                            <a:srgbClr val="00B050"/>
                          </a:solidFill>
                          <a:latin typeface="Cambria Math" panose="02040503050406030204" pitchFamily="18" charset="0"/>
                        </a:rPr>
                        <m:t>𝜋</m:t>
                      </m:r>
                      <m:r>
                        <a:rPr lang="en-US" sz="3200" b="0" i="1" smtClean="0">
                          <a:solidFill>
                            <a:schemeClr val="tx1"/>
                          </a:solidFill>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smtClean="0">
                              <a:solidFill>
                                <a:srgbClr val="D2A000"/>
                              </a:solidFill>
                              <a:latin typeface="Cambria Math" panose="02040503050406030204" pitchFamily="18" charset="0"/>
                            </a:rPr>
                            <m:t>0</m:t>
                          </m:r>
                          <m:r>
                            <a:rPr lang="en-US" sz="3200" i="1">
                              <a:solidFill>
                                <a:srgbClr val="C00000"/>
                              </a:solidFill>
                              <a:latin typeface="Cambria Math" panose="02040503050406030204" pitchFamily="18" charset="0"/>
                            </a:rPr>
                            <m:t>:→</m:t>
                          </m:r>
                          <m:r>
                            <a:rPr lang="en-US" sz="3200" i="1" smtClean="0">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1</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2</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3</m:t>
                          </m:r>
                          <m:r>
                            <a:rPr lang="en-US" sz="3200" i="1">
                              <a:solidFill>
                                <a:srgbClr val="C00000"/>
                              </a:solidFill>
                              <a:latin typeface="Cambria Math" panose="02040503050406030204" pitchFamily="18" charset="0"/>
                            </a:rPr>
                            <m:t>:→</m:t>
                          </m:r>
                        </m:e>
                      </m:d>
                    </m:oMath>
                  </m:oMathPara>
                </a14:m>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solidFill>
                                <a:srgbClr val="00B050"/>
                              </a:solidFill>
                              <a:latin typeface="Cambria Math" panose="02040503050406030204" pitchFamily="18" charset="0"/>
                            </a:rPr>
                            <m:t>𝜋</m:t>
                          </m:r>
                        </m:sub>
                      </m:sSub>
                      <m:r>
                        <a:rPr lang="en-US" sz="3200" b="0" i="1" smtClean="0">
                          <a:latin typeface="Cambria Math" panose="02040503050406030204" pitchFamily="18" charset="0"/>
                        </a:rPr>
                        <m:t>(</m:t>
                      </m:r>
                      <m:sSub>
                        <m:sSubPr>
                          <m:ctrlPr>
                            <a:rPr lang="en-US" sz="3200" b="0" i="1" smtClean="0">
                              <a:solidFill>
                                <a:srgbClr val="D2A000"/>
                              </a:solidFill>
                              <a:latin typeface="Cambria Math" panose="02040503050406030204" pitchFamily="18" charset="0"/>
                            </a:rPr>
                          </m:ctrlPr>
                        </m:sSubPr>
                        <m:e>
                          <m:r>
                            <a:rPr lang="en-US" sz="3200" b="0" i="1" smtClean="0">
                              <a:solidFill>
                                <a:srgbClr val="D2A000"/>
                              </a:solidFill>
                              <a:latin typeface="Cambria Math" panose="02040503050406030204" pitchFamily="18" charset="0"/>
                            </a:rPr>
                            <m:t>𝑠</m:t>
                          </m:r>
                        </m:e>
                        <m:sub>
                          <m:r>
                            <a:rPr lang="en-US" sz="3200" b="0" i="1" smtClean="0">
                              <a:solidFill>
                                <a:srgbClr val="D2A000"/>
                              </a:solidFill>
                              <a:latin typeface="Cambria Math" panose="02040503050406030204" pitchFamily="18" charset="0"/>
                            </a:rPr>
                            <m:t>𝑡</m:t>
                          </m:r>
                        </m:sub>
                      </m:sSub>
                      <m:r>
                        <a:rPr lang="en-US" sz="3200" b="0" i="1" smtClean="0">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𝑎</m:t>
                          </m:r>
                        </m:e>
                        <m:sub>
                          <m:r>
                            <a:rPr lang="en-US" sz="3200" b="0" i="1" smtClean="0">
                              <a:solidFill>
                                <a:srgbClr val="C00000"/>
                              </a:solidFill>
                              <a:latin typeface="Cambria Math" panose="02040503050406030204" pitchFamily="18" charset="0"/>
                            </a:rPr>
                            <m:t>𝑡</m:t>
                          </m:r>
                        </m:sub>
                      </m:sSub>
                      <m:r>
                        <a:rPr lang="en-US" sz="3200" b="0" i="1" smtClean="0">
                          <a:latin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𝔼</m:t>
                      </m:r>
                      <m:r>
                        <a:rPr lang="en-US" sz="3200" b="0" i="1" smtClean="0">
                          <a:latin typeface="Cambria Math" panose="02040503050406030204" pitchFamily="18" charset="0"/>
                          <a:ea typeface="Cambria Math" panose="02040503050406030204" pitchFamily="18" charset="0"/>
                        </a:rPr>
                        <m:t>[</m:t>
                      </m:r>
                      <m:sSubSup>
                        <m:sSubSupPr>
                          <m:ctrlPr>
                            <a:rPr lang="en-US" sz="3200" i="1">
                              <a:solidFill>
                                <a:srgbClr val="0070C0"/>
                              </a:solidFill>
                              <a:latin typeface="Cambria Math" panose="02040503050406030204" pitchFamily="18" charset="0"/>
                            </a:rPr>
                          </m:ctrlPr>
                        </m:sSubSupPr>
                        <m:e>
                          <m:r>
                            <a:rPr lang="en-US" sz="3200" i="1">
                              <a:solidFill>
                                <a:srgbClr val="0070C0"/>
                              </a:solidFill>
                              <a:latin typeface="Cambria Math" panose="02040503050406030204" pitchFamily="18" charset="0"/>
                            </a:rPr>
                            <m:t>𝐺</m:t>
                          </m:r>
                        </m:e>
                        <m:sub>
                          <m:r>
                            <a:rPr lang="en-US" sz="3200" i="1">
                              <a:solidFill>
                                <a:srgbClr val="00B0F0"/>
                              </a:solidFill>
                              <a:latin typeface="Cambria Math" panose="02040503050406030204" pitchFamily="18" charset="0"/>
                            </a:rPr>
                            <m:t>𝑡</m:t>
                          </m:r>
                        </m:sub>
                        <m:sup>
                          <m:r>
                            <a:rPr lang="en-US" sz="3200" i="1">
                              <a:solidFill>
                                <a:srgbClr val="7030A0"/>
                              </a:solidFill>
                              <a:latin typeface="Cambria Math" panose="02040503050406030204" pitchFamily="18" charset="0"/>
                            </a:rPr>
                            <m:t>𝛾</m:t>
                          </m:r>
                        </m:sup>
                      </m:sSubSup>
                      <m:r>
                        <a:rPr lang="en-US" sz="3200" b="0" i="1" smtClean="0">
                          <a:latin typeface="Cambria Math" panose="02040503050406030204" pitchFamily="18" charset="0"/>
                          <a:ea typeface="Cambria Math" panose="02040503050406030204" pitchFamily="18" charset="0"/>
                        </a:rPr>
                        <m:t>|</m:t>
                      </m:r>
                      <m:r>
                        <a:rPr lang="en-US" sz="3200" b="0" i="1" smtClean="0">
                          <a:solidFill>
                            <a:srgbClr val="00B050"/>
                          </a:solidFill>
                          <a:latin typeface="Cambria Math" panose="02040503050406030204" pitchFamily="18" charset="0"/>
                          <a:ea typeface="Cambria Math" panose="02040503050406030204" pitchFamily="18" charset="0"/>
                        </a:rPr>
                        <m:t>𝜋</m:t>
                      </m:r>
                      <m:r>
                        <a:rPr lang="en-US" sz="3200" b="0" i="1" smtClean="0">
                          <a:latin typeface="Cambria Math" panose="02040503050406030204" pitchFamily="18" charset="0"/>
                          <a:ea typeface="Cambria Math" panose="02040503050406030204" pitchFamily="18" charset="0"/>
                        </a:rPr>
                        <m:t>,</m:t>
                      </m:r>
                      <m:sSub>
                        <m:sSubPr>
                          <m:ctrlPr>
                            <a:rPr lang="en-US" sz="3200" b="0" i="1" smtClean="0">
                              <a:solidFill>
                                <a:srgbClr val="D2A000"/>
                              </a:solidFill>
                              <a:latin typeface="Cambria Math" panose="02040503050406030204" pitchFamily="18" charset="0"/>
                              <a:ea typeface="Cambria Math" panose="02040503050406030204" pitchFamily="18" charset="0"/>
                            </a:rPr>
                          </m:ctrlPr>
                        </m:sSubPr>
                        <m:e>
                          <m:r>
                            <a:rPr lang="en-US" sz="3200" b="0" i="1" smtClean="0">
                              <a:solidFill>
                                <a:srgbClr val="D2A000"/>
                              </a:solidFill>
                              <a:latin typeface="Cambria Math" panose="02040503050406030204" pitchFamily="18" charset="0"/>
                              <a:ea typeface="Cambria Math" panose="02040503050406030204" pitchFamily="18" charset="0"/>
                            </a:rPr>
                            <m:t>𝑠</m:t>
                          </m:r>
                        </m:e>
                        <m:sub>
                          <m:r>
                            <a:rPr lang="en-US" sz="3200" b="0" i="1" smtClean="0">
                              <a:solidFill>
                                <a:srgbClr val="D2A000"/>
                              </a:solidFill>
                              <a:latin typeface="Cambria Math" panose="02040503050406030204" pitchFamily="18" charset="0"/>
                              <a:ea typeface="Cambria Math" panose="02040503050406030204" pitchFamily="18" charset="0"/>
                            </a:rPr>
                            <m:t>𝑡</m:t>
                          </m:r>
                        </m:sub>
                      </m:sSub>
                      <m:r>
                        <a:rPr lang="en-US" sz="3200" b="0" i="1" smtClean="0">
                          <a:solidFill>
                            <a:schemeClr val="tx1"/>
                          </a:solidFill>
                          <a:latin typeface="Cambria Math" panose="02040503050406030204" pitchFamily="18" charset="0"/>
                          <a:ea typeface="Cambria Math" panose="02040503050406030204" pitchFamily="18" charset="0"/>
                        </a:rPr>
                        <m:t>,</m:t>
                      </m:r>
                      <m:sSub>
                        <m:sSubPr>
                          <m:ctrlPr>
                            <a:rPr lang="en-US" sz="3200" b="0" i="1" smtClean="0">
                              <a:solidFill>
                                <a:srgbClr val="C00000"/>
                              </a:solidFill>
                              <a:latin typeface="Cambria Math" panose="02040503050406030204" pitchFamily="18" charset="0"/>
                              <a:ea typeface="Cambria Math" panose="02040503050406030204" pitchFamily="18" charset="0"/>
                            </a:rPr>
                          </m:ctrlPr>
                        </m:sSubPr>
                        <m:e>
                          <m:r>
                            <a:rPr lang="en-US" sz="3200" b="0" i="1" smtClean="0">
                              <a:solidFill>
                                <a:srgbClr val="C00000"/>
                              </a:solidFill>
                              <a:latin typeface="Cambria Math" panose="02040503050406030204" pitchFamily="18" charset="0"/>
                              <a:ea typeface="Cambria Math" panose="02040503050406030204" pitchFamily="18" charset="0"/>
                            </a:rPr>
                            <m:t>𝑎</m:t>
                          </m:r>
                        </m:e>
                        <m:sub>
                          <m:r>
                            <a:rPr lang="en-US" sz="3200" b="0" i="1" smtClean="0">
                              <a:solidFill>
                                <a:srgbClr val="C00000"/>
                              </a:solidFill>
                              <a:latin typeface="Cambria Math" panose="02040503050406030204" pitchFamily="18" charset="0"/>
                              <a:ea typeface="Cambria Math" panose="02040503050406030204" pitchFamily="18" charset="0"/>
                            </a:rPr>
                            <m:t>𝑡</m:t>
                          </m:r>
                        </m:sub>
                      </m:sSub>
                      <m:r>
                        <a:rPr lang="en-US" sz="3200" b="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3" name="Content Placeholder 2">
                <a:extLst>
                  <a:ext uri="{FF2B5EF4-FFF2-40B4-BE49-F238E27FC236}">
                    <a16:creationId xmlns:a16="http://schemas.microsoft.com/office/drawing/2014/main" id="{8F144A55-1774-25B6-A269-56C3C13295BE}"/>
                  </a:ext>
                </a:extLst>
              </p:cNvPr>
              <p:cNvSpPr>
                <a:spLocks noGrp="1" noRot="1" noChangeAspect="1" noMove="1" noResize="1" noEditPoints="1" noAdjustHandles="1" noChangeArrowheads="1" noChangeShapeType="1" noTextEdit="1"/>
              </p:cNvSpPr>
              <p:nvPr>
                <p:ph idx="1"/>
              </p:nvPr>
            </p:nvSpPr>
            <p:spPr>
              <a:xfrm>
                <a:off x="-5318" y="1881345"/>
                <a:ext cx="6345960" cy="2179372"/>
              </a:xfrm>
              <a:blipFill>
                <a:blip r:embed="rId2"/>
                <a:stretch>
                  <a:fillRect l="-2402" t="-1961"/>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90AE66BB-AE7B-10A6-01A4-E7E164C591BF}"/>
              </a:ext>
            </a:extLst>
          </p:cNvPr>
          <p:cNvPicPr>
            <a:picLocks noChangeAspect="1"/>
          </p:cNvPicPr>
          <p:nvPr/>
        </p:nvPicPr>
        <p:blipFill>
          <a:blip r:embed="rId3"/>
          <a:srcRect l="1027" r="1027"/>
          <a:stretch/>
        </p:blipFill>
        <p:spPr>
          <a:xfrm>
            <a:off x="0" y="4093508"/>
            <a:ext cx="2759432" cy="2764492"/>
          </a:xfrm>
          <a:prstGeom prst="rect">
            <a:avLst/>
          </a:prstGeom>
        </p:spPr>
      </p:pic>
      <p:sp>
        <p:nvSpPr>
          <p:cNvPr id="7" name="TextBox 6">
            <a:extLst>
              <a:ext uri="{FF2B5EF4-FFF2-40B4-BE49-F238E27FC236}">
                <a16:creationId xmlns:a16="http://schemas.microsoft.com/office/drawing/2014/main" id="{BD4A162A-7A15-BF54-2C70-DE5A60E05ECD}"/>
              </a:ext>
            </a:extLst>
          </p:cNvPr>
          <p:cNvSpPr txBox="1"/>
          <p:nvPr/>
        </p:nvSpPr>
        <p:spPr>
          <a:xfrm>
            <a:off x="-5318" y="4060717"/>
            <a:ext cx="856527" cy="584775"/>
          </a:xfrm>
          <a:prstGeom prst="rect">
            <a:avLst/>
          </a:prstGeom>
          <a:noFill/>
        </p:spPr>
        <p:txBody>
          <a:bodyPr wrap="square" rtlCol="0">
            <a:spAutoFit/>
          </a:bodyPr>
          <a:lstStyle/>
          <a:p>
            <a:r>
              <a:rPr lang="en-US" sz="3200" dirty="0">
                <a:solidFill>
                  <a:srgbClr val="D2A000"/>
                </a:solidFill>
              </a:rPr>
              <a:t>0</a:t>
            </a:r>
          </a:p>
        </p:txBody>
      </p:sp>
      <p:sp>
        <p:nvSpPr>
          <p:cNvPr id="8" name="TextBox 7">
            <a:extLst>
              <a:ext uri="{FF2B5EF4-FFF2-40B4-BE49-F238E27FC236}">
                <a16:creationId xmlns:a16="http://schemas.microsoft.com/office/drawing/2014/main" id="{F8B2E722-6EDD-1689-4156-37EA3D9F8EB1}"/>
              </a:ext>
            </a:extLst>
          </p:cNvPr>
          <p:cNvSpPr txBox="1"/>
          <p:nvPr/>
        </p:nvSpPr>
        <p:spPr>
          <a:xfrm>
            <a:off x="1379716" y="4060717"/>
            <a:ext cx="856527" cy="584775"/>
          </a:xfrm>
          <a:prstGeom prst="rect">
            <a:avLst/>
          </a:prstGeom>
          <a:noFill/>
        </p:spPr>
        <p:txBody>
          <a:bodyPr wrap="square" rtlCol="0">
            <a:spAutoFit/>
          </a:bodyPr>
          <a:lstStyle/>
          <a:p>
            <a:r>
              <a:rPr lang="en-US" sz="3200" dirty="0">
                <a:solidFill>
                  <a:srgbClr val="D2A000"/>
                </a:solidFill>
              </a:rPr>
              <a:t>1</a:t>
            </a:r>
          </a:p>
        </p:txBody>
      </p:sp>
      <p:sp>
        <p:nvSpPr>
          <p:cNvPr id="9" name="TextBox 8">
            <a:extLst>
              <a:ext uri="{FF2B5EF4-FFF2-40B4-BE49-F238E27FC236}">
                <a16:creationId xmlns:a16="http://schemas.microsoft.com/office/drawing/2014/main" id="{16318D7B-31EE-7A9D-DDC8-7DCD2CB2665B}"/>
              </a:ext>
            </a:extLst>
          </p:cNvPr>
          <p:cNvSpPr txBox="1"/>
          <p:nvPr/>
        </p:nvSpPr>
        <p:spPr>
          <a:xfrm>
            <a:off x="-66033" y="5403112"/>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F36EE96F-9677-A0F0-EDC4-B6A85CCB5996}"/>
              </a:ext>
            </a:extLst>
          </p:cNvPr>
          <p:cNvSpPr txBox="1"/>
          <p:nvPr/>
        </p:nvSpPr>
        <p:spPr>
          <a:xfrm>
            <a:off x="1346699" y="5396165"/>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41F929D8-56B9-1F08-C286-DBC9A0560FDF}"/>
                  </a:ext>
                </a:extLst>
              </p:cNvPr>
              <p:cNvGraphicFramePr>
                <a:graphicFrameLocks noGrp="1"/>
              </p:cNvGraphicFramePr>
              <p:nvPr/>
            </p:nvGraphicFramePr>
            <p:xfrm>
              <a:off x="6400431" y="1881345"/>
              <a:ext cx="5560220" cy="2089165"/>
            </p:xfrm>
            <a:graphic>
              <a:graphicData uri="http://schemas.openxmlformats.org/drawingml/2006/table">
                <a:tbl>
                  <a:tblPr firstRow="1" bandRow="1">
                    <a:tableStyleId>{E8034E78-7F5D-4C2E-B375-FC64B27BC917}</a:tableStyleId>
                  </a:tblPr>
                  <a:tblGrid>
                    <a:gridCol w="484835">
                      <a:extLst>
                        <a:ext uri="{9D8B030D-6E8A-4147-A177-3AD203B41FA5}">
                          <a16:colId xmlns:a16="http://schemas.microsoft.com/office/drawing/2014/main" val="2686581"/>
                        </a:ext>
                      </a:extLst>
                    </a:gridCol>
                    <a:gridCol w="1307148">
                      <a:extLst>
                        <a:ext uri="{9D8B030D-6E8A-4147-A177-3AD203B41FA5}">
                          <a16:colId xmlns:a16="http://schemas.microsoft.com/office/drawing/2014/main" val="3291580236"/>
                        </a:ext>
                      </a:extLst>
                    </a:gridCol>
                    <a:gridCol w="687918">
                      <a:extLst>
                        <a:ext uri="{9D8B030D-6E8A-4147-A177-3AD203B41FA5}">
                          <a16:colId xmlns:a16="http://schemas.microsoft.com/office/drawing/2014/main" val="1070491557"/>
                        </a:ext>
                      </a:extLst>
                    </a:gridCol>
                    <a:gridCol w="662440">
                      <a:extLst>
                        <a:ext uri="{9D8B030D-6E8A-4147-A177-3AD203B41FA5}">
                          <a16:colId xmlns:a16="http://schemas.microsoft.com/office/drawing/2014/main" val="395356108"/>
                        </a:ext>
                      </a:extLst>
                    </a:gridCol>
                    <a:gridCol w="560526">
                      <a:extLst>
                        <a:ext uri="{9D8B030D-6E8A-4147-A177-3AD203B41FA5}">
                          <a16:colId xmlns:a16="http://schemas.microsoft.com/office/drawing/2014/main" val="41222295"/>
                        </a:ext>
                      </a:extLst>
                    </a:gridCol>
                    <a:gridCol w="586005">
                      <a:extLst>
                        <a:ext uri="{9D8B030D-6E8A-4147-A177-3AD203B41FA5}">
                          <a16:colId xmlns:a16="http://schemas.microsoft.com/office/drawing/2014/main" val="2245702635"/>
                        </a:ext>
                      </a:extLst>
                    </a:gridCol>
                    <a:gridCol w="649700">
                      <a:extLst>
                        <a:ext uri="{9D8B030D-6E8A-4147-A177-3AD203B41FA5}">
                          <a16:colId xmlns:a16="http://schemas.microsoft.com/office/drawing/2014/main" val="1086080346"/>
                        </a:ext>
                      </a:extLst>
                    </a:gridCol>
                    <a:gridCol w="62164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1" name="Table 10">
                <a:extLst>
                  <a:ext uri="{FF2B5EF4-FFF2-40B4-BE49-F238E27FC236}">
                    <a16:creationId xmlns:a16="http://schemas.microsoft.com/office/drawing/2014/main" id="{41F929D8-56B9-1F08-C286-DBC9A0560FDF}"/>
                  </a:ext>
                </a:extLst>
              </p:cNvPr>
              <p:cNvGraphicFramePr>
                <a:graphicFrameLocks noGrp="1"/>
              </p:cNvGraphicFramePr>
              <p:nvPr/>
            </p:nvGraphicFramePr>
            <p:xfrm>
              <a:off x="6400431" y="1881345"/>
              <a:ext cx="5560220" cy="2089165"/>
            </p:xfrm>
            <a:graphic>
              <a:graphicData uri="http://schemas.openxmlformats.org/drawingml/2006/table">
                <a:tbl>
                  <a:tblPr firstRow="1" bandRow="1">
                    <a:tableStyleId>{E8034E78-7F5D-4C2E-B375-FC64B27BC917}</a:tableStyleId>
                  </a:tblPr>
                  <a:tblGrid>
                    <a:gridCol w="484835">
                      <a:extLst>
                        <a:ext uri="{9D8B030D-6E8A-4147-A177-3AD203B41FA5}">
                          <a16:colId xmlns:a16="http://schemas.microsoft.com/office/drawing/2014/main" val="2686581"/>
                        </a:ext>
                      </a:extLst>
                    </a:gridCol>
                    <a:gridCol w="1307148">
                      <a:extLst>
                        <a:ext uri="{9D8B030D-6E8A-4147-A177-3AD203B41FA5}">
                          <a16:colId xmlns:a16="http://schemas.microsoft.com/office/drawing/2014/main" val="3291580236"/>
                        </a:ext>
                      </a:extLst>
                    </a:gridCol>
                    <a:gridCol w="687918">
                      <a:extLst>
                        <a:ext uri="{9D8B030D-6E8A-4147-A177-3AD203B41FA5}">
                          <a16:colId xmlns:a16="http://schemas.microsoft.com/office/drawing/2014/main" val="1070491557"/>
                        </a:ext>
                      </a:extLst>
                    </a:gridCol>
                    <a:gridCol w="662440">
                      <a:extLst>
                        <a:ext uri="{9D8B030D-6E8A-4147-A177-3AD203B41FA5}">
                          <a16:colId xmlns:a16="http://schemas.microsoft.com/office/drawing/2014/main" val="395356108"/>
                        </a:ext>
                      </a:extLst>
                    </a:gridCol>
                    <a:gridCol w="560526">
                      <a:extLst>
                        <a:ext uri="{9D8B030D-6E8A-4147-A177-3AD203B41FA5}">
                          <a16:colId xmlns:a16="http://schemas.microsoft.com/office/drawing/2014/main" val="41222295"/>
                        </a:ext>
                      </a:extLst>
                    </a:gridCol>
                    <a:gridCol w="586005">
                      <a:extLst>
                        <a:ext uri="{9D8B030D-6E8A-4147-A177-3AD203B41FA5}">
                          <a16:colId xmlns:a16="http://schemas.microsoft.com/office/drawing/2014/main" val="2245702635"/>
                        </a:ext>
                      </a:extLst>
                    </a:gridCol>
                    <a:gridCol w="649700">
                      <a:extLst>
                        <a:ext uri="{9D8B030D-6E8A-4147-A177-3AD203B41FA5}">
                          <a16:colId xmlns:a16="http://schemas.microsoft.com/office/drawing/2014/main" val="1086080346"/>
                        </a:ext>
                      </a:extLst>
                    </a:gridCol>
                    <a:gridCol w="62164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endParaRPr lang="en-US"/>
                        </a:p>
                      </a:txBody>
                      <a:tcPr>
                        <a:blipFill>
                          <a:blip r:embed="rId4"/>
                          <a:stretch>
                            <a:fillRect l="-37209" t="-107246" r="-288837" b="-318841"/>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4"/>
                          <a:stretch>
                            <a:fillRect l="-37209" t="-210294" r="-288837" b="-223529"/>
                          </a:stretch>
                        </a:blip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endParaRPr lang="en-US"/>
                        </a:p>
                      </a:txBody>
                      <a:tcPr>
                        <a:blipFill>
                          <a:blip r:embed="rId4"/>
                          <a:stretch>
                            <a:fillRect l="-37209" t="-305797" r="-288837" b="-120290"/>
                          </a:stretch>
                        </a:blipFill>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endParaRPr lang="en-US"/>
                        </a:p>
                      </a:txBody>
                      <a:tcPr>
                        <a:blipFill>
                          <a:blip r:embed="rId4"/>
                          <a:stretch>
                            <a:fillRect l="-37209" t="-405797" r="-288837" b="-20290"/>
                          </a:stretch>
                        </a:blipFill>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E706C0A-581C-FEA0-6CEB-0D8E9D811F07}"/>
                  </a:ext>
                </a:extLst>
              </p:cNvPr>
              <p:cNvSpPr txBox="1"/>
              <p:nvPr/>
            </p:nvSpPr>
            <p:spPr>
              <a:xfrm>
                <a:off x="280368" y="478665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4" name="TextBox 3">
                <a:extLst>
                  <a:ext uri="{FF2B5EF4-FFF2-40B4-BE49-F238E27FC236}">
                    <a16:creationId xmlns:a16="http://schemas.microsoft.com/office/drawing/2014/main" id="{8E706C0A-581C-FEA0-6CEB-0D8E9D811F07}"/>
                  </a:ext>
                </a:extLst>
              </p:cNvPr>
              <p:cNvSpPr txBox="1">
                <a:spLocks noRot="1" noChangeAspect="1" noMove="1" noResize="1" noEditPoints="1" noAdjustHandles="1" noChangeArrowheads="1" noChangeShapeType="1" noTextEdit="1"/>
              </p:cNvSpPr>
              <p:nvPr/>
            </p:nvSpPr>
            <p:spPr>
              <a:xfrm>
                <a:off x="280368" y="478665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5A8C319-AA16-7DDD-EAD6-9355E834D360}"/>
                  </a:ext>
                </a:extLst>
              </p:cNvPr>
              <p:cNvSpPr txBox="1"/>
              <p:nvPr/>
            </p:nvSpPr>
            <p:spPr>
              <a:xfrm>
                <a:off x="280367" y="5852654"/>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5" name="TextBox 4">
                <a:extLst>
                  <a:ext uri="{FF2B5EF4-FFF2-40B4-BE49-F238E27FC236}">
                    <a16:creationId xmlns:a16="http://schemas.microsoft.com/office/drawing/2014/main" id="{75A8C319-AA16-7DDD-EAD6-9355E834D360}"/>
                  </a:ext>
                </a:extLst>
              </p:cNvPr>
              <p:cNvSpPr txBox="1">
                <a:spLocks noRot="1" noChangeAspect="1" noMove="1" noResize="1" noEditPoints="1" noAdjustHandles="1" noChangeArrowheads="1" noChangeShapeType="1" noTextEdit="1"/>
              </p:cNvSpPr>
              <p:nvPr/>
            </p:nvSpPr>
            <p:spPr>
              <a:xfrm>
                <a:off x="280367" y="5852654"/>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EA11AB6-495E-9BD0-7FA1-5F1074385663}"/>
                  </a:ext>
                </a:extLst>
              </p:cNvPr>
              <p:cNvSpPr txBox="1"/>
              <p:nvPr/>
            </p:nvSpPr>
            <p:spPr>
              <a:xfrm>
                <a:off x="2221482" y="48740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3" name="TextBox 12">
                <a:extLst>
                  <a:ext uri="{FF2B5EF4-FFF2-40B4-BE49-F238E27FC236}">
                    <a16:creationId xmlns:a16="http://schemas.microsoft.com/office/drawing/2014/main" id="{9EA11AB6-495E-9BD0-7FA1-5F1074385663}"/>
                  </a:ext>
                </a:extLst>
              </p:cNvPr>
              <p:cNvSpPr txBox="1">
                <a:spLocks noRot="1" noChangeAspect="1" noMove="1" noResize="1" noEditPoints="1" noAdjustHandles="1" noChangeArrowheads="1" noChangeShapeType="1" noTextEdit="1"/>
              </p:cNvSpPr>
              <p:nvPr/>
            </p:nvSpPr>
            <p:spPr>
              <a:xfrm>
                <a:off x="2221482" y="4874085"/>
                <a:ext cx="856527"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7DA8A56-6435-925D-85DD-FA32596C2A1A}"/>
                  </a:ext>
                </a:extLst>
              </p:cNvPr>
              <p:cNvSpPr txBox="1"/>
              <p:nvPr/>
            </p:nvSpPr>
            <p:spPr>
              <a:xfrm>
                <a:off x="1659098" y="525880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4" name="TextBox 13">
                <a:extLst>
                  <a:ext uri="{FF2B5EF4-FFF2-40B4-BE49-F238E27FC236}">
                    <a16:creationId xmlns:a16="http://schemas.microsoft.com/office/drawing/2014/main" id="{F7DA8A56-6435-925D-85DD-FA32596C2A1A}"/>
                  </a:ext>
                </a:extLst>
              </p:cNvPr>
              <p:cNvSpPr txBox="1">
                <a:spLocks noRot="1" noChangeAspect="1" noMove="1" noResize="1" noEditPoints="1" noAdjustHandles="1" noChangeArrowheads="1" noChangeShapeType="1" noTextEdit="1"/>
              </p:cNvSpPr>
              <p:nvPr/>
            </p:nvSpPr>
            <p:spPr>
              <a:xfrm>
                <a:off x="1659098" y="5258805"/>
                <a:ext cx="856527" cy="769441"/>
              </a:xfrm>
              <a:prstGeom prst="rect">
                <a:avLst/>
              </a:prstGeom>
              <a:blipFill>
                <a:blip r:embed="rId8"/>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DD4B86D9-F1E8-1829-DE97-40FEF5518312}"/>
              </a:ext>
            </a:extLst>
          </p:cNvPr>
          <p:cNvSpPr txBox="1"/>
          <p:nvPr/>
        </p:nvSpPr>
        <p:spPr>
          <a:xfrm>
            <a:off x="2725429" y="4058589"/>
            <a:ext cx="8843211" cy="1384995"/>
          </a:xfrm>
          <a:prstGeom prst="rect">
            <a:avLst/>
          </a:prstGeom>
          <a:noFill/>
        </p:spPr>
        <p:txBody>
          <a:bodyPr wrap="square" rtlCol="0">
            <a:spAutoFit/>
          </a:bodyPr>
          <a:lstStyle/>
          <a:p>
            <a:r>
              <a:rPr lang="en-US" sz="2800" dirty="0"/>
              <a:t>Quality of our action right now is the reward we receive now plus the Quality of the states we end up in times the probability that we end up in them</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7E4B78A-E774-62AB-0EC0-1A8B8AC8C6F3}"/>
                  </a:ext>
                </a:extLst>
              </p:cNvPr>
              <p:cNvSpPr txBox="1"/>
              <p:nvPr/>
            </p:nvSpPr>
            <p:spPr>
              <a:xfrm>
                <a:off x="2825465" y="5396165"/>
                <a:ext cx="8086855" cy="13492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d>
                        <m:dPr>
                          <m:ctrlPr>
                            <a:rPr lang="en-US" sz="2800" b="0" i="1" smtClean="0">
                              <a:solidFill>
                                <a:schemeClr val="tx1"/>
                              </a:solidFill>
                              <a:latin typeface="Cambria Math" panose="02040503050406030204" pitchFamily="18" charset="0"/>
                            </a:rPr>
                          </m:ctrlPr>
                        </m:dPr>
                        <m:e>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sub>
                          </m:sSub>
                        </m:e>
                      </m:d>
                      <m:r>
                        <a:rPr lang="en-US" sz="2800" b="0" i="1" smtClean="0">
                          <a:solidFill>
                            <a:schemeClr val="tx1"/>
                          </a:solidFill>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𝔼</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solidFill>
                                <a:srgbClr val="0070C0"/>
                              </a:solidFill>
                              <a:latin typeface="Cambria Math" panose="02040503050406030204" pitchFamily="18" charset="0"/>
                              <a:ea typeface="Cambria Math" panose="02040503050406030204" pitchFamily="18" charset="0"/>
                            </a:rPr>
                            <m:t>𝑅</m:t>
                          </m:r>
                        </m:e>
                        <m:e>
                          <m:sSub>
                            <m:sSubPr>
                              <m:ctrlPr>
                                <a:rPr lang="en-US" sz="2800" b="0" i="1" smtClean="0">
                                  <a:solidFill>
                                    <a:srgbClr val="D2A000"/>
                                  </a:solidFill>
                                  <a:latin typeface="Cambria Math" panose="02040503050406030204" pitchFamily="18" charset="0"/>
                                  <a:ea typeface="Cambria Math" panose="02040503050406030204" pitchFamily="18" charset="0"/>
                                </a:rPr>
                              </m:ctrlPr>
                            </m:sSubPr>
                            <m:e>
                              <m:r>
                                <a:rPr lang="en-US" sz="2800" b="0" i="1" smtClean="0">
                                  <a:solidFill>
                                    <a:srgbClr val="D2A000"/>
                                  </a:solidFill>
                                  <a:latin typeface="Cambria Math" panose="02040503050406030204" pitchFamily="18" charset="0"/>
                                  <a:ea typeface="Cambria Math" panose="02040503050406030204" pitchFamily="18" charset="0"/>
                                </a:rPr>
                                <m:t>𝑠</m:t>
                              </m:r>
                            </m:e>
                            <m:sub>
                              <m:r>
                                <a:rPr lang="en-US" sz="2800" b="0" i="1" smtClean="0">
                                  <a:solidFill>
                                    <a:srgbClr val="D2A000"/>
                                  </a:solidFill>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solidFill>
                                    <a:srgbClr val="C00000"/>
                                  </a:solidFill>
                                  <a:latin typeface="Cambria Math" panose="02040503050406030204" pitchFamily="18" charset="0"/>
                                  <a:ea typeface="Cambria Math" panose="02040503050406030204" pitchFamily="18" charset="0"/>
                                </a:rPr>
                              </m:ctrlPr>
                            </m:sSubPr>
                            <m:e>
                              <m:r>
                                <a:rPr lang="en-US" sz="2800" b="0" i="1" smtClean="0">
                                  <a:solidFill>
                                    <a:srgbClr val="C00000"/>
                                  </a:solidFill>
                                  <a:latin typeface="Cambria Math" panose="02040503050406030204" pitchFamily="18" charset="0"/>
                                  <a:ea typeface="Cambria Math" panose="02040503050406030204" pitchFamily="18" charset="0"/>
                                </a:rPr>
                                <m:t>𝑎</m:t>
                              </m:r>
                            </m:e>
                            <m:sub>
                              <m:r>
                                <a:rPr lang="en-US" sz="2800" b="0" i="1" smtClean="0">
                                  <a:solidFill>
                                    <a:srgbClr val="C00000"/>
                                  </a:solidFill>
                                  <a:latin typeface="Cambria Math" panose="02040503050406030204" pitchFamily="18" charset="0"/>
                                  <a:ea typeface="Cambria Math" panose="02040503050406030204" pitchFamily="18" charset="0"/>
                                </a:rPr>
                                <m:t>𝑡</m:t>
                              </m:r>
                            </m:sub>
                          </m:sSub>
                        </m:e>
                      </m:d>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rgbClr val="D2A000"/>
                              </a:solidFill>
                              <a:latin typeface="Cambria Math" panose="02040503050406030204" pitchFamily="18" charset="0"/>
                              <a:ea typeface="Cambria Math" panose="02040503050406030204" pitchFamily="18" charset="0"/>
                            </a:rPr>
                            <m:t>𝑠</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rgbClr val="D2A000"/>
                              </a:solidFill>
                              <a:latin typeface="Cambria Math" panose="02040503050406030204" pitchFamily="18" charset="0"/>
                              <a:ea typeface="Cambria Math" panose="02040503050406030204" pitchFamily="18" charset="0"/>
                            </a:rPr>
                            <m:t>0</m:t>
                          </m:r>
                        </m:sub>
                        <m:sup>
                          <m:r>
                            <a:rPr lang="en-US" sz="2800" b="0" i="1" smtClean="0">
                              <a:solidFill>
                                <a:srgbClr val="D2A000"/>
                              </a:solidFill>
                              <a:latin typeface="Cambria Math" panose="02040503050406030204" pitchFamily="18" charset="0"/>
                              <a:ea typeface="Cambria Math" panose="02040503050406030204" pitchFamily="18" charset="0"/>
                            </a:rPr>
                            <m:t>3</m:t>
                          </m:r>
                        </m:sup>
                        <m:e>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r>
                                <a:rPr lang="en-US" sz="2800" b="0" i="1" smtClean="0">
                                  <a:solidFill>
                                    <a:srgbClr val="D2A000"/>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d>
                            <m:dPr>
                              <m:ctrlPr>
                                <a:rPr lang="en-US" sz="2800" b="0" i="1" smtClean="0">
                                  <a:solidFill>
                                    <a:schemeClr val="tx1"/>
                                  </a:solidFill>
                                  <a:latin typeface="Cambria Math" panose="02040503050406030204" pitchFamily="18" charset="0"/>
                                </a:rPr>
                              </m:ctrlPr>
                            </m:dPr>
                            <m:e>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r>
                                    <a:rPr lang="en-US" sz="2800" b="0" i="1" smtClean="0">
                                      <a:solidFill>
                                        <a:srgbClr val="D2A000"/>
                                      </a:solidFill>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r>
                                    <a:rPr lang="en-US" sz="2800" b="0" i="1" smtClean="0">
                                      <a:solidFill>
                                        <a:srgbClr val="C00000"/>
                                      </a:solidFill>
                                      <a:latin typeface="Cambria Math" panose="02040503050406030204" pitchFamily="18" charset="0"/>
                                    </a:rPr>
                                    <m:t>+1</m:t>
                                  </m:r>
                                </m:sub>
                              </m:sSub>
                            </m:e>
                          </m:d>
                        </m:e>
                      </m:nary>
                    </m:oMath>
                  </m:oMathPara>
                </a14:m>
                <a:endParaRPr lang="en-US" sz="2800" dirty="0"/>
              </a:p>
            </p:txBody>
          </p:sp>
        </mc:Choice>
        <mc:Fallback>
          <p:sp>
            <p:nvSpPr>
              <p:cNvPr id="20" name="TextBox 19">
                <a:extLst>
                  <a:ext uri="{FF2B5EF4-FFF2-40B4-BE49-F238E27FC236}">
                    <a16:creationId xmlns:a16="http://schemas.microsoft.com/office/drawing/2014/main" id="{C7E4B78A-E774-62AB-0EC0-1A8B8AC8C6F3}"/>
                  </a:ext>
                </a:extLst>
              </p:cNvPr>
              <p:cNvSpPr txBox="1">
                <a:spLocks noRot="1" noChangeAspect="1" noMove="1" noResize="1" noEditPoints="1" noAdjustHandles="1" noChangeArrowheads="1" noChangeShapeType="1" noTextEdit="1"/>
              </p:cNvSpPr>
              <p:nvPr/>
            </p:nvSpPr>
            <p:spPr>
              <a:xfrm>
                <a:off x="2825465" y="5396165"/>
                <a:ext cx="8086855" cy="134928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79814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83918-6906-082D-EE29-37DF9236A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DAA45C-5AAD-B5D0-DB44-E38974A8D25B}"/>
              </a:ext>
            </a:extLst>
          </p:cNvPr>
          <p:cNvSpPr>
            <a:spLocks noGrp="1"/>
          </p:cNvSpPr>
          <p:nvPr>
            <p:ph type="title"/>
          </p:nvPr>
        </p:nvSpPr>
        <p:spPr>
          <a:xfrm>
            <a:off x="307024" y="1068809"/>
            <a:ext cx="10890929" cy="1097280"/>
          </a:xfrm>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02AA18-86C4-ED2E-99B6-85134F95BC97}"/>
                  </a:ext>
                </a:extLst>
              </p:cNvPr>
              <p:cNvSpPr>
                <a:spLocks noGrp="1"/>
              </p:cNvSpPr>
              <p:nvPr>
                <p:ph idx="1"/>
              </p:nvPr>
            </p:nvSpPr>
            <p:spPr>
              <a:xfrm>
                <a:off x="-5318" y="1881345"/>
                <a:ext cx="6345960" cy="2179372"/>
              </a:xfrm>
            </p:spPr>
            <p:txBody>
              <a:bodyPr>
                <a:normAutofit/>
              </a:bodyPr>
              <a:lstStyle/>
              <a:p>
                <a:pPr marL="0" indent="0">
                  <a:buNone/>
                </a:pPr>
                <a:r>
                  <a:rPr lang="en-US" sz="3200" dirty="0"/>
                  <a:t>Can we Find Another Equation?</a:t>
                </a:r>
                <a:endParaRPr lang="en-US" sz="320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3200" i="1">
                          <a:solidFill>
                            <a:srgbClr val="00B050"/>
                          </a:solidFill>
                          <a:latin typeface="Cambria Math" panose="02040503050406030204" pitchFamily="18" charset="0"/>
                        </a:rPr>
                        <m:t>𝜋</m:t>
                      </m:r>
                      <m:r>
                        <a:rPr lang="en-US" sz="3200" b="0" i="1" smtClean="0">
                          <a:solidFill>
                            <a:schemeClr val="tx1"/>
                          </a:solidFill>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smtClean="0">
                              <a:solidFill>
                                <a:srgbClr val="D2A000"/>
                              </a:solidFill>
                              <a:latin typeface="Cambria Math" panose="02040503050406030204" pitchFamily="18" charset="0"/>
                            </a:rPr>
                            <m:t>0</m:t>
                          </m:r>
                          <m:r>
                            <a:rPr lang="en-US" sz="3200" i="1">
                              <a:solidFill>
                                <a:srgbClr val="C00000"/>
                              </a:solidFill>
                              <a:latin typeface="Cambria Math" panose="02040503050406030204" pitchFamily="18" charset="0"/>
                            </a:rPr>
                            <m:t>:→</m:t>
                          </m:r>
                          <m:r>
                            <a:rPr lang="en-US" sz="3200" i="1" smtClean="0">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1</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2</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3</m:t>
                          </m:r>
                          <m:r>
                            <a:rPr lang="en-US" sz="3200" i="1">
                              <a:solidFill>
                                <a:srgbClr val="C00000"/>
                              </a:solidFill>
                              <a:latin typeface="Cambria Math" panose="02040503050406030204" pitchFamily="18" charset="0"/>
                            </a:rPr>
                            <m:t>:→</m:t>
                          </m:r>
                        </m:e>
                      </m:d>
                    </m:oMath>
                  </m:oMathPara>
                </a14:m>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𝑄</m:t>
                          </m:r>
                        </m:e>
                        <m:sub>
                          <m:r>
                            <a:rPr lang="en-US" sz="3200" b="0" i="1" smtClean="0">
                              <a:solidFill>
                                <a:srgbClr val="00B050"/>
                              </a:solidFill>
                              <a:latin typeface="Cambria Math" panose="02040503050406030204" pitchFamily="18" charset="0"/>
                            </a:rPr>
                            <m:t>𝜋</m:t>
                          </m:r>
                        </m:sub>
                      </m:sSub>
                      <m:r>
                        <a:rPr lang="en-US" sz="3200" b="0" i="1" smtClean="0">
                          <a:latin typeface="Cambria Math" panose="02040503050406030204" pitchFamily="18" charset="0"/>
                        </a:rPr>
                        <m:t>(</m:t>
                      </m:r>
                      <m:sSub>
                        <m:sSubPr>
                          <m:ctrlPr>
                            <a:rPr lang="en-US" sz="3200" b="0" i="1" smtClean="0">
                              <a:solidFill>
                                <a:srgbClr val="D2A000"/>
                              </a:solidFill>
                              <a:latin typeface="Cambria Math" panose="02040503050406030204" pitchFamily="18" charset="0"/>
                            </a:rPr>
                          </m:ctrlPr>
                        </m:sSubPr>
                        <m:e>
                          <m:r>
                            <a:rPr lang="en-US" sz="3200" b="0" i="1" smtClean="0">
                              <a:solidFill>
                                <a:srgbClr val="D2A000"/>
                              </a:solidFill>
                              <a:latin typeface="Cambria Math" panose="02040503050406030204" pitchFamily="18" charset="0"/>
                            </a:rPr>
                            <m:t>𝑠</m:t>
                          </m:r>
                        </m:e>
                        <m:sub>
                          <m:r>
                            <a:rPr lang="en-US" sz="3200" b="0" i="1" smtClean="0">
                              <a:solidFill>
                                <a:srgbClr val="D2A000"/>
                              </a:solidFill>
                              <a:latin typeface="Cambria Math" panose="02040503050406030204" pitchFamily="18" charset="0"/>
                            </a:rPr>
                            <m:t>𝑡</m:t>
                          </m:r>
                        </m:sub>
                      </m:sSub>
                      <m:r>
                        <a:rPr lang="en-US" sz="3200" b="0" i="1" smtClean="0">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𝑎</m:t>
                          </m:r>
                        </m:e>
                        <m:sub>
                          <m:r>
                            <a:rPr lang="en-US" sz="3200" b="0" i="1" smtClean="0">
                              <a:solidFill>
                                <a:srgbClr val="C00000"/>
                              </a:solidFill>
                              <a:latin typeface="Cambria Math" panose="02040503050406030204" pitchFamily="18" charset="0"/>
                            </a:rPr>
                            <m:t>𝑡</m:t>
                          </m:r>
                        </m:sub>
                      </m:sSub>
                      <m:r>
                        <a:rPr lang="en-US" sz="3200" b="0" i="1" smtClean="0">
                          <a:latin typeface="Cambria Math" panose="02040503050406030204" pitchFamily="18" charset="0"/>
                        </a:rPr>
                        <m:t>)=</m:t>
                      </m:r>
                      <m:r>
                        <a:rPr lang="en-US" sz="3200" i="1" smtClean="0">
                          <a:latin typeface="Cambria Math" panose="02040503050406030204" pitchFamily="18" charset="0"/>
                          <a:ea typeface="Cambria Math" panose="02040503050406030204" pitchFamily="18" charset="0"/>
                        </a:rPr>
                        <m:t>𝔼</m:t>
                      </m:r>
                      <m:r>
                        <a:rPr lang="en-US" sz="3200" b="0" i="1" smtClean="0">
                          <a:latin typeface="Cambria Math" panose="02040503050406030204" pitchFamily="18" charset="0"/>
                          <a:ea typeface="Cambria Math" panose="02040503050406030204" pitchFamily="18" charset="0"/>
                        </a:rPr>
                        <m:t>[</m:t>
                      </m:r>
                      <m:sSubSup>
                        <m:sSubSupPr>
                          <m:ctrlPr>
                            <a:rPr lang="en-US" sz="3200" i="1">
                              <a:solidFill>
                                <a:srgbClr val="0070C0"/>
                              </a:solidFill>
                              <a:latin typeface="Cambria Math" panose="02040503050406030204" pitchFamily="18" charset="0"/>
                            </a:rPr>
                          </m:ctrlPr>
                        </m:sSubSupPr>
                        <m:e>
                          <m:r>
                            <a:rPr lang="en-US" sz="3200" i="1">
                              <a:solidFill>
                                <a:srgbClr val="0070C0"/>
                              </a:solidFill>
                              <a:latin typeface="Cambria Math" panose="02040503050406030204" pitchFamily="18" charset="0"/>
                            </a:rPr>
                            <m:t>𝐺</m:t>
                          </m:r>
                        </m:e>
                        <m:sub>
                          <m:r>
                            <a:rPr lang="en-US" sz="3200" i="1">
                              <a:solidFill>
                                <a:srgbClr val="00B0F0"/>
                              </a:solidFill>
                              <a:latin typeface="Cambria Math" panose="02040503050406030204" pitchFamily="18" charset="0"/>
                            </a:rPr>
                            <m:t>𝑡</m:t>
                          </m:r>
                        </m:sub>
                        <m:sup>
                          <m:r>
                            <a:rPr lang="en-US" sz="3200" i="1">
                              <a:solidFill>
                                <a:srgbClr val="7030A0"/>
                              </a:solidFill>
                              <a:latin typeface="Cambria Math" panose="02040503050406030204" pitchFamily="18" charset="0"/>
                            </a:rPr>
                            <m:t>𝛾</m:t>
                          </m:r>
                        </m:sup>
                      </m:sSubSup>
                      <m:r>
                        <a:rPr lang="en-US" sz="3200" b="0" i="1" smtClean="0">
                          <a:latin typeface="Cambria Math" panose="02040503050406030204" pitchFamily="18" charset="0"/>
                          <a:ea typeface="Cambria Math" panose="02040503050406030204" pitchFamily="18" charset="0"/>
                        </a:rPr>
                        <m:t>|</m:t>
                      </m:r>
                      <m:r>
                        <a:rPr lang="en-US" sz="3200" b="0" i="1" smtClean="0">
                          <a:solidFill>
                            <a:srgbClr val="00B050"/>
                          </a:solidFill>
                          <a:latin typeface="Cambria Math" panose="02040503050406030204" pitchFamily="18" charset="0"/>
                          <a:ea typeface="Cambria Math" panose="02040503050406030204" pitchFamily="18" charset="0"/>
                        </a:rPr>
                        <m:t>𝜋</m:t>
                      </m:r>
                      <m:r>
                        <a:rPr lang="en-US" sz="3200" b="0" i="1" smtClean="0">
                          <a:latin typeface="Cambria Math" panose="02040503050406030204" pitchFamily="18" charset="0"/>
                          <a:ea typeface="Cambria Math" panose="02040503050406030204" pitchFamily="18" charset="0"/>
                        </a:rPr>
                        <m:t>,</m:t>
                      </m:r>
                      <m:sSub>
                        <m:sSubPr>
                          <m:ctrlPr>
                            <a:rPr lang="en-US" sz="3200" b="0" i="1" smtClean="0">
                              <a:solidFill>
                                <a:srgbClr val="D2A000"/>
                              </a:solidFill>
                              <a:latin typeface="Cambria Math" panose="02040503050406030204" pitchFamily="18" charset="0"/>
                              <a:ea typeface="Cambria Math" panose="02040503050406030204" pitchFamily="18" charset="0"/>
                            </a:rPr>
                          </m:ctrlPr>
                        </m:sSubPr>
                        <m:e>
                          <m:r>
                            <a:rPr lang="en-US" sz="3200" b="0" i="1" smtClean="0">
                              <a:solidFill>
                                <a:srgbClr val="D2A000"/>
                              </a:solidFill>
                              <a:latin typeface="Cambria Math" panose="02040503050406030204" pitchFamily="18" charset="0"/>
                              <a:ea typeface="Cambria Math" panose="02040503050406030204" pitchFamily="18" charset="0"/>
                            </a:rPr>
                            <m:t>𝑠</m:t>
                          </m:r>
                        </m:e>
                        <m:sub>
                          <m:r>
                            <a:rPr lang="en-US" sz="3200" b="0" i="1" smtClean="0">
                              <a:solidFill>
                                <a:srgbClr val="D2A000"/>
                              </a:solidFill>
                              <a:latin typeface="Cambria Math" panose="02040503050406030204" pitchFamily="18" charset="0"/>
                              <a:ea typeface="Cambria Math" panose="02040503050406030204" pitchFamily="18" charset="0"/>
                            </a:rPr>
                            <m:t>𝑡</m:t>
                          </m:r>
                        </m:sub>
                      </m:sSub>
                      <m:r>
                        <a:rPr lang="en-US" sz="3200" b="0" i="1" smtClean="0">
                          <a:solidFill>
                            <a:schemeClr val="tx1"/>
                          </a:solidFill>
                          <a:latin typeface="Cambria Math" panose="02040503050406030204" pitchFamily="18" charset="0"/>
                          <a:ea typeface="Cambria Math" panose="02040503050406030204" pitchFamily="18" charset="0"/>
                        </a:rPr>
                        <m:t>,</m:t>
                      </m:r>
                      <m:sSub>
                        <m:sSubPr>
                          <m:ctrlPr>
                            <a:rPr lang="en-US" sz="3200" b="0" i="1" smtClean="0">
                              <a:solidFill>
                                <a:srgbClr val="C00000"/>
                              </a:solidFill>
                              <a:latin typeface="Cambria Math" panose="02040503050406030204" pitchFamily="18" charset="0"/>
                              <a:ea typeface="Cambria Math" panose="02040503050406030204" pitchFamily="18" charset="0"/>
                            </a:rPr>
                          </m:ctrlPr>
                        </m:sSubPr>
                        <m:e>
                          <m:r>
                            <a:rPr lang="en-US" sz="3200" b="0" i="1" smtClean="0">
                              <a:solidFill>
                                <a:srgbClr val="C00000"/>
                              </a:solidFill>
                              <a:latin typeface="Cambria Math" panose="02040503050406030204" pitchFamily="18" charset="0"/>
                              <a:ea typeface="Cambria Math" panose="02040503050406030204" pitchFamily="18" charset="0"/>
                            </a:rPr>
                            <m:t>𝑎</m:t>
                          </m:r>
                        </m:e>
                        <m:sub>
                          <m:r>
                            <a:rPr lang="en-US" sz="3200" b="0" i="1" smtClean="0">
                              <a:solidFill>
                                <a:srgbClr val="C00000"/>
                              </a:solidFill>
                              <a:latin typeface="Cambria Math" panose="02040503050406030204" pitchFamily="18" charset="0"/>
                              <a:ea typeface="Cambria Math" panose="02040503050406030204" pitchFamily="18" charset="0"/>
                            </a:rPr>
                            <m:t>𝑡</m:t>
                          </m:r>
                        </m:sub>
                      </m:sSub>
                      <m:r>
                        <a:rPr lang="en-US" sz="3200" b="0" i="1" smtClean="0">
                          <a:latin typeface="Cambria Math" panose="02040503050406030204" pitchFamily="18" charset="0"/>
                          <a:ea typeface="Cambria Math" panose="02040503050406030204" pitchFamily="18" charset="0"/>
                        </a:rPr>
                        <m:t>]</m:t>
                      </m:r>
                    </m:oMath>
                  </m:oMathPara>
                </a14:m>
                <a:endParaRPr lang="en-US" sz="3200" dirty="0"/>
              </a:p>
            </p:txBody>
          </p:sp>
        </mc:Choice>
        <mc:Fallback>
          <p:sp>
            <p:nvSpPr>
              <p:cNvPr id="3" name="Content Placeholder 2">
                <a:extLst>
                  <a:ext uri="{FF2B5EF4-FFF2-40B4-BE49-F238E27FC236}">
                    <a16:creationId xmlns:a16="http://schemas.microsoft.com/office/drawing/2014/main" id="{9E02AA18-86C4-ED2E-99B6-85134F95BC97}"/>
                  </a:ext>
                </a:extLst>
              </p:cNvPr>
              <p:cNvSpPr>
                <a:spLocks noGrp="1" noRot="1" noChangeAspect="1" noMove="1" noResize="1" noEditPoints="1" noAdjustHandles="1" noChangeArrowheads="1" noChangeShapeType="1" noTextEdit="1"/>
              </p:cNvSpPr>
              <p:nvPr>
                <p:ph idx="1"/>
              </p:nvPr>
            </p:nvSpPr>
            <p:spPr>
              <a:xfrm>
                <a:off x="-5318" y="1881345"/>
                <a:ext cx="6345960" cy="2179372"/>
              </a:xfrm>
              <a:blipFill>
                <a:blip r:embed="rId2"/>
                <a:stretch>
                  <a:fillRect l="-2402" t="-1961"/>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07D383DF-CAA5-335C-EE41-18606126CDCC}"/>
              </a:ext>
            </a:extLst>
          </p:cNvPr>
          <p:cNvPicPr>
            <a:picLocks noChangeAspect="1"/>
          </p:cNvPicPr>
          <p:nvPr/>
        </p:nvPicPr>
        <p:blipFill>
          <a:blip r:embed="rId3"/>
          <a:srcRect l="1027" r="1027"/>
          <a:stretch/>
        </p:blipFill>
        <p:spPr>
          <a:xfrm>
            <a:off x="0" y="4093508"/>
            <a:ext cx="2759432" cy="2764492"/>
          </a:xfrm>
          <a:prstGeom prst="rect">
            <a:avLst/>
          </a:prstGeom>
        </p:spPr>
      </p:pic>
      <p:sp>
        <p:nvSpPr>
          <p:cNvPr id="7" name="TextBox 6">
            <a:extLst>
              <a:ext uri="{FF2B5EF4-FFF2-40B4-BE49-F238E27FC236}">
                <a16:creationId xmlns:a16="http://schemas.microsoft.com/office/drawing/2014/main" id="{AE478C54-0170-548A-9FD4-CFD2C688A8CD}"/>
              </a:ext>
            </a:extLst>
          </p:cNvPr>
          <p:cNvSpPr txBox="1"/>
          <p:nvPr/>
        </p:nvSpPr>
        <p:spPr>
          <a:xfrm>
            <a:off x="-5318" y="4060717"/>
            <a:ext cx="856527" cy="584775"/>
          </a:xfrm>
          <a:prstGeom prst="rect">
            <a:avLst/>
          </a:prstGeom>
          <a:noFill/>
        </p:spPr>
        <p:txBody>
          <a:bodyPr wrap="square" rtlCol="0">
            <a:spAutoFit/>
          </a:bodyPr>
          <a:lstStyle/>
          <a:p>
            <a:r>
              <a:rPr lang="en-US" sz="3200" dirty="0">
                <a:solidFill>
                  <a:srgbClr val="D2A000"/>
                </a:solidFill>
              </a:rPr>
              <a:t>0</a:t>
            </a:r>
          </a:p>
        </p:txBody>
      </p:sp>
      <p:sp>
        <p:nvSpPr>
          <p:cNvPr id="8" name="TextBox 7">
            <a:extLst>
              <a:ext uri="{FF2B5EF4-FFF2-40B4-BE49-F238E27FC236}">
                <a16:creationId xmlns:a16="http://schemas.microsoft.com/office/drawing/2014/main" id="{062FD23F-6055-6812-D8E7-2781388A86D1}"/>
              </a:ext>
            </a:extLst>
          </p:cNvPr>
          <p:cNvSpPr txBox="1"/>
          <p:nvPr/>
        </p:nvSpPr>
        <p:spPr>
          <a:xfrm>
            <a:off x="1379716" y="4060717"/>
            <a:ext cx="856527" cy="584775"/>
          </a:xfrm>
          <a:prstGeom prst="rect">
            <a:avLst/>
          </a:prstGeom>
          <a:noFill/>
        </p:spPr>
        <p:txBody>
          <a:bodyPr wrap="square" rtlCol="0">
            <a:spAutoFit/>
          </a:bodyPr>
          <a:lstStyle/>
          <a:p>
            <a:r>
              <a:rPr lang="en-US" sz="3200" dirty="0">
                <a:solidFill>
                  <a:srgbClr val="D2A000"/>
                </a:solidFill>
              </a:rPr>
              <a:t>1</a:t>
            </a:r>
          </a:p>
        </p:txBody>
      </p:sp>
      <p:sp>
        <p:nvSpPr>
          <p:cNvPr id="9" name="TextBox 8">
            <a:extLst>
              <a:ext uri="{FF2B5EF4-FFF2-40B4-BE49-F238E27FC236}">
                <a16:creationId xmlns:a16="http://schemas.microsoft.com/office/drawing/2014/main" id="{DE9F717B-3EE5-2036-E4DE-4CB9F1E725AB}"/>
              </a:ext>
            </a:extLst>
          </p:cNvPr>
          <p:cNvSpPr txBox="1"/>
          <p:nvPr/>
        </p:nvSpPr>
        <p:spPr>
          <a:xfrm>
            <a:off x="-66033" y="5403112"/>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396C41F1-F1F1-714F-ABD1-10DAF2C8A173}"/>
              </a:ext>
            </a:extLst>
          </p:cNvPr>
          <p:cNvSpPr txBox="1"/>
          <p:nvPr/>
        </p:nvSpPr>
        <p:spPr>
          <a:xfrm>
            <a:off x="1346699" y="5396165"/>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F9237C66-28B2-30CA-32B2-4305E636C1E6}"/>
                  </a:ext>
                </a:extLst>
              </p:cNvPr>
              <p:cNvGraphicFramePr>
                <a:graphicFrameLocks noGrp="1"/>
              </p:cNvGraphicFramePr>
              <p:nvPr/>
            </p:nvGraphicFramePr>
            <p:xfrm>
              <a:off x="6400431" y="1881345"/>
              <a:ext cx="5560220" cy="2089165"/>
            </p:xfrm>
            <a:graphic>
              <a:graphicData uri="http://schemas.openxmlformats.org/drawingml/2006/table">
                <a:tbl>
                  <a:tblPr firstRow="1" bandRow="1">
                    <a:tableStyleId>{E8034E78-7F5D-4C2E-B375-FC64B27BC917}</a:tableStyleId>
                  </a:tblPr>
                  <a:tblGrid>
                    <a:gridCol w="484835">
                      <a:extLst>
                        <a:ext uri="{9D8B030D-6E8A-4147-A177-3AD203B41FA5}">
                          <a16:colId xmlns:a16="http://schemas.microsoft.com/office/drawing/2014/main" val="2686581"/>
                        </a:ext>
                      </a:extLst>
                    </a:gridCol>
                    <a:gridCol w="1307148">
                      <a:extLst>
                        <a:ext uri="{9D8B030D-6E8A-4147-A177-3AD203B41FA5}">
                          <a16:colId xmlns:a16="http://schemas.microsoft.com/office/drawing/2014/main" val="3291580236"/>
                        </a:ext>
                      </a:extLst>
                    </a:gridCol>
                    <a:gridCol w="687918">
                      <a:extLst>
                        <a:ext uri="{9D8B030D-6E8A-4147-A177-3AD203B41FA5}">
                          <a16:colId xmlns:a16="http://schemas.microsoft.com/office/drawing/2014/main" val="1070491557"/>
                        </a:ext>
                      </a:extLst>
                    </a:gridCol>
                    <a:gridCol w="662440">
                      <a:extLst>
                        <a:ext uri="{9D8B030D-6E8A-4147-A177-3AD203B41FA5}">
                          <a16:colId xmlns:a16="http://schemas.microsoft.com/office/drawing/2014/main" val="395356108"/>
                        </a:ext>
                      </a:extLst>
                    </a:gridCol>
                    <a:gridCol w="560526">
                      <a:extLst>
                        <a:ext uri="{9D8B030D-6E8A-4147-A177-3AD203B41FA5}">
                          <a16:colId xmlns:a16="http://schemas.microsoft.com/office/drawing/2014/main" val="41222295"/>
                        </a:ext>
                      </a:extLst>
                    </a:gridCol>
                    <a:gridCol w="586005">
                      <a:extLst>
                        <a:ext uri="{9D8B030D-6E8A-4147-A177-3AD203B41FA5}">
                          <a16:colId xmlns:a16="http://schemas.microsoft.com/office/drawing/2014/main" val="2245702635"/>
                        </a:ext>
                      </a:extLst>
                    </a:gridCol>
                    <a:gridCol w="649700">
                      <a:extLst>
                        <a:ext uri="{9D8B030D-6E8A-4147-A177-3AD203B41FA5}">
                          <a16:colId xmlns:a16="http://schemas.microsoft.com/office/drawing/2014/main" val="1086080346"/>
                        </a:ext>
                      </a:extLst>
                    </a:gridCol>
                    <a:gridCol w="62164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1" name="Table 10">
                <a:extLst>
                  <a:ext uri="{FF2B5EF4-FFF2-40B4-BE49-F238E27FC236}">
                    <a16:creationId xmlns:a16="http://schemas.microsoft.com/office/drawing/2014/main" id="{F9237C66-28B2-30CA-32B2-4305E636C1E6}"/>
                  </a:ext>
                </a:extLst>
              </p:cNvPr>
              <p:cNvGraphicFramePr>
                <a:graphicFrameLocks noGrp="1"/>
              </p:cNvGraphicFramePr>
              <p:nvPr/>
            </p:nvGraphicFramePr>
            <p:xfrm>
              <a:off x="6400431" y="1881345"/>
              <a:ext cx="5560220" cy="2089165"/>
            </p:xfrm>
            <a:graphic>
              <a:graphicData uri="http://schemas.openxmlformats.org/drawingml/2006/table">
                <a:tbl>
                  <a:tblPr firstRow="1" bandRow="1">
                    <a:tableStyleId>{E8034E78-7F5D-4C2E-B375-FC64B27BC917}</a:tableStyleId>
                  </a:tblPr>
                  <a:tblGrid>
                    <a:gridCol w="484835">
                      <a:extLst>
                        <a:ext uri="{9D8B030D-6E8A-4147-A177-3AD203B41FA5}">
                          <a16:colId xmlns:a16="http://schemas.microsoft.com/office/drawing/2014/main" val="2686581"/>
                        </a:ext>
                      </a:extLst>
                    </a:gridCol>
                    <a:gridCol w="1307148">
                      <a:extLst>
                        <a:ext uri="{9D8B030D-6E8A-4147-A177-3AD203B41FA5}">
                          <a16:colId xmlns:a16="http://schemas.microsoft.com/office/drawing/2014/main" val="3291580236"/>
                        </a:ext>
                      </a:extLst>
                    </a:gridCol>
                    <a:gridCol w="687918">
                      <a:extLst>
                        <a:ext uri="{9D8B030D-6E8A-4147-A177-3AD203B41FA5}">
                          <a16:colId xmlns:a16="http://schemas.microsoft.com/office/drawing/2014/main" val="1070491557"/>
                        </a:ext>
                      </a:extLst>
                    </a:gridCol>
                    <a:gridCol w="662440">
                      <a:extLst>
                        <a:ext uri="{9D8B030D-6E8A-4147-A177-3AD203B41FA5}">
                          <a16:colId xmlns:a16="http://schemas.microsoft.com/office/drawing/2014/main" val="395356108"/>
                        </a:ext>
                      </a:extLst>
                    </a:gridCol>
                    <a:gridCol w="560526">
                      <a:extLst>
                        <a:ext uri="{9D8B030D-6E8A-4147-A177-3AD203B41FA5}">
                          <a16:colId xmlns:a16="http://schemas.microsoft.com/office/drawing/2014/main" val="41222295"/>
                        </a:ext>
                      </a:extLst>
                    </a:gridCol>
                    <a:gridCol w="586005">
                      <a:extLst>
                        <a:ext uri="{9D8B030D-6E8A-4147-A177-3AD203B41FA5}">
                          <a16:colId xmlns:a16="http://schemas.microsoft.com/office/drawing/2014/main" val="2245702635"/>
                        </a:ext>
                      </a:extLst>
                    </a:gridCol>
                    <a:gridCol w="649700">
                      <a:extLst>
                        <a:ext uri="{9D8B030D-6E8A-4147-A177-3AD203B41FA5}">
                          <a16:colId xmlns:a16="http://schemas.microsoft.com/office/drawing/2014/main" val="1086080346"/>
                        </a:ext>
                      </a:extLst>
                    </a:gridCol>
                    <a:gridCol w="62164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endParaRPr lang="en-US"/>
                        </a:p>
                      </a:txBody>
                      <a:tcPr>
                        <a:blipFill>
                          <a:blip r:embed="rId4"/>
                          <a:stretch>
                            <a:fillRect l="-37209" t="-107246" r="-288837" b="-318841"/>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4"/>
                          <a:stretch>
                            <a:fillRect l="-37209" t="-210294" r="-288837" b="-223529"/>
                          </a:stretch>
                        </a:blip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endParaRPr lang="en-US"/>
                        </a:p>
                      </a:txBody>
                      <a:tcPr>
                        <a:blipFill>
                          <a:blip r:embed="rId4"/>
                          <a:stretch>
                            <a:fillRect l="-37209" t="-305797" r="-288837" b="-120290"/>
                          </a:stretch>
                        </a:blipFill>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endParaRPr lang="en-US"/>
                        </a:p>
                      </a:txBody>
                      <a:tcPr>
                        <a:blipFill>
                          <a:blip r:embed="rId4"/>
                          <a:stretch>
                            <a:fillRect l="-37209" t="-405797" r="-288837" b="-20290"/>
                          </a:stretch>
                        </a:blipFill>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460DEEA-FD09-9E38-1699-6CDBBCC7EE09}"/>
                  </a:ext>
                </a:extLst>
              </p:cNvPr>
              <p:cNvSpPr txBox="1"/>
              <p:nvPr/>
            </p:nvSpPr>
            <p:spPr>
              <a:xfrm>
                <a:off x="280368" y="478665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4" name="TextBox 3">
                <a:extLst>
                  <a:ext uri="{FF2B5EF4-FFF2-40B4-BE49-F238E27FC236}">
                    <a16:creationId xmlns:a16="http://schemas.microsoft.com/office/drawing/2014/main" id="{E460DEEA-FD09-9E38-1699-6CDBBCC7EE09}"/>
                  </a:ext>
                </a:extLst>
              </p:cNvPr>
              <p:cNvSpPr txBox="1">
                <a:spLocks noRot="1" noChangeAspect="1" noMove="1" noResize="1" noEditPoints="1" noAdjustHandles="1" noChangeArrowheads="1" noChangeShapeType="1" noTextEdit="1"/>
              </p:cNvSpPr>
              <p:nvPr/>
            </p:nvSpPr>
            <p:spPr>
              <a:xfrm>
                <a:off x="280368" y="478665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B8D5DC5-95A0-3943-BB1A-C1172D951B57}"/>
                  </a:ext>
                </a:extLst>
              </p:cNvPr>
              <p:cNvSpPr txBox="1"/>
              <p:nvPr/>
            </p:nvSpPr>
            <p:spPr>
              <a:xfrm>
                <a:off x="280367" y="5852654"/>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5" name="TextBox 4">
                <a:extLst>
                  <a:ext uri="{FF2B5EF4-FFF2-40B4-BE49-F238E27FC236}">
                    <a16:creationId xmlns:a16="http://schemas.microsoft.com/office/drawing/2014/main" id="{7B8D5DC5-95A0-3943-BB1A-C1172D951B57}"/>
                  </a:ext>
                </a:extLst>
              </p:cNvPr>
              <p:cNvSpPr txBox="1">
                <a:spLocks noRot="1" noChangeAspect="1" noMove="1" noResize="1" noEditPoints="1" noAdjustHandles="1" noChangeArrowheads="1" noChangeShapeType="1" noTextEdit="1"/>
              </p:cNvSpPr>
              <p:nvPr/>
            </p:nvSpPr>
            <p:spPr>
              <a:xfrm>
                <a:off x="280367" y="5852654"/>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4BE6380-1FB5-C989-4039-27EC08B9F8ED}"/>
                  </a:ext>
                </a:extLst>
              </p:cNvPr>
              <p:cNvSpPr txBox="1"/>
              <p:nvPr/>
            </p:nvSpPr>
            <p:spPr>
              <a:xfrm>
                <a:off x="2221482" y="48740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3" name="TextBox 12">
                <a:extLst>
                  <a:ext uri="{FF2B5EF4-FFF2-40B4-BE49-F238E27FC236}">
                    <a16:creationId xmlns:a16="http://schemas.microsoft.com/office/drawing/2014/main" id="{84BE6380-1FB5-C989-4039-27EC08B9F8ED}"/>
                  </a:ext>
                </a:extLst>
              </p:cNvPr>
              <p:cNvSpPr txBox="1">
                <a:spLocks noRot="1" noChangeAspect="1" noMove="1" noResize="1" noEditPoints="1" noAdjustHandles="1" noChangeArrowheads="1" noChangeShapeType="1" noTextEdit="1"/>
              </p:cNvSpPr>
              <p:nvPr/>
            </p:nvSpPr>
            <p:spPr>
              <a:xfrm>
                <a:off x="2221482" y="4874085"/>
                <a:ext cx="856527"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12EE623-F44A-90A4-09E0-AB4643D8F0C9}"/>
                  </a:ext>
                </a:extLst>
              </p:cNvPr>
              <p:cNvSpPr txBox="1"/>
              <p:nvPr/>
            </p:nvSpPr>
            <p:spPr>
              <a:xfrm>
                <a:off x="1659098" y="525880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4" name="TextBox 13">
                <a:extLst>
                  <a:ext uri="{FF2B5EF4-FFF2-40B4-BE49-F238E27FC236}">
                    <a16:creationId xmlns:a16="http://schemas.microsoft.com/office/drawing/2014/main" id="{B12EE623-F44A-90A4-09E0-AB4643D8F0C9}"/>
                  </a:ext>
                </a:extLst>
              </p:cNvPr>
              <p:cNvSpPr txBox="1">
                <a:spLocks noRot="1" noChangeAspect="1" noMove="1" noResize="1" noEditPoints="1" noAdjustHandles="1" noChangeArrowheads="1" noChangeShapeType="1" noTextEdit="1"/>
              </p:cNvSpPr>
              <p:nvPr/>
            </p:nvSpPr>
            <p:spPr>
              <a:xfrm>
                <a:off x="1659098" y="5258805"/>
                <a:ext cx="856527"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52EFEFC-C6CF-7DA9-DCD6-F854833AD0C8}"/>
                  </a:ext>
                </a:extLst>
              </p:cNvPr>
              <p:cNvSpPr txBox="1"/>
              <p:nvPr/>
            </p:nvSpPr>
            <p:spPr>
              <a:xfrm>
                <a:off x="3315637" y="5475754"/>
                <a:ext cx="8086855" cy="13492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d>
                        <m:dPr>
                          <m:ctrlPr>
                            <a:rPr lang="en-US" sz="2800" b="0" i="1" smtClean="0">
                              <a:solidFill>
                                <a:schemeClr val="tx1"/>
                              </a:solidFill>
                              <a:latin typeface="Cambria Math" panose="02040503050406030204" pitchFamily="18" charset="0"/>
                            </a:rPr>
                          </m:ctrlPr>
                        </m:dPr>
                        <m:e>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sub>
                          </m:sSub>
                        </m:e>
                      </m:d>
                      <m:r>
                        <a:rPr lang="en-US" sz="2800" b="0" i="1" smtClean="0">
                          <a:solidFill>
                            <a:schemeClr val="tx1"/>
                          </a:solidFill>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𝔼</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solidFill>
                                <a:srgbClr val="0070C0"/>
                              </a:solidFill>
                              <a:latin typeface="Cambria Math" panose="02040503050406030204" pitchFamily="18" charset="0"/>
                              <a:ea typeface="Cambria Math" panose="02040503050406030204" pitchFamily="18" charset="0"/>
                            </a:rPr>
                            <m:t>𝑅</m:t>
                          </m:r>
                        </m:e>
                        <m:e>
                          <m:sSub>
                            <m:sSubPr>
                              <m:ctrlPr>
                                <a:rPr lang="en-US" sz="2800" b="0" i="1" smtClean="0">
                                  <a:solidFill>
                                    <a:srgbClr val="D2A000"/>
                                  </a:solidFill>
                                  <a:latin typeface="Cambria Math" panose="02040503050406030204" pitchFamily="18" charset="0"/>
                                  <a:ea typeface="Cambria Math" panose="02040503050406030204" pitchFamily="18" charset="0"/>
                                </a:rPr>
                              </m:ctrlPr>
                            </m:sSubPr>
                            <m:e>
                              <m:r>
                                <a:rPr lang="en-US" sz="2800" b="0" i="1" smtClean="0">
                                  <a:solidFill>
                                    <a:srgbClr val="D2A000"/>
                                  </a:solidFill>
                                  <a:latin typeface="Cambria Math" panose="02040503050406030204" pitchFamily="18" charset="0"/>
                                  <a:ea typeface="Cambria Math" panose="02040503050406030204" pitchFamily="18" charset="0"/>
                                </a:rPr>
                                <m:t>𝑠</m:t>
                              </m:r>
                            </m:e>
                            <m:sub>
                              <m:r>
                                <a:rPr lang="en-US" sz="2800" b="0" i="1" smtClean="0">
                                  <a:solidFill>
                                    <a:srgbClr val="D2A000"/>
                                  </a:solidFill>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solidFill>
                                    <a:srgbClr val="C00000"/>
                                  </a:solidFill>
                                  <a:latin typeface="Cambria Math" panose="02040503050406030204" pitchFamily="18" charset="0"/>
                                  <a:ea typeface="Cambria Math" panose="02040503050406030204" pitchFamily="18" charset="0"/>
                                </a:rPr>
                              </m:ctrlPr>
                            </m:sSubPr>
                            <m:e>
                              <m:r>
                                <a:rPr lang="en-US" sz="2800" b="0" i="1" smtClean="0">
                                  <a:solidFill>
                                    <a:srgbClr val="C00000"/>
                                  </a:solidFill>
                                  <a:latin typeface="Cambria Math" panose="02040503050406030204" pitchFamily="18" charset="0"/>
                                  <a:ea typeface="Cambria Math" panose="02040503050406030204" pitchFamily="18" charset="0"/>
                                </a:rPr>
                                <m:t>𝑎</m:t>
                              </m:r>
                            </m:e>
                            <m:sub>
                              <m:r>
                                <a:rPr lang="en-US" sz="2800" b="0" i="1" smtClean="0">
                                  <a:solidFill>
                                    <a:srgbClr val="C00000"/>
                                  </a:solidFill>
                                  <a:latin typeface="Cambria Math" panose="02040503050406030204" pitchFamily="18" charset="0"/>
                                  <a:ea typeface="Cambria Math" panose="02040503050406030204" pitchFamily="18" charset="0"/>
                                </a:rPr>
                                <m:t>𝑡</m:t>
                              </m:r>
                            </m:sub>
                          </m:sSub>
                        </m:e>
                      </m:d>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rgbClr val="D2A000"/>
                              </a:solidFill>
                              <a:latin typeface="Cambria Math" panose="02040503050406030204" pitchFamily="18" charset="0"/>
                              <a:ea typeface="Cambria Math" panose="02040503050406030204" pitchFamily="18" charset="0"/>
                            </a:rPr>
                            <m:t>𝑠</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rgbClr val="D2A000"/>
                              </a:solidFill>
                              <a:latin typeface="Cambria Math" panose="02040503050406030204" pitchFamily="18" charset="0"/>
                              <a:ea typeface="Cambria Math" panose="02040503050406030204" pitchFamily="18" charset="0"/>
                            </a:rPr>
                            <m:t>0</m:t>
                          </m:r>
                        </m:sub>
                        <m:sup>
                          <m:r>
                            <a:rPr lang="en-US" sz="2800" b="0" i="1" smtClean="0">
                              <a:solidFill>
                                <a:srgbClr val="D2A000"/>
                              </a:solidFill>
                              <a:latin typeface="Cambria Math" panose="02040503050406030204" pitchFamily="18" charset="0"/>
                              <a:ea typeface="Cambria Math" panose="02040503050406030204" pitchFamily="18" charset="0"/>
                            </a:rPr>
                            <m:t>3</m:t>
                          </m:r>
                        </m:sup>
                        <m:e>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r>
                                <a:rPr lang="en-US" sz="2800" b="0" i="1" smtClean="0">
                                  <a:solidFill>
                                    <a:srgbClr val="D2A000"/>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d>
                            <m:dPr>
                              <m:ctrlPr>
                                <a:rPr lang="en-US" sz="2800" b="0" i="1" smtClean="0">
                                  <a:solidFill>
                                    <a:schemeClr val="tx1"/>
                                  </a:solidFill>
                                  <a:latin typeface="Cambria Math" panose="02040503050406030204" pitchFamily="18" charset="0"/>
                                </a:rPr>
                              </m:ctrlPr>
                            </m:dPr>
                            <m:e>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r>
                                    <a:rPr lang="en-US" sz="2800" b="0" i="1" smtClean="0">
                                      <a:solidFill>
                                        <a:srgbClr val="D2A000"/>
                                      </a:solidFill>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r>
                                    <a:rPr lang="en-US" sz="2800" b="0" i="1" smtClean="0">
                                      <a:solidFill>
                                        <a:srgbClr val="C00000"/>
                                      </a:solidFill>
                                      <a:latin typeface="Cambria Math" panose="02040503050406030204" pitchFamily="18" charset="0"/>
                                    </a:rPr>
                                    <m:t>+1</m:t>
                                  </m:r>
                                </m:sub>
                              </m:sSub>
                            </m:e>
                          </m:d>
                        </m:e>
                      </m:nary>
                    </m:oMath>
                  </m:oMathPara>
                </a14:m>
                <a:endParaRPr lang="en-US" sz="2800" dirty="0"/>
              </a:p>
            </p:txBody>
          </p:sp>
        </mc:Choice>
        <mc:Fallback>
          <p:sp>
            <p:nvSpPr>
              <p:cNvPr id="18" name="TextBox 17">
                <a:extLst>
                  <a:ext uri="{FF2B5EF4-FFF2-40B4-BE49-F238E27FC236}">
                    <a16:creationId xmlns:a16="http://schemas.microsoft.com/office/drawing/2014/main" id="{B52EFEFC-C6CF-7DA9-DCD6-F854833AD0C8}"/>
                  </a:ext>
                </a:extLst>
              </p:cNvPr>
              <p:cNvSpPr txBox="1">
                <a:spLocks noRot="1" noChangeAspect="1" noMove="1" noResize="1" noEditPoints="1" noAdjustHandles="1" noChangeArrowheads="1" noChangeShapeType="1" noTextEdit="1"/>
              </p:cNvSpPr>
              <p:nvPr/>
            </p:nvSpPr>
            <p:spPr>
              <a:xfrm>
                <a:off x="3315637" y="5475754"/>
                <a:ext cx="8086855" cy="1349280"/>
              </a:xfrm>
              <a:prstGeom prst="rect">
                <a:avLst/>
              </a:prstGeom>
              <a:blipFill>
                <a:blip r:embed="rId9"/>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9F6893BD-F277-E2EC-63E4-0A2A5F38E964}"/>
              </a:ext>
            </a:extLst>
          </p:cNvPr>
          <p:cNvSpPr txBox="1"/>
          <p:nvPr/>
        </p:nvSpPr>
        <p:spPr>
          <a:xfrm>
            <a:off x="3364480" y="4042256"/>
            <a:ext cx="2054043" cy="830997"/>
          </a:xfrm>
          <a:prstGeom prst="rect">
            <a:avLst/>
          </a:prstGeom>
          <a:noFill/>
        </p:spPr>
        <p:txBody>
          <a:bodyPr wrap="square" rtlCol="0">
            <a:spAutoFit/>
          </a:bodyPr>
          <a:lstStyle/>
          <a:p>
            <a:r>
              <a:rPr lang="en-US" sz="2400" dirty="0"/>
              <a:t>Quality right now</a:t>
            </a:r>
          </a:p>
        </p:txBody>
      </p:sp>
      <p:cxnSp>
        <p:nvCxnSpPr>
          <p:cNvPr id="19" name="Straight Arrow Connector 18">
            <a:extLst>
              <a:ext uri="{FF2B5EF4-FFF2-40B4-BE49-F238E27FC236}">
                <a16:creationId xmlns:a16="http://schemas.microsoft.com/office/drawing/2014/main" id="{0E2663C6-1C05-DF5D-7004-78950466B364}"/>
              </a:ext>
            </a:extLst>
          </p:cNvPr>
          <p:cNvCxnSpPr>
            <a:cxnSpLocks/>
          </p:cNvCxnSpPr>
          <p:nvPr/>
        </p:nvCxnSpPr>
        <p:spPr>
          <a:xfrm>
            <a:off x="4199021" y="4684803"/>
            <a:ext cx="0" cy="116785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DC0C6DBF-B156-87A3-A1B4-AD2735C0F1AA}"/>
              </a:ext>
            </a:extLst>
          </p:cNvPr>
          <p:cNvSpPr txBox="1"/>
          <p:nvPr/>
        </p:nvSpPr>
        <p:spPr>
          <a:xfrm>
            <a:off x="5416139" y="4090685"/>
            <a:ext cx="2054043" cy="830997"/>
          </a:xfrm>
          <a:prstGeom prst="rect">
            <a:avLst/>
          </a:prstGeom>
          <a:noFill/>
        </p:spPr>
        <p:txBody>
          <a:bodyPr wrap="square" rtlCol="0">
            <a:spAutoFit/>
          </a:bodyPr>
          <a:lstStyle/>
          <a:p>
            <a:r>
              <a:rPr lang="en-US" sz="2400" dirty="0"/>
              <a:t>Immediate Reward</a:t>
            </a:r>
          </a:p>
        </p:txBody>
      </p:sp>
      <p:cxnSp>
        <p:nvCxnSpPr>
          <p:cNvPr id="22" name="Straight Arrow Connector 21">
            <a:extLst>
              <a:ext uri="{FF2B5EF4-FFF2-40B4-BE49-F238E27FC236}">
                <a16:creationId xmlns:a16="http://schemas.microsoft.com/office/drawing/2014/main" id="{9091F2A2-37E0-03D5-3A9D-C1752A8AB596}"/>
              </a:ext>
            </a:extLst>
          </p:cNvPr>
          <p:cNvCxnSpPr>
            <a:cxnSpLocks/>
          </p:cNvCxnSpPr>
          <p:nvPr/>
        </p:nvCxnSpPr>
        <p:spPr>
          <a:xfrm>
            <a:off x="6067926" y="4873253"/>
            <a:ext cx="0" cy="97940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BD43425B-1432-5991-27B4-98ABB3916E62}"/>
              </a:ext>
            </a:extLst>
          </p:cNvPr>
          <p:cNvCxnSpPr>
            <a:cxnSpLocks/>
          </p:cNvCxnSpPr>
          <p:nvPr/>
        </p:nvCxnSpPr>
        <p:spPr>
          <a:xfrm flipV="1">
            <a:off x="7110663" y="3970510"/>
            <a:ext cx="3701621" cy="3825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TextBox 26">
            <a:extLst>
              <a:ext uri="{FF2B5EF4-FFF2-40B4-BE49-F238E27FC236}">
                <a16:creationId xmlns:a16="http://schemas.microsoft.com/office/drawing/2014/main" id="{BEA5D1D7-53BE-4275-65CC-08204A098289}"/>
              </a:ext>
            </a:extLst>
          </p:cNvPr>
          <p:cNvSpPr txBox="1"/>
          <p:nvPr/>
        </p:nvSpPr>
        <p:spPr>
          <a:xfrm>
            <a:off x="8026387" y="4353104"/>
            <a:ext cx="2054043" cy="1200329"/>
          </a:xfrm>
          <a:prstGeom prst="rect">
            <a:avLst/>
          </a:prstGeom>
          <a:noFill/>
        </p:spPr>
        <p:txBody>
          <a:bodyPr wrap="square" rtlCol="0">
            <a:spAutoFit/>
          </a:bodyPr>
          <a:lstStyle/>
          <a:p>
            <a:r>
              <a:rPr lang="en-US" sz="2400" dirty="0"/>
              <a:t>Probability of ending up in next states</a:t>
            </a:r>
          </a:p>
        </p:txBody>
      </p:sp>
      <p:cxnSp>
        <p:nvCxnSpPr>
          <p:cNvPr id="32" name="Straight Arrow Connector 31">
            <a:extLst>
              <a:ext uri="{FF2B5EF4-FFF2-40B4-BE49-F238E27FC236}">
                <a16:creationId xmlns:a16="http://schemas.microsoft.com/office/drawing/2014/main" id="{C80116CC-C915-C006-C922-EBD9CC09DCA1}"/>
              </a:ext>
            </a:extLst>
          </p:cNvPr>
          <p:cNvCxnSpPr>
            <a:cxnSpLocks/>
          </p:cNvCxnSpPr>
          <p:nvPr/>
        </p:nvCxnSpPr>
        <p:spPr>
          <a:xfrm flipH="1">
            <a:off x="8463670" y="5475754"/>
            <a:ext cx="223629" cy="3769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FDC58645-97AD-A7B9-5D7C-562B42287ED5}"/>
              </a:ext>
            </a:extLst>
          </p:cNvPr>
          <p:cNvCxnSpPr>
            <a:cxnSpLocks/>
            <a:stCxn id="27" idx="0"/>
          </p:cNvCxnSpPr>
          <p:nvPr/>
        </p:nvCxnSpPr>
        <p:spPr>
          <a:xfrm flipH="1" flipV="1">
            <a:off x="8463670" y="3970510"/>
            <a:ext cx="589739" cy="3825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C9E39AC7-3E49-6FA1-F22E-6525D3897E7C}"/>
              </a:ext>
            </a:extLst>
          </p:cNvPr>
          <p:cNvCxnSpPr>
            <a:cxnSpLocks/>
            <a:stCxn id="27" idx="0"/>
          </p:cNvCxnSpPr>
          <p:nvPr/>
        </p:nvCxnSpPr>
        <p:spPr>
          <a:xfrm flipH="1" flipV="1">
            <a:off x="9040806" y="3970510"/>
            <a:ext cx="12603" cy="3825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09DA240F-4E61-B413-1957-FE31DD785D50}"/>
              </a:ext>
            </a:extLst>
          </p:cNvPr>
          <p:cNvCxnSpPr>
            <a:cxnSpLocks/>
            <a:stCxn id="27" idx="0"/>
          </p:cNvCxnSpPr>
          <p:nvPr/>
        </p:nvCxnSpPr>
        <p:spPr>
          <a:xfrm flipV="1">
            <a:off x="9053409" y="3970510"/>
            <a:ext cx="660768" cy="3825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228A319-9C74-C620-08D2-037F76A5E21B}"/>
              </a:ext>
            </a:extLst>
          </p:cNvPr>
          <p:cNvCxnSpPr>
            <a:cxnSpLocks/>
            <a:stCxn id="27" idx="0"/>
          </p:cNvCxnSpPr>
          <p:nvPr/>
        </p:nvCxnSpPr>
        <p:spPr>
          <a:xfrm flipV="1">
            <a:off x="9053409" y="3970510"/>
            <a:ext cx="1194620" cy="3825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A64D54EC-F653-B9DA-7A55-16089B089DC0}"/>
              </a:ext>
            </a:extLst>
          </p:cNvPr>
          <p:cNvSpPr txBox="1"/>
          <p:nvPr/>
        </p:nvSpPr>
        <p:spPr>
          <a:xfrm>
            <a:off x="10164197" y="4765053"/>
            <a:ext cx="2054043" cy="830997"/>
          </a:xfrm>
          <a:prstGeom prst="rect">
            <a:avLst/>
          </a:prstGeom>
          <a:noFill/>
        </p:spPr>
        <p:txBody>
          <a:bodyPr wrap="square" rtlCol="0">
            <a:spAutoFit/>
          </a:bodyPr>
          <a:lstStyle/>
          <a:p>
            <a:r>
              <a:rPr lang="en-US" sz="2400" dirty="0"/>
              <a:t>Quality of the next states</a:t>
            </a:r>
          </a:p>
        </p:txBody>
      </p:sp>
      <p:cxnSp>
        <p:nvCxnSpPr>
          <p:cNvPr id="51" name="Straight Arrow Connector 50">
            <a:extLst>
              <a:ext uri="{FF2B5EF4-FFF2-40B4-BE49-F238E27FC236}">
                <a16:creationId xmlns:a16="http://schemas.microsoft.com/office/drawing/2014/main" id="{B15AEF76-4EE5-066B-B225-490ACDEC5F2B}"/>
              </a:ext>
            </a:extLst>
          </p:cNvPr>
          <p:cNvCxnSpPr>
            <a:cxnSpLocks/>
          </p:cNvCxnSpPr>
          <p:nvPr/>
        </p:nvCxnSpPr>
        <p:spPr>
          <a:xfrm flipH="1">
            <a:off x="10164197" y="5553433"/>
            <a:ext cx="681104" cy="3825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7447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8EE3F-E3C9-1A29-9CDA-9228331DEA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5434F5-1960-9AFE-78BA-6CF25E46E044}"/>
              </a:ext>
            </a:extLst>
          </p:cNvPr>
          <p:cNvSpPr>
            <a:spLocks noGrp="1"/>
          </p:cNvSpPr>
          <p:nvPr>
            <p:ph type="title"/>
          </p:nvPr>
        </p:nvSpPr>
        <p:spPr>
          <a:xfrm>
            <a:off x="307024" y="1068809"/>
            <a:ext cx="10890929" cy="1097280"/>
          </a:xfrm>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5B9640-EDD6-58E3-96F9-E44E8DAEA61E}"/>
                  </a:ext>
                </a:extLst>
              </p:cNvPr>
              <p:cNvSpPr>
                <a:spLocks noGrp="1"/>
              </p:cNvSpPr>
              <p:nvPr>
                <p:ph idx="1"/>
              </p:nvPr>
            </p:nvSpPr>
            <p:spPr>
              <a:xfrm>
                <a:off x="-27374" y="1666015"/>
                <a:ext cx="6345960" cy="2179372"/>
              </a:xfrm>
            </p:spPr>
            <p:txBody>
              <a:bodyPr>
                <a:normAutofit/>
              </a:bodyPr>
              <a:lstStyle/>
              <a:p>
                <a:pPr marL="0" indent="0">
                  <a:buNone/>
                </a:pPr>
                <a:r>
                  <a:rPr lang="en-US" sz="3200" dirty="0"/>
                  <a:t>Lets work through an example:</a:t>
                </a:r>
              </a:p>
              <a:p>
                <a:pPr marL="0" indent="0">
                  <a:buNone/>
                </a:pPr>
                <a14:m>
                  <m:oMathPara xmlns:m="http://schemas.openxmlformats.org/officeDocument/2006/math">
                    <m:oMathParaPr>
                      <m:jc m:val="centerGroup"/>
                    </m:oMathParaPr>
                    <m:oMath xmlns:m="http://schemas.openxmlformats.org/officeDocument/2006/math">
                      <m:r>
                        <a:rPr lang="en-US" sz="3200" i="1">
                          <a:solidFill>
                            <a:srgbClr val="00B050"/>
                          </a:solidFill>
                          <a:latin typeface="Cambria Math" panose="02040503050406030204" pitchFamily="18" charset="0"/>
                        </a:rPr>
                        <m:t>𝜋</m:t>
                      </m:r>
                      <m:r>
                        <a:rPr lang="en-US" sz="3200" b="0" i="1" smtClean="0">
                          <a:solidFill>
                            <a:schemeClr val="tx1"/>
                          </a:solidFill>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smtClean="0">
                              <a:solidFill>
                                <a:srgbClr val="D2A000"/>
                              </a:solidFill>
                              <a:latin typeface="Cambria Math" panose="02040503050406030204" pitchFamily="18" charset="0"/>
                            </a:rPr>
                            <m:t>0</m:t>
                          </m:r>
                          <m:r>
                            <a:rPr lang="en-US" sz="3200" i="1">
                              <a:solidFill>
                                <a:srgbClr val="C00000"/>
                              </a:solidFill>
                              <a:latin typeface="Cambria Math" panose="02040503050406030204" pitchFamily="18" charset="0"/>
                            </a:rPr>
                            <m:t>:→</m:t>
                          </m:r>
                          <m:r>
                            <a:rPr lang="en-US" sz="3200" i="1" smtClean="0">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1</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2</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3</m:t>
                          </m:r>
                          <m:r>
                            <a:rPr lang="en-US" sz="3200" i="1">
                              <a:solidFill>
                                <a:srgbClr val="C00000"/>
                              </a:solidFill>
                              <a:latin typeface="Cambria Math" panose="02040503050406030204" pitchFamily="18" charset="0"/>
                            </a:rPr>
                            <m:t>:→</m:t>
                          </m:r>
                        </m:e>
                      </m:d>
                    </m:oMath>
                  </m:oMathPara>
                </a14:m>
                <a:endParaRPr lang="en-US" sz="3200" dirty="0"/>
              </a:p>
              <a:p>
                <a:pPr marL="0" indent="0">
                  <a:buNone/>
                </a:pPr>
                <a:endParaRPr lang="en-US" sz="3200" dirty="0"/>
              </a:p>
            </p:txBody>
          </p:sp>
        </mc:Choice>
        <mc:Fallback>
          <p:sp>
            <p:nvSpPr>
              <p:cNvPr id="3" name="Content Placeholder 2">
                <a:extLst>
                  <a:ext uri="{FF2B5EF4-FFF2-40B4-BE49-F238E27FC236}">
                    <a16:creationId xmlns:a16="http://schemas.microsoft.com/office/drawing/2014/main" id="{345B9640-EDD6-58E3-96F9-E44E8DAEA61E}"/>
                  </a:ext>
                </a:extLst>
              </p:cNvPr>
              <p:cNvSpPr>
                <a:spLocks noGrp="1" noRot="1" noChangeAspect="1" noMove="1" noResize="1" noEditPoints="1" noAdjustHandles="1" noChangeArrowheads="1" noChangeShapeType="1" noTextEdit="1"/>
              </p:cNvSpPr>
              <p:nvPr>
                <p:ph idx="1"/>
              </p:nvPr>
            </p:nvSpPr>
            <p:spPr>
              <a:xfrm>
                <a:off x="-27374" y="1666015"/>
                <a:ext cx="6345960" cy="2179372"/>
              </a:xfrm>
              <a:blipFill>
                <a:blip r:embed="rId2"/>
                <a:stretch>
                  <a:fillRect l="-2498" t="-1955"/>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F46E2690-488A-793B-B959-B2DCA334A4A1}"/>
              </a:ext>
            </a:extLst>
          </p:cNvPr>
          <p:cNvPicPr>
            <a:picLocks noChangeAspect="1"/>
          </p:cNvPicPr>
          <p:nvPr/>
        </p:nvPicPr>
        <p:blipFill>
          <a:blip r:embed="rId3"/>
          <a:srcRect l="1027" r="1027"/>
          <a:stretch/>
        </p:blipFill>
        <p:spPr>
          <a:xfrm>
            <a:off x="0" y="4093508"/>
            <a:ext cx="2759432" cy="2764492"/>
          </a:xfrm>
          <a:prstGeom prst="rect">
            <a:avLst/>
          </a:prstGeom>
        </p:spPr>
      </p:pic>
      <p:sp>
        <p:nvSpPr>
          <p:cNvPr id="7" name="TextBox 6">
            <a:extLst>
              <a:ext uri="{FF2B5EF4-FFF2-40B4-BE49-F238E27FC236}">
                <a16:creationId xmlns:a16="http://schemas.microsoft.com/office/drawing/2014/main" id="{3D9F697F-276A-017E-163A-991FD2AAFF62}"/>
              </a:ext>
            </a:extLst>
          </p:cNvPr>
          <p:cNvSpPr txBox="1"/>
          <p:nvPr/>
        </p:nvSpPr>
        <p:spPr>
          <a:xfrm>
            <a:off x="-5318" y="4060717"/>
            <a:ext cx="856527" cy="584775"/>
          </a:xfrm>
          <a:prstGeom prst="rect">
            <a:avLst/>
          </a:prstGeom>
          <a:noFill/>
        </p:spPr>
        <p:txBody>
          <a:bodyPr wrap="square" rtlCol="0">
            <a:spAutoFit/>
          </a:bodyPr>
          <a:lstStyle/>
          <a:p>
            <a:r>
              <a:rPr lang="en-US" sz="3200" dirty="0">
                <a:solidFill>
                  <a:srgbClr val="D2A000"/>
                </a:solidFill>
              </a:rPr>
              <a:t>0</a:t>
            </a:r>
          </a:p>
        </p:txBody>
      </p:sp>
      <p:sp>
        <p:nvSpPr>
          <p:cNvPr id="8" name="TextBox 7">
            <a:extLst>
              <a:ext uri="{FF2B5EF4-FFF2-40B4-BE49-F238E27FC236}">
                <a16:creationId xmlns:a16="http://schemas.microsoft.com/office/drawing/2014/main" id="{869FDFA2-2414-92C4-F0C2-1A281DF1E15E}"/>
              </a:ext>
            </a:extLst>
          </p:cNvPr>
          <p:cNvSpPr txBox="1"/>
          <p:nvPr/>
        </p:nvSpPr>
        <p:spPr>
          <a:xfrm>
            <a:off x="1379716" y="4060717"/>
            <a:ext cx="856527" cy="584775"/>
          </a:xfrm>
          <a:prstGeom prst="rect">
            <a:avLst/>
          </a:prstGeom>
          <a:noFill/>
        </p:spPr>
        <p:txBody>
          <a:bodyPr wrap="square" rtlCol="0">
            <a:spAutoFit/>
          </a:bodyPr>
          <a:lstStyle/>
          <a:p>
            <a:r>
              <a:rPr lang="en-US" sz="3200" dirty="0">
                <a:solidFill>
                  <a:srgbClr val="D2A000"/>
                </a:solidFill>
              </a:rPr>
              <a:t>1</a:t>
            </a:r>
          </a:p>
        </p:txBody>
      </p:sp>
      <p:sp>
        <p:nvSpPr>
          <p:cNvPr id="9" name="TextBox 8">
            <a:extLst>
              <a:ext uri="{FF2B5EF4-FFF2-40B4-BE49-F238E27FC236}">
                <a16:creationId xmlns:a16="http://schemas.microsoft.com/office/drawing/2014/main" id="{49676E73-42D5-FF50-C7DE-4EDC69822527}"/>
              </a:ext>
            </a:extLst>
          </p:cNvPr>
          <p:cNvSpPr txBox="1"/>
          <p:nvPr/>
        </p:nvSpPr>
        <p:spPr>
          <a:xfrm>
            <a:off x="-66033" y="5403112"/>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145EA723-318D-D901-ED79-2E13194A17CE}"/>
              </a:ext>
            </a:extLst>
          </p:cNvPr>
          <p:cNvSpPr txBox="1"/>
          <p:nvPr/>
        </p:nvSpPr>
        <p:spPr>
          <a:xfrm>
            <a:off x="1346699" y="5396165"/>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CBA2BA00-91F7-545A-35D8-4770B49A746D}"/>
                  </a:ext>
                </a:extLst>
              </p:cNvPr>
              <p:cNvGraphicFramePr>
                <a:graphicFrameLocks noGrp="1"/>
              </p:cNvGraphicFramePr>
              <p:nvPr>
                <p:extLst>
                  <p:ext uri="{D42A27DB-BD31-4B8C-83A1-F6EECF244321}">
                    <p14:modId xmlns:p14="http://schemas.microsoft.com/office/powerpoint/2010/main" val="1616485796"/>
                  </p:ext>
                </p:extLst>
              </p:nvPr>
            </p:nvGraphicFramePr>
            <p:xfrm>
              <a:off x="8110917" y="1881345"/>
              <a:ext cx="4057021" cy="2372372"/>
            </p:xfrm>
            <a:graphic>
              <a:graphicData uri="http://schemas.openxmlformats.org/drawingml/2006/table">
                <a:tbl>
                  <a:tblPr firstRow="1" bandRow="1">
                    <a:tableStyleId>{E8034E78-7F5D-4C2E-B375-FC64B27BC917}</a:tableStyleId>
                  </a:tblPr>
                  <a:tblGrid>
                    <a:gridCol w="353761">
                      <a:extLst>
                        <a:ext uri="{9D8B030D-6E8A-4147-A177-3AD203B41FA5}">
                          <a16:colId xmlns:a16="http://schemas.microsoft.com/office/drawing/2014/main" val="2686581"/>
                        </a:ext>
                      </a:extLst>
                    </a:gridCol>
                    <a:gridCol w="294311">
                      <a:extLst>
                        <a:ext uri="{9D8B030D-6E8A-4147-A177-3AD203B41FA5}">
                          <a16:colId xmlns:a16="http://schemas.microsoft.com/office/drawing/2014/main" val="3291580236"/>
                        </a:ext>
                      </a:extLst>
                    </a:gridCol>
                    <a:gridCol w="553453">
                      <a:extLst>
                        <a:ext uri="{9D8B030D-6E8A-4147-A177-3AD203B41FA5}">
                          <a16:colId xmlns:a16="http://schemas.microsoft.com/office/drawing/2014/main" val="1070491557"/>
                        </a:ext>
                      </a:extLst>
                    </a:gridCol>
                    <a:gridCol w="565484">
                      <a:extLst>
                        <a:ext uri="{9D8B030D-6E8A-4147-A177-3AD203B41FA5}">
                          <a16:colId xmlns:a16="http://schemas.microsoft.com/office/drawing/2014/main" val="395356108"/>
                        </a:ext>
                      </a:extLst>
                    </a:gridCol>
                    <a:gridCol w="565485">
                      <a:extLst>
                        <a:ext uri="{9D8B030D-6E8A-4147-A177-3AD203B41FA5}">
                          <a16:colId xmlns:a16="http://schemas.microsoft.com/office/drawing/2014/main" val="41222295"/>
                        </a:ext>
                      </a:extLst>
                    </a:gridCol>
                    <a:gridCol w="577515">
                      <a:extLst>
                        <a:ext uri="{9D8B030D-6E8A-4147-A177-3AD203B41FA5}">
                          <a16:colId xmlns:a16="http://schemas.microsoft.com/office/drawing/2014/main" val="2245702635"/>
                        </a:ext>
                      </a:extLst>
                    </a:gridCol>
                    <a:gridCol w="589548">
                      <a:extLst>
                        <a:ext uri="{9D8B030D-6E8A-4147-A177-3AD203B41FA5}">
                          <a16:colId xmlns:a16="http://schemas.microsoft.com/office/drawing/2014/main" val="1086080346"/>
                        </a:ext>
                      </a:extLst>
                    </a:gridCol>
                    <a:gridCol w="557464">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1" name="Table 10">
                <a:extLst>
                  <a:ext uri="{FF2B5EF4-FFF2-40B4-BE49-F238E27FC236}">
                    <a16:creationId xmlns:a16="http://schemas.microsoft.com/office/drawing/2014/main" id="{CBA2BA00-91F7-545A-35D8-4770B49A746D}"/>
                  </a:ext>
                </a:extLst>
              </p:cNvPr>
              <p:cNvGraphicFramePr>
                <a:graphicFrameLocks noGrp="1"/>
              </p:cNvGraphicFramePr>
              <p:nvPr>
                <p:extLst>
                  <p:ext uri="{D42A27DB-BD31-4B8C-83A1-F6EECF244321}">
                    <p14:modId xmlns:p14="http://schemas.microsoft.com/office/powerpoint/2010/main" val="1616485796"/>
                  </p:ext>
                </p:extLst>
              </p:nvPr>
            </p:nvGraphicFramePr>
            <p:xfrm>
              <a:off x="8110917" y="1881345"/>
              <a:ext cx="4057021" cy="2372372"/>
            </p:xfrm>
            <a:graphic>
              <a:graphicData uri="http://schemas.openxmlformats.org/drawingml/2006/table">
                <a:tbl>
                  <a:tblPr firstRow="1" bandRow="1">
                    <a:tableStyleId>{E8034E78-7F5D-4C2E-B375-FC64B27BC917}</a:tableStyleId>
                  </a:tblPr>
                  <a:tblGrid>
                    <a:gridCol w="353761">
                      <a:extLst>
                        <a:ext uri="{9D8B030D-6E8A-4147-A177-3AD203B41FA5}">
                          <a16:colId xmlns:a16="http://schemas.microsoft.com/office/drawing/2014/main" val="2686581"/>
                        </a:ext>
                      </a:extLst>
                    </a:gridCol>
                    <a:gridCol w="294311">
                      <a:extLst>
                        <a:ext uri="{9D8B030D-6E8A-4147-A177-3AD203B41FA5}">
                          <a16:colId xmlns:a16="http://schemas.microsoft.com/office/drawing/2014/main" val="3291580236"/>
                        </a:ext>
                      </a:extLst>
                    </a:gridCol>
                    <a:gridCol w="553453">
                      <a:extLst>
                        <a:ext uri="{9D8B030D-6E8A-4147-A177-3AD203B41FA5}">
                          <a16:colId xmlns:a16="http://schemas.microsoft.com/office/drawing/2014/main" val="1070491557"/>
                        </a:ext>
                      </a:extLst>
                    </a:gridCol>
                    <a:gridCol w="565484">
                      <a:extLst>
                        <a:ext uri="{9D8B030D-6E8A-4147-A177-3AD203B41FA5}">
                          <a16:colId xmlns:a16="http://schemas.microsoft.com/office/drawing/2014/main" val="395356108"/>
                        </a:ext>
                      </a:extLst>
                    </a:gridCol>
                    <a:gridCol w="565485">
                      <a:extLst>
                        <a:ext uri="{9D8B030D-6E8A-4147-A177-3AD203B41FA5}">
                          <a16:colId xmlns:a16="http://schemas.microsoft.com/office/drawing/2014/main" val="41222295"/>
                        </a:ext>
                      </a:extLst>
                    </a:gridCol>
                    <a:gridCol w="577515">
                      <a:extLst>
                        <a:ext uri="{9D8B030D-6E8A-4147-A177-3AD203B41FA5}">
                          <a16:colId xmlns:a16="http://schemas.microsoft.com/office/drawing/2014/main" val="2245702635"/>
                        </a:ext>
                      </a:extLst>
                    </a:gridCol>
                    <a:gridCol w="589548">
                      <a:extLst>
                        <a:ext uri="{9D8B030D-6E8A-4147-A177-3AD203B41FA5}">
                          <a16:colId xmlns:a16="http://schemas.microsoft.com/office/drawing/2014/main" val="1086080346"/>
                        </a:ext>
                      </a:extLst>
                    </a:gridCol>
                    <a:gridCol w="557464">
                      <a:extLst>
                        <a:ext uri="{9D8B030D-6E8A-4147-A177-3AD203B41FA5}">
                          <a16:colId xmlns:a16="http://schemas.microsoft.com/office/drawing/2014/main" val="1994523226"/>
                        </a:ext>
                      </a:extLst>
                    </a:gridCol>
                  </a:tblGrid>
                  <a:tr h="701040">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endParaRPr lang="en-US"/>
                        </a:p>
                      </a:txBody>
                      <a:tcPr>
                        <a:blipFill>
                          <a:blip r:embed="rId4"/>
                          <a:stretch>
                            <a:fillRect l="-118367" t="-173913" r="-1146939" b="-318841"/>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4"/>
                          <a:stretch>
                            <a:fillRect l="-118367" t="-273913" r="-1146939" b="-218841"/>
                          </a:stretch>
                        </a:blip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BCFB8A7-8E7E-E09B-2F1A-DAAD91298F55}"/>
                  </a:ext>
                </a:extLst>
              </p:cNvPr>
              <p:cNvSpPr txBox="1"/>
              <p:nvPr/>
            </p:nvSpPr>
            <p:spPr>
              <a:xfrm>
                <a:off x="280368" y="478665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4" name="TextBox 3">
                <a:extLst>
                  <a:ext uri="{FF2B5EF4-FFF2-40B4-BE49-F238E27FC236}">
                    <a16:creationId xmlns:a16="http://schemas.microsoft.com/office/drawing/2014/main" id="{ABCFB8A7-8E7E-E09B-2F1A-DAAD91298F55}"/>
                  </a:ext>
                </a:extLst>
              </p:cNvPr>
              <p:cNvSpPr txBox="1">
                <a:spLocks noRot="1" noChangeAspect="1" noMove="1" noResize="1" noEditPoints="1" noAdjustHandles="1" noChangeArrowheads="1" noChangeShapeType="1" noTextEdit="1"/>
              </p:cNvSpPr>
              <p:nvPr/>
            </p:nvSpPr>
            <p:spPr>
              <a:xfrm>
                <a:off x="280368" y="478665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D9EA9F1-693A-D5EB-8BC4-31545D8F456E}"/>
                  </a:ext>
                </a:extLst>
              </p:cNvPr>
              <p:cNvSpPr txBox="1"/>
              <p:nvPr/>
            </p:nvSpPr>
            <p:spPr>
              <a:xfrm>
                <a:off x="280367" y="5852654"/>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5" name="TextBox 4">
                <a:extLst>
                  <a:ext uri="{FF2B5EF4-FFF2-40B4-BE49-F238E27FC236}">
                    <a16:creationId xmlns:a16="http://schemas.microsoft.com/office/drawing/2014/main" id="{FD9EA9F1-693A-D5EB-8BC4-31545D8F456E}"/>
                  </a:ext>
                </a:extLst>
              </p:cNvPr>
              <p:cNvSpPr txBox="1">
                <a:spLocks noRot="1" noChangeAspect="1" noMove="1" noResize="1" noEditPoints="1" noAdjustHandles="1" noChangeArrowheads="1" noChangeShapeType="1" noTextEdit="1"/>
              </p:cNvSpPr>
              <p:nvPr/>
            </p:nvSpPr>
            <p:spPr>
              <a:xfrm>
                <a:off x="280367" y="5852654"/>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609D7D3-E5BC-0754-D6FA-A53B3A7DDA64}"/>
                  </a:ext>
                </a:extLst>
              </p:cNvPr>
              <p:cNvSpPr txBox="1"/>
              <p:nvPr/>
            </p:nvSpPr>
            <p:spPr>
              <a:xfrm>
                <a:off x="2221482" y="48740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3" name="TextBox 12">
                <a:extLst>
                  <a:ext uri="{FF2B5EF4-FFF2-40B4-BE49-F238E27FC236}">
                    <a16:creationId xmlns:a16="http://schemas.microsoft.com/office/drawing/2014/main" id="{6609D7D3-E5BC-0754-D6FA-A53B3A7DDA64}"/>
                  </a:ext>
                </a:extLst>
              </p:cNvPr>
              <p:cNvSpPr txBox="1">
                <a:spLocks noRot="1" noChangeAspect="1" noMove="1" noResize="1" noEditPoints="1" noAdjustHandles="1" noChangeArrowheads="1" noChangeShapeType="1" noTextEdit="1"/>
              </p:cNvSpPr>
              <p:nvPr/>
            </p:nvSpPr>
            <p:spPr>
              <a:xfrm>
                <a:off x="2221482" y="4874085"/>
                <a:ext cx="856527"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EB941C3-0CA8-2768-91AF-D97CD76E016A}"/>
                  </a:ext>
                </a:extLst>
              </p:cNvPr>
              <p:cNvSpPr txBox="1"/>
              <p:nvPr/>
            </p:nvSpPr>
            <p:spPr>
              <a:xfrm>
                <a:off x="1659098" y="525880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4" name="TextBox 13">
                <a:extLst>
                  <a:ext uri="{FF2B5EF4-FFF2-40B4-BE49-F238E27FC236}">
                    <a16:creationId xmlns:a16="http://schemas.microsoft.com/office/drawing/2014/main" id="{DEB941C3-0CA8-2768-91AF-D97CD76E016A}"/>
                  </a:ext>
                </a:extLst>
              </p:cNvPr>
              <p:cNvSpPr txBox="1">
                <a:spLocks noRot="1" noChangeAspect="1" noMove="1" noResize="1" noEditPoints="1" noAdjustHandles="1" noChangeArrowheads="1" noChangeShapeType="1" noTextEdit="1"/>
              </p:cNvSpPr>
              <p:nvPr/>
            </p:nvSpPr>
            <p:spPr>
              <a:xfrm>
                <a:off x="1659098" y="5258805"/>
                <a:ext cx="856527"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3ED15ADA-3B63-7D7D-7803-2B82094BF14A}"/>
                  </a:ext>
                </a:extLst>
              </p:cNvPr>
              <p:cNvGraphicFramePr>
                <a:graphicFrameLocks noGrp="1"/>
              </p:cNvGraphicFramePr>
              <p:nvPr>
                <p:extLst>
                  <p:ext uri="{D42A27DB-BD31-4B8C-83A1-F6EECF244321}">
                    <p14:modId xmlns:p14="http://schemas.microsoft.com/office/powerpoint/2010/main" val="3153222687"/>
                  </p:ext>
                </p:extLst>
              </p:nvPr>
            </p:nvGraphicFramePr>
            <p:xfrm>
              <a:off x="2893686" y="4493883"/>
              <a:ext cx="2759432" cy="2089165"/>
            </p:xfrm>
            <a:graphic>
              <a:graphicData uri="http://schemas.openxmlformats.org/drawingml/2006/table">
                <a:tbl>
                  <a:tblPr firstRow="1" bandRow="1">
                    <a:tableStyleId>{E8034E78-7F5D-4C2E-B375-FC64B27BC917}</a:tableStyleId>
                  </a:tblPr>
                  <a:tblGrid>
                    <a:gridCol w="431354">
                      <a:extLst>
                        <a:ext uri="{9D8B030D-6E8A-4147-A177-3AD203B41FA5}">
                          <a16:colId xmlns:a16="http://schemas.microsoft.com/office/drawing/2014/main" val="2686581"/>
                        </a:ext>
                      </a:extLst>
                    </a:gridCol>
                    <a:gridCol w="980267">
                      <a:extLst>
                        <a:ext uri="{9D8B030D-6E8A-4147-A177-3AD203B41FA5}">
                          <a16:colId xmlns:a16="http://schemas.microsoft.com/office/drawing/2014/main" val="3291580236"/>
                        </a:ext>
                      </a:extLst>
                    </a:gridCol>
                    <a:gridCol w="490793">
                      <a:extLst>
                        <a:ext uri="{9D8B030D-6E8A-4147-A177-3AD203B41FA5}">
                          <a16:colId xmlns:a16="http://schemas.microsoft.com/office/drawing/2014/main" val="1070491557"/>
                        </a:ext>
                      </a:extLst>
                    </a:gridCol>
                    <a:gridCol w="85701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0070C0"/>
                              </a:solidFill>
                            </a:rPr>
                            <a:t>Q</a:t>
                          </a:r>
                        </a:p>
                      </a:txBody>
                      <a:tcPr/>
                    </a:tc>
                    <a:tc>
                      <a:txBody>
                        <a:bodyPr/>
                        <a:lstStyle/>
                        <a:p>
                          <a:r>
                            <a:rPr lang="en-US" sz="2000" b="1" dirty="0">
                              <a:solidFill>
                                <a:srgbClr val="0070C0"/>
                              </a:solidFill>
                            </a:rPr>
                            <a:t>E[R]</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0070C0"/>
                              </a:solidFill>
                            </a:rPr>
                            <a:t>0</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2" name="Table 11">
                <a:extLst>
                  <a:ext uri="{FF2B5EF4-FFF2-40B4-BE49-F238E27FC236}">
                    <a16:creationId xmlns:a16="http://schemas.microsoft.com/office/drawing/2014/main" id="{3ED15ADA-3B63-7D7D-7803-2B82094BF14A}"/>
                  </a:ext>
                </a:extLst>
              </p:cNvPr>
              <p:cNvGraphicFramePr>
                <a:graphicFrameLocks noGrp="1"/>
              </p:cNvGraphicFramePr>
              <p:nvPr>
                <p:extLst>
                  <p:ext uri="{D42A27DB-BD31-4B8C-83A1-F6EECF244321}">
                    <p14:modId xmlns:p14="http://schemas.microsoft.com/office/powerpoint/2010/main" val="3153222687"/>
                  </p:ext>
                </p:extLst>
              </p:nvPr>
            </p:nvGraphicFramePr>
            <p:xfrm>
              <a:off x="2893686" y="4493883"/>
              <a:ext cx="2759432" cy="2089165"/>
            </p:xfrm>
            <a:graphic>
              <a:graphicData uri="http://schemas.openxmlformats.org/drawingml/2006/table">
                <a:tbl>
                  <a:tblPr firstRow="1" bandRow="1">
                    <a:tableStyleId>{E8034E78-7F5D-4C2E-B375-FC64B27BC917}</a:tableStyleId>
                  </a:tblPr>
                  <a:tblGrid>
                    <a:gridCol w="431354">
                      <a:extLst>
                        <a:ext uri="{9D8B030D-6E8A-4147-A177-3AD203B41FA5}">
                          <a16:colId xmlns:a16="http://schemas.microsoft.com/office/drawing/2014/main" val="2686581"/>
                        </a:ext>
                      </a:extLst>
                    </a:gridCol>
                    <a:gridCol w="980267">
                      <a:extLst>
                        <a:ext uri="{9D8B030D-6E8A-4147-A177-3AD203B41FA5}">
                          <a16:colId xmlns:a16="http://schemas.microsoft.com/office/drawing/2014/main" val="3291580236"/>
                        </a:ext>
                      </a:extLst>
                    </a:gridCol>
                    <a:gridCol w="490793">
                      <a:extLst>
                        <a:ext uri="{9D8B030D-6E8A-4147-A177-3AD203B41FA5}">
                          <a16:colId xmlns:a16="http://schemas.microsoft.com/office/drawing/2014/main" val="1070491557"/>
                        </a:ext>
                      </a:extLst>
                    </a:gridCol>
                    <a:gridCol w="85701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0070C0"/>
                              </a:solidFill>
                            </a:rPr>
                            <a:t>Q</a:t>
                          </a:r>
                        </a:p>
                      </a:txBody>
                      <a:tcPr/>
                    </a:tc>
                    <a:tc>
                      <a:txBody>
                        <a:bodyPr/>
                        <a:lstStyle/>
                        <a:p>
                          <a:r>
                            <a:rPr lang="en-US" sz="2000" b="1" dirty="0">
                              <a:solidFill>
                                <a:srgbClr val="0070C0"/>
                              </a:solidFill>
                            </a:rPr>
                            <a:t>E[R]</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endParaRPr lang="en-US"/>
                        </a:p>
                      </a:txBody>
                      <a:tcPr>
                        <a:blipFill>
                          <a:blip r:embed="rId9"/>
                          <a:stretch>
                            <a:fillRect l="-44099" t="-108824" r="-139130" b="-323529"/>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9"/>
                          <a:stretch>
                            <a:fillRect l="-44099" t="-205797" r="-139130" b="-218841"/>
                          </a:stretch>
                        </a:blipFill>
                      </a:tcPr>
                    </a:tc>
                    <a:tc>
                      <a:txBody>
                        <a:bodyPr/>
                        <a:lstStyle/>
                        <a:p>
                          <a:r>
                            <a:rPr lang="en-US" sz="2000" b="1" dirty="0">
                              <a:solidFill>
                                <a:srgbClr val="0070C0"/>
                              </a:solidFill>
                            </a:rPr>
                            <a:t>0</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endParaRPr lang="en-US"/>
                        </a:p>
                      </a:txBody>
                      <a:tcPr>
                        <a:blipFill>
                          <a:blip r:embed="rId9"/>
                          <a:stretch>
                            <a:fillRect l="-44099" t="-310294" r="-139130" b="-122059"/>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endParaRPr lang="en-US"/>
                        </a:p>
                      </a:txBody>
                      <a:tcPr>
                        <a:blipFill>
                          <a:blip r:embed="rId9"/>
                          <a:stretch>
                            <a:fillRect l="-44099" t="-404348" r="-139130" b="-20290"/>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38897BA-DA25-3CFA-F2D5-597EF2D46C5D}"/>
                  </a:ext>
                </a:extLst>
              </p:cNvPr>
              <p:cNvSpPr txBox="1"/>
              <p:nvPr/>
            </p:nvSpPr>
            <p:spPr>
              <a:xfrm>
                <a:off x="24063" y="2897541"/>
                <a:ext cx="8086855" cy="13492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d>
                        <m:dPr>
                          <m:ctrlPr>
                            <a:rPr lang="en-US" sz="2800" b="0" i="1" smtClean="0">
                              <a:solidFill>
                                <a:schemeClr val="tx1"/>
                              </a:solidFill>
                              <a:latin typeface="Cambria Math" panose="02040503050406030204" pitchFamily="18" charset="0"/>
                            </a:rPr>
                          </m:ctrlPr>
                        </m:dPr>
                        <m:e>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sub>
                          </m:sSub>
                        </m:e>
                      </m:d>
                      <m:r>
                        <a:rPr lang="en-US" sz="2800" b="0" i="1" smtClean="0">
                          <a:solidFill>
                            <a:schemeClr val="tx1"/>
                          </a:solidFill>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𝔼</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solidFill>
                                <a:srgbClr val="0070C0"/>
                              </a:solidFill>
                              <a:latin typeface="Cambria Math" panose="02040503050406030204" pitchFamily="18" charset="0"/>
                              <a:ea typeface="Cambria Math" panose="02040503050406030204" pitchFamily="18" charset="0"/>
                            </a:rPr>
                            <m:t>𝑅</m:t>
                          </m:r>
                        </m:e>
                        <m:e>
                          <m:sSub>
                            <m:sSubPr>
                              <m:ctrlPr>
                                <a:rPr lang="en-US" sz="2800" b="0" i="1" smtClean="0">
                                  <a:solidFill>
                                    <a:srgbClr val="D2A000"/>
                                  </a:solidFill>
                                  <a:latin typeface="Cambria Math" panose="02040503050406030204" pitchFamily="18" charset="0"/>
                                  <a:ea typeface="Cambria Math" panose="02040503050406030204" pitchFamily="18" charset="0"/>
                                </a:rPr>
                              </m:ctrlPr>
                            </m:sSubPr>
                            <m:e>
                              <m:r>
                                <a:rPr lang="en-US" sz="2800" b="0" i="1" smtClean="0">
                                  <a:solidFill>
                                    <a:srgbClr val="D2A000"/>
                                  </a:solidFill>
                                  <a:latin typeface="Cambria Math" panose="02040503050406030204" pitchFamily="18" charset="0"/>
                                  <a:ea typeface="Cambria Math" panose="02040503050406030204" pitchFamily="18" charset="0"/>
                                </a:rPr>
                                <m:t>𝑠</m:t>
                              </m:r>
                            </m:e>
                            <m:sub>
                              <m:r>
                                <a:rPr lang="en-US" sz="2800" b="0" i="1" smtClean="0">
                                  <a:solidFill>
                                    <a:srgbClr val="D2A000"/>
                                  </a:solidFill>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solidFill>
                                    <a:srgbClr val="C00000"/>
                                  </a:solidFill>
                                  <a:latin typeface="Cambria Math" panose="02040503050406030204" pitchFamily="18" charset="0"/>
                                  <a:ea typeface="Cambria Math" panose="02040503050406030204" pitchFamily="18" charset="0"/>
                                </a:rPr>
                              </m:ctrlPr>
                            </m:sSubPr>
                            <m:e>
                              <m:r>
                                <a:rPr lang="en-US" sz="2800" b="0" i="1" smtClean="0">
                                  <a:solidFill>
                                    <a:srgbClr val="C00000"/>
                                  </a:solidFill>
                                  <a:latin typeface="Cambria Math" panose="02040503050406030204" pitchFamily="18" charset="0"/>
                                  <a:ea typeface="Cambria Math" panose="02040503050406030204" pitchFamily="18" charset="0"/>
                                </a:rPr>
                                <m:t>𝑎</m:t>
                              </m:r>
                            </m:e>
                            <m:sub>
                              <m:r>
                                <a:rPr lang="en-US" sz="2800" b="0" i="1" smtClean="0">
                                  <a:solidFill>
                                    <a:srgbClr val="C00000"/>
                                  </a:solidFill>
                                  <a:latin typeface="Cambria Math" panose="02040503050406030204" pitchFamily="18" charset="0"/>
                                  <a:ea typeface="Cambria Math" panose="02040503050406030204" pitchFamily="18" charset="0"/>
                                </a:rPr>
                                <m:t>𝑡</m:t>
                              </m:r>
                            </m:sub>
                          </m:sSub>
                        </m:e>
                      </m:d>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rgbClr val="D2A000"/>
                              </a:solidFill>
                              <a:latin typeface="Cambria Math" panose="02040503050406030204" pitchFamily="18" charset="0"/>
                              <a:ea typeface="Cambria Math" panose="02040503050406030204" pitchFamily="18" charset="0"/>
                            </a:rPr>
                            <m:t>𝑠</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rgbClr val="D2A000"/>
                              </a:solidFill>
                              <a:latin typeface="Cambria Math" panose="02040503050406030204" pitchFamily="18" charset="0"/>
                              <a:ea typeface="Cambria Math" panose="02040503050406030204" pitchFamily="18" charset="0"/>
                            </a:rPr>
                            <m:t>0</m:t>
                          </m:r>
                        </m:sub>
                        <m:sup>
                          <m:r>
                            <a:rPr lang="en-US" sz="2800" b="0" i="1" smtClean="0">
                              <a:solidFill>
                                <a:srgbClr val="D2A000"/>
                              </a:solidFill>
                              <a:latin typeface="Cambria Math" panose="02040503050406030204" pitchFamily="18" charset="0"/>
                              <a:ea typeface="Cambria Math" panose="02040503050406030204" pitchFamily="18" charset="0"/>
                            </a:rPr>
                            <m:t>3</m:t>
                          </m:r>
                        </m:sup>
                        <m:e>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r>
                                <a:rPr lang="en-US" sz="2800" b="0" i="1" smtClean="0">
                                  <a:solidFill>
                                    <a:srgbClr val="D2A000"/>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d>
                            <m:dPr>
                              <m:ctrlPr>
                                <a:rPr lang="en-US" sz="2800" b="0" i="1" smtClean="0">
                                  <a:solidFill>
                                    <a:schemeClr val="tx1"/>
                                  </a:solidFill>
                                  <a:latin typeface="Cambria Math" panose="02040503050406030204" pitchFamily="18" charset="0"/>
                                </a:rPr>
                              </m:ctrlPr>
                            </m:dPr>
                            <m:e>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r>
                                    <a:rPr lang="en-US" sz="2800" b="0" i="1" smtClean="0">
                                      <a:solidFill>
                                        <a:srgbClr val="D2A000"/>
                                      </a:solidFill>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r>
                                    <a:rPr lang="en-US" sz="2800" b="0" i="1" smtClean="0">
                                      <a:solidFill>
                                        <a:srgbClr val="C00000"/>
                                      </a:solidFill>
                                      <a:latin typeface="Cambria Math" panose="02040503050406030204" pitchFamily="18" charset="0"/>
                                    </a:rPr>
                                    <m:t>+1</m:t>
                                  </m:r>
                                </m:sub>
                              </m:sSub>
                            </m:e>
                          </m:d>
                        </m:e>
                      </m:nary>
                    </m:oMath>
                  </m:oMathPara>
                </a14:m>
                <a:endParaRPr lang="en-US" sz="2800" dirty="0"/>
              </a:p>
            </p:txBody>
          </p:sp>
        </mc:Choice>
        <mc:Fallback>
          <p:sp>
            <p:nvSpPr>
              <p:cNvPr id="15" name="TextBox 14">
                <a:extLst>
                  <a:ext uri="{FF2B5EF4-FFF2-40B4-BE49-F238E27FC236}">
                    <a16:creationId xmlns:a16="http://schemas.microsoft.com/office/drawing/2014/main" id="{938897BA-DA25-3CFA-F2D5-597EF2D46C5D}"/>
                  </a:ext>
                </a:extLst>
              </p:cNvPr>
              <p:cNvSpPr txBox="1">
                <a:spLocks noRot="1" noChangeAspect="1" noMove="1" noResize="1" noEditPoints="1" noAdjustHandles="1" noChangeArrowheads="1" noChangeShapeType="1" noTextEdit="1"/>
              </p:cNvSpPr>
              <p:nvPr/>
            </p:nvSpPr>
            <p:spPr>
              <a:xfrm>
                <a:off x="24063" y="2897541"/>
                <a:ext cx="8086855" cy="134928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177D98B-A6A2-AEB0-77AE-9A64C63F982E}"/>
                  </a:ext>
                </a:extLst>
              </p:cNvPr>
              <p:cNvSpPr txBox="1"/>
              <p:nvPr/>
            </p:nvSpPr>
            <p:spPr>
              <a:xfrm>
                <a:off x="5525619" y="4353104"/>
                <a:ext cx="4444899" cy="189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solidFill>
                                <a:srgbClr val="00B050"/>
                              </a:solidFill>
                              <a:latin typeface="Cambria Math" panose="02040503050406030204" pitchFamily="18" charset="0"/>
                            </a:rPr>
                            <m:t>𝜋</m:t>
                          </m:r>
                        </m:sub>
                      </m:sSub>
                      <m:d>
                        <m:dPr>
                          <m:ctrlPr>
                            <a:rPr lang="en-US" sz="2400" b="0" i="1" smtClean="0">
                              <a:solidFill>
                                <a:schemeClr val="tx1"/>
                              </a:solidFill>
                              <a:latin typeface="Cambria Math" panose="02040503050406030204" pitchFamily="18" charset="0"/>
                            </a:rPr>
                          </m:ctrlPr>
                        </m:dPr>
                        <m:e>
                          <m:r>
                            <a:rPr lang="en-US" sz="2400" b="0" i="1" smtClean="0">
                              <a:solidFill>
                                <a:srgbClr val="D2A000"/>
                              </a:solidFill>
                              <a:latin typeface="Cambria Math" panose="02040503050406030204" pitchFamily="18" charset="0"/>
                            </a:rPr>
                            <m:t>1</m:t>
                          </m:r>
                          <m:r>
                            <a:rPr lang="en-US" sz="2400" b="0" i="1" smtClean="0">
                              <a:latin typeface="Cambria Math" panose="02040503050406030204" pitchFamily="18" charset="0"/>
                            </a:rPr>
                            <m:t>,</m:t>
                          </m:r>
                          <m:r>
                            <a:rPr lang="en-US" sz="2400" i="1">
                              <a:solidFill>
                                <a:srgbClr val="C00000"/>
                              </a:solidFill>
                              <a:latin typeface="Cambria Math" panose="02040503050406030204" pitchFamily="18" charset="0"/>
                            </a:rPr>
                            <m:t>↓</m:t>
                          </m:r>
                        </m:e>
                      </m:d>
                      <m:r>
                        <a:rPr lang="en-US" sz="2400" b="0" i="1" smtClean="0">
                          <a:solidFill>
                            <a:schemeClr val="tx1"/>
                          </a:solidFill>
                          <a:latin typeface="Cambria Math" panose="02040503050406030204" pitchFamily="18" charset="0"/>
                        </a:rPr>
                        <m:t>=</m:t>
                      </m:r>
                      <m:f>
                        <m:fPr>
                          <m:ctrlPr>
                            <a:rPr lang="en-US" sz="2400" i="1">
                              <a:solidFill>
                                <a:srgbClr val="0070C0"/>
                              </a:solidFill>
                              <a:latin typeface="Cambria Math" panose="02040503050406030204" pitchFamily="18" charset="0"/>
                              <a:ea typeface="Cambria Math" panose="02040503050406030204" pitchFamily="18" charset="0"/>
                            </a:rPr>
                          </m:ctrlPr>
                        </m:fPr>
                        <m:num>
                          <m:r>
                            <a:rPr lang="en-US" sz="2400" i="1">
                              <a:solidFill>
                                <a:srgbClr val="0070C0"/>
                              </a:solidFill>
                              <a:latin typeface="Cambria Math" panose="02040503050406030204" pitchFamily="18" charset="0"/>
                              <a:ea typeface="Cambria Math" panose="02040503050406030204" pitchFamily="18" charset="0"/>
                            </a:rPr>
                            <m:t>1</m:t>
                          </m:r>
                        </m:num>
                        <m:den>
                          <m:r>
                            <a:rPr lang="en-US" sz="2400" i="1">
                              <a:solidFill>
                                <a:srgbClr val="0070C0"/>
                              </a:solidFill>
                              <a:latin typeface="Cambria Math" panose="02040503050406030204" pitchFamily="18" charset="0"/>
                              <a:ea typeface="Cambria Math" panose="02040503050406030204" pitchFamily="18" charset="0"/>
                            </a:rPr>
                            <m:t>3</m:t>
                          </m:r>
                        </m:den>
                      </m:f>
                      <m:r>
                        <a:rPr lang="en-US" sz="2400" b="0" i="1" smtClean="0">
                          <a:solidFill>
                            <a:schemeClr val="tx1"/>
                          </a:solidFill>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0</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0</m:t>
                          </m:r>
                          <m:r>
                            <a:rPr lang="en-US" sz="2400" i="1">
                              <a:latin typeface="Cambria Math" panose="02040503050406030204" pitchFamily="18" charset="0"/>
                            </a:rPr>
                            <m:t>,</m:t>
                          </m:r>
                          <m:r>
                            <a:rPr lang="en-US" sz="2400" i="1" smtClean="0">
                              <a:solidFill>
                                <a:srgbClr val="C00000"/>
                              </a:solidFill>
                              <a:latin typeface="Cambria Math" panose="02040503050406030204" pitchFamily="18" charset="0"/>
                            </a:rPr>
                            <m:t>→</m:t>
                          </m:r>
                        </m:e>
                      </m:d>
                    </m:oMath>
                  </m:oMathPara>
                </a14:m>
                <a:endParaRPr lang="en-US" sz="2400" dirty="0">
                  <a:solidFill>
                    <a:srgbClr val="C00000"/>
                  </a:solidFill>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1</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1</m:t>
                          </m:r>
                          <m:r>
                            <a:rPr lang="en-US" sz="2400" i="1">
                              <a:latin typeface="Cambria Math" panose="02040503050406030204" pitchFamily="18" charset="0"/>
                            </a:rPr>
                            <m:t>,</m:t>
                          </m:r>
                          <m:r>
                            <a:rPr lang="en-US" sz="2400" i="1" smtClean="0">
                              <a:solidFill>
                                <a:srgbClr val="C00000"/>
                              </a:solidFill>
                              <a:latin typeface="Cambria Math" panose="02040503050406030204" pitchFamily="18" charset="0"/>
                            </a:rPr>
                            <m:t>↓</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2</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2</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3</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3</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e>
                      </m:d>
                    </m:oMath>
                  </m:oMathPara>
                </a14:m>
                <a:endParaRPr lang="en-US" sz="2400" dirty="0"/>
              </a:p>
            </p:txBody>
          </p:sp>
        </mc:Choice>
        <mc:Fallback>
          <p:sp>
            <p:nvSpPr>
              <p:cNvPr id="19" name="TextBox 18">
                <a:extLst>
                  <a:ext uri="{FF2B5EF4-FFF2-40B4-BE49-F238E27FC236}">
                    <a16:creationId xmlns:a16="http://schemas.microsoft.com/office/drawing/2014/main" id="{5177D98B-A6A2-AEB0-77AE-9A64C63F982E}"/>
                  </a:ext>
                </a:extLst>
              </p:cNvPr>
              <p:cNvSpPr txBox="1">
                <a:spLocks noRot="1" noChangeAspect="1" noMove="1" noResize="1" noEditPoints="1" noAdjustHandles="1" noChangeArrowheads="1" noChangeShapeType="1" noTextEdit="1"/>
              </p:cNvSpPr>
              <p:nvPr/>
            </p:nvSpPr>
            <p:spPr>
              <a:xfrm>
                <a:off x="5525619" y="4353104"/>
                <a:ext cx="4444899" cy="1894173"/>
              </a:xfrm>
              <a:prstGeom prst="rect">
                <a:avLst/>
              </a:prstGeom>
              <a:blipFill>
                <a:blip r:embed="rId11"/>
                <a:stretch>
                  <a:fillRect b="-32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5EF088F-0E2F-EBD7-44FB-B2D36DFD33F9}"/>
                  </a:ext>
                </a:extLst>
              </p:cNvPr>
              <p:cNvSpPr txBox="1"/>
              <p:nvPr/>
            </p:nvSpPr>
            <p:spPr>
              <a:xfrm>
                <a:off x="10098604" y="4645492"/>
                <a:ext cx="2069334" cy="249299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1/3</m:t>
                      </m:r>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1/3</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1/3</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0</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1/3</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1/3</m:t>
                      </m:r>
                    </m:oMath>
                  </m:oMathPara>
                </a14:m>
                <a:endParaRPr lang="en-US" sz="2400" dirty="0"/>
              </a:p>
              <a:p>
                <a:endParaRPr lang="en-US" dirty="0"/>
              </a:p>
              <a:p>
                <a:endParaRPr lang="en-US" dirty="0"/>
              </a:p>
            </p:txBody>
          </p:sp>
        </mc:Choice>
        <mc:Fallback>
          <p:sp>
            <p:nvSpPr>
              <p:cNvPr id="20" name="TextBox 19">
                <a:extLst>
                  <a:ext uri="{FF2B5EF4-FFF2-40B4-BE49-F238E27FC236}">
                    <a16:creationId xmlns:a16="http://schemas.microsoft.com/office/drawing/2014/main" id="{55EF088F-0E2F-EBD7-44FB-B2D36DFD33F9}"/>
                  </a:ext>
                </a:extLst>
              </p:cNvPr>
              <p:cNvSpPr txBox="1">
                <a:spLocks noRot="1" noChangeAspect="1" noMove="1" noResize="1" noEditPoints="1" noAdjustHandles="1" noChangeArrowheads="1" noChangeShapeType="1" noTextEdit="1"/>
              </p:cNvSpPr>
              <p:nvPr/>
            </p:nvSpPr>
            <p:spPr>
              <a:xfrm>
                <a:off x="10098604" y="4645492"/>
                <a:ext cx="2069334" cy="249299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B4CADB44-352A-D5FF-581E-98E7C3045CDC}"/>
                  </a:ext>
                </a:extLst>
              </p:cNvPr>
              <p:cNvSpPr txBox="1"/>
              <p:nvPr/>
            </p:nvSpPr>
            <p:spPr>
              <a:xfrm>
                <a:off x="9675744" y="5172279"/>
                <a:ext cx="589547"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p:sp>
            <p:nvSpPr>
              <p:cNvPr id="21" name="TextBox 20">
                <a:extLst>
                  <a:ext uri="{FF2B5EF4-FFF2-40B4-BE49-F238E27FC236}">
                    <a16:creationId xmlns:a16="http://schemas.microsoft.com/office/drawing/2014/main" id="{B4CADB44-352A-D5FF-581E-98E7C3045CDC}"/>
                  </a:ext>
                </a:extLst>
              </p:cNvPr>
              <p:cNvSpPr txBox="1">
                <a:spLocks noRot="1" noChangeAspect="1" noMove="1" noResize="1" noEditPoints="1" noAdjustHandles="1" noChangeArrowheads="1" noChangeShapeType="1" noTextEdit="1"/>
              </p:cNvSpPr>
              <p:nvPr/>
            </p:nvSpPr>
            <p:spPr>
              <a:xfrm>
                <a:off x="9675744" y="5172279"/>
                <a:ext cx="589547" cy="461665"/>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65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1ABCE8-EB30-5BAD-F47F-141453B229D7}"/>
              </a:ext>
            </a:extLst>
          </p:cNvPr>
          <p:cNvSpPr>
            <a:spLocks noGrp="1"/>
          </p:cNvSpPr>
          <p:nvPr>
            <p:ph type="title"/>
          </p:nvPr>
        </p:nvSpPr>
        <p:spPr>
          <a:xfrm>
            <a:off x="5793150" y="1283479"/>
            <a:ext cx="5737859" cy="1097280"/>
          </a:xfrm>
        </p:spPr>
        <p:txBody>
          <a:bodyPr>
            <a:normAutofit/>
          </a:bodyPr>
          <a:lstStyle/>
          <a:p>
            <a:r>
              <a:rPr lang="en-US" dirty="0"/>
              <a:t>What is our goal in RL?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4361F1-24F2-36CC-E83D-184FB36AEAD3}"/>
                  </a:ext>
                </a:extLst>
              </p:cNvPr>
              <p:cNvSpPr>
                <a:spLocks noGrp="1"/>
              </p:cNvSpPr>
              <p:nvPr>
                <p:ph idx="1"/>
              </p:nvPr>
            </p:nvSpPr>
            <p:spPr>
              <a:xfrm>
                <a:off x="5029200" y="2425018"/>
                <a:ext cx="6501809" cy="4104448"/>
              </a:xfrm>
            </p:spPr>
            <p:txBody>
              <a:bodyPr>
                <a:normAutofit/>
              </a:bodyPr>
              <a:lstStyle/>
              <a:p>
                <a:r>
                  <a:rPr lang="en-US" sz="2400" dirty="0"/>
                  <a:t>We Are an Agent in some environment where we observe the current state </a:t>
                </a:r>
                <a14:m>
                  <m:oMath xmlns:m="http://schemas.openxmlformats.org/officeDocument/2006/math">
                    <m:r>
                      <a:rPr lang="en-US" sz="2400" b="0" i="1" smtClean="0">
                        <a:solidFill>
                          <a:srgbClr val="D2A000"/>
                        </a:solidFill>
                        <a:latin typeface="Cambria Math" panose="02040503050406030204" pitchFamily="18" charset="0"/>
                      </a:rPr>
                      <m:t>𝑠</m:t>
                    </m:r>
                  </m:oMath>
                </a14:m>
                <a:r>
                  <a:rPr lang="en-US" sz="2400" dirty="0"/>
                  <a:t>, receive a reward </a:t>
                </a:r>
                <a14:m>
                  <m:oMath xmlns:m="http://schemas.openxmlformats.org/officeDocument/2006/math">
                    <m:r>
                      <a:rPr lang="en-US" sz="2400" b="0" i="1" smtClean="0">
                        <a:solidFill>
                          <a:srgbClr val="0070C0"/>
                        </a:solidFill>
                        <a:latin typeface="Cambria Math" panose="02040503050406030204" pitchFamily="18" charset="0"/>
                      </a:rPr>
                      <m:t>𝑟</m:t>
                    </m:r>
                  </m:oMath>
                </a14:m>
                <a:r>
                  <a:rPr lang="en-US" sz="2400" dirty="0"/>
                  <a:t>, and take some action </a:t>
                </a:r>
                <a14:m>
                  <m:oMath xmlns:m="http://schemas.openxmlformats.org/officeDocument/2006/math">
                    <m:r>
                      <a:rPr lang="en-US" sz="2400" b="0" i="1" smtClean="0">
                        <a:solidFill>
                          <a:srgbClr val="C00000"/>
                        </a:solidFill>
                        <a:latin typeface="Cambria Math" panose="02040503050406030204" pitchFamily="18" charset="0"/>
                      </a:rPr>
                      <m:t>𝑎</m:t>
                    </m:r>
                  </m:oMath>
                </a14:m>
                <a:endParaRPr lang="en-US" sz="2400" dirty="0"/>
              </a:p>
              <a:p>
                <a:r>
                  <a:rPr lang="en-US" sz="2400" dirty="0"/>
                  <a:t>We care more about rewards now than rewards later because we are unsure about the future. </a:t>
                </a:r>
              </a:p>
              <a:p>
                <a:r>
                  <a:rPr lang="en-US" sz="2400" dirty="0"/>
                  <a:t>The amount we discount future rewards is </a:t>
                </a:r>
                <a14:m>
                  <m:oMath xmlns:m="http://schemas.openxmlformats.org/officeDocument/2006/math">
                    <m:r>
                      <a:rPr lang="en-US" sz="2400" b="0" i="1" smtClean="0">
                        <a:solidFill>
                          <a:schemeClr val="bg2">
                            <a:lumMod val="50000"/>
                          </a:schemeClr>
                        </a:solidFill>
                        <a:latin typeface="Cambria Math" panose="02040503050406030204" pitchFamily="18" charset="0"/>
                      </a:rPr>
                      <m:t>𝛾</m:t>
                    </m:r>
                  </m:oMath>
                </a14:m>
                <a:r>
                  <a:rPr lang="en-US" sz="2400" dirty="0"/>
                  <a:t> where </a:t>
                </a:r>
                <a14:m>
                  <m:oMath xmlns:m="http://schemas.openxmlformats.org/officeDocument/2006/math">
                    <m:r>
                      <a:rPr lang="en-US" sz="2400" b="0" i="0" smtClean="0">
                        <a:solidFill>
                          <a:schemeClr val="bg2">
                            <a:lumMod val="50000"/>
                          </a:schemeClr>
                        </a:solidFill>
                        <a:latin typeface="Cambria Math" panose="02040503050406030204" pitchFamily="18" charset="0"/>
                      </a:rPr>
                      <m:t>0&gt;</m:t>
                    </m:r>
                    <m:r>
                      <a:rPr lang="en-US" sz="2400" i="1" smtClean="0">
                        <a:solidFill>
                          <a:schemeClr val="bg2">
                            <a:lumMod val="50000"/>
                          </a:schemeClr>
                        </a:solidFill>
                        <a:latin typeface="Cambria Math" panose="02040503050406030204" pitchFamily="18" charset="0"/>
                      </a:rPr>
                      <m:t>𝛾</m:t>
                    </m:r>
                    <m:r>
                      <a:rPr lang="en-US" sz="2400" b="0" i="1" smtClean="0">
                        <a:solidFill>
                          <a:schemeClr val="bg2">
                            <a:lumMod val="50000"/>
                          </a:schemeClr>
                        </a:solidFill>
                        <a:latin typeface="Cambria Math" panose="02040503050406030204" pitchFamily="18" charset="0"/>
                      </a:rPr>
                      <m:t>≥1</m:t>
                    </m:r>
                  </m:oMath>
                </a14:m>
                <a:endParaRPr lang="en-US" sz="2400" dirty="0"/>
              </a:p>
              <a:p>
                <a:endParaRPr lang="en-US" dirty="0"/>
              </a:p>
            </p:txBody>
          </p:sp>
        </mc:Choice>
        <mc:Fallback>
          <p:sp>
            <p:nvSpPr>
              <p:cNvPr id="3" name="Content Placeholder 2">
                <a:extLst>
                  <a:ext uri="{FF2B5EF4-FFF2-40B4-BE49-F238E27FC236}">
                    <a16:creationId xmlns:a16="http://schemas.microsoft.com/office/drawing/2014/main" id="{BC4361F1-24F2-36CC-E83D-184FB36AEAD3}"/>
                  </a:ext>
                </a:extLst>
              </p:cNvPr>
              <p:cNvSpPr>
                <a:spLocks noGrp="1" noRot="1" noChangeAspect="1" noMove="1" noResize="1" noEditPoints="1" noAdjustHandles="1" noChangeArrowheads="1" noChangeShapeType="1" noTextEdit="1"/>
              </p:cNvSpPr>
              <p:nvPr>
                <p:ph idx="1"/>
              </p:nvPr>
            </p:nvSpPr>
            <p:spPr>
              <a:xfrm>
                <a:off x="5029200" y="2425018"/>
                <a:ext cx="6501809" cy="4104448"/>
              </a:xfrm>
              <a:blipFill>
                <a:blip r:embed="rId2"/>
                <a:stretch>
                  <a:fillRect l="-843" t="-594" r="-1781"/>
                </a:stretch>
              </a:blipFill>
            </p:spPr>
            <p:txBody>
              <a:bodyPr/>
              <a:lstStyle/>
              <a:p>
                <a:r>
                  <a:rPr lang="en-US">
                    <a:noFill/>
                  </a:rPr>
                  <a:t> </a:t>
                </a:r>
              </a:p>
            </p:txBody>
          </p:sp>
        </mc:Fallback>
      </mc:AlternateContent>
      <p:pic>
        <p:nvPicPr>
          <p:cNvPr id="4" name="Picture 3" descr="A diagram of a robot&#10;&#10;AI-generated content may be incorrect.">
            <a:extLst>
              <a:ext uri="{FF2B5EF4-FFF2-40B4-BE49-F238E27FC236}">
                <a16:creationId xmlns:a16="http://schemas.microsoft.com/office/drawing/2014/main" id="{992E7973-B0BE-CBAB-4EE0-14CF3C0C0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69" y="2181034"/>
            <a:ext cx="4343400" cy="3898201"/>
          </a:xfrm>
          <a:prstGeom prst="rect">
            <a:avLst/>
          </a:prstGeom>
        </p:spPr>
      </p:pic>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6630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711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13623-E89A-5F0F-35D9-DCB3141F1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CF266-A0EF-4A29-23A5-2064CA2BB85A}"/>
              </a:ext>
            </a:extLst>
          </p:cNvPr>
          <p:cNvSpPr>
            <a:spLocks noGrp="1"/>
          </p:cNvSpPr>
          <p:nvPr>
            <p:ph type="title"/>
          </p:nvPr>
        </p:nvSpPr>
        <p:spPr>
          <a:xfrm>
            <a:off x="307024" y="1068809"/>
            <a:ext cx="10890929" cy="1097280"/>
          </a:xfrm>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1D76258-EBA2-E4E4-3591-5CF554C825CF}"/>
                  </a:ext>
                </a:extLst>
              </p:cNvPr>
              <p:cNvSpPr>
                <a:spLocks noGrp="1"/>
              </p:cNvSpPr>
              <p:nvPr>
                <p:ph idx="1"/>
              </p:nvPr>
            </p:nvSpPr>
            <p:spPr>
              <a:xfrm>
                <a:off x="-27374" y="1666015"/>
                <a:ext cx="6345960" cy="2179372"/>
              </a:xfrm>
            </p:spPr>
            <p:txBody>
              <a:bodyPr>
                <a:normAutofit/>
              </a:bodyPr>
              <a:lstStyle/>
              <a:p>
                <a:pPr marL="0" indent="0">
                  <a:buNone/>
                </a:pPr>
                <a:r>
                  <a:rPr lang="en-US" sz="3200" dirty="0"/>
                  <a:t>Lets work through an example:</a:t>
                </a:r>
              </a:p>
              <a:p>
                <a:pPr marL="0" indent="0">
                  <a:buNone/>
                </a:pPr>
                <a14:m>
                  <m:oMathPara xmlns:m="http://schemas.openxmlformats.org/officeDocument/2006/math">
                    <m:oMathParaPr>
                      <m:jc m:val="centerGroup"/>
                    </m:oMathParaPr>
                    <m:oMath xmlns:m="http://schemas.openxmlformats.org/officeDocument/2006/math">
                      <m:r>
                        <a:rPr lang="en-US" sz="3200" i="1">
                          <a:solidFill>
                            <a:srgbClr val="00B050"/>
                          </a:solidFill>
                          <a:latin typeface="Cambria Math" panose="02040503050406030204" pitchFamily="18" charset="0"/>
                        </a:rPr>
                        <m:t>𝜋</m:t>
                      </m:r>
                      <m:r>
                        <a:rPr lang="en-US" sz="3200" b="0" i="1" smtClean="0">
                          <a:solidFill>
                            <a:schemeClr val="tx1"/>
                          </a:solidFill>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smtClean="0">
                              <a:solidFill>
                                <a:srgbClr val="D2A000"/>
                              </a:solidFill>
                              <a:latin typeface="Cambria Math" panose="02040503050406030204" pitchFamily="18" charset="0"/>
                            </a:rPr>
                            <m:t>0</m:t>
                          </m:r>
                          <m:r>
                            <a:rPr lang="en-US" sz="3200" i="1">
                              <a:solidFill>
                                <a:srgbClr val="C00000"/>
                              </a:solidFill>
                              <a:latin typeface="Cambria Math" panose="02040503050406030204" pitchFamily="18" charset="0"/>
                            </a:rPr>
                            <m:t>:→</m:t>
                          </m:r>
                          <m:r>
                            <a:rPr lang="en-US" sz="3200" i="1" smtClean="0">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1</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2</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3</m:t>
                          </m:r>
                          <m:r>
                            <a:rPr lang="en-US" sz="3200" i="1">
                              <a:solidFill>
                                <a:srgbClr val="C00000"/>
                              </a:solidFill>
                              <a:latin typeface="Cambria Math" panose="02040503050406030204" pitchFamily="18" charset="0"/>
                            </a:rPr>
                            <m:t>:→</m:t>
                          </m:r>
                        </m:e>
                      </m:d>
                    </m:oMath>
                  </m:oMathPara>
                </a14:m>
                <a:endParaRPr lang="en-US" sz="3200" dirty="0"/>
              </a:p>
              <a:p>
                <a:pPr marL="0" indent="0">
                  <a:buNone/>
                </a:pPr>
                <a:endParaRPr lang="en-US" sz="3200" dirty="0"/>
              </a:p>
            </p:txBody>
          </p:sp>
        </mc:Choice>
        <mc:Fallback>
          <p:sp>
            <p:nvSpPr>
              <p:cNvPr id="3" name="Content Placeholder 2">
                <a:extLst>
                  <a:ext uri="{FF2B5EF4-FFF2-40B4-BE49-F238E27FC236}">
                    <a16:creationId xmlns:a16="http://schemas.microsoft.com/office/drawing/2014/main" id="{81D76258-EBA2-E4E4-3591-5CF554C825CF}"/>
                  </a:ext>
                </a:extLst>
              </p:cNvPr>
              <p:cNvSpPr>
                <a:spLocks noGrp="1" noRot="1" noChangeAspect="1" noMove="1" noResize="1" noEditPoints="1" noAdjustHandles="1" noChangeArrowheads="1" noChangeShapeType="1" noTextEdit="1"/>
              </p:cNvSpPr>
              <p:nvPr>
                <p:ph idx="1"/>
              </p:nvPr>
            </p:nvSpPr>
            <p:spPr>
              <a:xfrm>
                <a:off x="-27374" y="1666015"/>
                <a:ext cx="6345960" cy="2179372"/>
              </a:xfrm>
              <a:blipFill>
                <a:blip r:embed="rId2"/>
                <a:stretch>
                  <a:fillRect l="-2498" t="-1955"/>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34DC4F85-9B28-76E0-7042-D7E2C16F7679}"/>
              </a:ext>
            </a:extLst>
          </p:cNvPr>
          <p:cNvPicPr>
            <a:picLocks noChangeAspect="1"/>
          </p:cNvPicPr>
          <p:nvPr/>
        </p:nvPicPr>
        <p:blipFill>
          <a:blip r:embed="rId3"/>
          <a:srcRect l="1027" r="1027"/>
          <a:stretch/>
        </p:blipFill>
        <p:spPr>
          <a:xfrm>
            <a:off x="0" y="4093508"/>
            <a:ext cx="2759432" cy="2764492"/>
          </a:xfrm>
          <a:prstGeom prst="rect">
            <a:avLst/>
          </a:prstGeom>
        </p:spPr>
      </p:pic>
      <p:sp>
        <p:nvSpPr>
          <p:cNvPr id="7" name="TextBox 6">
            <a:extLst>
              <a:ext uri="{FF2B5EF4-FFF2-40B4-BE49-F238E27FC236}">
                <a16:creationId xmlns:a16="http://schemas.microsoft.com/office/drawing/2014/main" id="{0693D9D2-05F5-85FC-CB4C-E367279C2A2B}"/>
              </a:ext>
            </a:extLst>
          </p:cNvPr>
          <p:cNvSpPr txBox="1"/>
          <p:nvPr/>
        </p:nvSpPr>
        <p:spPr>
          <a:xfrm>
            <a:off x="-5318" y="4060717"/>
            <a:ext cx="856527" cy="584775"/>
          </a:xfrm>
          <a:prstGeom prst="rect">
            <a:avLst/>
          </a:prstGeom>
          <a:noFill/>
        </p:spPr>
        <p:txBody>
          <a:bodyPr wrap="square" rtlCol="0">
            <a:spAutoFit/>
          </a:bodyPr>
          <a:lstStyle/>
          <a:p>
            <a:r>
              <a:rPr lang="en-US" sz="3200" dirty="0">
                <a:solidFill>
                  <a:srgbClr val="D2A000"/>
                </a:solidFill>
              </a:rPr>
              <a:t>0</a:t>
            </a:r>
          </a:p>
        </p:txBody>
      </p:sp>
      <p:sp>
        <p:nvSpPr>
          <p:cNvPr id="8" name="TextBox 7">
            <a:extLst>
              <a:ext uri="{FF2B5EF4-FFF2-40B4-BE49-F238E27FC236}">
                <a16:creationId xmlns:a16="http://schemas.microsoft.com/office/drawing/2014/main" id="{A439B352-328D-69E2-9EA1-42D959E6FD7E}"/>
              </a:ext>
            </a:extLst>
          </p:cNvPr>
          <p:cNvSpPr txBox="1"/>
          <p:nvPr/>
        </p:nvSpPr>
        <p:spPr>
          <a:xfrm>
            <a:off x="1379716" y="4060717"/>
            <a:ext cx="856527" cy="584775"/>
          </a:xfrm>
          <a:prstGeom prst="rect">
            <a:avLst/>
          </a:prstGeom>
          <a:noFill/>
        </p:spPr>
        <p:txBody>
          <a:bodyPr wrap="square" rtlCol="0">
            <a:spAutoFit/>
          </a:bodyPr>
          <a:lstStyle/>
          <a:p>
            <a:r>
              <a:rPr lang="en-US" sz="3200" dirty="0">
                <a:solidFill>
                  <a:srgbClr val="D2A000"/>
                </a:solidFill>
              </a:rPr>
              <a:t>1</a:t>
            </a:r>
          </a:p>
        </p:txBody>
      </p:sp>
      <p:sp>
        <p:nvSpPr>
          <p:cNvPr id="9" name="TextBox 8">
            <a:extLst>
              <a:ext uri="{FF2B5EF4-FFF2-40B4-BE49-F238E27FC236}">
                <a16:creationId xmlns:a16="http://schemas.microsoft.com/office/drawing/2014/main" id="{EB91078D-4E85-CE25-9739-89CE356D4F39}"/>
              </a:ext>
            </a:extLst>
          </p:cNvPr>
          <p:cNvSpPr txBox="1"/>
          <p:nvPr/>
        </p:nvSpPr>
        <p:spPr>
          <a:xfrm>
            <a:off x="-66033" y="5403112"/>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AA77F14D-7752-3F90-5D64-2FA7A929BFAB}"/>
              </a:ext>
            </a:extLst>
          </p:cNvPr>
          <p:cNvSpPr txBox="1"/>
          <p:nvPr/>
        </p:nvSpPr>
        <p:spPr>
          <a:xfrm>
            <a:off x="1346699" y="5396165"/>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CB306E9E-E5A9-9970-B839-3DB655A6FCF5}"/>
                  </a:ext>
                </a:extLst>
              </p:cNvPr>
              <p:cNvGraphicFramePr>
                <a:graphicFrameLocks noGrp="1"/>
              </p:cNvGraphicFramePr>
              <p:nvPr/>
            </p:nvGraphicFramePr>
            <p:xfrm>
              <a:off x="8110917" y="1881345"/>
              <a:ext cx="4057021" cy="2372372"/>
            </p:xfrm>
            <a:graphic>
              <a:graphicData uri="http://schemas.openxmlformats.org/drawingml/2006/table">
                <a:tbl>
                  <a:tblPr firstRow="1" bandRow="1">
                    <a:tableStyleId>{E8034E78-7F5D-4C2E-B375-FC64B27BC917}</a:tableStyleId>
                  </a:tblPr>
                  <a:tblGrid>
                    <a:gridCol w="353761">
                      <a:extLst>
                        <a:ext uri="{9D8B030D-6E8A-4147-A177-3AD203B41FA5}">
                          <a16:colId xmlns:a16="http://schemas.microsoft.com/office/drawing/2014/main" val="2686581"/>
                        </a:ext>
                      </a:extLst>
                    </a:gridCol>
                    <a:gridCol w="294311">
                      <a:extLst>
                        <a:ext uri="{9D8B030D-6E8A-4147-A177-3AD203B41FA5}">
                          <a16:colId xmlns:a16="http://schemas.microsoft.com/office/drawing/2014/main" val="3291580236"/>
                        </a:ext>
                      </a:extLst>
                    </a:gridCol>
                    <a:gridCol w="553453">
                      <a:extLst>
                        <a:ext uri="{9D8B030D-6E8A-4147-A177-3AD203B41FA5}">
                          <a16:colId xmlns:a16="http://schemas.microsoft.com/office/drawing/2014/main" val="1070491557"/>
                        </a:ext>
                      </a:extLst>
                    </a:gridCol>
                    <a:gridCol w="565484">
                      <a:extLst>
                        <a:ext uri="{9D8B030D-6E8A-4147-A177-3AD203B41FA5}">
                          <a16:colId xmlns:a16="http://schemas.microsoft.com/office/drawing/2014/main" val="395356108"/>
                        </a:ext>
                      </a:extLst>
                    </a:gridCol>
                    <a:gridCol w="565485">
                      <a:extLst>
                        <a:ext uri="{9D8B030D-6E8A-4147-A177-3AD203B41FA5}">
                          <a16:colId xmlns:a16="http://schemas.microsoft.com/office/drawing/2014/main" val="41222295"/>
                        </a:ext>
                      </a:extLst>
                    </a:gridCol>
                    <a:gridCol w="577515">
                      <a:extLst>
                        <a:ext uri="{9D8B030D-6E8A-4147-A177-3AD203B41FA5}">
                          <a16:colId xmlns:a16="http://schemas.microsoft.com/office/drawing/2014/main" val="2245702635"/>
                        </a:ext>
                      </a:extLst>
                    </a:gridCol>
                    <a:gridCol w="589548">
                      <a:extLst>
                        <a:ext uri="{9D8B030D-6E8A-4147-A177-3AD203B41FA5}">
                          <a16:colId xmlns:a16="http://schemas.microsoft.com/office/drawing/2014/main" val="1086080346"/>
                        </a:ext>
                      </a:extLst>
                    </a:gridCol>
                    <a:gridCol w="557464">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1" name="Table 10">
                <a:extLst>
                  <a:ext uri="{FF2B5EF4-FFF2-40B4-BE49-F238E27FC236}">
                    <a16:creationId xmlns:a16="http://schemas.microsoft.com/office/drawing/2014/main" id="{CB306E9E-E5A9-9970-B839-3DB655A6FCF5}"/>
                  </a:ext>
                </a:extLst>
              </p:cNvPr>
              <p:cNvGraphicFramePr>
                <a:graphicFrameLocks noGrp="1"/>
              </p:cNvGraphicFramePr>
              <p:nvPr/>
            </p:nvGraphicFramePr>
            <p:xfrm>
              <a:off x="8110917" y="1881345"/>
              <a:ext cx="4057021" cy="2372372"/>
            </p:xfrm>
            <a:graphic>
              <a:graphicData uri="http://schemas.openxmlformats.org/drawingml/2006/table">
                <a:tbl>
                  <a:tblPr firstRow="1" bandRow="1">
                    <a:tableStyleId>{E8034E78-7F5D-4C2E-B375-FC64B27BC917}</a:tableStyleId>
                  </a:tblPr>
                  <a:tblGrid>
                    <a:gridCol w="353761">
                      <a:extLst>
                        <a:ext uri="{9D8B030D-6E8A-4147-A177-3AD203B41FA5}">
                          <a16:colId xmlns:a16="http://schemas.microsoft.com/office/drawing/2014/main" val="2686581"/>
                        </a:ext>
                      </a:extLst>
                    </a:gridCol>
                    <a:gridCol w="294311">
                      <a:extLst>
                        <a:ext uri="{9D8B030D-6E8A-4147-A177-3AD203B41FA5}">
                          <a16:colId xmlns:a16="http://schemas.microsoft.com/office/drawing/2014/main" val="3291580236"/>
                        </a:ext>
                      </a:extLst>
                    </a:gridCol>
                    <a:gridCol w="553453">
                      <a:extLst>
                        <a:ext uri="{9D8B030D-6E8A-4147-A177-3AD203B41FA5}">
                          <a16:colId xmlns:a16="http://schemas.microsoft.com/office/drawing/2014/main" val="1070491557"/>
                        </a:ext>
                      </a:extLst>
                    </a:gridCol>
                    <a:gridCol w="565484">
                      <a:extLst>
                        <a:ext uri="{9D8B030D-6E8A-4147-A177-3AD203B41FA5}">
                          <a16:colId xmlns:a16="http://schemas.microsoft.com/office/drawing/2014/main" val="395356108"/>
                        </a:ext>
                      </a:extLst>
                    </a:gridCol>
                    <a:gridCol w="565485">
                      <a:extLst>
                        <a:ext uri="{9D8B030D-6E8A-4147-A177-3AD203B41FA5}">
                          <a16:colId xmlns:a16="http://schemas.microsoft.com/office/drawing/2014/main" val="41222295"/>
                        </a:ext>
                      </a:extLst>
                    </a:gridCol>
                    <a:gridCol w="577515">
                      <a:extLst>
                        <a:ext uri="{9D8B030D-6E8A-4147-A177-3AD203B41FA5}">
                          <a16:colId xmlns:a16="http://schemas.microsoft.com/office/drawing/2014/main" val="2245702635"/>
                        </a:ext>
                      </a:extLst>
                    </a:gridCol>
                    <a:gridCol w="589548">
                      <a:extLst>
                        <a:ext uri="{9D8B030D-6E8A-4147-A177-3AD203B41FA5}">
                          <a16:colId xmlns:a16="http://schemas.microsoft.com/office/drawing/2014/main" val="1086080346"/>
                        </a:ext>
                      </a:extLst>
                    </a:gridCol>
                    <a:gridCol w="557464">
                      <a:extLst>
                        <a:ext uri="{9D8B030D-6E8A-4147-A177-3AD203B41FA5}">
                          <a16:colId xmlns:a16="http://schemas.microsoft.com/office/drawing/2014/main" val="1994523226"/>
                        </a:ext>
                      </a:extLst>
                    </a:gridCol>
                  </a:tblGrid>
                  <a:tr h="701040">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endParaRPr lang="en-US"/>
                        </a:p>
                      </a:txBody>
                      <a:tcPr>
                        <a:blipFill>
                          <a:blip r:embed="rId4"/>
                          <a:stretch>
                            <a:fillRect l="-118367" t="-173913" r="-1146939" b="-318841"/>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4"/>
                          <a:stretch>
                            <a:fillRect l="-118367" t="-273913" r="-1146939" b="-218841"/>
                          </a:stretch>
                        </a:blip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314AAAC-AB1B-18A6-3243-A283FFCB83C2}"/>
                  </a:ext>
                </a:extLst>
              </p:cNvPr>
              <p:cNvSpPr txBox="1"/>
              <p:nvPr/>
            </p:nvSpPr>
            <p:spPr>
              <a:xfrm>
                <a:off x="280368" y="478665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4" name="TextBox 3">
                <a:extLst>
                  <a:ext uri="{FF2B5EF4-FFF2-40B4-BE49-F238E27FC236}">
                    <a16:creationId xmlns:a16="http://schemas.microsoft.com/office/drawing/2014/main" id="{3314AAAC-AB1B-18A6-3243-A283FFCB83C2}"/>
                  </a:ext>
                </a:extLst>
              </p:cNvPr>
              <p:cNvSpPr txBox="1">
                <a:spLocks noRot="1" noChangeAspect="1" noMove="1" noResize="1" noEditPoints="1" noAdjustHandles="1" noChangeArrowheads="1" noChangeShapeType="1" noTextEdit="1"/>
              </p:cNvSpPr>
              <p:nvPr/>
            </p:nvSpPr>
            <p:spPr>
              <a:xfrm>
                <a:off x="280368" y="478665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CA3EEFF-3E31-FA72-7F18-96761C92A2AC}"/>
                  </a:ext>
                </a:extLst>
              </p:cNvPr>
              <p:cNvSpPr txBox="1"/>
              <p:nvPr/>
            </p:nvSpPr>
            <p:spPr>
              <a:xfrm>
                <a:off x="280367" y="5852654"/>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5" name="TextBox 4">
                <a:extLst>
                  <a:ext uri="{FF2B5EF4-FFF2-40B4-BE49-F238E27FC236}">
                    <a16:creationId xmlns:a16="http://schemas.microsoft.com/office/drawing/2014/main" id="{3CA3EEFF-3E31-FA72-7F18-96761C92A2AC}"/>
                  </a:ext>
                </a:extLst>
              </p:cNvPr>
              <p:cNvSpPr txBox="1">
                <a:spLocks noRot="1" noChangeAspect="1" noMove="1" noResize="1" noEditPoints="1" noAdjustHandles="1" noChangeArrowheads="1" noChangeShapeType="1" noTextEdit="1"/>
              </p:cNvSpPr>
              <p:nvPr/>
            </p:nvSpPr>
            <p:spPr>
              <a:xfrm>
                <a:off x="280367" y="5852654"/>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BB547DE-57E9-2A12-7C1A-29344D7B2FD6}"/>
                  </a:ext>
                </a:extLst>
              </p:cNvPr>
              <p:cNvSpPr txBox="1"/>
              <p:nvPr/>
            </p:nvSpPr>
            <p:spPr>
              <a:xfrm>
                <a:off x="2221482" y="48740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3" name="TextBox 12">
                <a:extLst>
                  <a:ext uri="{FF2B5EF4-FFF2-40B4-BE49-F238E27FC236}">
                    <a16:creationId xmlns:a16="http://schemas.microsoft.com/office/drawing/2014/main" id="{7BB547DE-57E9-2A12-7C1A-29344D7B2FD6}"/>
                  </a:ext>
                </a:extLst>
              </p:cNvPr>
              <p:cNvSpPr txBox="1">
                <a:spLocks noRot="1" noChangeAspect="1" noMove="1" noResize="1" noEditPoints="1" noAdjustHandles="1" noChangeArrowheads="1" noChangeShapeType="1" noTextEdit="1"/>
              </p:cNvSpPr>
              <p:nvPr/>
            </p:nvSpPr>
            <p:spPr>
              <a:xfrm>
                <a:off x="2221482" y="4874085"/>
                <a:ext cx="856527"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4331E97-051F-A2BE-1BBE-899866A7A7B3}"/>
                  </a:ext>
                </a:extLst>
              </p:cNvPr>
              <p:cNvSpPr txBox="1"/>
              <p:nvPr/>
            </p:nvSpPr>
            <p:spPr>
              <a:xfrm>
                <a:off x="1659098" y="525880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4" name="TextBox 13">
                <a:extLst>
                  <a:ext uri="{FF2B5EF4-FFF2-40B4-BE49-F238E27FC236}">
                    <a16:creationId xmlns:a16="http://schemas.microsoft.com/office/drawing/2014/main" id="{34331E97-051F-A2BE-1BBE-899866A7A7B3}"/>
                  </a:ext>
                </a:extLst>
              </p:cNvPr>
              <p:cNvSpPr txBox="1">
                <a:spLocks noRot="1" noChangeAspect="1" noMove="1" noResize="1" noEditPoints="1" noAdjustHandles="1" noChangeArrowheads="1" noChangeShapeType="1" noTextEdit="1"/>
              </p:cNvSpPr>
              <p:nvPr/>
            </p:nvSpPr>
            <p:spPr>
              <a:xfrm>
                <a:off x="1659098" y="5258805"/>
                <a:ext cx="856527"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097A3BD8-4131-02A7-3BCA-F70B92428139}"/>
                  </a:ext>
                </a:extLst>
              </p:cNvPr>
              <p:cNvGraphicFramePr>
                <a:graphicFrameLocks noGrp="1"/>
              </p:cNvGraphicFramePr>
              <p:nvPr>
                <p:extLst>
                  <p:ext uri="{D42A27DB-BD31-4B8C-83A1-F6EECF244321}">
                    <p14:modId xmlns:p14="http://schemas.microsoft.com/office/powerpoint/2010/main" val="2075747266"/>
                  </p:ext>
                </p:extLst>
              </p:nvPr>
            </p:nvGraphicFramePr>
            <p:xfrm>
              <a:off x="2893686" y="4493883"/>
              <a:ext cx="2759432" cy="2089165"/>
            </p:xfrm>
            <a:graphic>
              <a:graphicData uri="http://schemas.openxmlformats.org/drawingml/2006/table">
                <a:tbl>
                  <a:tblPr firstRow="1" bandRow="1">
                    <a:tableStyleId>{E8034E78-7F5D-4C2E-B375-FC64B27BC917}</a:tableStyleId>
                  </a:tblPr>
                  <a:tblGrid>
                    <a:gridCol w="431354">
                      <a:extLst>
                        <a:ext uri="{9D8B030D-6E8A-4147-A177-3AD203B41FA5}">
                          <a16:colId xmlns:a16="http://schemas.microsoft.com/office/drawing/2014/main" val="2686581"/>
                        </a:ext>
                      </a:extLst>
                    </a:gridCol>
                    <a:gridCol w="721666">
                      <a:extLst>
                        <a:ext uri="{9D8B030D-6E8A-4147-A177-3AD203B41FA5}">
                          <a16:colId xmlns:a16="http://schemas.microsoft.com/office/drawing/2014/main" val="3291580236"/>
                        </a:ext>
                      </a:extLst>
                    </a:gridCol>
                    <a:gridCol w="749394">
                      <a:extLst>
                        <a:ext uri="{9D8B030D-6E8A-4147-A177-3AD203B41FA5}">
                          <a16:colId xmlns:a16="http://schemas.microsoft.com/office/drawing/2014/main" val="1070491557"/>
                        </a:ext>
                      </a:extLst>
                    </a:gridCol>
                    <a:gridCol w="85701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0070C0"/>
                              </a:solidFill>
                            </a:rPr>
                            <a:t>Q</a:t>
                          </a:r>
                        </a:p>
                      </a:txBody>
                      <a:tcPr/>
                    </a:tc>
                    <a:tc>
                      <a:txBody>
                        <a:bodyPr/>
                        <a:lstStyle/>
                        <a:p>
                          <a:r>
                            <a:rPr lang="en-US" sz="2000" b="1" dirty="0">
                              <a:solidFill>
                                <a:srgbClr val="0070C0"/>
                              </a:solidFill>
                            </a:rPr>
                            <a:t>E[R]</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0070C0"/>
                              </a:solidFill>
                            </a:rPr>
                            <a:t>1/3</a:t>
                          </a:r>
                        </a:p>
                      </a:txBody>
                      <a:tcPr>
                        <a:solidFill>
                          <a:srgbClr val="FFFF00"/>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0"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0"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2" name="Table 11">
                <a:extLst>
                  <a:ext uri="{FF2B5EF4-FFF2-40B4-BE49-F238E27FC236}">
                    <a16:creationId xmlns:a16="http://schemas.microsoft.com/office/drawing/2014/main" id="{097A3BD8-4131-02A7-3BCA-F70B92428139}"/>
                  </a:ext>
                </a:extLst>
              </p:cNvPr>
              <p:cNvGraphicFramePr>
                <a:graphicFrameLocks noGrp="1"/>
              </p:cNvGraphicFramePr>
              <p:nvPr>
                <p:extLst>
                  <p:ext uri="{D42A27DB-BD31-4B8C-83A1-F6EECF244321}">
                    <p14:modId xmlns:p14="http://schemas.microsoft.com/office/powerpoint/2010/main" val="2075747266"/>
                  </p:ext>
                </p:extLst>
              </p:nvPr>
            </p:nvGraphicFramePr>
            <p:xfrm>
              <a:off x="2893686" y="4493883"/>
              <a:ext cx="2759432" cy="2089165"/>
            </p:xfrm>
            <a:graphic>
              <a:graphicData uri="http://schemas.openxmlformats.org/drawingml/2006/table">
                <a:tbl>
                  <a:tblPr firstRow="1" bandRow="1">
                    <a:tableStyleId>{E8034E78-7F5D-4C2E-B375-FC64B27BC917}</a:tableStyleId>
                  </a:tblPr>
                  <a:tblGrid>
                    <a:gridCol w="431354">
                      <a:extLst>
                        <a:ext uri="{9D8B030D-6E8A-4147-A177-3AD203B41FA5}">
                          <a16:colId xmlns:a16="http://schemas.microsoft.com/office/drawing/2014/main" val="2686581"/>
                        </a:ext>
                      </a:extLst>
                    </a:gridCol>
                    <a:gridCol w="721666">
                      <a:extLst>
                        <a:ext uri="{9D8B030D-6E8A-4147-A177-3AD203B41FA5}">
                          <a16:colId xmlns:a16="http://schemas.microsoft.com/office/drawing/2014/main" val="3291580236"/>
                        </a:ext>
                      </a:extLst>
                    </a:gridCol>
                    <a:gridCol w="749394">
                      <a:extLst>
                        <a:ext uri="{9D8B030D-6E8A-4147-A177-3AD203B41FA5}">
                          <a16:colId xmlns:a16="http://schemas.microsoft.com/office/drawing/2014/main" val="1070491557"/>
                        </a:ext>
                      </a:extLst>
                    </a:gridCol>
                    <a:gridCol w="85701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0070C0"/>
                              </a:solidFill>
                            </a:rPr>
                            <a:t>Q</a:t>
                          </a:r>
                        </a:p>
                      </a:txBody>
                      <a:tcPr/>
                    </a:tc>
                    <a:tc>
                      <a:txBody>
                        <a:bodyPr/>
                        <a:lstStyle/>
                        <a:p>
                          <a:r>
                            <a:rPr lang="en-US" sz="2000" b="1" dirty="0">
                              <a:solidFill>
                                <a:srgbClr val="0070C0"/>
                              </a:solidFill>
                            </a:rPr>
                            <a:t>E[R]</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endParaRPr lang="en-US"/>
                        </a:p>
                      </a:txBody>
                      <a:tcPr>
                        <a:blipFill>
                          <a:blip r:embed="rId9"/>
                          <a:stretch>
                            <a:fillRect l="-59664" t="-108824" r="-223529" b="-323529"/>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9"/>
                          <a:stretch>
                            <a:fillRect l="-59664" t="-205797" r="-223529" b="-218841"/>
                          </a:stretch>
                        </a:blipFill>
                      </a:tcPr>
                    </a:tc>
                    <a:tc>
                      <a:txBody>
                        <a:bodyPr/>
                        <a:lstStyle/>
                        <a:p>
                          <a:r>
                            <a:rPr lang="en-US" sz="2000" b="1" dirty="0">
                              <a:solidFill>
                                <a:srgbClr val="0070C0"/>
                              </a:solidFill>
                            </a:rPr>
                            <a:t>1/3</a:t>
                          </a:r>
                        </a:p>
                      </a:txBody>
                      <a:tcPr>
                        <a:solidFill>
                          <a:srgbClr val="FFFF00"/>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endParaRPr lang="en-US"/>
                        </a:p>
                      </a:txBody>
                      <a:tcPr>
                        <a:blipFill>
                          <a:blip r:embed="rId9"/>
                          <a:stretch>
                            <a:fillRect l="-59664" t="-310294" r="-223529" b="-122059"/>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endParaRPr lang="en-US"/>
                        </a:p>
                      </a:txBody>
                      <a:tcPr>
                        <a:blipFill>
                          <a:blip r:embed="rId9"/>
                          <a:stretch>
                            <a:fillRect l="-59664" t="-404348" r="-223529" b="-20290"/>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24534AB-729D-B540-86F4-E4524BAC974B}"/>
                  </a:ext>
                </a:extLst>
              </p:cNvPr>
              <p:cNvSpPr txBox="1"/>
              <p:nvPr/>
            </p:nvSpPr>
            <p:spPr>
              <a:xfrm>
                <a:off x="24063" y="2897541"/>
                <a:ext cx="8086855" cy="13492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d>
                        <m:dPr>
                          <m:ctrlPr>
                            <a:rPr lang="en-US" sz="2800" b="0" i="1" smtClean="0">
                              <a:solidFill>
                                <a:schemeClr val="tx1"/>
                              </a:solidFill>
                              <a:latin typeface="Cambria Math" panose="02040503050406030204" pitchFamily="18" charset="0"/>
                            </a:rPr>
                          </m:ctrlPr>
                        </m:dPr>
                        <m:e>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sub>
                          </m:sSub>
                        </m:e>
                      </m:d>
                      <m:r>
                        <a:rPr lang="en-US" sz="2800" b="0" i="1" smtClean="0">
                          <a:solidFill>
                            <a:schemeClr val="tx1"/>
                          </a:solidFill>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𝔼</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solidFill>
                                <a:srgbClr val="0070C0"/>
                              </a:solidFill>
                              <a:latin typeface="Cambria Math" panose="02040503050406030204" pitchFamily="18" charset="0"/>
                              <a:ea typeface="Cambria Math" panose="02040503050406030204" pitchFamily="18" charset="0"/>
                            </a:rPr>
                            <m:t>𝑅</m:t>
                          </m:r>
                        </m:e>
                        <m:e>
                          <m:sSub>
                            <m:sSubPr>
                              <m:ctrlPr>
                                <a:rPr lang="en-US" sz="2800" b="0" i="1" smtClean="0">
                                  <a:solidFill>
                                    <a:srgbClr val="D2A000"/>
                                  </a:solidFill>
                                  <a:latin typeface="Cambria Math" panose="02040503050406030204" pitchFamily="18" charset="0"/>
                                  <a:ea typeface="Cambria Math" panose="02040503050406030204" pitchFamily="18" charset="0"/>
                                </a:rPr>
                              </m:ctrlPr>
                            </m:sSubPr>
                            <m:e>
                              <m:r>
                                <a:rPr lang="en-US" sz="2800" b="0" i="1" smtClean="0">
                                  <a:solidFill>
                                    <a:srgbClr val="D2A000"/>
                                  </a:solidFill>
                                  <a:latin typeface="Cambria Math" panose="02040503050406030204" pitchFamily="18" charset="0"/>
                                  <a:ea typeface="Cambria Math" panose="02040503050406030204" pitchFamily="18" charset="0"/>
                                </a:rPr>
                                <m:t>𝑠</m:t>
                              </m:r>
                            </m:e>
                            <m:sub>
                              <m:r>
                                <a:rPr lang="en-US" sz="2800" b="0" i="1" smtClean="0">
                                  <a:solidFill>
                                    <a:srgbClr val="D2A000"/>
                                  </a:solidFill>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solidFill>
                                    <a:srgbClr val="C00000"/>
                                  </a:solidFill>
                                  <a:latin typeface="Cambria Math" panose="02040503050406030204" pitchFamily="18" charset="0"/>
                                  <a:ea typeface="Cambria Math" panose="02040503050406030204" pitchFamily="18" charset="0"/>
                                </a:rPr>
                              </m:ctrlPr>
                            </m:sSubPr>
                            <m:e>
                              <m:r>
                                <a:rPr lang="en-US" sz="2800" b="0" i="1" smtClean="0">
                                  <a:solidFill>
                                    <a:srgbClr val="C00000"/>
                                  </a:solidFill>
                                  <a:latin typeface="Cambria Math" panose="02040503050406030204" pitchFamily="18" charset="0"/>
                                  <a:ea typeface="Cambria Math" panose="02040503050406030204" pitchFamily="18" charset="0"/>
                                </a:rPr>
                                <m:t>𝑎</m:t>
                              </m:r>
                            </m:e>
                            <m:sub>
                              <m:r>
                                <a:rPr lang="en-US" sz="2800" b="0" i="1" smtClean="0">
                                  <a:solidFill>
                                    <a:srgbClr val="C00000"/>
                                  </a:solidFill>
                                  <a:latin typeface="Cambria Math" panose="02040503050406030204" pitchFamily="18" charset="0"/>
                                  <a:ea typeface="Cambria Math" panose="02040503050406030204" pitchFamily="18" charset="0"/>
                                </a:rPr>
                                <m:t>𝑡</m:t>
                              </m:r>
                            </m:sub>
                          </m:sSub>
                        </m:e>
                      </m:d>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rgbClr val="D2A000"/>
                              </a:solidFill>
                              <a:latin typeface="Cambria Math" panose="02040503050406030204" pitchFamily="18" charset="0"/>
                              <a:ea typeface="Cambria Math" panose="02040503050406030204" pitchFamily="18" charset="0"/>
                            </a:rPr>
                            <m:t>𝑠</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rgbClr val="D2A000"/>
                              </a:solidFill>
                              <a:latin typeface="Cambria Math" panose="02040503050406030204" pitchFamily="18" charset="0"/>
                              <a:ea typeface="Cambria Math" panose="02040503050406030204" pitchFamily="18" charset="0"/>
                            </a:rPr>
                            <m:t>0</m:t>
                          </m:r>
                        </m:sub>
                        <m:sup>
                          <m:r>
                            <a:rPr lang="en-US" sz="2800" b="0" i="1" smtClean="0">
                              <a:solidFill>
                                <a:srgbClr val="D2A000"/>
                              </a:solidFill>
                              <a:latin typeface="Cambria Math" panose="02040503050406030204" pitchFamily="18" charset="0"/>
                              <a:ea typeface="Cambria Math" panose="02040503050406030204" pitchFamily="18" charset="0"/>
                            </a:rPr>
                            <m:t>3</m:t>
                          </m:r>
                        </m:sup>
                        <m:e>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r>
                                <a:rPr lang="en-US" sz="2800" b="0" i="1" smtClean="0">
                                  <a:solidFill>
                                    <a:srgbClr val="D2A000"/>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d>
                            <m:dPr>
                              <m:ctrlPr>
                                <a:rPr lang="en-US" sz="2800" b="0" i="1" smtClean="0">
                                  <a:solidFill>
                                    <a:schemeClr val="tx1"/>
                                  </a:solidFill>
                                  <a:latin typeface="Cambria Math" panose="02040503050406030204" pitchFamily="18" charset="0"/>
                                </a:rPr>
                              </m:ctrlPr>
                            </m:dPr>
                            <m:e>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r>
                                    <a:rPr lang="en-US" sz="2800" b="0" i="1" smtClean="0">
                                      <a:solidFill>
                                        <a:srgbClr val="D2A000"/>
                                      </a:solidFill>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r>
                                    <a:rPr lang="en-US" sz="2800" b="0" i="1" smtClean="0">
                                      <a:solidFill>
                                        <a:srgbClr val="C00000"/>
                                      </a:solidFill>
                                      <a:latin typeface="Cambria Math" panose="02040503050406030204" pitchFamily="18" charset="0"/>
                                    </a:rPr>
                                    <m:t>+1</m:t>
                                  </m:r>
                                </m:sub>
                              </m:sSub>
                            </m:e>
                          </m:d>
                        </m:e>
                      </m:nary>
                    </m:oMath>
                  </m:oMathPara>
                </a14:m>
                <a:endParaRPr lang="en-US" sz="2800" dirty="0"/>
              </a:p>
            </p:txBody>
          </p:sp>
        </mc:Choice>
        <mc:Fallback>
          <p:sp>
            <p:nvSpPr>
              <p:cNvPr id="15" name="TextBox 14">
                <a:extLst>
                  <a:ext uri="{FF2B5EF4-FFF2-40B4-BE49-F238E27FC236}">
                    <a16:creationId xmlns:a16="http://schemas.microsoft.com/office/drawing/2014/main" id="{024534AB-729D-B540-86F4-E4524BAC974B}"/>
                  </a:ext>
                </a:extLst>
              </p:cNvPr>
              <p:cNvSpPr txBox="1">
                <a:spLocks noRot="1" noChangeAspect="1" noMove="1" noResize="1" noEditPoints="1" noAdjustHandles="1" noChangeArrowheads="1" noChangeShapeType="1" noTextEdit="1"/>
              </p:cNvSpPr>
              <p:nvPr/>
            </p:nvSpPr>
            <p:spPr>
              <a:xfrm>
                <a:off x="24063" y="2897541"/>
                <a:ext cx="8086855" cy="134928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36F5104F-928F-DD39-0DF3-9C421655C2D0}"/>
                  </a:ext>
                </a:extLst>
              </p:cNvPr>
              <p:cNvSpPr txBox="1"/>
              <p:nvPr/>
            </p:nvSpPr>
            <p:spPr>
              <a:xfrm>
                <a:off x="5525619" y="4353104"/>
                <a:ext cx="4444899" cy="189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solidFill>
                                <a:srgbClr val="00B050"/>
                              </a:solidFill>
                              <a:latin typeface="Cambria Math" panose="02040503050406030204" pitchFamily="18" charset="0"/>
                            </a:rPr>
                            <m:t>𝜋</m:t>
                          </m:r>
                        </m:sub>
                      </m:sSub>
                      <m:d>
                        <m:dPr>
                          <m:ctrlPr>
                            <a:rPr lang="en-US" sz="2400" b="0" i="1" smtClean="0">
                              <a:solidFill>
                                <a:schemeClr val="tx1"/>
                              </a:solidFill>
                              <a:latin typeface="Cambria Math" panose="02040503050406030204" pitchFamily="18" charset="0"/>
                            </a:rPr>
                          </m:ctrlPr>
                        </m:dPr>
                        <m:e>
                          <m:r>
                            <a:rPr lang="en-US" sz="2400" b="0" i="1" smtClean="0">
                              <a:solidFill>
                                <a:srgbClr val="D2A000"/>
                              </a:solidFill>
                              <a:latin typeface="Cambria Math" panose="02040503050406030204" pitchFamily="18" charset="0"/>
                            </a:rPr>
                            <m:t>1</m:t>
                          </m:r>
                          <m:r>
                            <a:rPr lang="en-US" sz="2400" b="0" i="1" smtClean="0">
                              <a:latin typeface="Cambria Math" panose="02040503050406030204" pitchFamily="18" charset="0"/>
                            </a:rPr>
                            <m:t>,</m:t>
                          </m:r>
                          <m:r>
                            <a:rPr lang="en-US" sz="2400" i="1">
                              <a:solidFill>
                                <a:srgbClr val="C00000"/>
                              </a:solidFill>
                              <a:latin typeface="Cambria Math" panose="02040503050406030204" pitchFamily="18" charset="0"/>
                            </a:rPr>
                            <m:t>↓</m:t>
                          </m:r>
                        </m:e>
                      </m:d>
                      <m:r>
                        <a:rPr lang="en-US" sz="2400" b="0" i="1" smtClean="0">
                          <a:solidFill>
                            <a:schemeClr val="tx1"/>
                          </a:solidFill>
                          <a:latin typeface="Cambria Math" panose="02040503050406030204" pitchFamily="18" charset="0"/>
                        </a:rPr>
                        <m:t>=</m:t>
                      </m:r>
                      <m:f>
                        <m:fPr>
                          <m:ctrlPr>
                            <a:rPr lang="en-US" sz="2400" i="1">
                              <a:solidFill>
                                <a:srgbClr val="0070C0"/>
                              </a:solidFill>
                              <a:latin typeface="Cambria Math" panose="02040503050406030204" pitchFamily="18" charset="0"/>
                              <a:ea typeface="Cambria Math" panose="02040503050406030204" pitchFamily="18" charset="0"/>
                            </a:rPr>
                          </m:ctrlPr>
                        </m:fPr>
                        <m:num>
                          <m:r>
                            <a:rPr lang="en-US" sz="2400" i="1">
                              <a:solidFill>
                                <a:srgbClr val="0070C0"/>
                              </a:solidFill>
                              <a:latin typeface="Cambria Math" panose="02040503050406030204" pitchFamily="18" charset="0"/>
                              <a:ea typeface="Cambria Math" panose="02040503050406030204" pitchFamily="18" charset="0"/>
                            </a:rPr>
                            <m:t>1</m:t>
                          </m:r>
                        </m:num>
                        <m:den>
                          <m:r>
                            <a:rPr lang="en-US" sz="2400" i="1">
                              <a:solidFill>
                                <a:srgbClr val="0070C0"/>
                              </a:solidFill>
                              <a:latin typeface="Cambria Math" panose="02040503050406030204" pitchFamily="18" charset="0"/>
                              <a:ea typeface="Cambria Math" panose="02040503050406030204" pitchFamily="18" charset="0"/>
                            </a:rPr>
                            <m:t>3</m:t>
                          </m:r>
                        </m:den>
                      </m:f>
                      <m:r>
                        <a:rPr lang="en-US" sz="2400" b="0" i="1" smtClean="0">
                          <a:solidFill>
                            <a:schemeClr val="tx1"/>
                          </a:solidFill>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0</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0</m:t>
                          </m:r>
                          <m:r>
                            <a:rPr lang="en-US" sz="2400" i="1">
                              <a:latin typeface="Cambria Math" panose="02040503050406030204" pitchFamily="18" charset="0"/>
                            </a:rPr>
                            <m:t>,</m:t>
                          </m:r>
                          <m:r>
                            <a:rPr lang="en-US" sz="2400" i="1" smtClean="0">
                              <a:solidFill>
                                <a:srgbClr val="C00000"/>
                              </a:solidFill>
                              <a:latin typeface="Cambria Math" panose="02040503050406030204" pitchFamily="18" charset="0"/>
                            </a:rPr>
                            <m:t>→</m:t>
                          </m:r>
                        </m:e>
                      </m:d>
                    </m:oMath>
                  </m:oMathPara>
                </a14:m>
                <a:endParaRPr lang="en-US" sz="2400" dirty="0">
                  <a:solidFill>
                    <a:srgbClr val="C00000"/>
                  </a:solidFill>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1</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1</m:t>
                          </m:r>
                          <m:r>
                            <a:rPr lang="en-US" sz="2400" i="1">
                              <a:latin typeface="Cambria Math" panose="02040503050406030204" pitchFamily="18" charset="0"/>
                            </a:rPr>
                            <m:t>,</m:t>
                          </m:r>
                          <m:r>
                            <a:rPr lang="en-US" sz="2400" i="1" smtClean="0">
                              <a:solidFill>
                                <a:srgbClr val="C00000"/>
                              </a:solidFill>
                              <a:latin typeface="Cambria Math" panose="02040503050406030204" pitchFamily="18" charset="0"/>
                            </a:rPr>
                            <m:t>↓</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2</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2</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3</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3</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e>
                      </m:d>
                    </m:oMath>
                  </m:oMathPara>
                </a14:m>
                <a:endParaRPr lang="en-US" sz="2400" dirty="0"/>
              </a:p>
            </p:txBody>
          </p:sp>
        </mc:Choice>
        <mc:Fallback>
          <p:sp>
            <p:nvSpPr>
              <p:cNvPr id="19" name="TextBox 18">
                <a:extLst>
                  <a:ext uri="{FF2B5EF4-FFF2-40B4-BE49-F238E27FC236}">
                    <a16:creationId xmlns:a16="http://schemas.microsoft.com/office/drawing/2014/main" id="{36F5104F-928F-DD39-0DF3-9C421655C2D0}"/>
                  </a:ext>
                </a:extLst>
              </p:cNvPr>
              <p:cNvSpPr txBox="1">
                <a:spLocks noRot="1" noChangeAspect="1" noMove="1" noResize="1" noEditPoints="1" noAdjustHandles="1" noChangeArrowheads="1" noChangeShapeType="1" noTextEdit="1"/>
              </p:cNvSpPr>
              <p:nvPr/>
            </p:nvSpPr>
            <p:spPr>
              <a:xfrm>
                <a:off x="5525619" y="4353104"/>
                <a:ext cx="4444899" cy="1894173"/>
              </a:xfrm>
              <a:prstGeom prst="rect">
                <a:avLst/>
              </a:prstGeom>
              <a:blipFill>
                <a:blip r:embed="rId11"/>
                <a:stretch>
                  <a:fillRect b="-32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61342D88-2E70-159A-50E6-85B5C07CCDFE}"/>
                  </a:ext>
                </a:extLst>
              </p:cNvPr>
              <p:cNvSpPr txBox="1"/>
              <p:nvPr/>
            </p:nvSpPr>
            <p:spPr>
              <a:xfrm>
                <a:off x="10098604" y="4645492"/>
                <a:ext cx="2069334" cy="2215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1/3</m:t>
                      </m:r>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1/3</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1/3</m:t>
                      </m:r>
                      <m:r>
                        <a:rPr lang="en-US" sz="2400" i="1">
                          <a:latin typeface="Cambria Math" panose="02040503050406030204" pitchFamily="18" charset="0"/>
                        </a:rPr>
                        <m:t>∗</m:t>
                      </m:r>
                      <m:r>
                        <a:rPr lang="en-US" sz="2400" b="0" i="1" smtClean="0">
                          <a:solidFill>
                            <a:srgbClr val="0070C0"/>
                          </a:solidFill>
                          <a:highlight>
                            <a:srgbClr val="FFFF00"/>
                          </a:highlight>
                          <a:latin typeface="Cambria Math" panose="02040503050406030204" pitchFamily="18" charset="0"/>
                        </a:rPr>
                        <m:t>1/3</m:t>
                      </m:r>
                    </m:oMath>
                  </m:oMathPara>
                </a14:m>
                <a:endParaRPr lang="en-US" sz="2400" dirty="0">
                  <a:highlight>
                    <a:srgbClr val="FFFF00"/>
                  </a:highlight>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0</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1/3</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0070C0"/>
                          </a:solidFill>
                          <a:latin typeface="Cambria Math" panose="02040503050406030204" pitchFamily="18" charset="0"/>
                        </a:rPr>
                        <m:t>4/9</m:t>
                      </m:r>
                    </m:oMath>
                  </m:oMathPara>
                </a14:m>
                <a:endParaRPr lang="en-US" dirty="0"/>
              </a:p>
              <a:p>
                <a:endParaRPr lang="en-US" dirty="0"/>
              </a:p>
            </p:txBody>
          </p:sp>
        </mc:Choice>
        <mc:Fallback>
          <p:sp>
            <p:nvSpPr>
              <p:cNvPr id="20" name="TextBox 19">
                <a:extLst>
                  <a:ext uri="{FF2B5EF4-FFF2-40B4-BE49-F238E27FC236}">
                    <a16:creationId xmlns:a16="http://schemas.microsoft.com/office/drawing/2014/main" id="{61342D88-2E70-159A-50E6-85B5C07CCDFE}"/>
                  </a:ext>
                </a:extLst>
              </p:cNvPr>
              <p:cNvSpPr txBox="1">
                <a:spLocks noRot="1" noChangeAspect="1" noMove="1" noResize="1" noEditPoints="1" noAdjustHandles="1" noChangeArrowheads="1" noChangeShapeType="1" noTextEdit="1"/>
              </p:cNvSpPr>
              <p:nvPr/>
            </p:nvSpPr>
            <p:spPr>
              <a:xfrm>
                <a:off x="10098604" y="4645492"/>
                <a:ext cx="2069334" cy="221599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83AF319-B264-F4AC-DBCE-2B0C217F17D5}"/>
                  </a:ext>
                </a:extLst>
              </p:cNvPr>
              <p:cNvSpPr txBox="1"/>
              <p:nvPr/>
            </p:nvSpPr>
            <p:spPr>
              <a:xfrm>
                <a:off x="9675744" y="5172279"/>
                <a:ext cx="5895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p:sp>
            <p:nvSpPr>
              <p:cNvPr id="21" name="TextBox 20">
                <a:extLst>
                  <a:ext uri="{FF2B5EF4-FFF2-40B4-BE49-F238E27FC236}">
                    <a16:creationId xmlns:a16="http://schemas.microsoft.com/office/drawing/2014/main" id="{283AF319-B264-F4AC-DBCE-2B0C217F17D5}"/>
                  </a:ext>
                </a:extLst>
              </p:cNvPr>
              <p:cNvSpPr txBox="1">
                <a:spLocks noRot="1" noChangeAspect="1" noMove="1" noResize="1" noEditPoints="1" noAdjustHandles="1" noChangeArrowheads="1" noChangeShapeType="1" noTextEdit="1"/>
              </p:cNvSpPr>
              <p:nvPr/>
            </p:nvSpPr>
            <p:spPr>
              <a:xfrm>
                <a:off x="9675744" y="5172279"/>
                <a:ext cx="589547" cy="461665"/>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6867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5829-1858-C551-DA63-238FB00BE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4BFB8C-E1E0-50D3-B221-4C23817342ED}"/>
              </a:ext>
            </a:extLst>
          </p:cNvPr>
          <p:cNvSpPr>
            <a:spLocks noGrp="1"/>
          </p:cNvSpPr>
          <p:nvPr>
            <p:ph type="title"/>
          </p:nvPr>
        </p:nvSpPr>
        <p:spPr>
          <a:xfrm>
            <a:off x="307024" y="1068809"/>
            <a:ext cx="10890929" cy="1097280"/>
          </a:xfrm>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96E66B-2EFC-CC89-3F78-9607A8A253B8}"/>
                  </a:ext>
                </a:extLst>
              </p:cNvPr>
              <p:cNvSpPr>
                <a:spLocks noGrp="1"/>
              </p:cNvSpPr>
              <p:nvPr>
                <p:ph idx="1"/>
              </p:nvPr>
            </p:nvSpPr>
            <p:spPr>
              <a:xfrm>
                <a:off x="-27374" y="1666015"/>
                <a:ext cx="6345960" cy="2179372"/>
              </a:xfrm>
            </p:spPr>
            <p:txBody>
              <a:bodyPr>
                <a:normAutofit/>
              </a:bodyPr>
              <a:lstStyle/>
              <a:p>
                <a:pPr marL="0" indent="0">
                  <a:buNone/>
                </a:pPr>
                <a:r>
                  <a:rPr lang="en-US" sz="3200" dirty="0"/>
                  <a:t>Lets work through an example:</a:t>
                </a:r>
              </a:p>
              <a:p>
                <a:pPr marL="0" indent="0">
                  <a:buNone/>
                </a:pPr>
                <a14:m>
                  <m:oMathPara xmlns:m="http://schemas.openxmlformats.org/officeDocument/2006/math">
                    <m:oMathParaPr>
                      <m:jc m:val="centerGroup"/>
                    </m:oMathParaPr>
                    <m:oMath xmlns:m="http://schemas.openxmlformats.org/officeDocument/2006/math">
                      <m:r>
                        <a:rPr lang="en-US" sz="3200" i="1">
                          <a:solidFill>
                            <a:srgbClr val="00B050"/>
                          </a:solidFill>
                          <a:latin typeface="Cambria Math" panose="02040503050406030204" pitchFamily="18" charset="0"/>
                        </a:rPr>
                        <m:t>𝜋</m:t>
                      </m:r>
                      <m:r>
                        <a:rPr lang="en-US" sz="3200" b="0" i="1" smtClean="0">
                          <a:solidFill>
                            <a:schemeClr val="tx1"/>
                          </a:solidFill>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smtClean="0">
                              <a:solidFill>
                                <a:srgbClr val="D2A000"/>
                              </a:solidFill>
                              <a:latin typeface="Cambria Math" panose="02040503050406030204" pitchFamily="18" charset="0"/>
                            </a:rPr>
                            <m:t>0</m:t>
                          </m:r>
                          <m:r>
                            <a:rPr lang="en-US" sz="3200" i="1">
                              <a:solidFill>
                                <a:srgbClr val="C00000"/>
                              </a:solidFill>
                              <a:latin typeface="Cambria Math" panose="02040503050406030204" pitchFamily="18" charset="0"/>
                            </a:rPr>
                            <m:t>:→</m:t>
                          </m:r>
                          <m:r>
                            <a:rPr lang="en-US" sz="3200" i="1" smtClean="0">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1</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2</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3</m:t>
                          </m:r>
                          <m:r>
                            <a:rPr lang="en-US" sz="3200" i="1">
                              <a:solidFill>
                                <a:srgbClr val="C00000"/>
                              </a:solidFill>
                              <a:latin typeface="Cambria Math" panose="02040503050406030204" pitchFamily="18" charset="0"/>
                            </a:rPr>
                            <m:t>:→</m:t>
                          </m:r>
                        </m:e>
                      </m:d>
                    </m:oMath>
                  </m:oMathPara>
                </a14:m>
                <a:endParaRPr lang="en-US" sz="3200" dirty="0"/>
              </a:p>
              <a:p>
                <a:pPr marL="0" indent="0">
                  <a:buNone/>
                </a:pPr>
                <a:endParaRPr lang="en-US" sz="3200" dirty="0"/>
              </a:p>
            </p:txBody>
          </p:sp>
        </mc:Choice>
        <mc:Fallback>
          <p:sp>
            <p:nvSpPr>
              <p:cNvPr id="3" name="Content Placeholder 2">
                <a:extLst>
                  <a:ext uri="{FF2B5EF4-FFF2-40B4-BE49-F238E27FC236}">
                    <a16:creationId xmlns:a16="http://schemas.microsoft.com/office/drawing/2014/main" id="{1396E66B-2EFC-CC89-3F78-9607A8A253B8}"/>
                  </a:ext>
                </a:extLst>
              </p:cNvPr>
              <p:cNvSpPr>
                <a:spLocks noGrp="1" noRot="1" noChangeAspect="1" noMove="1" noResize="1" noEditPoints="1" noAdjustHandles="1" noChangeArrowheads="1" noChangeShapeType="1" noTextEdit="1"/>
              </p:cNvSpPr>
              <p:nvPr>
                <p:ph idx="1"/>
              </p:nvPr>
            </p:nvSpPr>
            <p:spPr>
              <a:xfrm>
                <a:off x="-27374" y="1666015"/>
                <a:ext cx="6345960" cy="2179372"/>
              </a:xfrm>
              <a:blipFill>
                <a:blip r:embed="rId2"/>
                <a:stretch>
                  <a:fillRect l="-2498" t="-1955"/>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312A581B-34E5-0B5F-7EDE-8EF3515FC0B8}"/>
              </a:ext>
            </a:extLst>
          </p:cNvPr>
          <p:cNvPicPr>
            <a:picLocks noChangeAspect="1"/>
          </p:cNvPicPr>
          <p:nvPr/>
        </p:nvPicPr>
        <p:blipFill>
          <a:blip r:embed="rId3"/>
          <a:srcRect l="1027" r="1027"/>
          <a:stretch/>
        </p:blipFill>
        <p:spPr>
          <a:xfrm>
            <a:off x="0" y="4093508"/>
            <a:ext cx="2759432" cy="2764492"/>
          </a:xfrm>
          <a:prstGeom prst="rect">
            <a:avLst/>
          </a:prstGeom>
        </p:spPr>
      </p:pic>
      <p:sp>
        <p:nvSpPr>
          <p:cNvPr id="7" name="TextBox 6">
            <a:extLst>
              <a:ext uri="{FF2B5EF4-FFF2-40B4-BE49-F238E27FC236}">
                <a16:creationId xmlns:a16="http://schemas.microsoft.com/office/drawing/2014/main" id="{4F9C1217-0ED0-4E54-29FC-3FB52095B4E8}"/>
              </a:ext>
            </a:extLst>
          </p:cNvPr>
          <p:cNvSpPr txBox="1"/>
          <p:nvPr/>
        </p:nvSpPr>
        <p:spPr>
          <a:xfrm>
            <a:off x="-5318" y="4060717"/>
            <a:ext cx="856527" cy="584775"/>
          </a:xfrm>
          <a:prstGeom prst="rect">
            <a:avLst/>
          </a:prstGeom>
          <a:noFill/>
        </p:spPr>
        <p:txBody>
          <a:bodyPr wrap="square" rtlCol="0">
            <a:spAutoFit/>
          </a:bodyPr>
          <a:lstStyle/>
          <a:p>
            <a:r>
              <a:rPr lang="en-US" sz="3200" dirty="0">
                <a:solidFill>
                  <a:srgbClr val="D2A000"/>
                </a:solidFill>
              </a:rPr>
              <a:t>0</a:t>
            </a:r>
          </a:p>
        </p:txBody>
      </p:sp>
      <p:sp>
        <p:nvSpPr>
          <p:cNvPr id="8" name="TextBox 7">
            <a:extLst>
              <a:ext uri="{FF2B5EF4-FFF2-40B4-BE49-F238E27FC236}">
                <a16:creationId xmlns:a16="http://schemas.microsoft.com/office/drawing/2014/main" id="{968AAE56-CAD9-6D91-DC98-61B8F7EDBC98}"/>
              </a:ext>
            </a:extLst>
          </p:cNvPr>
          <p:cNvSpPr txBox="1"/>
          <p:nvPr/>
        </p:nvSpPr>
        <p:spPr>
          <a:xfrm>
            <a:off x="1379716" y="4060717"/>
            <a:ext cx="856527" cy="584775"/>
          </a:xfrm>
          <a:prstGeom prst="rect">
            <a:avLst/>
          </a:prstGeom>
          <a:noFill/>
        </p:spPr>
        <p:txBody>
          <a:bodyPr wrap="square" rtlCol="0">
            <a:spAutoFit/>
          </a:bodyPr>
          <a:lstStyle/>
          <a:p>
            <a:r>
              <a:rPr lang="en-US" sz="3200" dirty="0">
                <a:solidFill>
                  <a:srgbClr val="D2A000"/>
                </a:solidFill>
              </a:rPr>
              <a:t>1</a:t>
            </a:r>
          </a:p>
        </p:txBody>
      </p:sp>
      <p:sp>
        <p:nvSpPr>
          <p:cNvPr id="9" name="TextBox 8">
            <a:extLst>
              <a:ext uri="{FF2B5EF4-FFF2-40B4-BE49-F238E27FC236}">
                <a16:creationId xmlns:a16="http://schemas.microsoft.com/office/drawing/2014/main" id="{75FE0E81-E660-B1C4-B88D-52F57E048C65}"/>
              </a:ext>
            </a:extLst>
          </p:cNvPr>
          <p:cNvSpPr txBox="1"/>
          <p:nvPr/>
        </p:nvSpPr>
        <p:spPr>
          <a:xfrm>
            <a:off x="-66033" y="5403112"/>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54050F1B-7ABE-5DE8-DA52-5A901B6F33D3}"/>
              </a:ext>
            </a:extLst>
          </p:cNvPr>
          <p:cNvSpPr txBox="1"/>
          <p:nvPr/>
        </p:nvSpPr>
        <p:spPr>
          <a:xfrm>
            <a:off x="1346699" y="5396165"/>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063BAD0E-837F-1DB9-A5CA-E580905CD052}"/>
                  </a:ext>
                </a:extLst>
              </p:cNvPr>
              <p:cNvGraphicFramePr>
                <a:graphicFrameLocks noGrp="1"/>
              </p:cNvGraphicFramePr>
              <p:nvPr/>
            </p:nvGraphicFramePr>
            <p:xfrm>
              <a:off x="8110917" y="1881345"/>
              <a:ext cx="4057021" cy="2372372"/>
            </p:xfrm>
            <a:graphic>
              <a:graphicData uri="http://schemas.openxmlformats.org/drawingml/2006/table">
                <a:tbl>
                  <a:tblPr firstRow="1" bandRow="1">
                    <a:tableStyleId>{E8034E78-7F5D-4C2E-B375-FC64B27BC917}</a:tableStyleId>
                  </a:tblPr>
                  <a:tblGrid>
                    <a:gridCol w="353761">
                      <a:extLst>
                        <a:ext uri="{9D8B030D-6E8A-4147-A177-3AD203B41FA5}">
                          <a16:colId xmlns:a16="http://schemas.microsoft.com/office/drawing/2014/main" val="2686581"/>
                        </a:ext>
                      </a:extLst>
                    </a:gridCol>
                    <a:gridCol w="294311">
                      <a:extLst>
                        <a:ext uri="{9D8B030D-6E8A-4147-A177-3AD203B41FA5}">
                          <a16:colId xmlns:a16="http://schemas.microsoft.com/office/drawing/2014/main" val="3291580236"/>
                        </a:ext>
                      </a:extLst>
                    </a:gridCol>
                    <a:gridCol w="553453">
                      <a:extLst>
                        <a:ext uri="{9D8B030D-6E8A-4147-A177-3AD203B41FA5}">
                          <a16:colId xmlns:a16="http://schemas.microsoft.com/office/drawing/2014/main" val="1070491557"/>
                        </a:ext>
                      </a:extLst>
                    </a:gridCol>
                    <a:gridCol w="565484">
                      <a:extLst>
                        <a:ext uri="{9D8B030D-6E8A-4147-A177-3AD203B41FA5}">
                          <a16:colId xmlns:a16="http://schemas.microsoft.com/office/drawing/2014/main" val="395356108"/>
                        </a:ext>
                      </a:extLst>
                    </a:gridCol>
                    <a:gridCol w="565485">
                      <a:extLst>
                        <a:ext uri="{9D8B030D-6E8A-4147-A177-3AD203B41FA5}">
                          <a16:colId xmlns:a16="http://schemas.microsoft.com/office/drawing/2014/main" val="41222295"/>
                        </a:ext>
                      </a:extLst>
                    </a:gridCol>
                    <a:gridCol w="577515">
                      <a:extLst>
                        <a:ext uri="{9D8B030D-6E8A-4147-A177-3AD203B41FA5}">
                          <a16:colId xmlns:a16="http://schemas.microsoft.com/office/drawing/2014/main" val="2245702635"/>
                        </a:ext>
                      </a:extLst>
                    </a:gridCol>
                    <a:gridCol w="589548">
                      <a:extLst>
                        <a:ext uri="{9D8B030D-6E8A-4147-A177-3AD203B41FA5}">
                          <a16:colId xmlns:a16="http://schemas.microsoft.com/office/drawing/2014/main" val="1086080346"/>
                        </a:ext>
                      </a:extLst>
                    </a:gridCol>
                    <a:gridCol w="557464">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1" name="Table 10">
                <a:extLst>
                  <a:ext uri="{FF2B5EF4-FFF2-40B4-BE49-F238E27FC236}">
                    <a16:creationId xmlns:a16="http://schemas.microsoft.com/office/drawing/2014/main" id="{063BAD0E-837F-1DB9-A5CA-E580905CD052}"/>
                  </a:ext>
                </a:extLst>
              </p:cNvPr>
              <p:cNvGraphicFramePr>
                <a:graphicFrameLocks noGrp="1"/>
              </p:cNvGraphicFramePr>
              <p:nvPr/>
            </p:nvGraphicFramePr>
            <p:xfrm>
              <a:off x="8110917" y="1881345"/>
              <a:ext cx="4057021" cy="2372372"/>
            </p:xfrm>
            <a:graphic>
              <a:graphicData uri="http://schemas.openxmlformats.org/drawingml/2006/table">
                <a:tbl>
                  <a:tblPr firstRow="1" bandRow="1">
                    <a:tableStyleId>{E8034E78-7F5D-4C2E-B375-FC64B27BC917}</a:tableStyleId>
                  </a:tblPr>
                  <a:tblGrid>
                    <a:gridCol w="353761">
                      <a:extLst>
                        <a:ext uri="{9D8B030D-6E8A-4147-A177-3AD203B41FA5}">
                          <a16:colId xmlns:a16="http://schemas.microsoft.com/office/drawing/2014/main" val="2686581"/>
                        </a:ext>
                      </a:extLst>
                    </a:gridCol>
                    <a:gridCol w="294311">
                      <a:extLst>
                        <a:ext uri="{9D8B030D-6E8A-4147-A177-3AD203B41FA5}">
                          <a16:colId xmlns:a16="http://schemas.microsoft.com/office/drawing/2014/main" val="3291580236"/>
                        </a:ext>
                      </a:extLst>
                    </a:gridCol>
                    <a:gridCol w="553453">
                      <a:extLst>
                        <a:ext uri="{9D8B030D-6E8A-4147-A177-3AD203B41FA5}">
                          <a16:colId xmlns:a16="http://schemas.microsoft.com/office/drawing/2014/main" val="1070491557"/>
                        </a:ext>
                      </a:extLst>
                    </a:gridCol>
                    <a:gridCol w="565484">
                      <a:extLst>
                        <a:ext uri="{9D8B030D-6E8A-4147-A177-3AD203B41FA5}">
                          <a16:colId xmlns:a16="http://schemas.microsoft.com/office/drawing/2014/main" val="395356108"/>
                        </a:ext>
                      </a:extLst>
                    </a:gridCol>
                    <a:gridCol w="565485">
                      <a:extLst>
                        <a:ext uri="{9D8B030D-6E8A-4147-A177-3AD203B41FA5}">
                          <a16:colId xmlns:a16="http://schemas.microsoft.com/office/drawing/2014/main" val="41222295"/>
                        </a:ext>
                      </a:extLst>
                    </a:gridCol>
                    <a:gridCol w="577515">
                      <a:extLst>
                        <a:ext uri="{9D8B030D-6E8A-4147-A177-3AD203B41FA5}">
                          <a16:colId xmlns:a16="http://schemas.microsoft.com/office/drawing/2014/main" val="2245702635"/>
                        </a:ext>
                      </a:extLst>
                    </a:gridCol>
                    <a:gridCol w="589548">
                      <a:extLst>
                        <a:ext uri="{9D8B030D-6E8A-4147-A177-3AD203B41FA5}">
                          <a16:colId xmlns:a16="http://schemas.microsoft.com/office/drawing/2014/main" val="1086080346"/>
                        </a:ext>
                      </a:extLst>
                    </a:gridCol>
                    <a:gridCol w="557464">
                      <a:extLst>
                        <a:ext uri="{9D8B030D-6E8A-4147-A177-3AD203B41FA5}">
                          <a16:colId xmlns:a16="http://schemas.microsoft.com/office/drawing/2014/main" val="1994523226"/>
                        </a:ext>
                      </a:extLst>
                    </a:gridCol>
                  </a:tblGrid>
                  <a:tr h="701040">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endParaRPr lang="en-US"/>
                        </a:p>
                      </a:txBody>
                      <a:tcPr>
                        <a:blipFill>
                          <a:blip r:embed="rId4"/>
                          <a:stretch>
                            <a:fillRect l="-118367" t="-173913" r="-1146939" b="-318841"/>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4"/>
                          <a:stretch>
                            <a:fillRect l="-118367" t="-273913" r="-1146939" b="-218841"/>
                          </a:stretch>
                        </a:blip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264649A-0BC3-E1C5-43B2-33DCEE894FDC}"/>
                  </a:ext>
                </a:extLst>
              </p:cNvPr>
              <p:cNvSpPr txBox="1"/>
              <p:nvPr/>
            </p:nvSpPr>
            <p:spPr>
              <a:xfrm>
                <a:off x="280368" y="478665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4" name="TextBox 3">
                <a:extLst>
                  <a:ext uri="{FF2B5EF4-FFF2-40B4-BE49-F238E27FC236}">
                    <a16:creationId xmlns:a16="http://schemas.microsoft.com/office/drawing/2014/main" id="{B264649A-0BC3-E1C5-43B2-33DCEE894FDC}"/>
                  </a:ext>
                </a:extLst>
              </p:cNvPr>
              <p:cNvSpPr txBox="1">
                <a:spLocks noRot="1" noChangeAspect="1" noMove="1" noResize="1" noEditPoints="1" noAdjustHandles="1" noChangeArrowheads="1" noChangeShapeType="1" noTextEdit="1"/>
              </p:cNvSpPr>
              <p:nvPr/>
            </p:nvSpPr>
            <p:spPr>
              <a:xfrm>
                <a:off x="280368" y="478665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5E1E1F8-7B97-985F-AB00-3B3E97DD595B}"/>
                  </a:ext>
                </a:extLst>
              </p:cNvPr>
              <p:cNvSpPr txBox="1"/>
              <p:nvPr/>
            </p:nvSpPr>
            <p:spPr>
              <a:xfrm>
                <a:off x="280367" y="5852654"/>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5" name="TextBox 4">
                <a:extLst>
                  <a:ext uri="{FF2B5EF4-FFF2-40B4-BE49-F238E27FC236}">
                    <a16:creationId xmlns:a16="http://schemas.microsoft.com/office/drawing/2014/main" id="{15E1E1F8-7B97-985F-AB00-3B3E97DD595B}"/>
                  </a:ext>
                </a:extLst>
              </p:cNvPr>
              <p:cNvSpPr txBox="1">
                <a:spLocks noRot="1" noChangeAspect="1" noMove="1" noResize="1" noEditPoints="1" noAdjustHandles="1" noChangeArrowheads="1" noChangeShapeType="1" noTextEdit="1"/>
              </p:cNvSpPr>
              <p:nvPr/>
            </p:nvSpPr>
            <p:spPr>
              <a:xfrm>
                <a:off x="280367" y="5852654"/>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8301AD8-B028-ECC5-3656-B5A1255ACFAD}"/>
                  </a:ext>
                </a:extLst>
              </p:cNvPr>
              <p:cNvSpPr txBox="1"/>
              <p:nvPr/>
            </p:nvSpPr>
            <p:spPr>
              <a:xfrm>
                <a:off x="2221482" y="48740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3" name="TextBox 12">
                <a:extLst>
                  <a:ext uri="{FF2B5EF4-FFF2-40B4-BE49-F238E27FC236}">
                    <a16:creationId xmlns:a16="http://schemas.microsoft.com/office/drawing/2014/main" id="{48301AD8-B028-ECC5-3656-B5A1255ACFAD}"/>
                  </a:ext>
                </a:extLst>
              </p:cNvPr>
              <p:cNvSpPr txBox="1">
                <a:spLocks noRot="1" noChangeAspect="1" noMove="1" noResize="1" noEditPoints="1" noAdjustHandles="1" noChangeArrowheads="1" noChangeShapeType="1" noTextEdit="1"/>
              </p:cNvSpPr>
              <p:nvPr/>
            </p:nvSpPr>
            <p:spPr>
              <a:xfrm>
                <a:off x="2221482" y="4874085"/>
                <a:ext cx="856527"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143ADD2-3B55-BC20-0768-7C7DEBA62604}"/>
                  </a:ext>
                </a:extLst>
              </p:cNvPr>
              <p:cNvSpPr txBox="1"/>
              <p:nvPr/>
            </p:nvSpPr>
            <p:spPr>
              <a:xfrm>
                <a:off x="1659098" y="525880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4" name="TextBox 13">
                <a:extLst>
                  <a:ext uri="{FF2B5EF4-FFF2-40B4-BE49-F238E27FC236}">
                    <a16:creationId xmlns:a16="http://schemas.microsoft.com/office/drawing/2014/main" id="{B143ADD2-3B55-BC20-0768-7C7DEBA62604}"/>
                  </a:ext>
                </a:extLst>
              </p:cNvPr>
              <p:cNvSpPr txBox="1">
                <a:spLocks noRot="1" noChangeAspect="1" noMove="1" noResize="1" noEditPoints="1" noAdjustHandles="1" noChangeArrowheads="1" noChangeShapeType="1" noTextEdit="1"/>
              </p:cNvSpPr>
              <p:nvPr/>
            </p:nvSpPr>
            <p:spPr>
              <a:xfrm>
                <a:off x="1659098" y="5258805"/>
                <a:ext cx="856527"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33F8E6D2-5DE1-0C53-3E12-CDFDDF56233D}"/>
                  </a:ext>
                </a:extLst>
              </p:cNvPr>
              <p:cNvGraphicFramePr>
                <a:graphicFrameLocks noGrp="1"/>
              </p:cNvGraphicFramePr>
              <p:nvPr>
                <p:extLst>
                  <p:ext uri="{D42A27DB-BD31-4B8C-83A1-F6EECF244321}">
                    <p14:modId xmlns:p14="http://schemas.microsoft.com/office/powerpoint/2010/main" val="2809445407"/>
                  </p:ext>
                </p:extLst>
              </p:nvPr>
            </p:nvGraphicFramePr>
            <p:xfrm>
              <a:off x="2893686" y="4493883"/>
              <a:ext cx="2759432" cy="2089165"/>
            </p:xfrm>
            <a:graphic>
              <a:graphicData uri="http://schemas.openxmlformats.org/drawingml/2006/table">
                <a:tbl>
                  <a:tblPr firstRow="1" bandRow="1">
                    <a:tableStyleId>{E8034E78-7F5D-4C2E-B375-FC64B27BC917}</a:tableStyleId>
                  </a:tblPr>
                  <a:tblGrid>
                    <a:gridCol w="431354">
                      <a:extLst>
                        <a:ext uri="{9D8B030D-6E8A-4147-A177-3AD203B41FA5}">
                          <a16:colId xmlns:a16="http://schemas.microsoft.com/office/drawing/2014/main" val="2686581"/>
                        </a:ext>
                      </a:extLst>
                    </a:gridCol>
                    <a:gridCol w="721666">
                      <a:extLst>
                        <a:ext uri="{9D8B030D-6E8A-4147-A177-3AD203B41FA5}">
                          <a16:colId xmlns:a16="http://schemas.microsoft.com/office/drawing/2014/main" val="3291580236"/>
                        </a:ext>
                      </a:extLst>
                    </a:gridCol>
                    <a:gridCol w="749394">
                      <a:extLst>
                        <a:ext uri="{9D8B030D-6E8A-4147-A177-3AD203B41FA5}">
                          <a16:colId xmlns:a16="http://schemas.microsoft.com/office/drawing/2014/main" val="1070491557"/>
                        </a:ext>
                      </a:extLst>
                    </a:gridCol>
                    <a:gridCol w="85701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0070C0"/>
                              </a:solidFill>
                            </a:rPr>
                            <a:t>Q</a:t>
                          </a:r>
                        </a:p>
                      </a:txBody>
                      <a:tcPr/>
                    </a:tc>
                    <a:tc>
                      <a:txBody>
                        <a:bodyPr/>
                        <a:lstStyle/>
                        <a:p>
                          <a:r>
                            <a:rPr lang="en-US" sz="2000" b="1" dirty="0">
                              <a:solidFill>
                                <a:srgbClr val="0070C0"/>
                              </a:solidFill>
                            </a:rPr>
                            <a:t>E[R]</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solidFill>
                          <a:srgbClr val="F2FF47"/>
                        </a:solidFill>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F2FF47"/>
                        </a:solidFill>
                      </a:tcPr>
                    </a:tc>
                    <a:tc>
                      <a:txBody>
                        <a:bodyPr/>
                        <a:lstStyle/>
                        <a:p>
                          <a:r>
                            <a:rPr lang="en-US" sz="2000" b="1" dirty="0">
                              <a:solidFill>
                                <a:srgbClr val="0070C0"/>
                              </a:solidFill>
                            </a:rPr>
                            <a:t>0</a:t>
                          </a:r>
                        </a:p>
                      </a:txBody>
                      <a:tcPr>
                        <a:solidFill>
                          <a:srgbClr val="F2FF47"/>
                        </a:solidFill>
                      </a:tcPr>
                    </a:tc>
                    <a:tc>
                      <a:txBody>
                        <a:bodyPr/>
                        <a:lstStyle/>
                        <a:p>
                          <a:r>
                            <a:rPr lang="en-US" sz="2000" b="1" dirty="0">
                              <a:solidFill>
                                <a:srgbClr val="0070C0"/>
                              </a:solidFill>
                            </a:rPr>
                            <a:t>0</a:t>
                          </a:r>
                        </a:p>
                      </a:txBody>
                      <a:tcPr>
                        <a:solidFill>
                          <a:srgbClr val="F2FF47"/>
                        </a:solidFill>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0070C0"/>
                              </a:solidFill>
                            </a:rPr>
                            <a:t>4/9</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0"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0"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2" name="Table 11">
                <a:extLst>
                  <a:ext uri="{FF2B5EF4-FFF2-40B4-BE49-F238E27FC236}">
                    <a16:creationId xmlns:a16="http://schemas.microsoft.com/office/drawing/2014/main" id="{33F8E6D2-5DE1-0C53-3E12-CDFDDF56233D}"/>
                  </a:ext>
                </a:extLst>
              </p:cNvPr>
              <p:cNvGraphicFramePr>
                <a:graphicFrameLocks noGrp="1"/>
              </p:cNvGraphicFramePr>
              <p:nvPr>
                <p:extLst>
                  <p:ext uri="{D42A27DB-BD31-4B8C-83A1-F6EECF244321}">
                    <p14:modId xmlns:p14="http://schemas.microsoft.com/office/powerpoint/2010/main" val="2809445407"/>
                  </p:ext>
                </p:extLst>
              </p:nvPr>
            </p:nvGraphicFramePr>
            <p:xfrm>
              <a:off x="2893686" y="4493883"/>
              <a:ext cx="2759432" cy="2089165"/>
            </p:xfrm>
            <a:graphic>
              <a:graphicData uri="http://schemas.openxmlformats.org/drawingml/2006/table">
                <a:tbl>
                  <a:tblPr firstRow="1" bandRow="1">
                    <a:tableStyleId>{E8034E78-7F5D-4C2E-B375-FC64B27BC917}</a:tableStyleId>
                  </a:tblPr>
                  <a:tblGrid>
                    <a:gridCol w="431354">
                      <a:extLst>
                        <a:ext uri="{9D8B030D-6E8A-4147-A177-3AD203B41FA5}">
                          <a16:colId xmlns:a16="http://schemas.microsoft.com/office/drawing/2014/main" val="2686581"/>
                        </a:ext>
                      </a:extLst>
                    </a:gridCol>
                    <a:gridCol w="721666">
                      <a:extLst>
                        <a:ext uri="{9D8B030D-6E8A-4147-A177-3AD203B41FA5}">
                          <a16:colId xmlns:a16="http://schemas.microsoft.com/office/drawing/2014/main" val="3291580236"/>
                        </a:ext>
                      </a:extLst>
                    </a:gridCol>
                    <a:gridCol w="749394">
                      <a:extLst>
                        <a:ext uri="{9D8B030D-6E8A-4147-A177-3AD203B41FA5}">
                          <a16:colId xmlns:a16="http://schemas.microsoft.com/office/drawing/2014/main" val="1070491557"/>
                        </a:ext>
                      </a:extLst>
                    </a:gridCol>
                    <a:gridCol w="85701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0070C0"/>
                              </a:solidFill>
                            </a:rPr>
                            <a:t>Q</a:t>
                          </a:r>
                        </a:p>
                      </a:txBody>
                      <a:tcPr/>
                    </a:tc>
                    <a:tc>
                      <a:txBody>
                        <a:bodyPr/>
                        <a:lstStyle/>
                        <a:p>
                          <a:r>
                            <a:rPr lang="en-US" sz="2000" b="1" dirty="0">
                              <a:solidFill>
                                <a:srgbClr val="0070C0"/>
                              </a:solidFill>
                            </a:rPr>
                            <a:t>E[R]</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solidFill>
                          <a:srgbClr val="F2FF47"/>
                        </a:solidFill>
                      </a:tcPr>
                    </a:tc>
                    <a:tc>
                      <a:txBody>
                        <a:bodyPr/>
                        <a:lstStyle/>
                        <a:p>
                          <a:endParaRPr lang="en-US"/>
                        </a:p>
                      </a:txBody>
                      <a:tcPr>
                        <a:blipFill>
                          <a:blip r:embed="rId9"/>
                          <a:stretch>
                            <a:fillRect l="-59664" t="-108824" r="-223529" b="-323529"/>
                          </a:stretch>
                        </a:blipFill>
                      </a:tcPr>
                    </a:tc>
                    <a:tc>
                      <a:txBody>
                        <a:bodyPr/>
                        <a:lstStyle/>
                        <a:p>
                          <a:r>
                            <a:rPr lang="en-US" sz="2000" b="1" dirty="0">
                              <a:solidFill>
                                <a:srgbClr val="0070C0"/>
                              </a:solidFill>
                            </a:rPr>
                            <a:t>0</a:t>
                          </a:r>
                        </a:p>
                      </a:txBody>
                      <a:tcPr>
                        <a:solidFill>
                          <a:srgbClr val="F2FF47"/>
                        </a:solidFill>
                      </a:tcPr>
                    </a:tc>
                    <a:tc>
                      <a:txBody>
                        <a:bodyPr/>
                        <a:lstStyle/>
                        <a:p>
                          <a:r>
                            <a:rPr lang="en-US" sz="2000" b="1" dirty="0">
                              <a:solidFill>
                                <a:srgbClr val="0070C0"/>
                              </a:solidFill>
                            </a:rPr>
                            <a:t>0</a:t>
                          </a:r>
                        </a:p>
                      </a:txBody>
                      <a:tcPr>
                        <a:solidFill>
                          <a:srgbClr val="F2FF47"/>
                        </a:solidFill>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9"/>
                          <a:stretch>
                            <a:fillRect l="-59664" t="-205797" r="-223529" b="-218841"/>
                          </a:stretch>
                        </a:blipFill>
                      </a:tcPr>
                    </a:tc>
                    <a:tc>
                      <a:txBody>
                        <a:bodyPr/>
                        <a:lstStyle/>
                        <a:p>
                          <a:r>
                            <a:rPr lang="en-US" sz="2000" b="1" dirty="0">
                              <a:solidFill>
                                <a:srgbClr val="0070C0"/>
                              </a:solidFill>
                            </a:rPr>
                            <a:t>4/9</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endParaRPr lang="en-US"/>
                        </a:p>
                      </a:txBody>
                      <a:tcPr>
                        <a:blipFill>
                          <a:blip r:embed="rId9"/>
                          <a:stretch>
                            <a:fillRect l="-59664" t="-310294" r="-223529" b="-122059"/>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endParaRPr lang="en-US"/>
                        </a:p>
                      </a:txBody>
                      <a:tcPr>
                        <a:blipFill>
                          <a:blip r:embed="rId9"/>
                          <a:stretch>
                            <a:fillRect l="-59664" t="-404348" r="-223529" b="-20290"/>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124E85E-A96D-55F6-1E36-BA4246FFD4D0}"/>
                  </a:ext>
                </a:extLst>
              </p:cNvPr>
              <p:cNvSpPr txBox="1"/>
              <p:nvPr/>
            </p:nvSpPr>
            <p:spPr>
              <a:xfrm>
                <a:off x="24063" y="2897541"/>
                <a:ext cx="8086855" cy="13492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d>
                        <m:dPr>
                          <m:ctrlPr>
                            <a:rPr lang="en-US" sz="2800" b="0" i="1" smtClean="0">
                              <a:solidFill>
                                <a:schemeClr val="tx1"/>
                              </a:solidFill>
                              <a:latin typeface="Cambria Math" panose="02040503050406030204" pitchFamily="18" charset="0"/>
                            </a:rPr>
                          </m:ctrlPr>
                        </m:dPr>
                        <m:e>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sub>
                          </m:sSub>
                        </m:e>
                      </m:d>
                      <m:r>
                        <a:rPr lang="en-US" sz="2800" b="0" i="1" smtClean="0">
                          <a:solidFill>
                            <a:schemeClr val="tx1"/>
                          </a:solidFill>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𝔼</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solidFill>
                                <a:srgbClr val="0070C0"/>
                              </a:solidFill>
                              <a:latin typeface="Cambria Math" panose="02040503050406030204" pitchFamily="18" charset="0"/>
                              <a:ea typeface="Cambria Math" panose="02040503050406030204" pitchFamily="18" charset="0"/>
                            </a:rPr>
                            <m:t>𝑅</m:t>
                          </m:r>
                        </m:e>
                        <m:e>
                          <m:sSub>
                            <m:sSubPr>
                              <m:ctrlPr>
                                <a:rPr lang="en-US" sz="2800" b="0" i="1" smtClean="0">
                                  <a:solidFill>
                                    <a:srgbClr val="D2A000"/>
                                  </a:solidFill>
                                  <a:latin typeface="Cambria Math" panose="02040503050406030204" pitchFamily="18" charset="0"/>
                                  <a:ea typeface="Cambria Math" panose="02040503050406030204" pitchFamily="18" charset="0"/>
                                </a:rPr>
                              </m:ctrlPr>
                            </m:sSubPr>
                            <m:e>
                              <m:r>
                                <a:rPr lang="en-US" sz="2800" b="0" i="1" smtClean="0">
                                  <a:solidFill>
                                    <a:srgbClr val="D2A000"/>
                                  </a:solidFill>
                                  <a:latin typeface="Cambria Math" panose="02040503050406030204" pitchFamily="18" charset="0"/>
                                  <a:ea typeface="Cambria Math" panose="02040503050406030204" pitchFamily="18" charset="0"/>
                                </a:rPr>
                                <m:t>𝑠</m:t>
                              </m:r>
                            </m:e>
                            <m:sub>
                              <m:r>
                                <a:rPr lang="en-US" sz="2800" b="0" i="1" smtClean="0">
                                  <a:solidFill>
                                    <a:srgbClr val="D2A000"/>
                                  </a:solidFill>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solidFill>
                                    <a:srgbClr val="C00000"/>
                                  </a:solidFill>
                                  <a:latin typeface="Cambria Math" panose="02040503050406030204" pitchFamily="18" charset="0"/>
                                  <a:ea typeface="Cambria Math" panose="02040503050406030204" pitchFamily="18" charset="0"/>
                                </a:rPr>
                              </m:ctrlPr>
                            </m:sSubPr>
                            <m:e>
                              <m:r>
                                <a:rPr lang="en-US" sz="2800" b="0" i="1" smtClean="0">
                                  <a:solidFill>
                                    <a:srgbClr val="C00000"/>
                                  </a:solidFill>
                                  <a:latin typeface="Cambria Math" panose="02040503050406030204" pitchFamily="18" charset="0"/>
                                  <a:ea typeface="Cambria Math" panose="02040503050406030204" pitchFamily="18" charset="0"/>
                                </a:rPr>
                                <m:t>𝑎</m:t>
                              </m:r>
                            </m:e>
                            <m:sub>
                              <m:r>
                                <a:rPr lang="en-US" sz="2800" b="0" i="1" smtClean="0">
                                  <a:solidFill>
                                    <a:srgbClr val="C00000"/>
                                  </a:solidFill>
                                  <a:latin typeface="Cambria Math" panose="02040503050406030204" pitchFamily="18" charset="0"/>
                                  <a:ea typeface="Cambria Math" panose="02040503050406030204" pitchFamily="18" charset="0"/>
                                </a:rPr>
                                <m:t>𝑡</m:t>
                              </m:r>
                            </m:sub>
                          </m:sSub>
                        </m:e>
                      </m:d>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rgbClr val="D2A000"/>
                              </a:solidFill>
                              <a:latin typeface="Cambria Math" panose="02040503050406030204" pitchFamily="18" charset="0"/>
                              <a:ea typeface="Cambria Math" panose="02040503050406030204" pitchFamily="18" charset="0"/>
                            </a:rPr>
                            <m:t>𝑠</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rgbClr val="D2A000"/>
                              </a:solidFill>
                              <a:latin typeface="Cambria Math" panose="02040503050406030204" pitchFamily="18" charset="0"/>
                              <a:ea typeface="Cambria Math" panose="02040503050406030204" pitchFamily="18" charset="0"/>
                            </a:rPr>
                            <m:t>0</m:t>
                          </m:r>
                        </m:sub>
                        <m:sup>
                          <m:r>
                            <a:rPr lang="en-US" sz="2800" b="0" i="1" smtClean="0">
                              <a:solidFill>
                                <a:srgbClr val="D2A000"/>
                              </a:solidFill>
                              <a:latin typeface="Cambria Math" panose="02040503050406030204" pitchFamily="18" charset="0"/>
                              <a:ea typeface="Cambria Math" panose="02040503050406030204" pitchFamily="18" charset="0"/>
                            </a:rPr>
                            <m:t>3</m:t>
                          </m:r>
                        </m:sup>
                        <m:e>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r>
                                <a:rPr lang="en-US" sz="2800" b="0" i="1" smtClean="0">
                                  <a:solidFill>
                                    <a:srgbClr val="D2A000"/>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d>
                            <m:dPr>
                              <m:ctrlPr>
                                <a:rPr lang="en-US" sz="2800" b="0" i="1" smtClean="0">
                                  <a:solidFill>
                                    <a:schemeClr val="tx1"/>
                                  </a:solidFill>
                                  <a:latin typeface="Cambria Math" panose="02040503050406030204" pitchFamily="18" charset="0"/>
                                </a:rPr>
                              </m:ctrlPr>
                            </m:dPr>
                            <m:e>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r>
                                    <a:rPr lang="en-US" sz="2800" b="0" i="1" smtClean="0">
                                      <a:solidFill>
                                        <a:srgbClr val="D2A000"/>
                                      </a:solidFill>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r>
                                    <a:rPr lang="en-US" sz="2800" b="0" i="1" smtClean="0">
                                      <a:solidFill>
                                        <a:srgbClr val="C00000"/>
                                      </a:solidFill>
                                      <a:latin typeface="Cambria Math" panose="02040503050406030204" pitchFamily="18" charset="0"/>
                                    </a:rPr>
                                    <m:t>+1</m:t>
                                  </m:r>
                                </m:sub>
                              </m:sSub>
                            </m:e>
                          </m:d>
                        </m:e>
                      </m:nary>
                    </m:oMath>
                  </m:oMathPara>
                </a14:m>
                <a:endParaRPr lang="en-US" sz="2800" dirty="0"/>
              </a:p>
            </p:txBody>
          </p:sp>
        </mc:Choice>
        <mc:Fallback>
          <p:sp>
            <p:nvSpPr>
              <p:cNvPr id="15" name="TextBox 14">
                <a:extLst>
                  <a:ext uri="{FF2B5EF4-FFF2-40B4-BE49-F238E27FC236}">
                    <a16:creationId xmlns:a16="http://schemas.microsoft.com/office/drawing/2014/main" id="{1124E85E-A96D-55F6-1E36-BA4246FFD4D0}"/>
                  </a:ext>
                </a:extLst>
              </p:cNvPr>
              <p:cNvSpPr txBox="1">
                <a:spLocks noRot="1" noChangeAspect="1" noMove="1" noResize="1" noEditPoints="1" noAdjustHandles="1" noChangeArrowheads="1" noChangeShapeType="1" noTextEdit="1"/>
              </p:cNvSpPr>
              <p:nvPr/>
            </p:nvSpPr>
            <p:spPr>
              <a:xfrm>
                <a:off x="24063" y="2897541"/>
                <a:ext cx="8086855" cy="134928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023EECE-701E-8318-866A-2ACC4A112492}"/>
                  </a:ext>
                </a:extLst>
              </p:cNvPr>
              <p:cNvSpPr txBox="1"/>
              <p:nvPr/>
            </p:nvSpPr>
            <p:spPr>
              <a:xfrm>
                <a:off x="5525619" y="4353104"/>
                <a:ext cx="4444899" cy="189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solidFill>
                                <a:srgbClr val="00B050"/>
                              </a:solidFill>
                              <a:latin typeface="Cambria Math" panose="02040503050406030204" pitchFamily="18" charset="0"/>
                            </a:rPr>
                            <m:t>𝜋</m:t>
                          </m:r>
                        </m:sub>
                      </m:sSub>
                      <m:d>
                        <m:dPr>
                          <m:ctrlPr>
                            <a:rPr lang="en-US" sz="2400" b="0" i="1" smtClean="0">
                              <a:solidFill>
                                <a:schemeClr val="tx1"/>
                              </a:solidFill>
                              <a:latin typeface="Cambria Math" panose="02040503050406030204" pitchFamily="18" charset="0"/>
                            </a:rPr>
                          </m:ctrlPr>
                        </m:dPr>
                        <m:e>
                          <m:r>
                            <a:rPr lang="en-US" sz="2400" b="0" i="1" smtClean="0">
                              <a:solidFill>
                                <a:srgbClr val="D2A000"/>
                              </a:solidFill>
                              <a:latin typeface="Cambria Math" panose="02040503050406030204" pitchFamily="18" charset="0"/>
                            </a:rPr>
                            <m:t>0</m:t>
                          </m:r>
                          <m:r>
                            <a:rPr lang="en-US" sz="2400" b="0" i="1" smtClean="0">
                              <a:latin typeface="Cambria Math" panose="02040503050406030204" pitchFamily="18" charset="0"/>
                            </a:rPr>
                            <m:t>,</m:t>
                          </m:r>
                          <m:r>
                            <a:rPr lang="en-US" sz="2400" i="1">
                              <a:solidFill>
                                <a:srgbClr val="C00000"/>
                              </a:solidFill>
                              <a:latin typeface="Cambria Math" panose="02040503050406030204" pitchFamily="18" charset="0"/>
                            </a:rPr>
                            <m:t>↓</m:t>
                          </m:r>
                        </m:e>
                      </m:d>
                      <m:r>
                        <a:rPr lang="en-US" sz="2400" b="0" i="1" smtClean="0">
                          <a:solidFill>
                            <a:schemeClr val="tx1"/>
                          </a:solidFill>
                          <a:latin typeface="Cambria Math" panose="02040503050406030204" pitchFamily="18" charset="0"/>
                        </a:rPr>
                        <m:t>=</m:t>
                      </m:r>
                      <m:f>
                        <m:fPr>
                          <m:ctrlPr>
                            <a:rPr lang="en-US" sz="2400" i="1">
                              <a:solidFill>
                                <a:srgbClr val="0070C0"/>
                              </a:solidFill>
                              <a:latin typeface="Cambria Math" panose="02040503050406030204" pitchFamily="18" charset="0"/>
                              <a:ea typeface="Cambria Math" panose="02040503050406030204" pitchFamily="18" charset="0"/>
                            </a:rPr>
                          </m:ctrlPr>
                        </m:fPr>
                        <m:num>
                          <m:r>
                            <a:rPr lang="en-US" sz="2400" i="1">
                              <a:solidFill>
                                <a:srgbClr val="0070C0"/>
                              </a:solidFill>
                              <a:latin typeface="Cambria Math" panose="02040503050406030204" pitchFamily="18" charset="0"/>
                              <a:ea typeface="Cambria Math" panose="02040503050406030204" pitchFamily="18" charset="0"/>
                            </a:rPr>
                            <m:t>1</m:t>
                          </m:r>
                        </m:num>
                        <m:den>
                          <m:r>
                            <a:rPr lang="en-US" sz="2400" i="1">
                              <a:solidFill>
                                <a:srgbClr val="0070C0"/>
                              </a:solidFill>
                              <a:latin typeface="Cambria Math" panose="02040503050406030204" pitchFamily="18" charset="0"/>
                              <a:ea typeface="Cambria Math" panose="02040503050406030204" pitchFamily="18" charset="0"/>
                            </a:rPr>
                            <m:t>3</m:t>
                          </m:r>
                        </m:den>
                      </m:f>
                      <m:r>
                        <a:rPr lang="en-US" sz="2400" b="0" i="1" smtClean="0">
                          <a:solidFill>
                            <a:schemeClr val="tx1"/>
                          </a:solidFill>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0</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0</m:t>
                          </m:r>
                          <m:r>
                            <a:rPr lang="en-US" sz="2400" i="1">
                              <a:latin typeface="Cambria Math" panose="02040503050406030204" pitchFamily="18" charset="0"/>
                            </a:rPr>
                            <m:t>,</m:t>
                          </m:r>
                          <m:r>
                            <a:rPr lang="en-US" sz="2400" i="1" smtClean="0">
                              <a:solidFill>
                                <a:srgbClr val="C00000"/>
                              </a:solidFill>
                              <a:latin typeface="Cambria Math" panose="02040503050406030204" pitchFamily="18" charset="0"/>
                            </a:rPr>
                            <m:t>→</m:t>
                          </m:r>
                        </m:e>
                      </m:d>
                    </m:oMath>
                  </m:oMathPara>
                </a14:m>
                <a:endParaRPr lang="en-US" sz="2400" dirty="0">
                  <a:solidFill>
                    <a:srgbClr val="C00000"/>
                  </a:solidFill>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1</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1</m:t>
                          </m:r>
                          <m:r>
                            <a:rPr lang="en-US" sz="2400" i="1">
                              <a:latin typeface="Cambria Math" panose="02040503050406030204" pitchFamily="18" charset="0"/>
                            </a:rPr>
                            <m:t>,</m:t>
                          </m:r>
                          <m:r>
                            <a:rPr lang="en-US" sz="2400" i="1" smtClean="0">
                              <a:solidFill>
                                <a:srgbClr val="C00000"/>
                              </a:solidFill>
                              <a:latin typeface="Cambria Math" panose="02040503050406030204" pitchFamily="18" charset="0"/>
                            </a:rPr>
                            <m:t>↓</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2</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2</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3</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3</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e>
                      </m:d>
                    </m:oMath>
                  </m:oMathPara>
                </a14:m>
                <a:endParaRPr lang="en-US" sz="2400" dirty="0"/>
              </a:p>
            </p:txBody>
          </p:sp>
        </mc:Choice>
        <mc:Fallback>
          <p:sp>
            <p:nvSpPr>
              <p:cNvPr id="19" name="TextBox 18">
                <a:extLst>
                  <a:ext uri="{FF2B5EF4-FFF2-40B4-BE49-F238E27FC236}">
                    <a16:creationId xmlns:a16="http://schemas.microsoft.com/office/drawing/2014/main" id="{6023EECE-701E-8318-866A-2ACC4A112492}"/>
                  </a:ext>
                </a:extLst>
              </p:cNvPr>
              <p:cNvSpPr txBox="1">
                <a:spLocks noRot="1" noChangeAspect="1" noMove="1" noResize="1" noEditPoints="1" noAdjustHandles="1" noChangeArrowheads="1" noChangeShapeType="1" noTextEdit="1"/>
              </p:cNvSpPr>
              <p:nvPr/>
            </p:nvSpPr>
            <p:spPr>
              <a:xfrm>
                <a:off x="5525619" y="4353104"/>
                <a:ext cx="4444899" cy="1894173"/>
              </a:xfrm>
              <a:prstGeom prst="rect">
                <a:avLst/>
              </a:prstGeom>
              <a:blipFill>
                <a:blip r:embed="rId11"/>
                <a:stretch>
                  <a:fillRect b="-32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E8B745A9-4B1D-5B93-C7BB-954908EEBD0E}"/>
                  </a:ext>
                </a:extLst>
              </p:cNvPr>
              <p:cNvSpPr txBox="1"/>
              <p:nvPr/>
            </p:nvSpPr>
            <p:spPr>
              <a:xfrm>
                <a:off x="10098604" y="4645492"/>
                <a:ext cx="2069334" cy="2215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0</m:t>
                      </m:r>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1/3</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1/3</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4</m:t>
                      </m:r>
                      <m:r>
                        <a:rPr lang="en-US" sz="2400" b="0" i="1" smtClean="0">
                          <a:solidFill>
                            <a:srgbClr val="0070C0"/>
                          </a:solidFill>
                          <a:latin typeface="Cambria Math" panose="02040503050406030204" pitchFamily="18" charset="0"/>
                        </a:rPr>
                        <m:t>/</m:t>
                      </m:r>
                      <m:r>
                        <a:rPr lang="en-US" sz="2400" b="0" i="1" smtClean="0">
                          <a:solidFill>
                            <a:srgbClr val="0070C0"/>
                          </a:solidFill>
                          <a:latin typeface="Cambria Math" panose="02040503050406030204" pitchFamily="18" charset="0"/>
                        </a:rPr>
                        <m:t>9</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1/3</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0</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0070C0"/>
                          </a:solidFill>
                          <a:highlight>
                            <a:srgbClr val="F2FF47"/>
                          </a:highlight>
                          <a:latin typeface="Cambria Math" panose="02040503050406030204" pitchFamily="18" charset="0"/>
                        </a:rPr>
                        <m:t>4/27</m:t>
                      </m:r>
                    </m:oMath>
                  </m:oMathPara>
                </a14:m>
                <a:endParaRPr lang="en-US" dirty="0">
                  <a:highlight>
                    <a:srgbClr val="F2FF47"/>
                  </a:highlight>
                </a:endParaRPr>
              </a:p>
              <a:p>
                <a:endParaRPr lang="en-US" dirty="0"/>
              </a:p>
            </p:txBody>
          </p:sp>
        </mc:Choice>
        <mc:Fallback>
          <p:sp>
            <p:nvSpPr>
              <p:cNvPr id="20" name="TextBox 19">
                <a:extLst>
                  <a:ext uri="{FF2B5EF4-FFF2-40B4-BE49-F238E27FC236}">
                    <a16:creationId xmlns:a16="http://schemas.microsoft.com/office/drawing/2014/main" id="{E8B745A9-4B1D-5B93-C7BB-954908EEBD0E}"/>
                  </a:ext>
                </a:extLst>
              </p:cNvPr>
              <p:cNvSpPr txBox="1">
                <a:spLocks noRot="1" noChangeAspect="1" noMove="1" noResize="1" noEditPoints="1" noAdjustHandles="1" noChangeArrowheads="1" noChangeShapeType="1" noTextEdit="1"/>
              </p:cNvSpPr>
              <p:nvPr/>
            </p:nvSpPr>
            <p:spPr>
              <a:xfrm>
                <a:off x="10098604" y="4645492"/>
                <a:ext cx="2069334" cy="221599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EEAAC6DC-2088-37D8-E9EA-7ADEE64B89AE}"/>
                  </a:ext>
                </a:extLst>
              </p:cNvPr>
              <p:cNvSpPr txBox="1"/>
              <p:nvPr/>
            </p:nvSpPr>
            <p:spPr>
              <a:xfrm>
                <a:off x="9675744" y="5172279"/>
                <a:ext cx="5895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p:sp>
            <p:nvSpPr>
              <p:cNvPr id="21" name="TextBox 20">
                <a:extLst>
                  <a:ext uri="{FF2B5EF4-FFF2-40B4-BE49-F238E27FC236}">
                    <a16:creationId xmlns:a16="http://schemas.microsoft.com/office/drawing/2014/main" id="{EEAAC6DC-2088-37D8-E9EA-7ADEE64B89AE}"/>
                  </a:ext>
                </a:extLst>
              </p:cNvPr>
              <p:cNvSpPr txBox="1">
                <a:spLocks noRot="1" noChangeAspect="1" noMove="1" noResize="1" noEditPoints="1" noAdjustHandles="1" noChangeArrowheads="1" noChangeShapeType="1" noTextEdit="1"/>
              </p:cNvSpPr>
              <p:nvPr/>
            </p:nvSpPr>
            <p:spPr>
              <a:xfrm>
                <a:off x="9675744" y="5172279"/>
                <a:ext cx="589547" cy="461665"/>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4265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8E65D-2F61-FE97-948A-3CB42B3362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158B1C-B538-620E-7845-84DBA19DF072}"/>
              </a:ext>
            </a:extLst>
          </p:cNvPr>
          <p:cNvSpPr>
            <a:spLocks noGrp="1"/>
          </p:cNvSpPr>
          <p:nvPr>
            <p:ph type="title"/>
          </p:nvPr>
        </p:nvSpPr>
        <p:spPr>
          <a:xfrm>
            <a:off x="307024" y="1068809"/>
            <a:ext cx="10890929" cy="1097280"/>
          </a:xfrm>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84CC46-FF7E-23EF-BCDB-4672EC4E6042}"/>
                  </a:ext>
                </a:extLst>
              </p:cNvPr>
              <p:cNvSpPr>
                <a:spLocks noGrp="1"/>
              </p:cNvSpPr>
              <p:nvPr>
                <p:ph idx="1"/>
              </p:nvPr>
            </p:nvSpPr>
            <p:spPr>
              <a:xfrm>
                <a:off x="-27374" y="1666015"/>
                <a:ext cx="6345960" cy="2179372"/>
              </a:xfrm>
            </p:spPr>
            <p:txBody>
              <a:bodyPr>
                <a:normAutofit/>
              </a:bodyPr>
              <a:lstStyle/>
              <a:p>
                <a:pPr marL="0" indent="0">
                  <a:buNone/>
                </a:pPr>
                <a:r>
                  <a:rPr lang="en-US" sz="3200" dirty="0"/>
                  <a:t>Lets work through an example:</a:t>
                </a:r>
              </a:p>
              <a:p>
                <a:pPr marL="0" indent="0">
                  <a:buNone/>
                </a:pPr>
                <a14:m>
                  <m:oMathPara xmlns:m="http://schemas.openxmlformats.org/officeDocument/2006/math">
                    <m:oMathParaPr>
                      <m:jc m:val="centerGroup"/>
                    </m:oMathParaPr>
                    <m:oMath xmlns:m="http://schemas.openxmlformats.org/officeDocument/2006/math">
                      <m:r>
                        <a:rPr lang="en-US" sz="3200" i="1">
                          <a:solidFill>
                            <a:srgbClr val="00B050"/>
                          </a:solidFill>
                          <a:latin typeface="Cambria Math" panose="02040503050406030204" pitchFamily="18" charset="0"/>
                        </a:rPr>
                        <m:t>𝜋</m:t>
                      </m:r>
                      <m:r>
                        <a:rPr lang="en-US" sz="3200" b="0" i="1" smtClean="0">
                          <a:solidFill>
                            <a:schemeClr val="tx1"/>
                          </a:solidFill>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smtClean="0">
                              <a:solidFill>
                                <a:srgbClr val="D2A000"/>
                              </a:solidFill>
                              <a:latin typeface="Cambria Math" panose="02040503050406030204" pitchFamily="18" charset="0"/>
                            </a:rPr>
                            <m:t>0</m:t>
                          </m:r>
                          <m:r>
                            <a:rPr lang="en-US" sz="3200" i="1">
                              <a:solidFill>
                                <a:srgbClr val="C00000"/>
                              </a:solidFill>
                              <a:latin typeface="Cambria Math" panose="02040503050406030204" pitchFamily="18" charset="0"/>
                            </a:rPr>
                            <m:t>:→</m:t>
                          </m:r>
                          <m:r>
                            <a:rPr lang="en-US" sz="3200" i="1" smtClean="0">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1</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2</m:t>
                          </m:r>
                          <m:r>
                            <a:rPr lang="en-US" sz="3200" i="1">
                              <a:solidFill>
                                <a:srgbClr val="C00000"/>
                              </a:solidFill>
                              <a:latin typeface="Cambria Math" panose="02040503050406030204" pitchFamily="18" charset="0"/>
                            </a:rPr>
                            <m:t>:→</m:t>
                          </m:r>
                          <m:r>
                            <a:rPr lang="en-US" sz="3200" i="1">
                              <a:latin typeface="Cambria Math" panose="02040503050406030204" pitchFamily="18" charset="0"/>
                            </a:rPr>
                            <m:t>, </m:t>
                          </m:r>
                          <m:r>
                            <a:rPr lang="en-US" sz="3200" i="1" smtClean="0">
                              <a:solidFill>
                                <a:srgbClr val="D2A000"/>
                              </a:solidFill>
                              <a:latin typeface="Cambria Math" panose="02040503050406030204" pitchFamily="18" charset="0"/>
                            </a:rPr>
                            <m:t>3</m:t>
                          </m:r>
                          <m:r>
                            <a:rPr lang="en-US" sz="3200" i="1">
                              <a:solidFill>
                                <a:srgbClr val="C00000"/>
                              </a:solidFill>
                              <a:latin typeface="Cambria Math" panose="02040503050406030204" pitchFamily="18" charset="0"/>
                            </a:rPr>
                            <m:t>:→</m:t>
                          </m:r>
                        </m:e>
                      </m:d>
                    </m:oMath>
                  </m:oMathPara>
                </a14:m>
                <a:endParaRPr lang="en-US" sz="3200" dirty="0"/>
              </a:p>
              <a:p>
                <a:pPr marL="0" indent="0">
                  <a:buNone/>
                </a:pPr>
                <a:endParaRPr lang="en-US" sz="3200" dirty="0"/>
              </a:p>
            </p:txBody>
          </p:sp>
        </mc:Choice>
        <mc:Fallback>
          <p:sp>
            <p:nvSpPr>
              <p:cNvPr id="3" name="Content Placeholder 2">
                <a:extLst>
                  <a:ext uri="{FF2B5EF4-FFF2-40B4-BE49-F238E27FC236}">
                    <a16:creationId xmlns:a16="http://schemas.microsoft.com/office/drawing/2014/main" id="{9B84CC46-FF7E-23EF-BCDB-4672EC4E6042}"/>
                  </a:ext>
                </a:extLst>
              </p:cNvPr>
              <p:cNvSpPr>
                <a:spLocks noGrp="1" noRot="1" noChangeAspect="1" noMove="1" noResize="1" noEditPoints="1" noAdjustHandles="1" noChangeArrowheads="1" noChangeShapeType="1" noTextEdit="1"/>
              </p:cNvSpPr>
              <p:nvPr>
                <p:ph idx="1"/>
              </p:nvPr>
            </p:nvSpPr>
            <p:spPr>
              <a:xfrm>
                <a:off x="-27374" y="1666015"/>
                <a:ext cx="6345960" cy="2179372"/>
              </a:xfrm>
              <a:blipFill>
                <a:blip r:embed="rId2"/>
                <a:stretch>
                  <a:fillRect l="-2498" t="-1955"/>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F53D6867-07A3-89E3-E1A6-E3658AE30686}"/>
              </a:ext>
            </a:extLst>
          </p:cNvPr>
          <p:cNvPicPr>
            <a:picLocks noChangeAspect="1"/>
          </p:cNvPicPr>
          <p:nvPr/>
        </p:nvPicPr>
        <p:blipFill>
          <a:blip r:embed="rId3"/>
          <a:srcRect l="1027" r="1027"/>
          <a:stretch/>
        </p:blipFill>
        <p:spPr>
          <a:xfrm>
            <a:off x="0" y="4093508"/>
            <a:ext cx="2759432" cy="2764492"/>
          </a:xfrm>
          <a:prstGeom prst="rect">
            <a:avLst/>
          </a:prstGeom>
        </p:spPr>
      </p:pic>
      <p:sp>
        <p:nvSpPr>
          <p:cNvPr id="7" name="TextBox 6">
            <a:extLst>
              <a:ext uri="{FF2B5EF4-FFF2-40B4-BE49-F238E27FC236}">
                <a16:creationId xmlns:a16="http://schemas.microsoft.com/office/drawing/2014/main" id="{01D801EA-89C3-586A-CF5E-A335ADEFF20F}"/>
              </a:ext>
            </a:extLst>
          </p:cNvPr>
          <p:cNvSpPr txBox="1"/>
          <p:nvPr/>
        </p:nvSpPr>
        <p:spPr>
          <a:xfrm>
            <a:off x="-5318" y="4060717"/>
            <a:ext cx="856527" cy="584775"/>
          </a:xfrm>
          <a:prstGeom prst="rect">
            <a:avLst/>
          </a:prstGeom>
          <a:noFill/>
        </p:spPr>
        <p:txBody>
          <a:bodyPr wrap="square" rtlCol="0">
            <a:spAutoFit/>
          </a:bodyPr>
          <a:lstStyle/>
          <a:p>
            <a:r>
              <a:rPr lang="en-US" sz="3200" dirty="0">
                <a:solidFill>
                  <a:srgbClr val="D2A000"/>
                </a:solidFill>
              </a:rPr>
              <a:t>0</a:t>
            </a:r>
          </a:p>
        </p:txBody>
      </p:sp>
      <p:sp>
        <p:nvSpPr>
          <p:cNvPr id="8" name="TextBox 7">
            <a:extLst>
              <a:ext uri="{FF2B5EF4-FFF2-40B4-BE49-F238E27FC236}">
                <a16:creationId xmlns:a16="http://schemas.microsoft.com/office/drawing/2014/main" id="{92FF193D-FCEC-3E2E-4DEF-432648D8A471}"/>
              </a:ext>
            </a:extLst>
          </p:cNvPr>
          <p:cNvSpPr txBox="1"/>
          <p:nvPr/>
        </p:nvSpPr>
        <p:spPr>
          <a:xfrm>
            <a:off x="1379716" y="4060717"/>
            <a:ext cx="856527" cy="584775"/>
          </a:xfrm>
          <a:prstGeom prst="rect">
            <a:avLst/>
          </a:prstGeom>
          <a:noFill/>
        </p:spPr>
        <p:txBody>
          <a:bodyPr wrap="square" rtlCol="0">
            <a:spAutoFit/>
          </a:bodyPr>
          <a:lstStyle/>
          <a:p>
            <a:r>
              <a:rPr lang="en-US" sz="3200" dirty="0">
                <a:solidFill>
                  <a:srgbClr val="D2A000"/>
                </a:solidFill>
              </a:rPr>
              <a:t>1</a:t>
            </a:r>
          </a:p>
        </p:txBody>
      </p:sp>
      <p:sp>
        <p:nvSpPr>
          <p:cNvPr id="9" name="TextBox 8">
            <a:extLst>
              <a:ext uri="{FF2B5EF4-FFF2-40B4-BE49-F238E27FC236}">
                <a16:creationId xmlns:a16="http://schemas.microsoft.com/office/drawing/2014/main" id="{DF82581D-EBA5-35B1-EF6B-267ABE2A21DC}"/>
              </a:ext>
            </a:extLst>
          </p:cNvPr>
          <p:cNvSpPr txBox="1"/>
          <p:nvPr/>
        </p:nvSpPr>
        <p:spPr>
          <a:xfrm>
            <a:off x="-66033" y="5403112"/>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ED718DC7-7A22-D29F-70D8-3E81B87A9CB9}"/>
              </a:ext>
            </a:extLst>
          </p:cNvPr>
          <p:cNvSpPr txBox="1"/>
          <p:nvPr/>
        </p:nvSpPr>
        <p:spPr>
          <a:xfrm>
            <a:off x="1346699" y="5396165"/>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1E4198E0-7829-33E1-63B3-8EB6071052B4}"/>
                  </a:ext>
                </a:extLst>
              </p:cNvPr>
              <p:cNvGraphicFramePr>
                <a:graphicFrameLocks noGrp="1"/>
              </p:cNvGraphicFramePr>
              <p:nvPr/>
            </p:nvGraphicFramePr>
            <p:xfrm>
              <a:off x="8110917" y="1881345"/>
              <a:ext cx="4057021" cy="2372372"/>
            </p:xfrm>
            <a:graphic>
              <a:graphicData uri="http://schemas.openxmlformats.org/drawingml/2006/table">
                <a:tbl>
                  <a:tblPr firstRow="1" bandRow="1">
                    <a:tableStyleId>{E8034E78-7F5D-4C2E-B375-FC64B27BC917}</a:tableStyleId>
                  </a:tblPr>
                  <a:tblGrid>
                    <a:gridCol w="353761">
                      <a:extLst>
                        <a:ext uri="{9D8B030D-6E8A-4147-A177-3AD203B41FA5}">
                          <a16:colId xmlns:a16="http://schemas.microsoft.com/office/drawing/2014/main" val="2686581"/>
                        </a:ext>
                      </a:extLst>
                    </a:gridCol>
                    <a:gridCol w="294311">
                      <a:extLst>
                        <a:ext uri="{9D8B030D-6E8A-4147-A177-3AD203B41FA5}">
                          <a16:colId xmlns:a16="http://schemas.microsoft.com/office/drawing/2014/main" val="3291580236"/>
                        </a:ext>
                      </a:extLst>
                    </a:gridCol>
                    <a:gridCol w="553453">
                      <a:extLst>
                        <a:ext uri="{9D8B030D-6E8A-4147-A177-3AD203B41FA5}">
                          <a16:colId xmlns:a16="http://schemas.microsoft.com/office/drawing/2014/main" val="1070491557"/>
                        </a:ext>
                      </a:extLst>
                    </a:gridCol>
                    <a:gridCol w="565484">
                      <a:extLst>
                        <a:ext uri="{9D8B030D-6E8A-4147-A177-3AD203B41FA5}">
                          <a16:colId xmlns:a16="http://schemas.microsoft.com/office/drawing/2014/main" val="395356108"/>
                        </a:ext>
                      </a:extLst>
                    </a:gridCol>
                    <a:gridCol w="565485">
                      <a:extLst>
                        <a:ext uri="{9D8B030D-6E8A-4147-A177-3AD203B41FA5}">
                          <a16:colId xmlns:a16="http://schemas.microsoft.com/office/drawing/2014/main" val="41222295"/>
                        </a:ext>
                      </a:extLst>
                    </a:gridCol>
                    <a:gridCol w="577515">
                      <a:extLst>
                        <a:ext uri="{9D8B030D-6E8A-4147-A177-3AD203B41FA5}">
                          <a16:colId xmlns:a16="http://schemas.microsoft.com/office/drawing/2014/main" val="2245702635"/>
                        </a:ext>
                      </a:extLst>
                    </a:gridCol>
                    <a:gridCol w="589548">
                      <a:extLst>
                        <a:ext uri="{9D8B030D-6E8A-4147-A177-3AD203B41FA5}">
                          <a16:colId xmlns:a16="http://schemas.microsoft.com/office/drawing/2014/main" val="1086080346"/>
                        </a:ext>
                      </a:extLst>
                    </a:gridCol>
                    <a:gridCol w="557464">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1" name="Table 10">
                <a:extLst>
                  <a:ext uri="{FF2B5EF4-FFF2-40B4-BE49-F238E27FC236}">
                    <a16:creationId xmlns:a16="http://schemas.microsoft.com/office/drawing/2014/main" id="{1E4198E0-7829-33E1-63B3-8EB6071052B4}"/>
                  </a:ext>
                </a:extLst>
              </p:cNvPr>
              <p:cNvGraphicFramePr>
                <a:graphicFrameLocks noGrp="1"/>
              </p:cNvGraphicFramePr>
              <p:nvPr/>
            </p:nvGraphicFramePr>
            <p:xfrm>
              <a:off x="8110917" y="1881345"/>
              <a:ext cx="4057021" cy="2372372"/>
            </p:xfrm>
            <a:graphic>
              <a:graphicData uri="http://schemas.openxmlformats.org/drawingml/2006/table">
                <a:tbl>
                  <a:tblPr firstRow="1" bandRow="1">
                    <a:tableStyleId>{E8034E78-7F5D-4C2E-B375-FC64B27BC917}</a:tableStyleId>
                  </a:tblPr>
                  <a:tblGrid>
                    <a:gridCol w="353761">
                      <a:extLst>
                        <a:ext uri="{9D8B030D-6E8A-4147-A177-3AD203B41FA5}">
                          <a16:colId xmlns:a16="http://schemas.microsoft.com/office/drawing/2014/main" val="2686581"/>
                        </a:ext>
                      </a:extLst>
                    </a:gridCol>
                    <a:gridCol w="294311">
                      <a:extLst>
                        <a:ext uri="{9D8B030D-6E8A-4147-A177-3AD203B41FA5}">
                          <a16:colId xmlns:a16="http://schemas.microsoft.com/office/drawing/2014/main" val="3291580236"/>
                        </a:ext>
                      </a:extLst>
                    </a:gridCol>
                    <a:gridCol w="553453">
                      <a:extLst>
                        <a:ext uri="{9D8B030D-6E8A-4147-A177-3AD203B41FA5}">
                          <a16:colId xmlns:a16="http://schemas.microsoft.com/office/drawing/2014/main" val="1070491557"/>
                        </a:ext>
                      </a:extLst>
                    </a:gridCol>
                    <a:gridCol w="565484">
                      <a:extLst>
                        <a:ext uri="{9D8B030D-6E8A-4147-A177-3AD203B41FA5}">
                          <a16:colId xmlns:a16="http://schemas.microsoft.com/office/drawing/2014/main" val="395356108"/>
                        </a:ext>
                      </a:extLst>
                    </a:gridCol>
                    <a:gridCol w="565485">
                      <a:extLst>
                        <a:ext uri="{9D8B030D-6E8A-4147-A177-3AD203B41FA5}">
                          <a16:colId xmlns:a16="http://schemas.microsoft.com/office/drawing/2014/main" val="41222295"/>
                        </a:ext>
                      </a:extLst>
                    </a:gridCol>
                    <a:gridCol w="577515">
                      <a:extLst>
                        <a:ext uri="{9D8B030D-6E8A-4147-A177-3AD203B41FA5}">
                          <a16:colId xmlns:a16="http://schemas.microsoft.com/office/drawing/2014/main" val="2245702635"/>
                        </a:ext>
                      </a:extLst>
                    </a:gridCol>
                    <a:gridCol w="589548">
                      <a:extLst>
                        <a:ext uri="{9D8B030D-6E8A-4147-A177-3AD203B41FA5}">
                          <a16:colId xmlns:a16="http://schemas.microsoft.com/office/drawing/2014/main" val="1086080346"/>
                        </a:ext>
                      </a:extLst>
                    </a:gridCol>
                    <a:gridCol w="557464">
                      <a:extLst>
                        <a:ext uri="{9D8B030D-6E8A-4147-A177-3AD203B41FA5}">
                          <a16:colId xmlns:a16="http://schemas.microsoft.com/office/drawing/2014/main" val="1994523226"/>
                        </a:ext>
                      </a:extLst>
                    </a:gridCol>
                  </a:tblGrid>
                  <a:tr h="701040">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D2A000"/>
                              </a:solidFill>
                            </a:rPr>
                            <a:t>S0</a:t>
                          </a:r>
                        </a:p>
                      </a:txBody>
                      <a:tcPr/>
                    </a:tc>
                    <a:tc>
                      <a:txBody>
                        <a:bodyPr/>
                        <a:lstStyle/>
                        <a:p>
                          <a:r>
                            <a:rPr lang="en-US" sz="2000" b="1" dirty="0">
                              <a:solidFill>
                                <a:srgbClr val="D2A000"/>
                              </a:solidFill>
                            </a:rPr>
                            <a:t>S1</a:t>
                          </a:r>
                        </a:p>
                      </a:txBody>
                      <a:tcPr/>
                    </a:tc>
                    <a:tc>
                      <a:txBody>
                        <a:bodyPr/>
                        <a:lstStyle/>
                        <a:p>
                          <a:r>
                            <a:rPr lang="en-US" sz="2000" b="1" dirty="0">
                              <a:solidFill>
                                <a:srgbClr val="D2A000"/>
                              </a:solidFill>
                            </a:rPr>
                            <a:t>S2</a:t>
                          </a:r>
                        </a:p>
                      </a:txBody>
                      <a:tcPr/>
                    </a:tc>
                    <a:tc>
                      <a:txBody>
                        <a:bodyPr/>
                        <a:lstStyle/>
                        <a:p>
                          <a:r>
                            <a:rPr lang="en-US" sz="2000" b="1" dirty="0">
                              <a:solidFill>
                                <a:srgbClr val="D2A000"/>
                              </a:solidFill>
                            </a:rPr>
                            <a:t>S3</a:t>
                          </a:r>
                        </a:p>
                      </a:txBody>
                      <a:tcPr/>
                    </a:tc>
                    <a:tc>
                      <a:txBody>
                        <a:bodyPr/>
                        <a:lstStyle/>
                        <a:p>
                          <a:r>
                            <a:rPr lang="en-US" sz="2000" b="1" dirty="0">
                              <a:solidFill>
                                <a:srgbClr val="0070C0"/>
                              </a:solidFill>
                            </a:rPr>
                            <a:t>R=0</a:t>
                          </a:r>
                        </a:p>
                      </a:txBody>
                      <a:tcPr/>
                    </a:tc>
                    <a:tc>
                      <a:txBody>
                        <a:bodyPr/>
                        <a:lstStyle/>
                        <a:p>
                          <a:r>
                            <a:rPr lang="en-US" sz="2000" b="1" dirty="0">
                              <a:solidFill>
                                <a:srgbClr val="0070C0"/>
                              </a:solidFill>
                            </a:rPr>
                            <a:t>R=1</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tc>
                    <a:tc>
                      <a:txBody>
                        <a:bodyPr/>
                        <a:lstStyle/>
                        <a:p>
                          <a:endParaRPr lang="en-US"/>
                        </a:p>
                      </a:txBody>
                      <a:tcPr>
                        <a:blipFill>
                          <a:blip r:embed="rId4"/>
                          <a:stretch>
                            <a:fillRect l="-118367" t="-173913" r="-1146939" b="-318841"/>
                          </a:stretch>
                        </a:blipFill>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1/3</a:t>
                          </a:r>
                        </a:p>
                      </a:txBody>
                      <a:tcPr/>
                    </a:tc>
                    <a:tc>
                      <a:txBody>
                        <a:bodyPr/>
                        <a:lstStyle/>
                        <a:p>
                          <a:r>
                            <a:rPr lang="en-US" sz="2000" b="1" dirty="0">
                              <a:solidFill>
                                <a:srgbClr val="D2A000"/>
                              </a:solidFill>
                            </a:rPr>
                            <a:t>0/3</a:t>
                          </a:r>
                        </a:p>
                      </a:txBody>
                      <a:tcPr/>
                    </a:tc>
                    <a:tc>
                      <a:txBody>
                        <a:bodyPr/>
                        <a:lstStyle/>
                        <a:p>
                          <a:r>
                            <a:rPr lang="en-US" sz="2000" b="1" dirty="0">
                              <a:solidFill>
                                <a:srgbClr val="0070C0"/>
                              </a:solidFill>
                            </a:rPr>
                            <a:t>1.0</a:t>
                          </a:r>
                        </a:p>
                      </a:txBody>
                      <a:tcPr/>
                    </a:tc>
                    <a:tc>
                      <a:txBody>
                        <a:bodyPr/>
                        <a:lstStyle/>
                        <a:p>
                          <a:r>
                            <a:rPr lang="en-US" sz="2000" b="1" dirty="0">
                              <a:solidFill>
                                <a:srgbClr val="0070C0"/>
                              </a:solidFill>
                            </a:rPr>
                            <a:t>0.0</a:t>
                          </a:r>
                        </a:p>
                      </a:txBody>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4"/>
                          <a:stretch>
                            <a:fillRect l="-118367" t="-273913" r="-1146939" b="-218841"/>
                          </a:stretch>
                        </a:blip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D2A000"/>
                              </a:solidFill>
                            </a:rPr>
                            <a:t>0/3</a:t>
                          </a:r>
                        </a:p>
                      </a:txBody>
                      <a:tcPr>
                        <a:solidFill>
                          <a:srgbClr val="E7E7E7"/>
                        </a:solidFill>
                      </a:tcPr>
                    </a:tc>
                    <a:tc>
                      <a:txBody>
                        <a:bodyPr/>
                        <a:lstStyle/>
                        <a:p>
                          <a:r>
                            <a:rPr lang="en-US" sz="2000" b="1" dirty="0">
                              <a:solidFill>
                                <a:srgbClr val="D2A000"/>
                              </a:solidFill>
                            </a:rPr>
                            <a:t>1/3</a:t>
                          </a:r>
                        </a:p>
                      </a:txBody>
                      <a:tcPr>
                        <a:solidFill>
                          <a:srgbClr val="E7E7E7"/>
                        </a:solidFill>
                      </a:tcPr>
                    </a:tc>
                    <a:tc>
                      <a:txBody>
                        <a:bodyPr/>
                        <a:lstStyle/>
                        <a:p>
                          <a:r>
                            <a:rPr lang="en-US" sz="2000" b="1" dirty="0">
                              <a:solidFill>
                                <a:srgbClr val="0070C0"/>
                              </a:solidFill>
                            </a:rPr>
                            <a:t>2/3</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D2A000"/>
                              </a:solidFill>
                            </a:rPr>
                            <a:t>0</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b="1" dirty="0"/>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0</a:t>
                          </a:r>
                        </a:p>
                      </a:txBody>
                      <a:tcPr/>
                    </a:tc>
                    <a:tc>
                      <a:txBody>
                        <a:bodyPr/>
                        <a:lstStyle/>
                        <a:p>
                          <a:r>
                            <a:rPr lang="en-US" sz="2000" b="1" dirty="0">
                              <a:solidFill>
                                <a:srgbClr val="D2A000"/>
                              </a:solidFill>
                            </a:rPr>
                            <a:t>1</a:t>
                          </a:r>
                        </a:p>
                      </a:txBody>
                      <a:tcPr/>
                    </a:tc>
                    <a:tc>
                      <a:txBody>
                        <a:bodyPr/>
                        <a:lstStyle/>
                        <a:p>
                          <a:r>
                            <a:rPr lang="en-US" sz="2000" b="1" dirty="0">
                              <a:solidFill>
                                <a:srgbClr val="0070C0"/>
                              </a:solidFill>
                            </a:rPr>
                            <a:t>1</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DF32C9C-93CC-FED3-9509-F8777AFA78A3}"/>
                  </a:ext>
                </a:extLst>
              </p:cNvPr>
              <p:cNvSpPr txBox="1"/>
              <p:nvPr/>
            </p:nvSpPr>
            <p:spPr>
              <a:xfrm>
                <a:off x="280368" y="478665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4" name="TextBox 3">
                <a:extLst>
                  <a:ext uri="{FF2B5EF4-FFF2-40B4-BE49-F238E27FC236}">
                    <a16:creationId xmlns:a16="http://schemas.microsoft.com/office/drawing/2014/main" id="{FDF32C9C-93CC-FED3-9509-F8777AFA78A3}"/>
                  </a:ext>
                </a:extLst>
              </p:cNvPr>
              <p:cNvSpPr txBox="1">
                <a:spLocks noRot="1" noChangeAspect="1" noMove="1" noResize="1" noEditPoints="1" noAdjustHandles="1" noChangeArrowheads="1" noChangeShapeType="1" noTextEdit="1"/>
              </p:cNvSpPr>
              <p:nvPr/>
            </p:nvSpPr>
            <p:spPr>
              <a:xfrm>
                <a:off x="280368" y="478665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68A115A-76A4-DAE6-0F2B-C5206E1CCD15}"/>
                  </a:ext>
                </a:extLst>
              </p:cNvPr>
              <p:cNvSpPr txBox="1"/>
              <p:nvPr/>
            </p:nvSpPr>
            <p:spPr>
              <a:xfrm>
                <a:off x="280367" y="5852654"/>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5" name="TextBox 4">
                <a:extLst>
                  <a:ext uri="{FF2B5EF4-FFF2-40B4-BE49-F238E27FC236}">
                    <a16:creationId xmlns:a16="http://schemas.microsoft.com/office/drawing/2014/main" id="{268A115A-76A4-DAE6-0F2B-C5206E1CCD15}"/>
                  </a:ext>
                </a:extLst>
              </p:cNvPr>
              <p:cNvSpPr txBox="1">
                <a:spLocks noRot="1" noChangeAspect="1" noMove="1" noResize="1" noEditPoints="1" noAdjustHandles="1" noChangeArrowheads="1" noChangeShapeType="1" noTextEdit="1"/>
              </p:cNvSpPr>
              <p:nvPr/>
            </p:nvSpPr>
            <p:spPr>
              <a:xfrm>
                <a:off x="280367" y="5852654"/>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D57DFA3-AB3A-319F-BFA2-D228F260E1CC}"/>
                  </a:ext>
                </a:extLst>
              </p:cNvPr>
              <p:cNvSpPr txBox="1"/>
              <p:nvPr/>
            </p:nvSpPr>
            <p:spPr>
              <a:xfrm>
                <a:off x="2221482" y="48740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3" name="TextBox 12">
                <a:extLst>
                  <a:ext uri="{FF2B5EF4-FFF2-40B4-BE49-F238E27FC236}">
                    <a16:creationId xmlns:a16="http://schemas.microsoft.com/office/drawing/2014/main" id="{6D57DFA3-AB3A-319F-BFA2-D228F260E1CC}"/>
                  </a:ext>
                </a:extLst>
              </p:cNvPr>
              <p:cNvSpPr txBox="1">
                <a:spLocks noRot="1" noChangeAspect="1" noMove="1" noResize="1" noEditPoints="1" noAdjustHandles="1" noChangeArrowheads="1" noChangeShapeType="1" noTextEdit="1"/>
              </p:cNvSpPr>
              <p:nvPr/>
            </p:nvSpPr>
            <p:spPr>
              <a:xfrm>
                <a:off x="2221482" y="4874085"/>
                <a:ext cx="856527"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0872EA7-0CF2-CF6E-3068-8EDBD83ABB2A}"/>
                  </a:ext>
                </a:extLst>
              </p:cNvPr>
              <p:cNvSpPr txBox="1"/>
              <p:nvPr/>
            </p:nvSpPr>
            <p:spPr>
              <a:xfrm>
                <a:off x="1659098" y="525880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4" name="TextBox 13">
                <a:extLst>
                  <a:ext uri="{FF2B5EF4-FFF2-40B4-BE49-F238E27FC236}">
                    <a16:creationId xmlns:a16="http://schemas.microsoft.com/office/drawing/2014/main" id="{C0872EA7-0CF2-CF6E-3068-8EDBD83ABB2A}"/>
                  </a:ext>
                </a:extLst>
              </p:cNvPr>
              <p:cNvSpPr txBox="1">
                <a:spLocks noRot="1" noChangeAspect="1" noMove="1" noResize="1" noEditPoints="1" noAdjustHandles="1" noChangeArrowheads="1" noChangeShapeType="1" noTextEdit="1"/>
              </p:cNvSpPr>
              <p:nvPr/>
            </p:nvSpPr>
            <p:spPr>
              <a:xfrm>
                <a:off x="1659098" y="5258805"/>
                <a:ext cx="856527"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DC0458F6-D1A5-3C8F-E352-6240C19BAB17}"/>
                  </a:ext>
                </a:extLst>
              </p:cNvPr>
              <p:cNvGraphicFramePr>
                <a:graphicFrameLocks noGrp="1"/>
              </p:cNvGraphicFramePr>
              <p:nvPr>
                <p:extLst>
                  <p:ext uri="{D42A27DB-BD31-4B8C-83A1-F6EECF244321}">
                    <p14:modId xmlns:p14="http://schemas.microsoft.com/office/powerpoint/2010/main" val="975557532"/>
                  </p:ext>
                </p:extLst>
              </p:nvPr>
            </p:nvGraphicFramePr>
            <p:xfrm>
              <a:off x="2893686" y="4493883"/>
              <a:ext cx="2759432" cy="2089165"/>
            </p:xfrm>
            <a:graphic>
              <a:graphicData uri="http://schemas.openxmlformats.org/drawingml/2006/table">
                <a:tbl>
                  <a:tblPr firstRow="1" bandRow="1">
                    <a:tableStyleId>{E8034E78-7F5D-4C2E-B375-FC64B27BC917}</a:tableStyleId>
                  </a:tblPr>
                  <a:tblGrid>
                    <a:gridCol w="431354">
                      <a:extLst>
                        <a:ext uri="{9D8B030D-6E8A-4147-A177-3AD203B41FA5}">
                          <a16:colId xmlns:a16="http://schemas.microsoft.com/office/drawing/2014/main" val="2686581"/>
                        </a:ext>
                      </a:extLst>
                    </a:gridCol>
                    <a:gridCol w="721666">
                      <a:extLst>
                        <a:ext uri="{9D8B030D-6E8A-4147-A177-3AD203B41FA5}">
                          <a16:colId xmlns:a16="http://schemas.microsoft.com/office/drawing/2014/main" val="3291580236"/>
                        </a:ext>
                      </a:extLst>
                    </a:gridCol>
                    <a:gridCol w="749394">
                      <a:extLst>
                        <a:ext uri="{9D8B030D-6E8A-4147-A177-3AD203B41FA5}">
                          <a16:colId xmlns:a16="http://schemas.microsoft.com/office/drawing/2014/main" val="1070491557"/>
                        </a:ext>
                      </a:extLst>
                    </a:gridCol>
                    <a:gridCol w="85701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0070C0"/>
                              </a:solidFill>
                            </a:rPr>
                            <a:t>Q</a:t>
                          </a:r>
                        </a:p>
                      </a:txBody>
                      <a:tcPr/>
                    </a:tc>
                    <a:tc>
                      <a:txBody>
                        <a:bodyPr/>
                        <a:lstStyle/>
                        <a:p>
                          <a:r>
                            <a:rPr lang="en-US" sz="2000" b="1" dirty="0">
                              <a:solidFill>
                                <a:srgbClr val="0070C0"/>
                              </a:solidFill>
                            </a:rPr>
                            <a:t>E[R]</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solidFill>
                          <a:srgbClr val="F2FF47"/>
                        </a:solidFill>
                      </a:tcPr>
                    </a:tc>
                    <a:tc>
                      <a:txBody>
                        <a:bodyPr/>
                        <a:lstStyle/>
                        <a:p>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F2FF47"/>
                        </a:solidFill>
                      </a:tcPr>
                    </a:tc>
                    <a:tc>
                      <a:txBody>
                        <a:bodyPr/>
                        <a:lstStyle/>
                        <a:p>
                          <a:r>
                            <a:rPr lang="en-US" sz="2000" b="1" dirty="0">
                              <a:solidFill>
                                <a:srgbClr val="0070C0"/>
                              </a:solidFill>
                            </a:rPr>
                            <a:t>4/27</a:t>
                          </a:r>
                        </a:p>
                      </a:txBody>
                      <a:tcPr>
                        <a:solidFill>
                          <a:srgbClr val="F2FF47"/>
                        </a:solidFill>
                      </a:tcPr>
                    </a:tc>
                    <a:tc>
                      <a:txBody>
                        <a:bodyPr/>
                        <a:lstStyle/>
                        <a:p>
                          <a:r>
                            <a:rPr lang="en-US" sz="2000" b="1" dirty="0">
                              <a:solidFill>
                                <a:srgbClr val="0070C0"/>
                              </a:solidFill>
                            </a:rPr>
                            <a:t>0</a:t>
                          </a:r>
                        </a:p>
                      </a:txBody>
                      <a:tcPr>
                        <a:solidFill>
                          <a:srgbClr val="F2FF47"/>
                        </a:solidFill>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smtClean="0">
                                    <a:solidFill>
                                      <a:srgbClr val="C00000"/>
                                    </a:solidFill>
                                    <a:latin typeface="Cambria Math" panose="02040503050406030204" pitchFamily="18" charset="0"/>
                                  </a:rPr>
                                  <m:t>↓</m:t>
                                </m:r>
                              </m:oMath>
                            </m:oMathPara>
                          </a14:m>
                          <a:endParaRPr lang="en-US" sz="2000" b="1" dirty="0"/>
                        </a:p>
                      </a:txBody>
                      <a:tcPr>
                        <a:solidFill>
                          <a:srgbClr val="E7E7E7"/>
                        </a:solidFill>
                      </a:tcPr>
                    </a:tc>
                    <a:tc>
                      <a:txBody>
                        <a:bodyPr/>
                        <a:lstStyle/>
                        <a:p>
                          <a:r>
                            <a:rPr lang="en-US" sz="2000" b="1" dirty="0">
                              <a:solidFill>
                                <a:srgbClr val="0070C0"/>
                              </a:solidFill>
                            </a:rPr>
                            <a:t>4/9</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0"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1" i="0" smtClean="0">
                                    <a:solidFill>
                                      <a:srgbClr val="C00000"/>
                                    </a:solidFill>
                                    <a:latin typeface="Cambria Math" panose="02040503050406030204" pitchFamily="18" charset="0"/>
                                  </a:rPr>
                                  <m:t>−</m:t>
                                </m:r>
                              </m:oMath>
                            </m:oMathPara>
                          </a14:m>
                          <a:endParaRPr lang="en-US" sz="2000" b="1" dirty="0"/>
                        </a:p>
                      </a:txBody>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Choice>
        <mc:Fallback>
          <p:graphicFrame>
            <p:nvGraphicFramePr>
              <p:cNvPr id="12" name="Table 11">
                <a:extLst>
                  <a:ext uri="{FF2B5EF4-FFF2-40B4-BE49-F238E27FC236}">
                    <a16:creationId xmlns:a16="http://schemas.microsoft.com/office/drawing/2014/main" id="{DC0458F6-D1A5-3C8F-E352-6240C19BAB17}"/>
                  </a:ext>
                </a:extLst>
              </p:cNvPr>
              <p:cNvGraphicFramePr>
                <a:graphicFrameLocks noGrp="1"/>
              </p:cNvGraphicFramePr>
              <p:nvPr>
                <p:extLst>
                  <p:ext uri="{D42A27DB-BD31-4B8C-83A1-F6EECF244321}">
                    <p14:modId xmlns:p14="http://schemas.microsoft.com/office/powerpoint/2010/main" val="975557532"/>
                  </p:ext>
                </p:extLst>
              </p:nvPr>
            </p:nvGraphicFramePr>
            <p:xfrm>
              <a:off x="2893686" y="4493883"/>
              <a:ext cx="2759432" cy="2089165"/>
            </p:xfrm>
            <a:graphic>
              <a:graphicData uri="http://schemas.openxmlformats.org/drawingml/2006/table">
                <a:tbl>
                  <a:tblPr firstRow="1" bandRow="1">
                    <a:tableStyleId>{E8034E78-7F5D-4C2E-B375-FC64B27BC917}</a:tableStyleId>
                  </a:tblPr>
                  <a:tblGrid>
                    <a:gridCol w="431354">
                      <a:extLst>
                        <a:ext uri="{9D8B030D-6E8A-4147-A177-3AD203B41FA5}">
                          <a16:colId xmlns:a16="http://schemas.microsoft.com/office/drawing/2014/main" val="2686581"/>
                        </a:ext>
                      </a:extLst>
                    </a:gridCol>
                    <a:gridCol w="721666">
                      <a:extLst>
                        <a:ext uri="{9D8B030D-6E8A-4147-A177-3AD203B41FA5}">
                          <a16:colId xmlns:a16="http://schemas.microsoft.com/office/drawing/2014/main" val="3291580236"/>
                        </a:ext>
                      </a:extLst>
                    </a:gridCol>
                    <a:gridCol w="749394">
                      <a:extLst>
                        <a:ext uri="{9D8B030D-6E8A-4147-A177-3AD203B41FA5}">
                          <a16:colId xmlns:a16="http://schemas.microsoft.com/office/drawing/2014/main" val="1070491557"/>
                        </a:ext>
                      </a:extLst>
                    </a:gridCol>
                    <a:gridCol w="857018">
                      <a:extLst>
                        <a:ext uri="{9D8B030D-6E8A-4147-A177-3AD203B41FA5}">
                          <a16:colId xmlns:a16="http://schemas.microsoft.com/office/drawing/2014/main" val="1994523226"/>
                        </a:ext>
                      </a:extLst>
                    </a:gridCol>
                  </a:tblGrid>
                  <a:tr h="417833">
                    <a:tc>
                      <a:txBody>
                        <a:bodyPr/>
                        <a:lstStyle/>
                        <a:p>
                          <a:r>
                            <a:rPr lang="en-US" sz="2000" b="1" dirty="0">
                              <a:solidFill>
                                <a:srgbClr val="D2A000"/>
                              </a:solidFill>
                            </a:rPr>
                            <a:t>S</a:t>
                          </a:r>
                        </a:p>
                      </a:txBody>
                      <a:tcPr/>
                    </a:tc>
                    <a:tc>
                      <a:txBody>
                        <a:bodyPr/>
                        <a:lstStyle/>
                        <a:p>
                          <a:r>
                            <a:rPr lang="en-US" sz="2000" b="1" dirty="0">
                              <a:solidFill>
                                <a:srgbClr val="C00000"/>
                              </a:solidFill>
                            </a:rPr>
                            <a:t>A</a:t>
                          </a:r>
                        </a:p>
                      </a:txBody>
                      <a:tcPr/>
                    </a:tc>
                    <a:tc>
                      <a:txBody>
                        <a:bodyPr/>
                        <a:lstStyle/>
                        <a:p>
                          <a:r>
                            <a:rPr lang="en-US" sz="2000" b="1" dirty="0">
                              <a:solidFill>
                                <a:srgbClr val="0070C0"/>
                              </a:solidFill>
                            </a:rPr>
                            <a:t>Q</a:t>
                          </a:r>
                        </a:p>
                      </a:txBody>
                      <a:tcPr/>
                    </a:tc>
                    <a:tc>
                      <a:txBody>
                        <a:bodyPr/>
                        <a:lstStyle/>
                        <a:p>
                          <a:r>
                            <a:rPr lang="en-US" sz="2000" b="1" dirty="0">
                              <a:solidFill>
                                <a:srgbClr val="0070C0"/>
                              </a:solidFill>
                            </a:rPr>
                            <a:t>E[R]</a:t>
                          </a:r>
                        </a:p>
                      </a:txBody>
                      <a:tcPr/>
                    </a:tc>
                    <a:extLst>
                      <a:ext uri="{0D108BD9-81ED-4DB2-BD59-A6C34878D82A}">
                        <a16:rowId xmlns:a16="http://schemas.microsoft.com/office/drawing/2014/main" val="2594388253"/>
                      </a:ext>
                    </a:extLst>
                  </a:tr>
                  <a:tr h="417833">
                    <a:tc>
                      <a:txBody>
                        <a:bodyPr/>
                        <a:lstStyle/>
                        <a:p>
                          <a:r>
                            <a:rPr lang="en-US" sz="2000" b="1" dirty="0">
                              <a:solidFill>
                                <a:srgbClr val="D2A000"/>
                              </a:solidFill>
                            </a:rPr>
                            <a:t>0</a:t>
                          </a:r>
                        </a:p>
                      </a:txBody>
                      <a:tcPr>
                        <a:solidFill>
                          <a:srgbClr val="F2FF47"/>
                        </a:solidFill>
                      </a:tcPr>
                    </a:tc>
                    <a:tc>
                      <a:txBody>
                        <a:bodyPr/>
                        <a:lstStyle/>
                        <a:p>
                          <a:endParaRPr lang="en-US"/>
                        </a:p>
                      </a:txBody>
                      <a:tcPr>
                        <a:blipFill>
                          <a:blip r:embed="rId9"/>
                          <a:stretch>
                            <a:fillRect l="-59664" t="-108824" r="-223529" b="-323529"/>
                          </a:stretch>
                        </a:blipFill>
                      </a:tcPr>
                    </a:tc>
                    <a:tc>
                      <a:txBody>
                        <a:bodyPr/>
                        <a:lstStyle/>
                        <a:p>
                          <a:r>
                            <a:rPr lang="en-US" sz="2000" b="1" dirty="0">
                              <a:solidFill>
                                <a:srgbClr val="0070C0"/>
                              </a:solidFill>
                            </a:rPr>
                            <a:t>4/27</a:t>
                          </a:r>
                        </a:p>
                      </a:txBody>
                      <a:tcPr>
                        <a:solidFill>
                          <a:srgbClr val="F2FF47"/>
                        </a:solidFill>
                      </a:tcPr>
                    </a:tc>
                    <a:tc>
                      <a:txBody>
                        <a:bodyPr/>
                        <a:lstStyle/>
                        <a:p>
                          <a:r>
                            <a:rPr lang="en-US" sz="2000" b="1" dirty="0">
                              <a:solidFill>
                                <a:srgbClr val="0070C0"/>
                              </a:solidFill>
                            </a:rPr>
                            <a:t>0</a:t>
                          </a:r>
                        </a:p>
                      </a:txBody>
                      <a:tcPr>
                        <a:solidFill>
                          <a:srgbClr val="F2FF47"/>
                        </a:solidFill>
                      </a:tcPr>
                    </a:tc>
                    <a:extLst>
                      <a:ext uri="{0D108BD9-81ED-4DB2-BD59-A6C34878D82A}">
                        <a16:rowId xmlns:a16="http://schemas.microsoft.com/office/drawing/2014/main" val="1764589735"/>
                      </a:ext>
                    </a:extLst>
                  </a:tr>
                  <a:tr h="417833">
                    <a:tc>
                      <a:txBody>
                        <a:bodyPr/>
                        <a:lstStyle/>
                        <a:p>
                          <a:r>
                            <a:rPr lang="en-US" sz="2000" b="1" dirty="0">
                              <a:solidFill>
                                <a:srgbClr val="D2A000"/>
                              </a:solidFill>
                            </a:rPr>
                            <a:t>1</a:t>
                          </a:r>
                        </a:p>
                      </a:txBody>
                      <a:tcPr>
                        <a:solidFill>
                          <a:srgbClr val="E7E7E7"/>
                        </a:solidFill>
                      </a:tcPr>
                    </a:tc>
                    <a:tc>
                      <a:txBody>
                        <a:bodyPr/>
                        <a:lstStyle/>
                        <a:p>
                          <a:endParaRPr lang="en-US"/>
                        </a:p>
                      </a:txBody>
                      <a:tcPr>
                        <a:blipFill>
                          <a:blip r:embed="rId9"/>
                          <a:stretch>
                            <a:fillRect l="-59664" t="-205797" r="-223529" b="-218841"/>
                          </a:stretch>
                        </a:blipFill>
                      </a:tcPr>
                    </a:tc>
                    <a:tc>
                      <a:txBody>
                        <a:bodyPr/>
                        <a:lstStyle/>
                        <a:p>
                          <a:r>
                            <a:rPr lang="en-US" sz="2000" b="1" dirty="0">
                              <a:solidFill>
                                <a:srgbClr val="0070C0"/>
                              </a:solidFill>
                            </a:rPr>
                            <a:t>4/9</a:t>
                          </a:r>
                        </a:p>
                      </a:txBody>
                      <a:tcPr>
                        <a:solidFill>
                          <a:srgbClr val="E7E7E7"/>
                        </a:solidFill>
                      </a:tcPr>
                    </a:tc>
                    <a:tc>
                      <a:txBody>
                        <a:bodyPr/>
                        <a:lstStyle/>
                        <a:p>
                          <a:r>
                            <a:rPr lang="en-US" sz="2000" b="1" dirty="0">
                              <a:solidFill>
                                <a:srgbClr val="0070C0"/>
                              </a:solidFill>
                            </a:rPr>
                            <a:t>1/3</a:t>
                          </a:r>
                        </a:p>
                      </a:txBody>
                      <a:tcPr>
                        <a:solidFill>
                          <a:srgbClr val="E7E7E7"/>
                        </a:solidFill>
                      </a:tcPr>
                    </a:tc>
                    <a:extLst>
                      <a:ext uri="{0D108BD9-81ED-4DB2-BD59-A6C34878D82A}">
                        <a16:rowId xmlns:a16="http://schemas.microsoft.com/office/drawing/2014/main" val="4048302534"/>
                      </a:ext>
                    </a:extLst>
                  </a:tr>
                  <a:tr h="417833">
                    <a:tc>
                      <a:txBody>
                        <a:bodyPr/>
                        <a:lstStyle/>
                        <a:p>
                          <a:r>
                            <a:rPr lang="en-US" sz="2000" b="1" dirty="0">
                              <a:solidFill>
                                <a:srgbClr val="D2A000"/>
                              </a:solidFill>
                            </a:rPr>
                            <a:t>2</a:t>
                          </a:r>
                        </a:p>
                      </a:txBody>
                      <a:tcPr/>
                    </a:tc>
                    <a:tc>
                      <a:txBody>
                        <a:bodyPr/>
                        <a:lstStyle/>
                        <a:p>
                          <a:endParaRPr lang="en-US"/>
                        </a:p>
                      </a:txBody>
                      <a:tcPr>
                        <a:blipFill>
                          <a:blip r:embed="rId9"/>
                          <a:stretch>
                            <a:fillRect l="-59664" t="-310294" r="-223529" b="-122059"/>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3954744545"/>
                      </a:ext>
                    </a:extLst>
                  </a:tr>
                  <a:tr h="417833">
                    <a:tc>
                      <a:txBody>
                        <a:bodyPr/>
                        <a:lstStyle/>
                        <a:p>
                          <a:r>
                            <a:rPr lang="en-US" sz="2000" b="1" dirty="0">
                              <a:solidFill>
                                <a:srgbClr val="D2A000"/>
                              </a:solidFill>
                            </a:rPr>
                            <a:t>3</a:t>
                          </a:r>
                        </a:p>
                      </a:txBody>
                      <a:tcPr/>
                    </a:tc>
                    <a:tc>
                      <a:txBody>
                        <a:bodyPr/>
                        <a:lstStyle/>
                        <a:p>
                          <a:endParaRPr lang="en-US"/>
                        </a:p>
                      </a:txBody>
                      <a:tcPr>
                        <a:blipFill>
                          <a:blip r:embed="rId9"/>
                          <a:stretch>
                            <a:fillRect l="-59664" t="-404348" r="-223529" b="-20290"/>
                          </a:stretch>
                        </a:blipFill>
                      </a:tcPr>
                    </a:tc>
                    <a:tc>
                      <a:txBody>
                        <a:bodyPr/>
                        <a:lstStyle/>
                        <a:p>
                          <a:r>
                            <a:rPr lang="en-US" sz="2000" b="1" dirty="0">
                              <a:solidFill>
                                <a:srgbClr val="0070C0"/>
                              </a:solidFill>
                            </a:rPr>
                            <a:t>0</a:t>
                          </a:r>
                        </a:p>
                      </a:txBody>
                      <a:tcPr/>
                    </a:tc>
                    <a:tc>
                      <a:txBody>
                        <a:bodyPr/>
                        <a:lstStyle/>
                        <a:p>
                          <a:r>
                            <a:rPr lang="en-US" sz="2000" b="1" dirty="0">
                              <a:solidFill>
                                <a:srgbClr val="0070C0"/>
                              </a:solidFill>
                            </a:rPr>
                            <a:t>0</a:t>
                          </a:r>
                        </a:p>
                      </a:txBody>
                      <a:tcPr/>
                    </a:tc>
                    <a:extLst>
                      <a:ext uri="{0D108BD9-81ED-4DB2-BD59-A6C34878D82A}">
                        <a16:rowId xmlns:a16="http://schemas.microsoft.com/office/drawing/2014/main" val="1097667107"/>
                      </a:ext>
                    </a:extLst>
                  </a:tr>
                </a:tbl>
              </a:graphicData>
            </a:graphic>
          </p:graphicFrame>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F6293AE-C56F-0388-B988-145B61F6EBBB}"/>
                  </a:ext>
                </a:extLst>
              </p:cNvPr>
              <p:cNvSpPr txBox="1"/>
              <p:nvPr/>
            </p:nvSpPr>
            <p:spPr>
              <a:xfrm>
                <a:off x="24063" y="2897541"/>
                <a:ext cx="8086855" cy="13492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d>
                        <m:dPr>
                          <m:ctrlPr>
                            <a:rPr lang="en-US" sz="2800" b="0" i="1" smtClean="0">
                              <a:solidFill>
                                <a:schemeClr val="tx1"/>
                              </a:solidFill>
                              <a:latin typeface="Cambria Math" panose="02040503050406030204" pitchFamily="18" charset="0"/>
                            </a:rPr>
                          </m:ctrlPr>
                        </m:dPr>
                        <m:e>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sub>
                          </m:sSub>
                        </m:e>
                      </m:d>
                      <m:r>
                        <a:rPr lang="en-US" sz="2800" b="0" i="1" smtClean="0">
                          <a:solidFill>
                            <a:schemeClr val="tx1"/>
                          </a:solidFill>
                          <a:latin typeface="Cambria Math" panose="02040503050406030204" pitchFamily="18" charset="0"/>
                        </a:rPr>
                        <m:t>=</m:t>
                      </m:r>
                      <m:r>
                        <a:rPr lang="en-US" sz="2800" i="1" smtClean="0">
                          <a:latin typeface="Cambria Math" panose="02040503050406030204" pitchFamily="18" charset="0"/>
                          <a:ea typeface="Cambria Math" panose="02040503050406030204" pitchFamily="18" charset="0"/>
                        </a:rPr>
                        <m:t>𝔼</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solidFill>
                                <a:srgbClr val="0070C0"/>
                              </a:solidFill>
                              <a:latin typeface="Cambria Math" panose="02040503050406030204" pitchFamily="18" charset="0"/>
                              <a:ea typeface="Cambria Math" panose="02040503050406030204" pitchFamily="18" charset="0"/>
                            </a:rPr>
                            <m:t>𝑅</m:t>
                          </m:r>
                        </m:e>
                        <m:e>
                          <m:sSub>
                            <m:sSubPr>
                              <m:ctrlPr>
                                <a:rPr lang="en-US" sz="2800" b="0" i="1" smtClean="0">
                                  <a:solidFill>
                                    <a:srgbClr val="D2A000"/>
                                  </a:solidFill>
                                  <a:latin typeface="Cambria Math" panose="02040503050406030204" pitchFamily="18" charset="0"/>
                                  <a:ea typeface="Cambria Math" panose="02040503050406030204" pitchFamily="18" charset="0"/>
                                </a:rPr>
                              </m:ctrlPr>
                            </m:sSubPr>
                            <m:e>
                              <m:r>
                                <a:rPr lang="en-US" sz="2800" b="0" i="1" smtClean="0">
                                  <a:solidFill>
                                    <a:srgbClr val="D2A000"/>
                                  </a:solidFill>
                                  <a:latin typeface="Cambria Math" panose="02040503050406030204" pitchFamily="18" charset="0"/>
                                  <a:ea typeface="Cambria Math" panose="02040503050406030204" pitchFamily="18" charset="0"/>
                                </a:rPr>
                                <m:t>𝑠</m:t>
                              </m:r>
                            </m:e>
                            <m:sub>
                              <m:r>
                                <a:rPr lang="en-US" sz="2800" b="0" i="1" smtClean="0">
                                  <a:solidFill>
                                    <a:srgbClr val="D2A000"/>
                                  </a:solidFill>
                                  <a:latin typeface="Cambria Math" panose="02040503050406030204" pitchFamily="18" charset="0"/>
                                  <a:ea typeface="Cambria Math" panose="02040503050406030204" pitchFamily="18" charset="0"/>
                                </a:rPr>
                                <m:t>𝑡</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solidFill>
                                    <a:srgbClr val="C00000"/>
                                  </a:solidFill>
                                  <a:latin typeface="Cambria Math" panose="02040503050406030204" pitchFamily="18" charset="0"/>
                                  <a:ea typeface="Cambria Math" panose="02040503050406030204" pitchFamily="18" charset="0"/>
                                </a:rPr>
                              </m:ctrlPr>
                            </m:sSubPr>
                            <m:e>
                              <m:r>
                                <a:rPr lang="en-US" sz="2800" b="0" i="1" smtClean="0">
                                  <a:solidFill>
                                    <a:srgbClr val="C00000"/>
                                  </a:solidFill>
                                  <a:latin typeface="Cambria Math" panose="02040503050406030204" pitchFamily="18" charset="0"/>
                                  <a:ea typeface="Cambria Math" panose="02040503050406030204" pitchFamily="18" charset="0"/>
                                </a:rPr>
                                <m:t>𝑎</m:t>
                              </m:r>
                            </m:e>
                            <m:sub>
                              <m:r>
                                <a:rPr lang="en-US" sz="2800" b="0" i="1" smtClean="0">
                                  <a:solidFill>
                                    <a:srgbClr val="C00000"/>
                                  </a:solidFill>
                                  <a:latin typeface="Cambria Math" panose="02040503050406030204" pitchFamily="18" charset="0"/>
                                  <a:ea typeface="Cambria Math" panose="02040503050406030204" pitchFamily="18" charset="0"/>
                                </a:rPr>
                                <m:t>𝑡</m:t>
                              </m:r>
                            </m:sub>
                          </m:sSub>
                        </m:e>
                      </m:d>
                      <m:r>
                        <a:rPr lang="en-US" sz="2800" b="0" i="1" smtClean="0">
                          <a:solidFill>
                            <a:schemeClr val="tx1"/>
                          </a:solidFill>
                          <a:latin typeface="Cambria Math" panose="02040503050406030204" pitchFamily="18" charset="0"/>
                          <a:ea typeface="Cambria Math" panose="02040503050406030204" pitchFamily="18" charset="0"/>
                        </a:rPr>
                        <m:t>+</m:t>
                      </m:r>
                      <m:nary>
                        <m:naryPr>
                          <m:chr m:val="∑"/>
                          <m:ctrlPr>
                            <a:rPr lang="en-US" sz="28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800" b="0" i="1" smtClean="0">
                              <a:solidFill>
                                <a:srgbClr val="D2A000"/>
                              </a:solidFill>
                              <a:latin typeface="Cambria Math" panose="02040503050406030204" pitchFamily="18" charset="0"/>
                              <a:ea typeface="Cambria Math" panose="02040503050406030204" pitchFamily="18" charset="0"/>
                            </a:rPr>
                            <m:t>𝑠</m:t>
                          </m:r>
                          <m:r>
                            <a:rPr lang="en-US" sz="2800" b="0" i="1" smtClean="0">
                              <a:solidFill>
                                <a:schemeClr val="tx1"/>
                              </a:solidFill>
                              <a:latin typeface="Cambria Math" panose="02040503050406030204" pitchFamily="18" charset="0"/>
                              <a:ea typeface="Cambria Math" panose="02040503050406030204" pitchFamily="18" charset="0"/>
                            </a:rPr>
                            <m:t>=</m:t>
                          </m:r>
                          <m:r>
                            <a:rPr lang="en-US" sz="2800" b="0" i="1" smtClean="0">
                              <a:solidFill>
                                <a:srgbClr val="D2A000"/>
                              </a:solidFill>
                              <a:latin typeface="Cambria Math" panose="02040503050406030204" pitchFamily="18" charset="0"/>
                              <a:ea typeface="Cambria Math" panose="02040503050406030204" pitchFamily="18" charset="0"/>
                            </a:rPr>
                            <m:t>0</m:t>
                          </m:r>
                        </m:sub>
                        <m:sup>
                          <m:r>
                            <a:rPr lang="en-US" sz="2800" b="0" i="1" smtClean="0">
                              <a:solidFill>
                                <a:srgbClr val="D2A000"/>
                              </a:solidFill>
                              <a:latin typeface="Cambria Math" panose="02040503050406030204" pitchFamily="18" charset="0"/>
                              <a:ea typeface="Cambria Math" panose="02040503050406030204" pitchFamily="18" charset="0"/>
                            </a:rPr>
                            <m:t>3</m:t>
                          </m:r>
                        </m:sup>
                        <m:e>
                          <m:r>
                            <a:rPr lang="en-US" sz="2800" b="0" i="1" smtClean="0">
                              <a:solidFill>
                                <a:schemeClr val="tx1"/>
                              </a:solidFill>
                              <a:latin typeface="Cambria Math" panose="02040503050406030204" pitchFamily="18" charset="0"/>
                            </a:rPr>
                            <m:t>𝑃</m:t>
                          </m:r>
                          <m:r>
                            <a:rPr lang="en-US" sz="2800" b="0" i="1" smtClean="0">
                              <a:solidFill>
                                <a:schemeClr val="tx1"/>
                              </a:solidFill>
                              <a:latin typeface="Cambria Math" panose="02040503050406030204" pitchFamily="18" charset="0"/>
                            </a:rPr>
                            <m:t>(</m:t>
                          </m:r>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r>
                                <a:rPr lang="en-US" sz="2800" b="0" i="1" smtClean="0">
                                  <a:solidFill>
                                    <a:srgbClr val="D2A000"/>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solidFill>
                                    <a:srgbClr val="00B050"/>
                                  </a:solidFill>
                                  <a:latin typeface="Cambria Math" panose="02040503050406030204" pitchFamily="18" charset="0"/>
                                </a:rPr>
                                <m:t>𝜋</m:t>
                              </m:r>
                            </m:sub>
                          </m:sSub>
                          <m:d>
                            <m:dPr>
                              <m:ctrlPr>
                                <a:rPr lang="en-US" sz="2800" b="0" i="1" smtClean="0">
                                  <a:solidFill>
                                    <a:schemeClr val="tx1"/>
                                  </a:solidFill>
                                  <a:latin typeface="Cambria Math" panose="02040503050406030204" pitchFamily="18" charset="0"/>
                                </a:rPr>
                              </m:ctrlPr>
                            </m:dPr>
                            <m:e>
                              <m:sSub>
                                <m:sSubPr>
                                  <m:ctrlPr>
                                    <a:rPr lang="en-US" sz="2800" b="0" i="1" smtClean="0">
                                      <a:solidFill>
                                        <a:srgbClr val="D2A000"/>
                                      </a:solidFill>
                                      <a:latin typeface="Cambria Math" panose="02040503050406030204" pitchFamily="18" charset="0"/>
                                    </a:rPr>
                                  </m:ctrlPr>
                                </m:sSubPr>
                                <m:e>
                                  <m:r>
                                    <a:rPr lang="en-US" sz="2800" b="0" i="1" smtClean="0">
                                      <a:solidFill>
                                        <a:srgbClr val="D2A000"/>
                                      </a:solidFill>
                                      <a:latin typeface="Cambria Math" panose="02040503050406030204" pitchFamily="18" charset="0"/>
                                    </a:rPr>
                                    <m:t>𝑠</m:t>
                                  </m:r>
                                </m:e>
                                <m:sub>
                                  <m:r>
                                    <a:rPr lang="en-US" sz="2800" b="0" i="1" smtClean="0">
                                      <a:solidFill>
                                        <a:srgbClr val="D2A000"/>
                                      </a:solidFill>
                                      <a:latin typeface="Cambria Math" panose="02040503050406030204" pitchFamily="18" charset="0"/>
                                    </a:rPr>
                                    <m:t>𝑡</m:t>
                                  </m:r>
                                  <m:r>
                                    <a:rPr lang="en-US" sz="2800" b="0" i="1" smtClean="0">
                                      <a:solidFill>
                                        <a:srgbClr val="D2A000"/>
                                      </a:solidFill>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𝑎</m:t>
                                  </m:r>
                                </m:e>
                                <m:sub>
                                  <m:r>
                                    <a:rPr lang="en-US" sz="2800" b="0" i="1" smtClean="0">
                                      <a:solidFill>
                                        <a:srgbClr val="C00000"/>
                                      </a:solidFill>
                                      <a:latin typeface="Cambria Math" panose="02040503050406030204" pitchFamily="18" charset="0"/>
                                    </a:rPr>
                                    <m:t>𝑡</m:t>
                                  </m:r>
                                  <m:r>
                                    <a:rPr lang="en-US" sz="2800" b="0" i="1" smtClean="0">
                                      <a:solidFill>
                                        <a:srgbClr val="C00000"/>
                                      </a:solidFill>
                                      <a:latin typeface="Cambria Math" panose="02040503050406030204" pitchFamily="18" charset="0"/>
                                    </a:rPr>
                                    <m:t>+1</m:t>
                                  </m:r>
                                </m:sub>
                              </m:sSub>
                            </m:e>
                          </m:d>
                        </m:e>
                      </m:nary>
                    </m:oMath>
                  </m:oMathPara>
                </a14:m>
                <a:endParaRPr lang="en-US" sz="2800" dirty="0"/>
              </a:p>
            </p:txBody>
          </p:sp>
        </mc:Choice>
        <mc:Fallback>
          <p:sp>
            <p:nvSpPr>
              <p:cNvPr id="15" name="TextBox 14">
                <a:extLst>
                  <a:ext uri="{FF2B5EF4-FFF2-40B4-BE49-F238E27FC236}">
                    <a16:creationId xmlns:a16="http://schemas.microsoft.com/office/drawing/2014/main" id="{7F6293AE-C56F-0388-B988-145B61F6EBBB}"/>
                  </a:ext>
                </a:extLst>
              </p:cNvPr>
              <p:cNvSpPr txBox="1">
                <a:spLocks noRot="1" noChangeAspect="1" noMove="1" noResize="1" noEditPoints="1" noAdjustHandles="1" noChangeArrowheads="1" noChangeShapeType="1" noTextEdit="1"/>
              </p:cNvSpPr>
              <p:nvPr/>
            </p:nvSpPr>
            <p:spPr>
              <a:xfrm>
                <a:off x="24063" y="2897541"/>
                <a:ext cx="8086855" cy="134928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BF8B893-9F63-4980-EB4D-A223240F4DAB}"/>
                  </a:ext>
                </a:extLst>
              </p:cNvPr>
              <p:cNvSpPr txBox="1"/>
              <p:nvPr/>
            </p:nvSpPr>
            <p:spPr>
              <a:xfrm>
                <a:off x="5525619" y="4353104"/>
                <a:ext cx="4444899" cy="189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solidFill>
                                <a:srgbClr val="00B050"/>
                              </a:solidFill>
                              <a:latin typeface="Cambria Math" panose="02040503050406030204" pitchFamily="18" charset="0"/>
                            </a:rPr>
                            <m:t>𝜋</m:t>
                          </m:r>
                        </m:sub>
                      </m:sSub>
                      <m:d>
                        <m:dPr>
                          <m:ctrlPr>
                            <a:rPr lang="en-US" sz="2400" b="0" i="1" smtClean="0">
                              <a:solidFill>
                                <a:schemeClr val="tx1"/>
                              </a:solidFill>
                              <a:latin typeface="Cambria Math" panose="02040503050406030204" pitchFamily="18" charset="0"/>
                            </a:rPr>
                          </m:ctrlPr>
                        </m:dPr>
                        <m:e>
                          <m:r>
                            <a:rPr lang="en-US" sz="2400" b="0" i="1" smtClean="0">
                              <a:solidFill>
                                <a:srgbClr val="D2A000"/>
                              </a:solidFill>
                              <a:latin typeface="Cambria Math" panose="02040503050406030204" pitchFamily="18" charset="0"/>
                            </a:rPr>
                            <m:t>0</m:t>
                          </m:r>
                          <m:r>
                            <a:rPr lang="en-US" sz="2400" b="0" i="1" smtClean="0">
                              <a:latin typeface="Cambria Math" panose="02040503050406030204" pitchFamily="18" charset="0"/>
                            </a:rPr>
                            <m:t>,</m:t>
                          </m:r>
                          <m:r>
                            <a:rPr lang="en-US" sz="2400" i="1">
                              <a:solidFill>
                                <a:srgbClr val="C00000"/>
                              </a:solidFill>
                              <a:latin typeface="Cambria Math" panose="02040503050406030204" pitchFamily="18" charset="0"/>
                            </a:rPr>
                            <m:t>↓</m:t>
                          </m:r>
                        </m:e>
                      </m:d>
                      <m:r>
                        <a:rPr lang="en-US" sz="2400" b="0" i="1" smtClean="0">
                          <a:solidFill>
                            <a:schemeClr val="tx1"/>
                          </a:solidFill>
                          <a:latin typeface="Cambria Math" panose="02040503050406030204" pitchFamily="18" charset="0"/>
                        </a:rPr>
                        <m:t>=</m:t>
                      </m:r>
                      <m:f>
                        <m:fPr>
                          <m:ctrlPr>
                            <a:rPr lang="en-US" sz="2400" i="1">
                              <a:solidFill>
                                <a:srgbClr val="0070C0"/>
                              </a:solidFill>
                              <a:latin typeface="Cambria Math" panose="02040503050406030204" pitchFamily="18" charset="0"/>
                              <a:ea typeface="Cambria Math" panose="02040503050406030204" pitchFamily="18" charset="0"/>
                            </a:rPr>
                          </m:ctrlPr>
                        </m:fPr>
                        <m:num>
                          <m:r>
                            <a:rPr lang="en-US" sz="2400" i="1">
                              <a:solidFill>
                                <a:srgbClr val="0070C0"/>
                              </a:solidFill>
                              <a:latin typeface="Cambria Math" panose="02040503050406030204" pitchFamily="18" charset="0"/>
                              <a:ea typeface="Cambria Math" panose="02040503050406030204" pitchFamily="18" charset="0"/>
                            </a:rPr>
                            <m:t>1</m:t>
                          </m:r>
                        </m:num>
                        <m:den>
                          <m:r>
                            <a:rPr lang="en-US" sz="2400" i="1">
                              <a:solidFill>
                                <a:srgbClr val="0070C0"/>
                              </a:solidFill>
                              <a:latin typeface="Cambria Math" panose="02040503050406030204" pitchFamily="18" charset="0"/>
                              <a:ea typeface="Cambria Math" panose="02040503050406030204" pitchFamily="18" charset="0"/>
                            </a:rPr>
                            <m:t>3</m:t>
                          </m:r>
                        </m:den>
                      </m:f>
                      <m:r>
                        <a:rPr lang="en-US" sz="2400" b="0" i="1" smtClean="0">
                          <a:solidFill>
                            <a:schemeClr val="tx1"/>
                          </a:solidFill>
                          <a:latin typeface="Cambria Math" panose="02040503050406030204" pitchFamily="18" charset="0"/>
                          <a:ea typeface="Cambria Math" panose="02040503050406030204" pitchFamily="18" charset="0"/>
                        </a:rPr>
                        <m:t>+</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0</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0</m:t>
                          </m:r>
                          <m:r>
                            <a:rPr lang="en-US" sz="2400" i="1">
                              <a:latin typeface="Cambria Math" panose="02040503050406030204" pitchFamily="18" charset="0"/>
                            </a:rPr>
                            <m:t>,</m:t>
                          </m:r>
                          <m:r>
                            <a:rPr lang="en-US" sz="2400" i="1" smtClean="0">
                              <a:solidFill>
                                <a:srgbClr val="C00000"/>
                              </a:solidFill>
                              <a:latin typeface="Cambria Math" panose="02040503050406030204" pitchFamily="18" charset="0"/>
                            </a:rPr>
                            <m:t>→</m:t>
                          </m:r>
                        </m:e>
                      </m:d>
                    </m:oMath>
                  </m:oMathPara>
                </a14:m>
                <a:endParaRPr lang="en-US" sz="2400" dirty="0">
                  <a:solidFill>
                    <a:srgbClr val="C00000"/>
                  </a:solidFill>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1</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1</m:t>
                          </m:r>
                          <m:r>
                            <a:rPr lang="en-US" sz="2400" i="1">
                              <a:latin typeface="Cambria Math" panose="02040503050406030204" pitchFamily="18" charset="0"/>
                            </a:rPr>
                            <m:t>,</m:t>
                          </m:r>
                          <m:r>
                            <a:rPr lang="en-US" sz="2400" i="1" smtClean="0">
                              <a:solidFill>
                                <a:srgbClr val="C00000"/>
                              </a:solidFill>
                              <a:latin typeface="Cambria Math" panose="02040503050406030204" pitchFamily="18" charset="0"/>
                            </a:rPr>
                            <m:t>↓</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2</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2</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e>
                      </m:d>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i="1" smtClean="0">
                          <a:latin typeface="Cambria Math" panose="02040503050406030204" pitchFamily="18" charset="0"/>
                        </a:rPr>
                        <m:t>𝑃</m:t>
                      </m:r>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𝑆</m:t>
                          </m:r>
                          <m:r>
                            <a:rPr lang="en-US" sz="2400" b="0" i="1" smtClean="0">
                              <a:solidFill>
                                <a:srgbClr val="D2A000"/>
                              </a:solidFill>
                              <a:latin typeface="Cambria Math" panose="02040503050406030204" pitchFamily="18" charset="0"/>
                            </a:rPr>
                            <m:t>3</m:t>
                          </m:r>
                        </m:e>
                      </m:d>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r>
                            <a:rPr lang="en-US" sz="2400" b="0" i="1" smtClean="0">
                              <a:solidFill>
                                <a:srgbClr val="D2A000"/>
                              </a:solidFill>
                              <a:latin typeface="Cambria Math" panose="02040503050406030204" pitchFamily="18" charset="0"/>
                            </a:rPr>
                            <m:t>3</m:t>
                          </m:r>
                          <m:r>
                            <a:rPr lang="en-US" sz="2400" i="1">
                              <a:latin typeface="Cambria Math" panose="02040503050406030204" pitchFamily="18" charset="0"/>
                            </a:rPr>
                            <m:t>,</m:t>
                          </m:r>
                          <m:r>
                            <a:rPr lang="en-US" sz="2400" b="0" i="1" smtClean="0">
                              <a:solidFill>
                                <a:srgbClr val="C00000"/>
                              </a:solidFill>
                              <a:latin typeface="Cambria Math" panose="02040503050406030204" pitchFamily="18" charset="0"/>
                            </a:rPr>
                            <m:t>−</m:t>
                          </m:r>
                        </m:e>
                      </m:d>
                    </m:oMath>
                  </m:oMathPara>
                </a14:m>
                <a:endParaRPr lang="en-US" sz="2400" dirty="0"/>
              </a:p>
            </p:txBody>
          </p:sp>
        </mc:Choice>
        <mc:Fallback>
          <p:sp>
            <p:nvSpPr>
              <p:cNvPr id="19" name="TextBox 18">
                <a:extLst>
                  <a:ext uri="{FF2B5EF4-FFF2-40B4-BE49-F238E27FC236}">
                    <a16:creationId xmlns:a16="http://schemas.microsoft.com/office/drawing/2014/main" id="{9BF8B893-9F63-4980-EB4D-A223240F4DAB}"/>
                  </a:ext>
                </a:extLst>
              </p:cNvPr>
              <p:cNvSpPr txBox="1">
                <a:spLocks noRot="1" noChangeAspect="1" noMove="1" noResize="1" noEditPoints="1" noAdjustHandles="1" noChangeArrowheads="1" noChangeShapeType="1" noTextEdit="1"/>
              </p:cNvSpPr>
              <p:nvPr/>
            </p:nvSpPr>
            <p:spPr>
              <a:xfrm>
                <a:off x="5525619" y="4353104"/>
                <a:ext cx="4444899" cy="1894173"/>
              </a:xfrm>
              <a:prstGeom prst="rect">
                <a:avLst/>
              </a:prstGeom>
              <a:blipFill>
                <a:blip r:embed="rId11"/>
                <a:stretch>
                  <a:fillRect b="-32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61F085C-233D-32B6-60C3-169208394460}"/>
                  </a:ext>
                </a:extLst>
              </p:cNvPr>
              <p:cNvSpPr txBox="1"/>
              <p:nvPr/>
            </p:nvSpPr>
            <p:spPr>
              <a:xfrm>
                <a:off x="10098604" y="4645492"/>
                <a:ext cx="2069334" cy="22159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0</m:t>
                      </m:r>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1/3</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1/3</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4/9</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1/3</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D2A000"/>
                          </a:solidFill>
                          <a:latin typeface="Cambria Math" panose="02040503050406030204" pitchFamily="18" charset="0"/>
                        </a:rPr>
                        <m:t>0</m:t>
                      </m:r>
                      <m:r>
                        <a:rPr lang="en-US" sz="2400" i="1">
                          <a:latin typeface="Cambria Math" panose="02040503050406030204" pitchFamily="18" charset="0"/>
                        </a:rPr>
                        <m:t>∗</m:t>
                      </m:r>
                      <m:r>
                        <a:rPr lang="en-US" sz="2400" b="0" i="1" smtClean="0">
                          <a:solidFill>
                            <a:srgbClr val="0070C0"/>
                          </a:solidFill>
                          <a:latin typeface="Cambria Math" panose="02040503050406030204" pitchFamily="18" charset="0"/>
                        </a:rPr>
                        <m:t>0</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rgbClr val="0070C0"/>
                          </a:solidFill>
                          <a:highlight>
                            <a:srgbClr val="F2FF47"/>
                          </a:highlight>
                          <a:latin typeface="Cambria Math" panose="02040503050406030204" pitchFamily="18" charset="0"/>
                        </a:rPr>
                        <m:t>4/27</m:t>
                      </m:r>
                    </m:oMath>
                  </m:oMathPara>
                </a14:m>
                <a:endParaRPr lang="en-US" dirty="0">
                  <a:highlight>
                    <a:srgbClr val="F2FF47"/>
                  </a:highlight>
                </a:endParaRPr>
              </a:p>
              <a:p>
                <a:endParaRPr lang="en-US" dirty="0"/>
              </a:p>
            </p:txBody>
          </p:sp>
        </mc:Choice>
        <mc:Fallback>
          <p:sp>
            <p:nvSpPr>
              <p:cNvPr id="20" name="TextBox 19">
                <a:extLst>
                  <a:ext uri="{FF2B5EF4-FFF2-40B4-BE49-F238E27FC236}">
                    <a16:creationId xmlns:a16="http://schemas.microsoft.com/office/drawing/2014/main" id="{961F085C-233D-32B6-60C3-169208394460}"/>
                  </a:ext>
                </a:extLst>
              </p:cNvPr>
              <p:cNvSpPr txBox="1">
                <a:spLocks noRot="1" noChangeAspect="1" noMove="1" noResize="1" noEditPoints="1" noAdjustHandles="1" noChangeArrowheads="1" noChangeShapeType="1" noTextEdit="1"/>
              </p:cNvSpPr>
              <p:nvPr/>
            </p:nvSpPr>
            <p:spPr>
              <a:xfrm>
                <a:off x="10098604" y="4645492"/>
                <a:ext cx="2069334" cy="221599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DED90E3-378E-C041-7141-87C6801A3E3E}"/>
                  </a:ext>
                </a:extLst>
              </p:cNvPr>
              <p:cNvSpPr txBox="1"/>
              <p:nvPr/>
            </p:nvSpPr>
            <p:spPr>
              <a:xfrm>
                <a:off x="9675744" y="5172279"/>
                <a:ext cx="5895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p:sp>
            <p:nvSpPr>
              <p:cNvPr id="21" name="TextBox 20">
                <a:extLst>
                  <a:ext uri="{FF2B5EF4-FFF2-40B4-BE49-F238E27FC236}">
                    <a16:creationId xmlns:a16="http://schemas.microsoft.com/office/drawing/2014/main" id="{4DED90E3-378E-C041-7141-87C6801A3E3E}"/>
                  </a:ext>
                </a:extLst>
              </p:cNvPr>
              <p:cNvSpPr txBox="1">
                <a:spLocks noRot="1" noChangeAspect="1" noMove="1" noResize="1" noEditPoints="1" noAdjustHandles="1" noChangeArrowheads="1" noChangeShapeType="1" noTextEdit="1"/>
              </p:cNvSpPr>
              <p:nvPr/>
            </p:nvSpPr>
            <p:spPr>
              <a:xfrm>
                <a:off x="9675744" y="5172279"/>
                <a:ext cx="589547" cy="461665"/>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0013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2F16-67E6-F797-E4D2-F50162FCC7F7}"/>
              </a:ext>
            </a:extLst>
          </p:cNvPr>
          <p:cNvSpPr>
            <a:spLocks noGrp="1"/>
          </p:cNvSpPr>
          <p:nvPr>
            <p:ph type="title"/>
          </p:nvPr>
        </p:nvSpPr>
        <p:spPr/>
        <p:txBody>
          <a:bodyPr/>
          <a:lstStyle/>
          <a:p>
            <a:r>
              <a:rPr lang="en-US" dirty="0"/>
              <a:t>Lets look at the code!</a:t>
            </a:r>
          </a:p>
        </p:txBody>
      </p:sp>
    </p:spTree>
    <p:extLst>
      <p:ext uri="{BB962C8B-B14F-4D97-AF65-F5344CB8AC3E}">
        <p14:creationId xmlns:p14="http://schemas.microsoft.com/office/powerpoint/2010/main" val="2887194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2974B8C9-915E-4FBD-22CE-4A68F2758C55}"/>
                  </a:ext>
                </a:extLst>
              </p:cNvPr>
              <p:cNvSpPr>
                <a:spLocks noGrp="1"/>
              </p:cNvSpPr>
              <p:nvPr>
                <p:ph type="title"/>
              </p:nvPr>
            </p:nvSpPr>
            <p:spPr/>
            <p:txBody>
              <a:bodyPr/>
              <a:lstStyle/>
              <a:p>
                <a:r>
                  <a:rPr lang="en-US" dirty="0"/>
                  <a:t>What if we don’t have </a:t>
                </a:r>
                <a14:m>
                  <m:oMath xmlns:m="http://schemas.openxmlformats.org/officeDocument/2006/math">
                    <m:r>
                      <a:rPr lang="en-US" i="1" dirty="0" smtClean="0">
                        <a:latin typeface="Cambria Math" panose="02040503050406030204" pitchFamily="18" charset="0"/>
                      </a:rPr>
                      <m:t>𝑇</m:t>
                    </m:r>
                  </m:oMath>
                </a14:m>
                <a:r>
                  <a:rPr lang="en-US" dirty="0"/>
                  <a:t>?</a:t>
                </a:r>
              </a:p>
            </p:txBody>
          </p:sp>
        </mc:Choice>
        <mc:Fallback>
          <p:sp>
            <p:nvSpPr>
              <p:cNvPr id="2" name="Title 1">
                <a:extLst>
                  <a:ext uri="{FF2B5EF4-FFF2-40B4-BE49-F238E27FC236}">
                    <a16:creationId xmlns:a16="http://schemas.microsoft.com/office/drawing/2014/main" id="{2974B8C9-915E-4FBD-22CE-4A68F2758C55}"/>
                  </a:ext>
                </a:extLst>
              </p:cNvPr>
              <p:cNvSpPr>
                <a:spLocks noGrp="1" noRot="1" noChangeAspect="1" noMove="1" noResize="1" noEditPoints="1" noAdjustHandles="1" noChangeArrowheads="1" noChangeShapeType="1" noTextEdit="1"/>
              </p:cNvSpPr>
              <p:nvPr>
                <p:ph type="title"/>
              </p:nvPr>
            </p:nvSpPr>
            <p:spPr>
              <a:blipFill>
                <a:blip r:embed="rId2"/>
                <a:stretch>
                  <a:fillRect l="-1959" t="-10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809C2-45F3-B48F-8296-1CD74C14BDA4}"/>
                  </a:ext>
                </a:extLst>
              </p:cNvPr>
              <p:cNvSpPr>
                <a:spLocks noGrp="1"/>
              </p:cNvSpPr>
              <p:nvPr>
                <p:ph idx="1"/>
              </p:nvPr>
            </p:nvSpPr>
            <p:spPr/>
            <p:txBody>
              <a:bodyPr/>
              <a:lstStyle/>
              <a:p>
                <a:pPr marL="0" indent="0">
                  <a:buNone/>
                </a:pPr>
                <a:r>
                  <a:rPr lang="en-US" sz="2400" dirty="0"/>
                  <a:t>If we don’t have the transition matrix and reward function, we have to estimate things.</a:t>
                </a:r>
              </a:p>
              <a:p>
                <a:pPr marL="0" indent="0">
                  <a:buNone/>
                </a:pPr>
                <a:r>
                  <a:rPr lang="en-US" sz="2400" b="1" dirty="0"/>
                  <a:t>Remember:</a:t>
                </a:r>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solidFill>
                              <a:srgbClr val="00B050"/>
                            </a:solidFill>
                            <a:latin typeface="Cambria Math" panose="02040503050406030204" pitchFamily="18" charset="0"/>
                          </a:rPr>
                          <m:t>𝜋</m:t>
                        </m:r>
                      </m:sub>
                    </m:sSub>
                    <m:d>
                      <m:dPr>
                        <m:ctrlPr>
                          <a:rPr lang="en-US" sz="2400" b="0" i="1" smtClean="0">
                            <a:solidFill>
                              <a:schemeClr val="tx1"/>
                            </a:solidFill>
                            <a:latin typeface="Cambria Math" panose="02040503050406030204" pitchFamily="18" charset="0"/>
                          </a:rPr>
                        </m:ctrlPr>
                      </m:dPr>
                      <m:e>
                        <m:sSub>
                          <m:sSubPr>
                            <m:ctrlPr>
                              <a:rPr lang="en-US" sz="2400" b="0" i="1" smtClean="0">
                                <a:solidFill>
                                  <a:srgbClr val="D2A000"/>
                                </a:solidFill>
                                <a:latin typeface="Cambria Math" panose="02040503050406030204" pitchFamily="18" charset="0"/>
                              </a:rPr>
                            </m:ctrlPr>
                          </m:sSubPr>
                          <m:e>
                            <m:r>
                              <a:rPr lang="en-US" sz="2400" b="0" i="1" smtClean="0">
                                <a:solidFill>
                                  <a:srgbClr val="D2A000"/>
                                </a:solidFill>
                                <a:latin typeface="Cambria Math" panose="02040503050406030204" pitchFamily="18" charset="0"/>
                              </a:rPr>
                              <m:t>𝑠</m:t>
                            </m:r>
                          </m:e>
                          <m:sub>
                            <m:r>
                              <a:rPr lang="en-US" sz="2400" b="0" i="1" smtClean="0">
                                <a:solidFill>
                                  <a:srgbClr val="D2A000"/>
                                </a:solidFill>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𝑡</m:t>
                            </m:r>
                          </m:sub>
                        </m:sSub>
                      </m:e>
                    </m:d>
                    <m:r>
                      <a:rPr lang="en-US" sz="2400" b="0" i="1" smtClean="0">
                        <a:solidFill>
                          <a:schemeClr val="tx1"/>
                        </a:solidFill>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𝔼</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solidFill>
                              <a:srgbClr val="0070C0"/>
                            </a:solidFill>
                            <a:latin typeface="Cambria Math" panose="02040503050406030204" pitchFamily="18" charset="0"/>
                            <a:ea typeface="Cambria Math" panose="02040503050406030204" pitchFamily="18" charset="0"/>
                          </a:rPr>
                          <m:t>𝑅</m:t>
                        </m:r>
                      </m:e>
                      <m:e>
                        <m:sSub>
                          <m:sSubPr>
                            <m:ctrlPr>
                              <a:rPr lang="en-US" sz="2400" b="0" i="1" smtClean="0">
                                <a:solidFill>
                                  <a:srgbClr val="D2A000"/>
                                </a:solidFill>
                                <a:latin typeface="Cambria Math" panose="02040503050406030204" pitchFamily="18" charset="0"/>
                                <a:ea typeface="Cambria Math" panose="02040503050406030204" pitchFamily="18" charset="0"/>
                              </a:rPr>
                            </m:ctrlPr>
                          </m:sSubPr>
                          <m:e>
                            <m:r>
                              <a:rPr lang="en-US" sz="2400" b="0" i="1" smtClean="0">
                                <a:solidFill>
                                  <a:srgbClr val="D2A000"/>
                                </a:solidFill>
                                <a:latin typeface="Cambria Math" panose="02040503050406030204" pitchFamily="18" charset="0"/>
                                <a:ea typeface="Cambria Math" panose="02040503050406030204" pitchFamily="18" charset="0"/>
                              </a:rPr>
                              <m:t>𝑠</m:t>
                            </m:r>
                          </m:e>
                          <m:sub>
                            <m:r>
                              <a:rPr lang="en-US" sz="2400" b="0" i="1" smtClean="0">
                                <a:solidFill>
                                  <a:srgbClr val="D2A000"/>
                                </a:solidFill>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solidFill>
                                  <a:srgbClr val="C00000"/>
                                </a:solidFill>
                                <a:latin typeface="Cambria Math" panose="02040503050406030204" pitchFamily="18" charset="0"/>
                                <a:ea typeface="Cambria Math" panose="02040503050406030204" pitchFamily="18" charset="0"/>
                              </a:rPr>
                            </m:ctrlPr>
                          </m:sSubPr>
                          <m:e>
                            <m:r>
                              <a:rPr lang="en-US" sz="2400" b="0" i="1" smtClean="0">
                                <a:solidFill>
                                  <a:srgbClr val="C00000"/>
                                </a:solidFill>
                                <a:latin typeface="Cambria Math" panose="02040503050406030204" pitchFamily="18" charset="0"/>
                                <a:ea typeface="Cambria Math" panose="02040503050406030204" pitchFamily="18" charset="0"/>
                              </a:rPr>
                              <m:t>𝑎</m:t>
                            </m:r>
                          </m:e>
                          <m:sub>
                            <m:r>
                              <a:rPr lang="en-US" sz="2400" b="0" i="1" smtClean="0">
                                <a:solidFill>
                                  <a:srgbClr val="C00000"/>
                                </a:solidFill>
                                <a:latin typeface="Cambria Math" panose="02040503050406030204" pitchFamily="18" charset="0"/>
                                <a:ea typeface="Cambria Math" panose="02040503050406030204" pitchFamily="18" charset="0"/>
                              </a:rPr>
                              <m:t>𝑡</m:t>
                            </m:r>
                          </m:sub>
                        </m:sSub>
                      </m:e>
                    </m:d>
                    <m:r>
                      <a:rPr lang="en-US" sz="2400" b="0" i="1" smtClean="0">
                        <a:solidFill>
                          <a:schemeClr val="tx1"/>
                        </a:solidFill>
                        <a:latin typeface="Cambria Math" panose="02040503050406030204" pitchFamily="18" charset="0"/>
                        <a:ea typeface="Cambria Math" panose="02040503050406030204" pitchFamily="18" charset="0"/>
                      </a:rPr>
                      <m:t>+</m:t>
                    </m:r>
                    <m:nary>
                      <m:naryPr>
                        <m:chr m:val="∑"/>
                        <m:ctrlPr>
                          <a:rPr lang="en-US" sz="2400" b="0" i="1" smtClean="0">
                            <a:solidFill>
                              <a:schemeClr val="tx1"/>
                            </a:solidFill>
                            <a:latin typeface="Cambria Math" panose="02040503050406030204" pitchFamily="18" charset="0"/>
                            <a:ea typeface="Cambria Math" panose="02040503050406030204" pitchFamily="18" charset="0"/>
                          </a:rPr>
                        </m:ctrlPr>
                      </m:naryPr>
                      <m:sub>
                        <m:r>
                          <m:rPr>
                            <m:brk m:alnAt="23"/>
                          </m:rPr>
                          <a:rPr lang="en-US" sz="2400" b="0" i="1" smtClean="0">
                            <a:solidFill>
                              <a:srgbClr val="D2A000"/>
                            </a:solidFill>
                            <a:latin typeface="Cambria Math" panose="02040503050406030204" pitchFamily="18" charset="0"/>
                            <a:ea typeface="Cambria Math" panose="02040503050406030204" pitchFamily="18" charset="0"/>
                          </a:rPr>
                          <m:t>𝑠</m:t>
                        </m:r>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rgbClr val="D2A000"/>
                            </a:solidFill>
                            <a:latin typeface="Cambria Math" panose="02040503050406030204" pitchFamily="18" charset="0"/>
                            <a:ea typeface="Cambria Math" panose="02040503050406030204" pitchFamily="18" charset="0"/>
                          </a:rPr>
                          <m:t>0</m:t>
                        </m:r>
                      </m:sub>
                      <m:sup>
                        <m:r>
                          <a:rPr lang="en-US" sz="2400" b="0" i="1" smtClean="0">
                            <a:solidFill>
                              <a:srgbClr val="D2A000"/>
                            </a:solidFill>
                            <a:latin typeface="Cambria Math" panose="02040503050406030204" pitchFamily="18" charset="0"/>
                            <a:ea typeface="Cambria Math" panose="02040503050406030204" pitchFamily="18" charset="0"/>
                          </a:rPr>
                          <m:t>3</m:t>
                        </m:r>
                      </m:sup>
                      <m:e>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sSub>
                          <m:sSubPr>
                            <m:ctrlPr>
                              <a:rPr lang="en-US" sz="2400" b="0" i="1" smtClean="0">
                                <a:solidFill>
                                  <a:srgbClr val="D2A000"/>
                                </a:solidFill>
                                <a:latin typeface="Cambria Math" panose="02040503050406030204" pitchFamily="18" charset="0"/>
                              </a:rPr>
                            </m:ctrlPr>
                          </m:sSubPr>
                          <m:e>
                            <m:r>
                              <a:rPr lang="en-US" sz="2400" b="0" i="1" smtClean="0">
                                <a:solidFill>
                                  <a:srgbClr val="D2A000"/>
                                </a:solidFill>
                                <a:latin typeface="Cambria Math" panose="02040503050406030204" pitchFamily="18" charset="0"/>
                              </a:rPr>
                              <m:t>𝑠</m:t>
                            </m:r>
                          </m:e>
                          <m:sub>
                            <m:r>
                              <a:rPr lang="en-US" sz="2400" b="0" i="1" smtClean="0">
                                <a:solidFill>
                                  <a:srgbClr val="D2A000"/>
                                </a:solidFill>
                                <a:latin typeface="Cambria Math" panose="02040503050406030204" pitchFamily="18" charset="0"/>
                              </a:rPr>
                              <m:t>𝑡</m:t>
                            </m:r>
                            <m:r>
                              <a:rPr lang="en-US" sz="2400" b="0" i="1" smtClean="0">
                                <a:solidFill>
                                  <a:srgbClr val="D2A000"/>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solidFill>
                                  <a:srgbClr val="00B050"/>
                                </a:solidFill>
                                <a:latin typeface="Cambria Math" panose="02040503050406030204" pitchFamily="18" charset="0"/>
                              </a:rPr>
                              <m:t>𝜋</m:t>
                            </m:r>
                          </m:sub>
                        </m:sSub>
                        <m:d>
                          <m:dPr>
                            <m:ctrlPr>
                              <a:rPr lang="en-US" sz="2400" b="0" i="1" smtClean="0">
                                <a:solidFill>
                                  <a:schemeClr val="tx1"/>
                                </a:solidFill>
                                <a:latin typeface="Cambria Math" panose="02040503050406030204" pitchFamily="18" charset="0"/>
                              </a:rPr>
                            </m:ctrlPr>
                          </m:dPr>
                          <m:e>
                            <m:sSub>
                              <m:sSubPr>
                                <m:ctrlPr>
                                  <a:rPr lang="en-US" sz="2400" b="0" i="1" smtClean="0">
                                    <a:solidFill>
                                      <a:srgbClr val="D2A000"/>
                                    </a:solidFill>
                                    <a:latin typeface="Cambria Math" panose="02040503050406030204" pitchFamily="18" charset="0"/>
                                  </a:rPr>
                                </m:ctrlPr>
                              </m:sSubPr>
                              <m:e>
                                <m:r>
                                  <a:rPr lang="en-US" sz="2400" b="0" i="1" smtClean="0">
                                    <a:solidFill>
                                      <a:srgbClr val="D2A000"/>
                                    </a:solidFill>
                                    <a:latin typeface="Cambria Math" panose="02040503050406030204" pitchFamily="18" charset="0"/>
                                  </a:rPr>
                                  <m:t>𝑠</m:t>
                                </m:r>
                              </m:e>
                              <m:sub>
                                <m:r>
                                  <a:rPr lang="en-US" sz="2400" b="0" i="1" smtClean="0">
                                    <a:solidFill>
                                      <a:srgbClr val="D2A000"/>
                                    </a:solidFill>
                                    <a:latin typeface="Cambria Math" panose="02040503050406030204" pitchFamily="18" charset="0"/>
                                  </a:rPr>
                                  <m:t>𝑡</m:t>
                                </m:r>
                                <m:r>
                                  <a:rPr lang="en-US" sz="2400" b="0" i="1" smtClean="0">
                                    <a:solidFill>
                                      <a:srgbClr val="D2A000"/>
                                    </a:solidFill>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𝑎</m:t>
                                </m:r>
                              </m:e>
                              <m:sub>
                                <m:r>
                                  <a:rPr lang="en-US" sz="2400" b="0" i="1" smtClean="0">
                                    <a:solidFill>
                                      <a:srgbClr val="C00000"/>
                                    </a:solidFill>
                                    <a:latin typeface="Cambria Math" panose="02040503050406030204" pitchFamily="18" charset="0"/>
                                  </a:rPr>
                                  <m:t>𝑡</m:t>
                                </m:r>
                                <m:r>
                                  <a:rPr lang="en-US" sz="2400" b="0" i="1" smtClean="0">
                                    <a:solidFill>
                                      <a:srgbClr val="C00000"/>
                                    </a:solidFill>
                                    <a:latin typeface="Cambria Math" panose="02040503050406030204" pitchFamily="18" charset="0"/>
                                  </a:rPr>
                                  <m:t>+1</m:t>
                                </m:r>
                              </m:sub>
                            </m:sSub>
                          </m:e>
                        </m:d>
                      </m:e>
                    </m:nary>
                  </m:oMath>
                </a14:m>
                <a:endParaRPr lang="en-US" sz="2400" dirty="0"/>
              </a:p>
              <a:p>
                <a:pPr marL="0" indent="0">
                  <a:buNone/>
                </a:pPr>
                <a:r>
                  <a:rPr lang="en-US" sz="2400" dirty="0"/>
                  <a:t>Well the sum in the second half is just the expected </a:t>
                </a:r>
                <a14:m>
                  <m:oMath xmlns:m="http://schemas.openxmlformats.org/officeDocument/2006/math">
                    <m:r>
                      <a:rPr lang="en-US" sz="2400" b="0" i="1" dirty="0" smtClean="0">
                        <a:latin typeface="Cambria Math" panose="02040503050406030204" pitchFamily="18" charset="0"/>
                      </a:rPr>
                      <m:t>𝑄</m:t>
                    </m:r>
                  </m:oMath>
                </a14:m>
                <a:r>
                  <a:rPr lang="en-US" sz="2400" dirty="0"/>
                  <a:t> value of the next state!</a:t>
                </a:r>
              </a:p>
              <a:p>
                <a:pPr marL="0" indent="0">
                  <a:buNone/>
                </a:pPr>
                <a14:m>
                  <m:oMathPara xmlns:m="http://schemas.openxmlformats.org/officeDocument/2006/math">
                    <m:oMathParaPr>
                      <m:jc m:val="centerGroup"/>
                    </m:oMathParaPr>
                    <m:oMath xmlns:m="http://schemas.openxmlformats.org/officeDocument/2006/math">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solidFill>
                                <a:srgbClr val="D2A000"/>
                              </a:solidFill>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r>
                            <a:rPr lang="en-US" sz="2400" i="1">
                              <a:solidFill>
                                <a:srgbClr val="D2A000"/>
                              </a:solidFill>
                              <a:latin typeface="Cambria Math" panose="02040503050406030204" pitchFamily="18" charset="0"/>
                              <a:ea typeface="Cambria Math" panose="02040503050406030204" pitchFamily="18" charset="0"/>
                            </a:rPr>
                            <m:t>0</m:t>
                          </m:r>
                        </m:sub>
                        <m:sup>
                          <m:r>
                            <a:rPr lang="en-US" sz="2400" i="1">
                              <a:solidFill>
                                <a:srgbClr val="D2A000"/>
                              </a:solidFill>
                              <a:latin typeface="Cambria Math" panose="02040503050406030204" pitchFamily="18" charset="0"/>
                              <a:ea typeface="Cambria Math" panose="02040503050406030204" pitchFamily="18" charset="0"/>
                            </a:rPr>
                            <m:t>3</m:t>
                          </m:r>
                        </m:sup>
                        <m:e>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a:solidFill>
                                    <a:srgbClr val="D2A000"/>
                                  </a:solidFill>
                                  <a:latin typeface="Cambria Math" panose="02040503050406030204" pitchFamily="18" charset="0"/>
                                </a:rPr>
                              </m:ctrlPr>
                            </m:sSubPr>
                            <m:e>
                              <m:r>
                                <a:rPr lang="en-US" sz="2400" i="1">
                                  <a:solidFill>
                                    <a:srgbClr val="D2A000"/>
                                  </a:solidFill>
                                  <a:latin typeface="Cambria Math" panose="02040503050406030204" pitchFamily="18" charset="0"/>
                                </a:rPr>
                                <m:t>𝑠</m:t>
                              </m:r>
                            </m:e>
                            <m:sub>
                              <m:r>
                                <a:rPr lang="en-US" sz="2400" i="1">
                                  <a:solidFill>
                                    <a:srgbClr val="D2A000"/>
                                  </a:solidFill>
                                  <a:latin typeface="Cambria Math" panose="02040503050406030204" pitchFamily="18" charset="0"/>
                                </a:rPr>
                                <m:t>𝑡</m:t>
                              </m:r>
                              <m:r>
                                <a:rPr lang="en-US" sz="2400" i="1">
                                  <a:solidFill>
                                    <a:srgbClr val="D2A000"/>
                                  </a:solidFill>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sSub>
                                <m:sSubPr>
                                  <m:ctrlPr>
                                    <a:rPr lang="en-US" sz="2400" i="1">
                                      <a:solidFill>
                                        <a:srgbClr val="D2A000"/>
                                      </a:solidFill>
                                      <a:latin typeface="Cambria Math" panose="02040503050406030204" pitchFamily="18" charset="0"/>
                                    </a:rPr>
                                  </m:ctrlPr>
                                </m:sSubPr>
                                <m:e>
                                  <m:r>
                                    <a:rPr lang="en-US" sz="2400" i="1">
                                      <a:solidFill>
                                        <a:srgbClr val="D2A000"/>
                                      </a:solidFill>
                                      <a:latin typeface="Cambria Math" panose="02040503050406030204" pitchFamily="18" charset="0"/>
                                    </a:rPr>
                                    <m:t>𝑠</m:t>
                                  </m:r>
                                </m:e>
                                <m:sub>
                                  <m:r>
                                    <a:rPr lang="en-US" sz="2400" i="1">
                                      <a:solidFill>
                                        <a:srgbClr val="D2A000"/>
                                      </a:solidFill>
                                      <a:latin typeface="Cambria Math" panose="02040503050406030204" pitchFamily="18" charset="0"/>
                                    </a:rPr>
                                    <m:t>𝑡</m:t>
                                  </m:r>
                                  <m:r>
                                    <a:rPr lang="en-US" sz="2400" i="1">
                                      <a:solidFill>
                                        <a:srgbClr val="D2A000"/>
                                      </a:solidFill>
                                      <a:latin typeface="Cambria Math" panose="02040503050406030204" pitchFamily="18" charset="0"/>
                                    </a:rPr>
                                    <m:t>+1</m:t>
                                  </m:r>
                                </m:sub>
                              </m:sSub>
                              <m:r>
                                <a:rPr lang="en-US" sz="2400" i="1">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𝑎</m:t>
                                  </m:r>
                                </m:e>
                                <m:sub>
                                  <m:r>
                                    <a:rPr lang="en-US" sz="2400" i="1">
                                      <a:solidFill>
                                        <a:srgbClr val="C00000"/>
                                      </a:solidFill>
                                      <a:latin typeface="Cambria Math" panose="02040503050406030204" pitchFamily="18" charset="0"/>
                                    </a:rPr>
                                    <m:t>𝑡</m:t>
                                  </m:r>
                                  <m:r>
                                    <a:rPr lang="en-US" sz="2400" i="1">
                                      <a:solidFill>
                                        <a:srgbClr val="C00000"/>
                                      </a:solidFill>
                                      <a:latin typeface="Cambria Math" panose="02040503050406030204" pitchFamily="18" charset="0"/>
                                    </a:rPr>
                                    <m:t>+1</m:t>
                                  </m:r>
                                </m:sub>
                              </m:sSub>
                            </m:e>
                          </m:d>
                        </m:e>
                      </m:nary>
                      <m:r>
                        <a:rPr lang="en-US" sz="2400" b="0" i="1" smtClean="0">
                          <a:solidFill>
                            <a:schemeClr val="tx1"/>
                          </a:solidFill>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𝔼</m:t>
                      </m:r>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sSub>
                                <m:sSubPr>
                                  <m:ctrlPr>
                                    <a:rPr lang="en-US" sz="2400" i="1">
                                      <a:solidFill>
                                        <a:srgbClr val="D2A000"/>
                                      </a:solidFill>
                                      <a:latin typeface="Cambria Math" panose="02040503050406030204" pitchFamily="18" charset="0"/>
                                    </a:rPr>
                                  </m:ctrlPr>
                                </m:sSubPr>
                                <m:e>
                                  <m:r>
                                    <a:rPr lang="en-US" sz="2400" i="1">
                                      <a:solidFill>
                                        <a:srgbClr val="D2A000"/>
                                      </a:solidFill>
                                      <a:latin typeface="Cambria Math" panose="02040503050406030204" pitchFamily="18" charset="0"/>
                                    </a:rPr>
                                    <m:t>𝑠</m:t>
                                  </m:r>
                                </m:e>
                                <m:sub>
                                  <m:r>
                                    <a:rPr lang="en-US" sz="2400" i="1">
                                      <a:solidFill>
                                        <a:srgbClr val="D2A000"/>
                                      </a:solidFill>
                                      <a:latin typeface="Cambria Math" panose="02040503050406030204" pitchFamily="18" charset="0"/>
                                    </a:rPr>
                                    <m:t>𝑡</m:t>
                                  </m:r>
                                  <m:r>
                                    <a:rPr lang="en-US" sz="2400" b="0" i="1" smtClean="0">
                                      <a:solidFill>
                                        <a:srgbClr val="D2A000"/>
                                      </a:solidFill>
                                      <a:latin typeface="Cambria Math" panose="02040503050406030204" pitchFamily="18" charset="0"/>
                                    </a:rPr>
                                    <m:t>+1</m:t>
                                  </m:r>
                                </m:sub>
                              </m:sSub>
                              <m:r>
                                <a:rPr lang="en-US" sz="2400" i="1">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𝑎</m:t>
                                  </m:r>
                                </m:e>
                                <m:sub>
                                  <m:r>
                                    <a:rPr lang="en-US" sz="2400" i="1">
                                      <a:solidFill>
                                        <a:srgbClr val="C00000"/>
                                      </a:solidFill>
                                      <a:latin typeface="Cambria Math" panose="02040503050406030204" pitchFamily="18" charset="0"/>
                                    </a:rPr>
                                    <m:t>𝑡</m:t>
                                  </m:r>
                                  <m:r>
                                    <a:rPr lang="en-US" sz="2400" b="0" i="1" smtClean="0">
                                      <a:solidFill>
                                        <a:srgbClr val="C00000"/>
                                      </a:solidFill>
                                      <a:latin typeface="Cambria Math" panose="02040503050406030204" pitchFamily="18" charset="0"/>
                                    </a:rPr>
                                    <m:t>+1</m:t>
                                  </m:r>
                                </m:sub>
                              </m:sSub>
                            </m:e>
                          </m:d>
                        </m:e>
                        <m:e>
                          <m:sSub>
                            <m:sSubPr>
                              <m:ctrlPr>
                                <a:rPr lang="en-US" sz="2400" b="0" i="1" smtClean="0">
                                  <a:solidFill>
                                    <a:srgbClr val="D2A000"/>
                                  </a:solidFill>
                                  <a:latin typeface="Cambria Math" panose="02040503050406030204" pitchFamily="18" charset="0"/>
                                  <a:ea typeface="Cambria Math" panose="02040503050406030204" pitchFamily="18" charset="0"/>
                                </a:rPr>
                              </m:ctrlPr>
                            </m:sSubPr>
                            <m:e>
                              <m:r>
                                <a:rPr lang="en-US" sz="2400" b="0" i="1" smtClean="0">
                                  <a:solidFill>
                                    <a:srgbClr val="D2A000"/>
                                  </a:solidFill>
                                  <a:latin typeface="Cambria Math" panose="02040503050406030204" pitchFamily="18" charset="0"/>
                                  <a:ea typeface="Cambria Math" panose="02040503050406030204" pitchFamily="18" charset="0"/>
                                </a:rPr>
                                <m:t>𝑠</m:t>
                              </m:r>
                            </m:e>
                            <m:sub>
                              <m:r>
                                <a:rPr lang="en-US" sz="2400" b="0" i="1" smtClean="0">
                                  <a:solidFill>
                                    <a:srgbClr val="D2A000"/>
                                  </a:solidFill>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solidFill>
                                    <a:srgbClr val="C00000"/>
                                  </a:solidFill>
                                  <a:latin typeface="Cambria Math" panose="02040503050406030204" pitchFamily="18" charset="0"/>
                                  <a:ea typeface="Cambria Math" panose="02040503050406030204" pitchFamily="18" charset="0"/>
                                </a:rPr>
                              </m:ctrlPr>
                            </m:sSubPr>
                            <m:e>
                              <m:r>
                                <a:rPr lang="en-US" sz="2400" b="0" i="1" smtClean="0">
                                  <a:solidFill>
                                    <a:srgbClr val="C00000"/>
                                  </a:solidFill>
                                  <a:latin typeface="Cambria Math" panose="02040503050406030204" pitchFamily="18" charset="0"/>
                                  <a:ea typeface="Cambria Math" panose="02040503050406030204" pitchFamily="18" charset="0"/>
                                </a:rPr>
                                <m:t>𝑎</m:t>
                              </m:r>
                            </m:e>
                            <m:sub>
                              <m:r>
                                <a:rPr lang="en-US" sz="2400" b="0" i="1" smtClean="0">
                                  <a:solidFill>
                                    <a:srgbClr val="C00000"/>
                                  </a:solidFill>
                                  <a:latin typeface="Cambria Math" panose="02040503050406030204" pitchFamily="18" charset="0"/>
                                  <a:ea typeface="Cambria Math" panose="02040503050406030204" pitchFamily="18" charset="0"/>
                                </a:rPr>
                                <m:t>𝑡</m:t>
                              </m:r>
                            </m:sub>
                          </m:sSub>
                        </m:e>
                      </m:d>
                    </m:oMath>
                  </m:oMathPara>
                </a14:m>
                <a:endParaRPr lang="en-US" sz="2400" dirty="0"/>
              </a:p>
            </p:txBody>
          </p:sp>
        </mc:Choice>
        <mc:Fallback>
          <p:sp>
            <p:nvSpPr>
              <p:cNvPr id="3" name="Content Placeholder 2">
                <a:extLst>
                  <a:ext uri="{FF2B5EF4-FFF2-40B4-BE49-F238E27FC236}">
                    <a16:creationId xmlns:a16="http://schemas.microsoft.com/office/drawing/2014/main" id="{76F809C2-45F3-B48F-8296-1CD74C14BDA4}"/>
                  </a:ext>
                </a:extLst>
              </p:cNvPr>
              <p:cNvSpPr>
                <a:spLocks noGrp="1" noRot="1" noChangeAspect="1" noMove="1" noResize="1" noEditPoints="1" noAdjustHandles="1" noChangeArrowheads="1" noChangeShapeType="1" noTextEdit="1"/>
              </p:cNvSpPr>
              <p:nvPr>
                <p:ph idx="1"/>
              </p:nvPr>
            </p:nvSpPr>
            <p:spPr>
              <a:blipFill>
                <a:blip r:embed="rId3"/>
                <a:stretch>
                  <a:fillRect l="-839" t="-684"/>
                </a:stretch>
              </a:blipFill>
            </p:spPr>
            <p:txBody>
              <a:bodyPr/>
              <a:lstStyle/>
              <a:p>
                <a:r>
                  <a:rPr lang="en-US">
                    <a:noFill/>
                  </a:rPr>
                  <a:t> </a:t>
                </a:r>
              </a:p>
            </p:txBody>
          </p:sp>
        </mc:Fallback>
      </mc:AlternateContent>
    </p:spTree>
    <p:extLst>
      <p:ext uri="{BB962C8B-B14F-4D97-AF65-F5344CB8AC3E}">
        <p14:creationId xmlns:p14="http://schemas.microsoft.com/office/powerpoint/2010/main" val="3454020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8E1D3-5AEA-CCEA-1488-5B1DAFE563D2}"/>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A2F52BDC-705B-C8CB-F6EB-9A6664D72F04}"/>
                  </a:ext>
                </a:extLst>
              </p:cNvPr>
              <p:cNvSpPr>
                <a:spLocks noGrp="1"/>
              </p:cNvSpPr>
              <p:nvPr>
                <p:ph type="title"/>
              </p:nvPr>
            </p:nvSpPr>
            <p:spPr/>
            <p:txBody>
              <a:bodyPr/>
              <a:lstStyle/>
              <a:p>
                <a:r>
                  <a:rPr lang="en-US" dirty="0"/>
                  <a:t>What if we don’t have </a:t>
                </a:r>
                <a14:m>
                  <m:oMath xmlns:m="http://schemas.openxmlformats.org/officeDocument/2006/math">
                    <m:r>
                      <a:rPr lang="en-US" i="1" dirty="0" smtClean="0">
                        <a:latin typeface="Cambria Math" panose="02040503050406030204" pitchFamily="18" charset="0"/>
                      </a:rPr>
                      <m:t>𝑇</m:t>
                    </m:r>
                  </m:oMath>
                </a14:m>
                <a:r>
                  <a:rPr lang="en-US" dirty="0"/>
                  <a:t>?</a:t>
                </a:r>
              </a:p>
            </p:txBody>
          </p:sp>
        </mc:Choice>
        <mc:Fallback>
          <p:sp>
            <p:nvSpPr>
              <p:cNvPr id="2" name="Title 1">
                <a:extLst>
                  <a:ext uri="{FF2B5EF4-FFF2-40B4-BE49-F238E27FC236}">
                    <a16:creationId xmlns:a16="http://schemas.microsoft.com/office/drawing/2014/main" id="{A2F52BDC-705B-C8CB-F6EB-9A6664D72F04}"/>
                  </a:ext>
                </a:extLst>
              </p:cNvPr>
              <p:cNvSpPr>
                <a:spLocks noGrp="1" noRot="1" noChangeAspect="1" noMove="1" noResize="1" noEditPoints="1" noAdjustHandles="1" noChangeArrowheads="1" noChangeShapeType="1" noTextEdit="1"/>
              </p:cNvSpPr>
              <p:nvPr>
                <p:ph type="title"/>
              </p:nvPr>
            </p:nvSpPr>
            <p:spPr>
              <a:blipFill>
                <a:blip r:embed="rId2"/>
                <a:stretch>
                  <a:fillRect l="-1959" t="-10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0D3FB8-882F-9BC4-815F-EEB71D8D7C63}"/>
                  </a:ext>
                </a:extLst>
              </p:cNvPr>
              <p:cNvSpPr>
                <a:spLocks noGrp="1"/>
              </p:cNvSpPr>
              <p:nvPr>
                <p:ph idx="1"/>
              </p:nvPr>
            </p:nvSpPr>
            <p:spPr/>
            <p:txBody>
              <a:bodyPr/>
              <a:lstStyle/>
              <a:p>
                <a:pPr marL="0" indent="0">
                  <a:buNone/>
                </a:pPr>
                <a:r>
                  <a:rPr lang="en-US" sz="2400" dirty="0"/>
                  <a:t>So What? </a:t>
                </a:r>
              </a:p>
              <a:p>
                <a:pPr marL="0" indent="0">
                  <a:buNone/>
                </a:pPr>
                <a:r>
                  <a:rPr lang="en-US" sz="2400" dirty="0"/>
                  <a:t>We can observe the expected value through experience!! </a:t>
                </a:r>
              </a:p>
              <a:p>
                <a:pPr marL="0" indent="0">
                  <a:buNone/>
                </a:pPr>
                <a14:m>
                  <m:oMathPara xmlns:m="http://schemas.openxmlformats.org/officeDocument/2006/math">
                    <m:oMathParaPr>
                      <m:jc m:val="centerGroup"/>
                    </m:oMathParaPr>
                    <m:oMath xmlns:m="http://schemas.openxmlformats.org/officeDocument/2006/math">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solidFill>
                                <a:srgbClr val="D2A000"/>
                              </a:solidFill>
                              <a:latin typeface="Cambria Math" panose="02040503050406030204" pitchFamily="18" charset="0"/>
                              <a:ea typeface="Cambria Math" panose="02040503050406030204" pitchFamily="18" charset="0"/>
                            </a:rPr>
                            <m:t>𝑠</m:t>
                          </m:r>
                          <m:r>
                            <a:rPr lang="en-US" sz="2400" i="1">
                              <a:latin typeface="Cambria Math" panose="02040503050406030204" pitchFamily="18" charset="0"/>
                              <a:ea typeface="Cambria Math" panose="02040503050406030204" pitchFamily="18" charset="0"/>
                            </a:rPr>
                            <m:t>=</m:t>
                          </m:r>
                          <m:r>
                            <a:rPr lang="en-US" sz="2400" i="1">
                              <a:solidFill>
                                <a:srgbClr val="D2A000"/>
                              </a:solidFill>
                              <a:latin typeface="Cambria Math" panose="02040503050406030204" pitchFamily="18" charset="0"/>
                              <a:ea typeface="Cambria Math" panose="02040503050406030204" pitchFamily="18" charset="0"/>
                            </a:rPr>
                            <m:t>0</m:t>
                          </m:r>
                        </m:sub>
                        <m:sup>
                          <m:r>
                            <a:rPr lang="en-US" sz="2400" i="1">
                              <a:solidFill>
                                <a:srgbClr val="D2A000"/>
                              </a:solidFill>
                              <a:latin typeface="Cambria Math" panose="02040503050406030204" pitchFamily="18" charset="0"/>
                              <a:ea typeface="Cambria Math" panose="02040503050406030204" pitchFamily="18" charset="0"/>
                            </a:rPr>
                            <m:t>3</m:t>
                          </m:r>
                        </m:sup>
                        <m:e>
                          <m:r>
                            <a:rPr lang="en-US" sz="2400" i="1">
                              <a:latin typeface="Cambria Math" panose="02040503050406030204" pitchFamily="18" charset="0"/>
                            </a:rPr>
                            <m:t>𝑃</m:t>
                          </m:r>
                          <m:r>
                            <a:rPr lang="en-US" sz="2400" i="1">
                              <a:latin typeface="Cambria Math" panose="02040503050406030204" pitchFamily="18" charset="0"/>
                            </a:rPr>
                            <m:t>(</m:t>
                          </m:r>
                          <m:sSub>
                            <m:sSubPr>
                              <m:ctrlPr>
                                <a:rPr lang="en-US" sz="2400" i="1">
                                  <a:solidFill>
                                    <a:srgbClr val="D2A000"/>
                                  </a:solidFill>
                                  <a:latin typeface="Cambria Math" panose="02040503050406030204" pitchFamily="18" charset="0"/>
                                </a:rPr>
                              </m:ctrlPr>
                            </m:sSubPr>
                            <m:e>
                              <m:r>
                                <a:rPr lang="en-US" sz="2400" i="1">
                                  <a:solidFill>
                                    <a:srgbClr val="D2A000"/>
                                  </a:solidFill>
                                  <a:latin typeface="Cambria Math" panose="02040503050406030204" pitchFamily="18" charset="0"/>
                                </a:rPr>
                                <m:t>𝑠</m:t>
                              </m:r>
                            </m:e>
                            <m:sub>
                              <m:r>
                                <a:rPr lang="en-US" sz="2400" i="1">
                                  <a:solidFill>
                                    <a:srgbClr val="D2A000"/>
                                  </a:solidFill>
                                  <a:latin typeface="Cambria Math" panose="02040503050406030204" pitchFamily="18" charset="0"/>
                                </a:rPr>
                                <m:t>𝑡</m:t>
                              </m:r>
                              <m:r>
                                <a:rPr lang="en-US" sz="2400" i="1">
                                  <a:solidFill>
                                    <a:srgbClr val="D2A000"/>
                                  </a:solidFill>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sSub>
                                <m:sSubPr>
                                  <m:ctrlPr>
                                    <a:rPr lang="en-US" sz="2400" i="1">
                                      <a:solidFill>
                                        <a:srgbClr val="D2A000"/>
                                      </a:solidFill>
                                      <a:latin typeface="Cambria Math" panose="02040503050406030204" pitchFamily="18" charset="0"/>
                                    </a:rPr>
                                  </m:ctrlPr>
                                </m:sSubPr>
                                <m:e>
                                  <m:r>
                                    <a:rPr lang="en-US" sz="2400" i="1">
                                      <a:solidFill>
                                        <a:srgbClr val="D2A000"/>
                                      </a:solidFill>
                                      <a:latin typeface="Cambria Math" panose="02040503050406030204" pitchFamily="18" charset="0"/>
                                    </a:rPr>
                                    <m:t>𝑠</m:t>
                                  </m:r>
                                </m:e>
                                <m:sub>
                                  <m:r>
                                    <a:rPr lang="en-US" sz="2400" i="1">
                                      <a:solidFill>
                                        <a:srgbClr val="D2A000"/>
                                      </a:solidFill>
                                      <a:latin typeface="Cambria Math" panose="02040503050406030204" pitchFamily="18" charset="0"/>
                                    </a:rPr>
                                    <m:t>𝑡</m:t>
                                  </m:r>
                                  <m:r>
                                    <a:rPr lang="en-US" sz="2400" i="1">
                                      <a:solidFill>
                                        <a:srgbClr val="D2A000"/>
                                      </a:solidFill>
                                      <a:latin typeface="Cambria Math" panose="02040503050406030204" pitchFamily="18" charset="0"/>
                                    </a:rPr>
                                    <m:t>+1</m:t>
                                  </m:r>
                                </m:sub>
                              </m:sSub>
                              <m:r>
                                <a:rPr lang="en-US" sz="2400" i="1">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𝑎</m:t>
                                  </m:r>
                                </m:e>
                                <m:sub>
                                  <m:r>
                                    <a:rPr lang="en-US" sz="2400" i="1">
                                      <a:solidFill>
                                        <a:srgbClr val="C00000"/>
                                      </a:solidFill>
                                      <a:latin typeface="Cambria Math" panose="02040503050406030204" pitchFamily="18" charset="0"/>
                                    </a:rPr>
                                    <m:t>𝑡</m:t>
                                  </m:r>
                                  <m:r>
                                    <a:rPr lang="en-US" sz="2400" i="1">
                                      <a:solidFill>
                                        <a:srgbClr val="C00000"/>
                                      </a:solidFill>
                                      <a:latin typeface="Cambria Math" panose="02040503050406030204" pitchFamily="18" charset="0"/>
                                    </a:rPr>
                                    <m:t>+1</m:t>
                                  </m:r>
                                </m:sub>
                              </m:sSub>
                            </m:e>
                          </m:d>
                        </m:e>
                      </m:nary>
                      <m:r>
                        <a:rPr lang="en-US" sz="2400" b="0" i="1" smtClean="0">
                          <a:solidFill>
                            <a:schemeClr val="tx1"/>
                          </a:solidFill>
                          <a:latin typeface="Cambria Math" panose="02040503050406030204" pitchFamily="18" charset="0"/>
                        </a:rPr>
                        <m:t>=</m:t>
                      </m:r>
                      <m:r>
                        <a:rPr lang="en-US" sz="2400" i="1" smtClean="0">
                          <a:latin typeface="Cambria Math" panose="02040503050406030204" pitchFamily="18" charset="0"/>
                          <a:ea typeface="Cambria Math" panose="02040503050406030204" pitchFamily="18" charset="0"/>
                        </a:rPr>
                        <m:t>𝔼</m:t>
                      </m:r>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solidFill>
                                    <a:srgbClr val="00B050"/>
                                  </a:solidFill>
                                  <a:latin typeface="Cambria Math" panose="02040503050406030204" pitchFamily="18" charset="0"/>
                                </a:rPr>
                                <m:t>𝜋</m:t>
                              </m:r>
                            </m:sub>
                          </m:sSub>
                          <m:d>
                            <m:dPr>
                              <m:ctrlPr>
                                <a:rPr lang="en-US" sz="2400" i="1">
                                  <a:latin typeface="Cambria Math" panose="02040503050406030204" pitchFamily="18" charset="0"/>
                                </a:rPr>
                              </m:ctrlPr>
                            </m:dPr>
                            <m:e>
                              <m:sSub>
                                <m:sSubPr>
                                  <m:ctrlPr>
                                    <a:rPr lang="en-US" sz="2400" i="1">
                                      <a:solidFill>
                                        <a:srgbClr val="D2A000"/>
                                      </a:solidFill>
                                      <a:latin typeface="Cambria Math" panose="02040503050406030204" pitchFamily="18" charset="0"/>
                                    </a:rPr>
                                  </m:ctrlPr>
                                </m:sSubPr>
                                <m:e>
                                  <m:r>
                                    <a:rPr lang="en-US" sz="2400" i="1">
                                      <a:solidFill>
                                        <a:srgbClr val="D2A000"/>
                                      </a:solidFill>
                                      <a:latin typeface="Cambria Math" panose="02040503050406030204" pitchFamily="18" charset="0"/>
                                    </a:rPr>
                                    <m:t>𝑠</m:t>
                                  </m:r>
                                </m:e>
                                <m:sub>
                                  <m:r>
                                    <a:rPr lang="en-US" sz="2400" i="1">
                                      <a:solidFill>
                                        <a:srgbClr val="D2A000"/>
                                      </a:solidFill>
                                      <a:latin typeface="Cambria Math" panose="02040503050406030204" pitchFamily="18" charset="0"/>
                                    </a:rPr>
                                    <m:t>𝑡</m:t>
                                  </m:r>
                                  <m:r>
                                    <a:rPr lang="en-US" sz="2400" b="0" i="1" smtClean="0">
                                      <a:solidFill>
                                        <a:srgbClr val="D2A000"/>
                                      </a:solidFill>
                                      <a:latin typeface="Cambria Math" panose="02040503050406030204" pitchFamily="18" charset="0"/>
                                    </a:rPr>
                                    <m:t>+1</m:t>
                                  </m:r>
                                </m:sub>
                              </m:sSub>
                              <m:r>
                                <a:rPr lang="en-US" sz="2400" i="1">
                                  <a:latin typeface="Cambria Math" panose="02040503050406030204" pitchFamily="18" charset="0"/>
                                </a:rPr>
                                <m:t>,</m:t>
                              </m:r>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panose="02040503050406030204" pitchFamily="18" charset="0"/>
                                    </a:rPr>
                                    <m:t>𝑎</m:t>
                                  </m:r>
                                </m:e>
                                <m:sub>
                                  <m:r>
                                    <a:rPr lang="en-US" sz="2400" i="1">
                                      <a:solidFill>
                                        <a:srgbClr val="C00000"/>
                                      </a:solidFill>
                                      <a:latin typeface="Cambria Math" panose="02040503050406030204" pitchFamily="18" charset="0"/>
                                    </a:rPr>
                                    <m:t>𝑡</m:t>
                                  </m:r>
                                  <m:r>
                                    <a:rPr lang="en-US" sz="2400" b="0" i="1" smtClean="0">
                                      <a:solidFill>
                                        <a:srgbClr val="C00000"/>
                                      </a:solidFill>
                                      <a:latin typeface="Cambria Math" panose="02040503050406030204" pitchFamily="18" charset="0"/>
                                    </a:rPr>
                                    <m:t>+1</m:t>
                                  </m:r>
                                </m:sub>
                              </m:sSub>
                            </m:e>
                          </m:d>
                        </m:e>
                        <m:e>
                          <m:sSub>
                            <m:sSubPr>
                              <m:ctrlPr>
                                <a:rPr lang="en-US" sz="2400" b="0" i="1" smtClean="0">
                                  <a:solidFill>
                                    <a:srgbClr val="D2A000"/>
                                  </a:solidFill>
                                  <a:latin typeface="Cambria Math" panose="02040503050406030204" pitchFamily="18" charset="0"/>
                                  <a:ea typeface="Cambria Math" panose="02040503050406030204" pitchFamily="18" charset="0"/>
                                </a:rPr>
                              </m:ctrlPr>
                            </m:sSubPr>
                            <m:e>
                              <m:r>
                                <a:rPr lang="en-US" sz="2400" b="0" i="1" smtClean="0">
                                  <a:solidFill>
                                    <a:srgbClr val="D2A000"/>
                                  </a:solidFill>
                                  <a:latin typeface="Cambria Math" panose="02040503050406030204" pitchFamily="18" charset="0"/>
                                  <a:ea typeface="Cambria Math" panose="02040503050406030204" pitchFamily="18" charset="0"/>
                                </a:rPr>
                                <m:t>𝑠</m:t>
                              </m:r>
                            </m:e>
                            <m:sub>
                              <m:r>
                                <a:rPr lang="en-US" sz="2400" b="0" i="1" smtClean="0">
                                  <a:solidFill>
                                    <a:srgbClr val="D2A000"/>
                                  </a:solidFill>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solidFill>
                                    <a:srgbClr val="C00000"/>
                                  </a:solidFill>
                                  <a:latin typeface="Cambria Math" panose="02040503050406030204" pitchFamily="18" charset="0"/>
                                  <a:ea typeface="Cambria Math" panose="02040503050406030204" pitchFamily="18" charset="0"/>
                                </a:rPr>
                              </m:ctrlPr>
                            </m:sSubPr>
                            <m:e>
                              <m:r>
                                <a:rPr lang="en-US" sz="2400" b="0" i="1" smtClean="0">
                                  <a:solidFill>
                                    <a:srgbClr val="C00000"/>
                                  </a:solidFill>
                                  <a:latin typeface="Cambria Math" panose="02040503050406030204" pitchFamily="18" charset="0"/>
                                  <a:ea typeface="Cambria Math" panose="02040503050406030204" pitchFamily="18" charset="0"/>
                                </a:rPr>
                                <m:t>𝑎</m:t>
                              </m:r>
                            </m:e>
                            <m:sub>
                              <m:r>
                                <a:rPr lang="en-US" sz="2400" b="0" i="1" smtClean="0">
                                  <a:solidFill>
                                    <a:srgbClr val="C00000"/>
                                  </a:solidFill>
                                  <a:latin typeface="Cambria Math" panose="02040503050406030204" pitchFamily="18" charset="0"/>
                                  <a:ea typeface="Cambria Math" panose="02040503050406030204" pitchFamily="18" charset="0"/>
                                </a:rPr>
                                <m:t>𝑡</m:t>
                              </m:r>
                            </m:sub>
                          </m:sSub>
                        </m:e>
                      </m:d>
                    </m:oMath>
                  </m:oMathPara>
                </a14:m>
                <a:endParaRPr lang="en-US" sz="2400" dirty="0"/>
              </a:p>
            </p:txBody>
          </p:sp>
        </mc:Choice>
        <mc:Fallback>
          <p:sp>
            <p:nvSpPr>
              <p:cNvPr id="3" name="Content Placeholder 2">
                <a:extLst>
                  <a:ext uri="{FF2B5EF4-FFF2-40B4-BE49-F238E27FC236}">
                    <a16:creationId xmlns:a16="http://schemas.microsoft.com/office/drawing/2014/main" id="{FE0D3FB8-882F-9BC4-815F-EEB71D8D7C63}"/>
                  </a:ext>
                </a:extLst>
              </p:cNvPr>
              <p:cNvSpPr>
                <a:spLocks noGrp="1" noRot="1" noChangeAspect="1" noMove="1" noResize="1" noEditPoints="1" noAdjustHandles="1" noChangeArrowheads="1" noChangeShapeType="1" noTextEdit="1"/>
              </p:cNvSpPr>
              <p:nvPr>
                <p:ph idx="1"/>
              </p:nvPr>
            </p:nvSpPr>
            <p:spPr>
              <a:blipFill>
                <a:blip r:embed="rId3"/>
                <a:stretch>
                  <a:fillRect l="-839" t="-684"/>
                </a:stretch>
              </a:blipFill>
            </p:spPr>
            <p:txBody>
              <a:bodyPr/>
              <a:lstStyle/>
              <a:p>
                <a:r>
                  <a:rPr lang="en-US">
                    <a:noFill/>
                  </a:rPr>
                  <a:t> </a:t>
                </a:r>
              </a:p>
            </p:txBody>
          </p:sp>
        </mc:Fallback>
      </mc:AlternateContent>
    </p:spTree>
    <p:extLst>
      <p:ext uri="{BB962C8B-B14F-4D97-AF65-F5344CB8AC3E}">
        <p14:creationId xmlns:p14="http://schemas.microsoft.com/office/powerpoint/2010/main" val="4102478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AF0B2-FD99-43C0-F79A-42C51C8239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E3692-B480-5570-2F67-D5F671F1A985}"/>
              </a:ext>
            </a:extLst>
          </p:cNvPr>
          <p:cNvSpPr>
            <a:spLocks noGrp="1"/>
          </p:cNvSpPr>
          <p:nvPr>
            <p:ph type="title"/>
          </p:nvPr>
        </p:nvSpPr>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444E6E-04D3-43A2-A669-0B28AA52505D}"/>
                  </a:ext>
                </a:extLst>
              </p:cNvPr>
              <p:cNvSpPr>
                <a:spLocks noGrp="1"/>
              </p:cNvSpPr>
              <p:nvPr>
                <p:ph idx="1"/>
              </p:nvPr>
            </p:nvSpPr>
            <p:spPr>
              <a:xfrm>
                <a:off x="412210" y="2358449"/>
                <a:ext cx="6313443" cy="4234856"/>
              </a:xfrm>
            </p:spPr>
            <p:txBody>
              <a:bodyPr>
                <a:normAutofit fontScale="77500" lnSpcReduction="20000"/>
              </a:bodyPr>
              <a:lstStyle/>
              <a:p>
                <a:pPr marL="0" indent="0">
                  <a:buNone/>
                </a:pPr>
                <a:r>
                  <a:rPr lang="en-US" sz="3200" dirty="0"/>
                  <a:t>Our Policy, </a:t>
                </a:r>
                <a14:m>
                  <m:oMath xmlns:m="http://schemas.openxmlformats.org/officeDocument/2006/math">
                    <m:r>
                      <a:rPr lang="en-US" sz="3200" b="0" i="1" smtClean="0">
                        <a:solidFill>
                          <a:srgbClr val="00B050"/>
                        </a:solidFill>
                        <a:latin typeface="Cambria Math" panose="02040503050406030204" pitchFamily="18" charset="0"/>
                      </a:rPr>
                      <m:t>𝜋</m:t>
                    </m:r>
                  </m:oMath>
                </a14:m>
                <a:r>
                  <a:rPr lang="en-US" sz="3200" dirty="0"/>
                  <a:t>, is the actions we will take from a Given State</a:t>
                </a:r>
                <a:endParaRPr lang="en-US" sz="3200" dirty="0">
                  <a:latin typeface="Cambria Math" panose="02040503050406030204" pitchFamily="18" charset="0"/>
                </a:endParaRPr>
              </a:p>
              <a:p>
                <a:pPr marL="0" indent="0">
                  <a:buNone/>
                </a:pPr>
                <a14:m>
                  <m:oMath xmlns:m="http://schemas.openxmlformats.org/officeDocument/2006/math">
                    <m:r>
                      <a:rPr lang="en-US" sz="3200" i="1" smtClean="0">
                        <a:latin typeface="Cambria Math" panose="02040503050406030204" pitchFamily="18" charset="0"/>
                      </a:rPr>
                      <m:t> </m:t>
                    </m:r>
                    <m:sSub>
                      <m:sSubPr>
                        <m:ctrlPr>
                          <a:rPr lang="en-US" sz="3200" i="1">
                            <a:solidFill>
                              <a:srgbClr val="00B050"/>
                            </a:solidFill>
                            <a:latin typeface="Cambria Math" panose="02040503050406030204" pitchFamily="18" charset="0"/>
                          </a:rPr>
                        </m:ctrlPr>
                      </m:sSubPr>
                      <m:e>
                        <m:r>
                          <a:rPr lang="en-US" sz="3200" i="1">
                            <a:solidFill>
                              <a:srgbClr val="00B050"/>
                            </a:solidFill>
                            <a:latin typeface="Cambria Math" panose="02040503050406030204" pitchFamily="18" charset="0"/>
                          </a:rPr>
                          <m:t>𝜋</m:t>
                        </m:r>
                      </m:e>
                      <m:sub>
                        <m:r>
                          <a:rPr lang="en-US" sz="3200" i="1">
                            <a:solidFill>
                              <a:srgbClr val="00B050"/>
                            </a:solidFill>
                            <a:latin typeface="Cambria Math" panose="02040503050406030204" pitchFamily="18" charset="0"/>
                          </a:rPr>
                          <m:t>𝑟𝑎𝑛𝑑</m:t>
                        </m:r>
                      </m:sub>
                    </m:sSub>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4</m:t>
                        </m:r>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4</m:t>
                        </m:r>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4</m:t>
                        </m:r>
                      </m:den>
                    </m:f>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1</m:t>
                        </m:r>
                      </m:num>
                      <m:den>
                        <m:r>
                          <a:rPr lang="en-US" sz="3200" i="1">
                            <a:latin typeface="Cambria Math" panose="02040503050406030204" pitchFamily="18" charset="0"/>
                          </a:rPr>
                          <m:t>4</m:t>
                        </m:r>
                      </m:den>
                    </m:f>
                    <m:r>
                      <a:rPr lang="en-US" sz="3200" i="1">
                        <a:latin typeface="Cambria Math" panose="02040503050406030204" pitchFamily="18" charset="0"/>
                      </a:rPr>
                      <m:t>]</m:t>
                    </m:r>
                  </m:oMath>
                </a14:m>
                <a:r>
                  <a:rPr lang="en-US" sz="3200" dirty="0"/>
                  <a:t> for all states</a:t>
                </a:r>
              </a:p>
              <a:p>
                <a:pPr marL="0" indent="0">
                  <a:buNone/>
                </a:pPr>
                <a:r>
                  <a:rPr lang="en-US" sz="3200" dirty="0"/>
                  <a:t>What is the value of each action at a given state?</a:t>
                </a:r>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𝑉</m:t>
                          </m:r>
                        </m:e>
                        <m:sub>
                          <m:r>
                            <a:rPr lang="en-US" sz="3200" i="1">
                              <a:solidFill>
                                <a:srgbClr val="00B050"/>
                              </a:solidFill>
                              <a:latin typeface="Cambria Math" panose="02040503050406030204" pitchFamily="18" charset="0"/>
                            </a:rPr>
                            <m:t>𝜋</m:t>
                          </m:r>
                        </m:sub>
                      </m:sSub>
                      <m:r>
                        <a:rPr lang="en-US" sz="3200" i="1">
                          <a:latin typeface="Cambria Math" panose="02040503050406030204" pitchFamily="18" charset="0"/>
                        </a:rPr>
                        <m:t>(</m:t>
                      </m:r>
                      <m:sSub>
                        <m:sSubPr>
                          <m:ctrlPr>
                            <a:rPr lang="en-US" sz="3200" i="1">
                              <a:solidFill>
                                <a:srgbClr val="D2A000"/>
                              </a:solidFill>
                              <a:latin typeface="Cambria Math" panose="02040503050406030204" pitchFamily="18" charset="0"/>
                            </a:rPr>
                          </m:ctrlPr>
                        </m:sSubPr>
                        <m:e>
                          <m:r>
                            <a:rPr lang="en-US" sz="3200" i="1">
                              <a:solidFill>
                                <a:srgbClr val="D2A000"/>
                              </a:solidFill>
                              <a:latin typeface="Cambria Math" panose="02040503050406030204" pitchFamily="18" charset="0"/>
                            </a:rPr>
                            <m:t>𝑠</m:t>
                          </m:r>
                        </m:e>
                        <m:sub>
                          <m:r>
                            <a:rPr lang="en-US" sz="3200" i="1">
                              <a:solidFill>
                                <a:srgbClr val="D2A000"/>
                              </a:solidFill>
                              <a:latin typeface="Cambria Math" panose="02040503050406030204" pitchFamily="18" charset="0"/>
                            </a:rPr>
                            <m:t>𝑡</m:t>
                          </m:r>
                        </m:sub>
                      </m:sSub>
                      <m:r>
                        <a:rPr lang="en-US" sz="3200" i="1">
                          <a:latin typeface="Cambria Math" panose="02040503050406030204" pitchFamily="18" charset="0"/>
                        </a:rPr>
                        <m:t>)=</m:t>
                      </m:r>
                      <m:r>
                        <a:rPr lang="en-US" sz="3200" i="1">
                          <a:latin typeface="Cambria Math" panose="02040503050406030204" pitchFamily="18" charset="0"/>
                          <a:ea typeface="Cambria Math" panose="02040503050406030204" pitchFamily="18" charset="0"/>
                        </a:rPr>
                        <m:t>𝔼</m:t>
                      </m:r>
                      <m:r>
                        <a:rPr lang="en-US" sz="3200" i="1">
                          <a:latin typeface="Cambria Math" panose="02040503050406030204" pitchFamily="18" charset="0"/>
                          <a:ea typeface="Cambria Math" panose="02040503050406030204" pitchFamily="18" charset="0"/>
                        </a:rPr>
                        <m:t>[</m:t>
                      </m:r>
                      <m:sSub>
                        <m:sSubPr>
                          <m:ctrlPr>
                            <a:rPr lang="en-US" sz="3200" i="1">
                              <a:solidFill>
                                <a:srgbClr val="0070C0"/>
                              </a:solidFill>
                              <a:latin typeface="Cambria Math" panose="02040503050406030204" pitchFamily="18" charset="0"/>
                              <a:ea typeface="Cambria Math" panose="02040503050406030204" pitchFamily="18" charset="0"/>
                            </a:rPr>
                          </m:ctrlPr>
                        </m:sSubPr>
                        <m:e>
                          <m:r>
                            <a:rPr lang="en-US" sz="3200" i="1">
                              <a:solidFill>
                                <a:srgbClr val="0070C0"/>
                              </a:solidFill>
                              <a:latin typeface="Cambria Math" panose="02040503050406030204" pitchFamily="18" charset="0"/>
                              <a:ea typeface="Cambria Math" panose="02040503050406030204" pitchFamily="18" charset="0"/>
                            </a:rPr>
                            <m:t>𝐺</m:t>
                          </m:r>
                        </m:e>
                        <m:sub>
                          <m:r>
                            <a:rPr lang="en-US" sz="3200" i="1">
                              <a:solidFill>
                                <a:srgbClr val="0070C0"/>
                              </a:solidFill>
                              <a:latin typeface="Cambria Math" panose="02040503050406030204" pitchFamily="18" charset="0"/>
                              <a:ea typeface="Cambria Math" panose="02040503050406030204" pitchFamily="18" charset="0"/>
                            </a:rPr>
                            <m:t>𝑡</m:t>
                          </m:r>
                        </m:sub>
                      </m:sSub>
                      <m:r>
                        <a:rPr lang="en-US" sz="3200" i="1">
                          <a:latin typeface="Cambria Math" panose="02040503050406030204" pitchFamily="18" charset="0"/>
                          <a:ea typeface="Cambria Math" panose="02040503050406030204" pitchFamily="18" charset="0"/>
                        </a:rPr>
                        <m:t>|</m:t>
                      </m:r>
                      <m:r>
                        <a:rPr lang="en-US" sz="3200" i="1">
                          <a:solidFill>
                            <a:srgbClr val="00B050"/>
                          </a:solidFill>
                          <a:latin typeface="Cambria Math" panose="02040503050406030204" pitchFamily="18" charset="0"/>
                          <a:ea typeface="Cambria Math" panose="02040503050406030204" pitchFamily="18" charset="0"/>
                        </a:rPr>
                        <m:t>𝜋</m:t>
                      </m:r>
                      <m:r>
                        <a:rPr lang="en-US" sz="3200" i="1">
                          <a:latin typeface="Cambria Math" panose="02040503050406030204" pitchFamily="18" charset="0"/>
                          <a:ea typeface="Cambria Math" panose="02040503050406030204" pitchFamily="18" charset="0"/>
                        </a:rPr>
                        <m:t>,</m:t>
                      </m:r>
                      <m:sSub>
                        <m:sSubPr>
                          <m:ctrlPr>
                            <a:rPr lang="en-US" sz="3200" i="1">
                              <a:solidFill>
                                <a:srgbClr val="D2A000"/>
                              </a:solidFill>
                              <a:latin typeface="Cambria Math" panose="02040503050406030204" pitchFamily="18" charset="0"/>
                              <a:ea typeface="Cambria Math" panose="02040503050406030204" pitchFamily="18" charset="0"/>
                            </a:rPr>
                          </m:ctrlPr>
                        </m:sSubPr>
                        <m:e>
                          <m:r>
                            <a:rPr lang="en-US" sz="3200" i="1">
                              <a:solidFill>
                                <a:srgbClr val="D2A000"/>
                              </a:solidFill>
                              <a:latin typeface="Cambria Math" panose="02040503050406030204" pitchFamily="18" charset="0"/>
                              <a:ea typeface="Cambria Math" panose="02040503050406030204" pitchFamily="18" charset="0"/>
                            </a:rPr>
                            <m:t>𝑠</m:t>
                          </m:r>
                        </m:e>
                        <m:sub>
                          <m:r>
                            <a:rPr lang="en-US" sz="3200" i="1">
                              <a:solidFill>
                                <a:srgbClr val="D2A000"/>
                              </a:solidFill>
                              <a:latin typeface="Cambria Math" panose="02040503050406030204" pitchFamily="18" charset="0"/>
                              <a:ea typeface="Cambria Math" panose="02040503050406030204" pitchFamily="18" charset="0"/>
                            </a:rPr>
                            <m:t>𝑡</m:t>
                          </m:r>
                        </m:sub>
                      </m:sSub>
                      <m:r>
                        <a:rPr lang="en-US" sz="3200" i="1">
                          <a:latin typeface="Cambria Math" panose="02040503050406030204" pitchFamily="18" charset="0"/>
                          <a:ea typeface="Cambria Math" panose="02040503050406030204" pitchFamily="18" charset="0"/>
                        </a:rPr>
                        <m:t>]</m:t>
                      </m:r>
                    </m:oMath>
                  </m:oMathPara>
                </a14:m>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𝑄</m:t>
                          </m:r>
                        </m:e>
                        <m:sub>
                          <m:r>
                            <a:rPr lang="en-US" sz="3200" i="1">
                              <a:solidFill>
                                <a:srgbClr val="00B050"/>
                              </a:solidFill>
                              <a:latin typeface="Cambria Math" panose="02040503050406030204" pitchFamily="18" charset="0"/>
                            </a:rPr>
                            <m:t>𝜋</m:t>
                          </m:r>
                        </m:sub>
                      </m:sSub>
                      <m:r>
                        <a:rPr lang="en-US" sz="3200" i="1">
                          <a:latin typeface="Cambria Math" panose="02040503050406030204" pitchFamily="18" charset="0"/>
                        </a:rPr>
                        <m:t>(</m:t>
                      </m:r>
                      <m:sSub>
                        <m:sSubPr>
                          <m:ctrlPr>
                            <a:rPr lang="en-US" sz="3200" i="1">
                              <a:solidFill>
                                <a:srgbClr val="D2A000"/>
                              </a:solidFill>
                              <a:latin typeface="Cambria Math" panose="02040503050406030204" pitchFamily="18" charset="0"/>
                            </a:rPr>
                          </m:ctrlPr>
                        </m:sSubPr>
                        <m:e>
                          <m:r>
                            <a:rPr lang="en-US" sz="3200" i="1">
                              <a:solidFill>
                                <a:srgbClr val="D2A000"/>
                              </a:solidFill>
                              <a:latin typeface="Cambria Math" panose="02040503050406030204" pitchFamily="18" charset="0"/>
                            </a:rPr>
                            <m:t>𝑠</m:t>
                          </m:r>
                        </m:e>
                        <m:sub>
                          <m:r>
                            <a:rPr lang="en-US" sz="3200" i="1">
                              <a:solidFill>
                                <a:srgbClr val="D2A000"/>
                              </a:solidFill>
                              <a:latin typeface="Cambria Math" panose="02040503050406030204" pitchFamily="18" charset="0"/>
                            </a:rPr>
                            <m:t>𝑡</m:t>
                          </m:r>
                        </m:sub>
                      </m:sSub>
                      <m:r>
                        <a:rPr lang="en-US" sz="3200" i="1">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𝑎</m:t>
                          </m:r>
                        </m:e>
                        <m:sub>
                          <m:r>
                            <a:rPr lang="en-US" sz="3200" i="1">
                              <a:solidFill>
                                <a:srgbClr val="C00000"/>
                              </a:solidFill>
                              <a:latin typeface="Cambria Math" panose="02040503050406030204" pitchFamily="18" charset="0"/>
                            </a:rPr>
                            <m:t>𝑡</m:t>
                          </m:r>
                        </m:sub>
                      </m:sSub>
                      <m:r>
                        <a:rPr lang="en-US" sz="3200" i="1">
                          <a:latin typeface="Cambria Math" panose="02040503050406030204" pitchFamily="18" charset="0"/>
                        </a:rPr>
                        <m:t>)=</m:t>
                      </m:r>
                      <m:r>
                        <a:rPr lang="en-US" sz="3200" i="1">
                          <a:latin typeface="Cambria Math" panose="02040503050406030204" pitchFamily="18" charset="0"/>
                          <a:ea typeface="Cambria Math" panose="02040503050406030204" pitchFamily="18" charset="0"/>
                        </a:rPr>
                        <m:t>𝔼</m:t>
                      </m:r>
                      <m:r>
                        <a:rPr lang="en-US" sz="3200" i="1">
                          <a:latin typeface="Cambria Math" panose="02040503050406030204" pitchFamily="18" charset="0"/>
                          <a:ea typeface="Cambria Math" panose="02040503050406030204" pitchFamily="18" charset="0"/>
                        </a:rPr>
                        <m:t>[</m:t>
                      </m:r>
                      <m:sSub>
                        <m:sSubPr>
                          <m:ctrlPr>
                            <a:rPr lang="en-US" sz="3200" i="1">
                              <a:solidFill>
                                <a:srgbClr val="0070C0"/>
                              </a:solidFill>
                              <a:latin typeface="Cambria Math" panose="02040503050406030204" pitchFamily="18" charset="0"/>
                              <a:ea typeface="Cambria Math" panose="02040503050406030204" pitchFamily="18" charset="0"/>
                            </a:rPr>
                          </m:ctrlPr>
                        </m:sSubPr>
                        <m:e>
                          <m:r>
                            <a:rPr lang="en-US" sz="3200" i="1">
                              <a:solidFill>
                                <a:srgbClr val="0070C0"/>
                              </a:solidFill>
                              <a:latin typeface="Cambria Math" panose="02040503050406030204" pitchFamily="18" charset="0"/>
                              <a:ea typeface="Cambria Math" panose="02040503050406030204" pitchFamily="18" charset="0"/>
                            </a:rPr>
                            <m:t>𝐺</m:t>
                          </m:r>
                        </m:e>
                        <m:sub>
                          <m:r>
                            <a:rPr lang="en-US" sz="3200" i="1">
                              <a:solidFill>
                                <a:srgbClr val="0070C0"/>
                              </a:solidFill>
                              <a:latin typeface="Cambria Math" panose="02040503050406030204" pitchFamily="18" charset="0"/>
                              <a:ea typeface="Cambria Math" panose="02040503050406030204" pitchFamily="18" charset="0"/>
                            </a:rPr>
                            <m:t>𝑡</m:t>
                          </m:r>
                        </m:sub>
                      </m:sSub>
                      <m:r>
                        <a:rPr lang="en-US" sz="3200" i="1">
                          <a:latin typeface="Cambria Math" panose="02040503050406030204" pitchFamily="18" charset="0"/>
                          <a:ea typeface="Cambria Math" panose="02040503050406030204" pitchFamily="18" charset="0"/>
                        </a:rPr>
                        <m:t>|</m:t>
                      </m:r>
                      <m:r>
                        <a:rPr lang="en-US" sz="3200" i="1">
                          <a:solidFill>
                            <a:srgbClr val="00B050"/>
                          </a:solidFill>
                          <a:latin typeface="Cambria Math" panose="02040503050406030204" pitchFamily="18" charset="0"/>
                          <a:ea typeface="Cambria Math" panose="02040503050406030204" pitchFamily="18" charset="0"/>
                        </a:rPr>
                        <m:t>𝜋</m:t>
                      </m:r>
                      <m:r>
                        <a:rPr lang="en-US" sz="3200" i="1">
                          <a:latin typeface="Cambria Math" panose="02040503050406030204" pitchFamily="18" charset="0"/>
                          <a:ea typeface="Cambria Math" panose="02040503050406030204" pitchFamily="18" charset="0"/>
                        </a:rPr>
                        <m:t>,</m:t>
                      </m:r>
                      <m:sSub>
                        <m:sSubPr>
                          <m:ctrlPr>
                            <a:rPr lang="en-US" sz="3200" i="1">
                              <a:solidFill>
                                <a:srgbClr val="D2A000"/>
                              </a:solidFill>
                              <a:latin typeface="Cambria Math" panose="02040503050406030204" pitchFamily="18" charset="0"/>
                              <a:ea typeface="Cambria Math" panose="02040503050406030204" pitchFamily="18" charset="0"/>
                            </a:rPr>
                          </m:ctrlPr>
                        </m:sSubPr>
                        <m:e>
                          <m:r>
                            <a:rPr lang="en-US" sz="3200" i="1">
                              <a:solidFill>
                                <a:srgbClr val="D2A000"/>
                              </a:solidFill>
                              <a:latin typeface="Cambria Math" panose="02040503050406030204" pitchFamily="18" charset="0"/>
                              <a:ea typeface="Cambria Math" panose="02040503050406030204" pitchFamily="18" charset="0"/>
                            </a:rPr>
                            <m:t>𝑠</m:t>
                          </m:r>
                        </m:e>
                        <m:sub>
                          <m:r>
                            <a:rPr lang="en-US" sz="3200" i="1">
                              <a:solidFill>
                                <a:srgbClr val="D2A000"/>
                              </a:solidFill>
                              <a:latin typeface="Cambria Math" panose="02040503050406030204" pitchFamily="18" charset="0"/>
                              <a:ea typeface="Cambria Math" panose="02040503050406030204" pitchFamily="18" charset="0"/>
                            </a:rPr>
                            <m:t>𝑡</m:t>
                          </m:r>
                        </m:sub>
                      </m:sSub>
                      <m:r>
                        <a:rPr lang="en-US" sz="3200" i="1">
                          <a:latin typeface="Cambria Math" panose="02040503050406030204" pitchFamily="18" charset="0"/>
                          <a:ea typeface="Cambria Math" panose="02040503050406030204" pitchFamily="18" charset="0"/>
                        </a:rPr>
                        <m:t>,</m:t>
                      </m:r>
                      <m:sSub>
                        <m:sSubPr>
                          <m:ctrlPr>
                            <a:rPr lang="en-US" sz="3200" i="1">
                              <a:solidFill>
                                <a:srgbClr val="C00000"/>
                              </a:solidFill>
                              <a:latin typeface="Cambria Math" panose="02040503050406030204" pitchFamily="18" charset="0"/>
                              <a:ea typeface="Cambria Math" panose="02040503050406030204" pitchFamily="18" charset="0"/>
                            </a:rPr>
                          </m:ctrlPr>
                        </m:sSubPr>
                        <m:e>
                          <m:r>
                            <a:rPr lang="en-US" sz="3200" i="1">
                              <a:solidFill>
                                <a:srgbClr val="C00000"/>
                              </a:solidFill>
                              <a:latin typeface="Cambria Math" panose="02040503050406030204" pitchFamily="18" charset="0"/>
                              <a:ea typeface="Cambria Math" panose="02040503050406030204" pitchFamily="18" charset="0"/>
                            </a:rPr>
                            <m:t>𝑎</m:t>
                          </m:r>
                        </m:e>
                        <m:sub>
                          <m:r>
                            <a:rPr lang="en-US" sz="3200" i="1">
                              <a:solidFill>
                                <a:srgbClr val="C00000"/>
                              </a:solidFill>
                              <a:latin typeface="Cambria Math" panose="02040503050406030204" pitchFamily="18" charset="0"/>
                              <a:ea typeface="Cambria Math" panose="02040503050406030204" pitchFamily="18" charset="0"/>
                            </a:rPr>
                            <m:t>𝑡</m:t>
                          </m:r>
                        </m:sub>
                      </m:sSub>
                      <m:r>
                        <a:rPr lang="en-US" sz="3200" i="1">
                          <a:latin typeface="Cambria Math" panose="02040503050406030204" pitchFamily="18" charset="0"/>
                          <a:ea typeface="Cambria Math" panose="02040503050406030204" pitchFamily="18" charset="0"/>
                        </a:rPr>
                        <m:t>]</m:t>
                      </m:r>
                    </m:oMath>
                  </m:oMathPara>
                </a14:m>
                <a:endParaRPr lang="en-US" sz="3200" dirty="0"/>
              </a:p>
              <a:p>
                <a:pPr marL="0" indent="0">
                  <a:buNone/>
                </a:pPr>
                <a:r>
                  <a:rPr lang="en-US" sz="3200" dirty="0"/>
                  <a:t>Let’s look at calculating these together for Frozen Lake</a:t>
                </a:r>
              </a:p>
            </p:txBody>
          </p:sp>
        </mc:Choice>
        <mc:Fallback>
          <p:sp>
            <p:nvSpPr>
              <p:cNvPr id="3" name="Content Placeholder 2">
                <a:extLst>
                  <a:ext uri="{FF2B5EF4-FFF2-40B4-BE49-F238E27FC236}">
                    <a16:creationId xmlns:a16="http://schemas.microsoft.com/office/drawing/2014/main" id="{82444E6E-04D3-43A2-A669-0B28AA52505D}"/>
                  </a:ext>
                </a:extLst>
              </p:cNvPr>
              <p:cNvSpPr>
                <a:spLocks noGrp="1" noRot="1" noChangeAspect="1" noMove="1" noResize="1" noEditPoints="1" noAdjustHandles="1" noChangeArrowheads="1" noChangeShapeType="1" noTextEdit="1"/>
              </p:cNvSpPr>
              <p:nvPr>
                <p:ph idx="1"/>
              </p:nvPr>
            </p:nvSpPr>
            <p:spPr>
              <a:xfrm>
                <a:off x="412210" y="2358449"/>
                <a:ext cx="6313443" cy="4234856"/>
              </a:xfrm>
              <a:blipFill>
                <a:blip r:embed="rId2"/>
                <a:stretch>
                  <a:fillRect l="-1643" t="-1295" b="-2878"/>
                </a:stretch>
              </a:blipFill>
            </p:spPr>
            <p:txBody>
              <a:bodyPr/>
              <a:lstStyle/>
              <a:p>
                <a:r>
                  <a:rPr lang="en-US">
                    <a:noFill/>
                  </a:rPr>
                  <a:t> </a:t>
                </a:r>
              </a:p>
            </p:txBody>
          </p:sp>
        </mc:Fallback>
      </mc:AlternateContent>
      <p:pic>
        <p:nvPicPr>
          <p:cNvPr id="6" name="Content Placeholder 4">
            <a:extLst>
              <a:ext uri="{FF2B5EF4-FFF2-40B4-BE49-F238E27FC236}">
                <a16:creationId xmlns:a16="http://schemas.microsoft.com/office/drawing/2014/main" id="{85A64672-0D85-4AED-52FE-0A682489156F}"/>
              </a:ext>
            </a:extLst>
          </p:cNvPr>
          <p:cNvPicPr>
            <a:picLocks noChangeAspect="1"/>
          </p:cNvPicPr>
          <p:nvPr/>
        </p:nvPicPr>
        <p:blipFill>
          <a:blip r:embed="rId3"/>
          <a:srcRect l="1027" r="1027"/>
          <a:stretch/>
        </p:blipFill>
        <p:spPr>
          <a:xfrm>
            <a:off x="9295750" y="147880"/>
            <a:ext cx="2759432" cy="2764492"/>
          </a:xfrm>
          <a:prstGeom prst="rect">
            <a:avLst/>
          </a:prstGeom>
        </p:spPr>
      </p:pic>
      <p:sp>
        <p:nvSpPr>
          <p:cNvPr id="7" name="TextBox 6">
            <a:extLst>
              <a:ext uri="{FF2B5EF4-FFF2-40B4-BE49-F238E27FC236}">
                <a16:creationId xmlns:a16="http://schemas.microsoft.com/office/drawing/2014/main" id="{5C76878B-3D04-E8DD-D127-8BADE308E150}"/>
              </a:ext>
            </a:extLst>
          </p:cNvPr>
          <p:cNvSpPr txBox="1"/>
          <p:nvPr/>
        </p:nvSpPr>
        <p:spPr>
          <a:xfrm>
            <a:off x="9290432" y="115089"/>
            <a:ext cx="856527" cy="584775"/>
          </a:xfrm>
          <a:prstGeom prst="rect">
            <a:avLst/>
          </a:prstGeom>
          <a:noFill/>
        </p:spPr>
        <p:txBody>
          <a:bodyPr wrap="square" rtlCol="0">
            <a:spAutoFit/>
          </a:bodyPr>
          <a:lstStyle/>
          <a:p>
            <a:r>
              <a:rPr lang="en-US" sz="3200" dirty="0">
                <a:solidFill>
                  <a:srgbClr val="D2A000"/>
                </a:solidFill>
              </a:rPr>
              <a:t>0</a:t>
            </a:r>
          </a:p>
        </p:txBody>
      </p:sp>
      <p:sp>
        <p:nvSpPr>
          <p:cNvPr id="8" name="TextBox 7">
            <a:extLst>
              <a:ext uri="{FF2B5EF4-FFF2-40B4-BE49-F238E27FC236}">
                <a16:creationId xmlns:a16="http://schemas.microsoft.com/office/drawing/2014/main" id="{3F90048D-FE1E-3E37-84FB-7F633D94F7DB}"/>
              </a:ext>
            </a:extLst>
          </p:cNvPr>
          <p:cNvSpPr txBox="1"/>
          <p:nvPr/>
        </p:nvSpPr>
        <p:spPr>
          <a:xfrm>
            <a:off x="10675466" y="115089"/>
            <a:ext cx="856527" cy="584775"/>
          </a:xfrm>
          <a:prstGeom prst="rect">
            <a:avLst/>
          </a:prstGeom>
          <a:noFill/>
        </p:spPr>
        <p:txBody>
          <a:bodyPr wrap="square" rtlCol="0">
            <a:spAutoFit/>
          </a:bodyPr>
          <a:lstStyle/>
          <a:p>
            <a:r>
              <a:rPr lang="en-US" sz="3200" dirty="0">
                <a:solidFill>
                  <a:srgbClr val="D2A000"/>
                </a:solidFill>
              </a:rPr>
              <a:t>1</a:t>
            </a:r>
          </a:p>
        </p:txBody>
      </p:sp>
      <p:sp>
        <p:nvSpPr>
          <p:cNvPr id="9" name="TextBox 8">
            <a:extLst>
              <a:ext uri="{FF2B5EF4-FFF2-40B4-BE49-F238E27FC236}">
                <a16:creationId xmlns:a16="http://schemas.microsoft.com/office/drawing/2014/main" id="{06FBAB09-5E9C-74C6-70C5-5BF65A1CF894}"/>
              </a:ext>
            </a:extLst>
          </p:cNvPr>
          <p:cNvSpPr txBox="1"/>
          <p:nvPr/>
        </p:nvSpPr>
        <p:spPr>
          <a:xfrm>
            <a:off x="9229717" y="1457484"/>
            <a:ext cx="856527" cy="584775"/>
          </a:xfrm>
          <a:prstGeom prst="rect">
            <a:avLst/>
          </a:prstGeom>
          <a:noFill/>
        </p:spPr>
        <p:txBody>
          <a:bodyPr wrap="square" rtlCol="0">
            <a:spAutoFit/>
          </a:bodyPr>
          <a:lstStyle/>
          <a:p>
            <a:r>
              <a:rPr lang="en-US" sz="3200" dirty="0">
                <a:solidFill>
                  <a:srgbClr val="D2A000"/>
                </a:solidFill>
              </a:rPr>
              <a:t>2</a:t>
            </a:r>
          </a:p>
        </p:txBody>
      </p:sp>
      <p:sp>
        <p:nvSpPr>
          <p:cNvPr id="10" name="TextBox 9">
            <a:extLst>
              <a:ext uri="{FF2B5EF4-FFF2-40B4-BE49-F238E27FC236}">
                <a16:creationId xmlns:a16="http://schemas.microsoft.com/office/drawing/2014/main" id="{8EF45FCB-5EC2-88D8-B560-D3C9F178565C}"/>
              </a:ext>
            </a:extLst>
          </p:cNvPr>
          <p:cNvSpPr txBox="1"/>
          <p:nvPr/>
        </p:nvSpPr>
        <p:spPr>
          <a:xfrm>
            <a:off x="10642449" y="1450537"/>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B193F322-4125-D1CB-D497-F85440C6F377}"/>
                  </a:ext>
                </a:extLst>
              </p:cNvPr>
              <p:cNvGraphicFramePr>
                <a:graphicFrameLocks noGrp="1"/>
              </p:cNvGraphicFramePr>
              <p:nvPr/>
            </p:nvGraphicFramePr>
            <p:xfrm>
              <a:off x="7613479" y="3140618"/>
              <a:ext cx="4441703" cy="2595880"/>
            </p:xfrm>
            <a:graphic>
              <a:graphicData uri="http://schemas.openxmlformats.org/drawingml/2006/table">
                <a:tbl>
                  <a:tblPr firstRow="1" bandRow="1">
                    <a:tableStyleId>{E8034E78-7F5D-4C2E-B375-FC64B27BC917}</a:tableStyleId>
                  </a:tblPr>
                  <a:tblGrid>
                    <a:gridCol w="387303">
                      <a:extLst>
                        <a:ext uri="{9D8B030D-6E8A-4147-A177-3AD203B41FA5}">
                          <a16:colId xmlns:a16="http://schemas.microsoft.com/office/drawing/2014/main" val="2686581"/>
                        </a:ext>
                      </a:extLst>
                    </a:gridCol>
                    <a:gridCol w="359073">
                      <a:extLst>
                        <a:ext uri="{9D8B030D-6E8A-4147-A177-3AD203B41FA5}">
                          <a16:colId xmlns:a16="http://schemas.microsoft.com/office/drawing/2014/main" val="3291580236"/>
                        </a:ext>
                      </a:extLst>
                    </a:gridCol>
                    <a:gridCol w="594430">
                      <a:extLst>
                        <a:ext uri="{9D8B030D-6E8A-4147-A177-3AD203B41FA5}">
                          <a16:colId xmlns:a16="http://schemas.microsoft.com/office/drawing/2014/main" val="1070491557"/>
                        </a:ext>
                      </a:extLst>
                    </a:gridCol>
                    <a:gridCol w="518996">
                      <a:extLst>
                        <a:ext uri="{9D8B030D-6E8A-4147-A177-3AD203B41FA5}">
                          <a16:colId xmlns:a16="http://schemas.microsoft.com/office/drawing/2014/main" val="395356108"/>
                        </a:ext>
                      </a:extLst>
                    </a:gridCol>
                    <a:gridCol w="639693">
                      <a:extLst>
                        <a:ext uri="{9D8B030D-6E8A-4147-A177-3AD203B41FA5}">
                          <a16:colId xmlns:a16="http://schemas.microsoft.com/office/drawing/2014/main" val="41222295"/>
                        </a:ext>
                      </a:extLst>
                    </a:gridCol>
                    <a:gridCol w="567275">
                      <a:extLst>
                        <a:ext uri="{9D8B030D-6E8A-4147-A177-3AD203B41FA5}">
                          <a16:colId xmlns:a16="http://schemas.microsoft.com/office/drawing/2014/main" val="2245702635"/>
                        </a:ext>
                      </a:extLst>
                    </a:gridCol>
                    <a:gridCol w="700042">
                      <a:extLst>
                        <a:ext uri="{9D8B030D-6E8A-4147-A177-3AD203B41FA5}">
                          <a16:colId xmlns:a16="http://schemas.microsoft.com/office/drawing/2014/main" val="1086080346"/>
                        </a:ext>
                      </a:extLst>
                    </a:gridCol>
                    <a:gridCol w="674891">
                      <a:extLst>
                        <a:ext uri="{9D8B030D-6E8A-4147-A177-3AD203B41FA5}">
                          <a16:colId xmlns:a16="http://schemas.microsoft.com/office/drawing/2014/main" val="1994523226"/>
                        </a:ext>
                      </a:extLst>
                    </a:gridCol>
                  </a:tblGrid>
                  <a:tr h="370840">
                    <a:tc>
                      <a:txBody>
                        <a:bodyPr/>
                        <a:lstStyle/>
                        <a:p>
                          <a:r>
                            <a:rPr lang="en-US" dirty="0">
                              <a:solidFill>
                                <a:srgbClr val="D2A000"/>
                              </a:solidFill>
                            </a:rPr>
                            <a:t>S</a:t>
                          </a:r>
                        </a:p>
                      </a:txBody>
                      <a:tcPr/>
                    </a:tc>
                    <a:tc>
                      <a:txBody>
                        <a:bodyPr/>
                        <a:lstStyle/>
                        <a:p>
                          <a:r>
                            <a:rPr lang="en-US" dirty="0">
                              <a:solidFill>
                                <a:srgbClr val="C00000"/>
                              </a:solidFill>
                            </a:rPr>
                            <a:t>A</a:t>
                          </a:r>
                        </a:p>
                      </a:txBody>
                      <a:tcPr/>
                    </a:tc>
                    <a:tc>
                      <a:txBody>
                        <a:bodyPr/>
                        <a:lstStyle/>
                        <a:p>
                          <a:r>
                            <a:rPr lang="en-US" dirty="0">
                              <a:solidFill>
                                <a:srgbClr val="D2A000"/>
                              </a:solidFill>
                            </a:rPr>
                            <a:t>S0</a:t>
                          </a:r>
                        </a:p>
                      </a:txBody>
                      <a:tcPr/>
                    </a:tc>
                    <a:tc>
                      <a:txBody>
                        <a:bodyPr/>
                        <a:lstStyle/>
                        <a:p>
                          <a:r>
                            <a:rPr lang="en-US" dirty="0">
                              <a:solidFill>
                                <a:srgbClr val="D2A000"/>
                              </a:solidFill>
                            </a:rPr>
                            <a:t>S1</a:t>
                          </a:r>
                        </a:p>
                      </a:txBody>
                      <a:tcPr/>
                    </a:tc>
                    <a:tc>
                      <a:txBody>
                        <a:bodyPr/>
                        <a:lstStyle/>
                        <a:p>
                          <a:r>
                            <a:rPr lang="en-US" dirty="0">
                              <a:solidFill>
                                <a:srgbClr val="D2A000"/>
                              </a:solidFill>
                            </a:rPr>
                            <a:t>S2</a:t>
                          </a:r>
                        </a:p>
                      </a:txBody>
                      <a:tcPr/>
                    </a:tc>
                    <a:tc>
                      <a:txBody>
                        <a:bodyPr/>
                        <a:lstStyle/>
                        <a:p>
                          <a:r>
                            <a:rPr lang="en-US" dirty="0">
                              <a:solidFill>
                                <a:srgbClr val="D2A000"/>
                              </a:solidFill>
                            </a:rPr>
                            <a:t>S3</a:t>
                          </a:r>
                        </a:p>
                      </a:txBody>
                      <a:tcPr/>
                    </a:tc>
                    <a:tc>
                      <a:txBody>
                        <a:bodyPr/>
                        <a:lstStyle/>
                        <a:p>
                          <a:r>
                            <a:rPr lang="en-US" dirty="0">
                              <a:solidFill>
                                <a:srgbClr val="0070C0"/>
                              </a:solidFill>
                            </a:rPr>
                            <a:t>R=0</a:t>
                          </a:r>
                        </a:p>
                      </a:txBody>
                      <a:tcPr/>
                    </a:tc>
                    <a:tc>
                      <a:txBody>
                        <a:bodyPr/>
                        <a:lstStyle/>
                        <a:p>
                          <a:r>
                            <a:rPr lang="en-US" dirty="0">
                              <a:solidFill>
                                <a:srgbClr val="0070C0"/>
                              </a:solidFill>
                            </a:rPr>
                            <a:t>R=1</a:t>
                          </a:r>
                        </a:p>
                      </a:txBody>
                      <a:tcPr/>
                    </a:tc>
                    <a:extLst>
                      <a:ext uri="{0D108BD9-81ED-4DB2-BD59-A6C34878D82A}">
                        <a16:rowId xmlns:a16="http://schemas.microsoft.com/office/drawing/2014/main" val="2594388253"/>
                      </a:ext>
                    </a:extLst>
                  </a:tr>
                  <a:tr h="370840">
                    <a:tc>
                      <a:txBody>
                        <a:bodyPr/>
                        <a:lstStyle/>
                        <a:p>
                          <a:r>
                            <a:rPr lang="en-US"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1800" smtClean="0">
                                    <a:solidFill>
                                      <a:srgbClr val="C00000"/>
                                    </a:solidFill>
                                    <a:latin typeface="Cambria Math" panose="02040503050406030204" pitchFamily="18" charset="0"/>
                                  </a:rPr>
                                  <m:t>⃪</m:t>
                                </m:r>
                              </m:oMath>
                            </m:oMathPara>
                          </a14:m>
                          <a:endParaRPr lang="en-US" dirty="0"/>
                        </a:p>
                      </a:txBody>
                      <a:tcPr/>
                    </a:tc>
                    <a:tc>
                      <a:txBody>
                        <a:bodyPr/>
                        <a:lstStyle/>
                        <a:p>
                          <a:r>
                            <a:rPr lang="en-US" dirty="0">
                              <a:solidFill>
                                <a:srgbClr val="D2A000"/>
                              </a:solidFill>
                            </a:rPr>
                            <a:t>2/3</a:t>
                          </a:r>
                        </a:p>
                      </a:txBody>
                      <a:tcPr/>
                    </a:tc>
                    <a:tc>
                      <a:txBody>
                        <a:bodyPr/>
                        <a:lstStyle/>
                        <a:p>
                          <a:r>
                            <a:rPr lang="en-US" dirty="0">
                              <a:solidFill>
                                <a:srgbClr val="D2A000"/>
                              </a:solidFill>
                            </a:rPr>
                            <a:t>0/3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3159240573"/>
                      </a:ext>
                    </a:extLst>
                  </a:tr>
                  <a:tr h="370840">
                    <a:tc>
                      <a:txBody>
                        <a:bodyPr/>
                        <a:lstStyle/>
                        <a:p>
                          <a:r>
                            <a:rPr lang="en-US"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1800" smtClean="0">
                                    <a:solidFill>
                                      <a:srgbClr val="C00000"/>
                                    </a:solidFill>
                                    <a:latin typeface="Cambria Math" panose="02040503050406030204" pitchFamily="18" charset="0"/>
                                  </a:rPr>
                                  <m:t>↓</m:t>
                                </m:r>
                              </m:oMath>
                            </m:oMathPara>
                          </a14:m>
                          <a:endParaRPr lang="en-US" dirty="0"/>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2394923433"/>
                      </a:ext>
                    </a:extLst>
                  </a:tr>
                  <a:tr h="370840">
                    <a:tc>
                      <a:txBody>
                        <a:bodyPr/>
                        <a:lstStyle/>
                        <a:p>
                          <a:r>
                            <a:rPr lang="en-US"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1800" smtClean="0">
                                    <a:solidFill>
                                      <a:srgbClr val="C00000"/>
                                    </a:solidFill>
                                    <a:latin typeface="Cambria Math" panose="02040503050406030204" pitchFamily="18" charset="0"/>
                                  </a:rPr>
                                  <m:t>→</m:t>
                                </m:r>
                              </m:oMath>
                            </m:oMathPara>
                          </a14:m>
                          <a:endParaRPr lang="en-US" dirty="0"/>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1764589735"/>
                      </a:ext>
                    </a:extLst>
                  </a:tr>
                  <a:tr h="370840">
                    <a:tc>
                      <a:txBody>
                        <a:bodyPr/>
                        <a:lstStyle/>
                        <a:p>
                          <a:r>
                            <a:rPr lang="en-US" dirty="0">
                              <a:solidFill>
                                <a:srgbClr val="D2A000"/>
                              </a:solidFill>
                            </a:rPr>
                            <a:t>0</a:t>
                          </a:r>
                        </a:p>
                      </a:txBody>
                      <a:tcPr/>
                    </a:tc>
                    <a:tc>
                      <a:txBody>
                        <a:bodyPr/>
                        <a:lstStyle/>
                        <a:p>
                          <a:pPr/>
                          <a14:m>
                            <m:oMathPara xmlns:m="http://schemas.openxmlformats.org/officeDocument/2006/math">
                              <m:oMathParaPr>
                                <m:jc m:val="centerGroup"/>
                              </m:oMathParaPr>
                              <m:oMath xmlns:m="http://schemas.openxmlformats.org/officeDocument/2006/math">
                                <m:r>
                                  <a:rPr lang="en-US" sz="1800" smtClean="0">
                                    <a:solidFill>
                                      <a:srgbClr val="C00000"/>
                                    </a:solidFill>
                                    <a:latin typeface="Cambria Math" panose="02040503050406030204" pitchFamily="18" charset="0"/>
                                  </a:rPr>
                                  <m:t>↑</m:t>
                                </m:r>
                              </m:oMath>
                            </m:oMathPara>
                          </a14:m>
                          <a:endParaRPr lang="en-US" dirty="0"/>
                        </a:p>
                      </a:txBody>
                      <a:tcPr/>
                    </a:tc>
                    <a:tc>
                      <a:txBody>
                        <a:bodyPr/>
                        <a:lstStyle/>
                        <a:p>
                          <a:r>
                            <a:rPr lang="en-US" dirty="0">
                              <a:solidFill>
                                <a:srgbClr val="D2A000"/>
                              </a:solidFill>
                            </a:rPr>
                            <a:t>2/3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4029793044"/>
                      </a:ext>
                    </a:extLst>
                  </a:tr>
                  <a:tr h="370840">
                    <a:tc>
                      <a:txBody>
                        <a:bodyPr/>
                        <a:lstStyle/>
                        <a:p>
                          <a:r>
                            <a:rPr lang="en-US" dirty="0">
                              <a:solidFill>
                                <a:srgbClr val="D2A000"/>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smtClean="0">
                                    <a:solidFill>
                                      <a:srgbClr val="C00000"/>
                                    </a:solidFill>
                                    <a:latin typeface="Cambria Math" panose="02040503050406030204" pitchFamily="18" charset="0"/>
                                  </a:rPr>
                                  <m:t>⃪</m:t>
                                </m:r>
                              </m:oMath>
                            </m:oMathPara>
                          </a14:m>
                          <a:endParaRPr lang="en-US" dirty="0"/>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D2A000"/>
                              </a:solidFill>
                            </a:rPr>
                            <a:t>1/3</a:t>
                          </a:r>
                        </a:p>
                      </a:txBody>
                      <a:tcPr/>
                    </a:tc>
                    <a:tc>
                      <a:txBody>
                        <a:bodyPr/>
                        <a:lstStyle/>
                        <a:p>
                          <a:r>
                            <a:rPr lang="en-US" dirty="0">
                              <a:solidFill>
                                <a:srgbClr val="0070C0"/>
                              </a:solidFill>
                            </a:rPr>
                            <a:t>2/3</a:t>
                          </a:r>
                        </a:p>
                      </a:txBody>
                      <a:tcPr/>
                    </a:tc>
                    <a:tc>
                      <a:txBody>
                        <a:bodyPr/>
                        <a:lstStyle/>
                        <a:p>
                          <a:r>
                            <a:rPr lang="en-US" dirty="0">
                              <a:solidFill>
                                <a:srgbClr val="0070C0"/>
                              </a:solidFill>
                            </a:rPr>
                            <a:t>1/3</a:t>
                          </a:r>
                        </a:p>
                      </a:txBody>
                      <a:tcPr/>
                    </a:tc>
                    <a:extLst>
                      <a:ext uri="{0D108BD9-81ED-4DB2-BD59-A6C34878D82A}">
                        <a16:rowId xmlns:a16="http://schemas.microsoft.com/office/drawing/2014/main" val="2585639769"/>
                      </a:ext>
                    </a:extLst>
                  </a:tr>
                  <a:tr h="370840">
                    <a:tc>
                      <a:txBody>
                        <a:bodyPr/>
                        <a:lstStyle/>
                        <a:p>
                          <a:r>
                            <a:rPr lang="en-US" dirty="0">
                              <a:solidFill>
                                <a:srgbClr val="D2A000"/>
                              </a:solidFill>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800" smtClean="0">
                                    <a:solidFill>
                                      <a:srgbClr val="C00000"/>
                                    </a:solidFill>
                                    <a:latin typeface="Cambria Math" panose="02040503050406030204" pitchFamily="18" charset="0"/>
                                  </a:rPr>
                                  <m:t>↓</m:t>
                                </m:r>
                              </m:oMath>
                            </m:oMathPara>
                          </a14:m>
                          <a:endParaRPr lang="en-US" dirty="0"/>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D2A000"/>
                              </a:solidFill>
                            </a:rPr>
                            <a:t>1/3</a:t>
                          </a:r>
                        </a:p>
                      </a:txBody>
                      <a:tcPr/>
                    </a:tc>
                    <a:tc>
                      <a:txBody>
                        <a:bodyPr/>
                        <a:lstStyle/>
                        <a:p>
                          <a:r>
                            <a:rPr lang="en-US" dirty="0">
                              <a:solidFill>
                                <a:srgbClr val="0070C0"/>
                              </a:solidFill>
                            </a:rPr>
                            <a:t>2/3</a:t>
                          </a:r>
                        </a:p>
                      </a:txBody>
                      <a:tcPr/>
                    </a:tc>
                    <a:tc>
                      <a:txBody>
                        <a:bodyPr/>
                        <a:lstStyle/>
                        <a:p>
                          <a:r>
                            <a:rPr lang="en-US" dirty="0">
                              <a:solidFill>
                                <a:srgbClr val="0070C0"/>
                              </a:solidFill>
                            </a:rPr>
                            <a:t>1/3</a:t>
                          </a:r>
                        </a:p>
                      </a:txBody>
                      <a:tcPr/>
                    </a:tc>
                    <a:extLst>
                      <a:ext uri="{0D108BD9-81ED-4DB2-BD59-A6C34878D82A}">
                        <a16:rowId xmlns:a16="http://schemas.microsoft.com/office/drawing/2014/main" val="4048302534"/>
                      </a:ext>
                    </a:extLst>
                  </a:tr>
                </a:tbl>
              </a:graphicData>
            </a:graphic>
          </p:graphicFrame>
        </mc:Choice>
        <mc:Fallback>
          <p:graphicFrame>
            <p:nvGraphicFramePr>
              <p:cNvPr id="11" name="Table 10">
                <a:extLst>
                  <a:ext uri="{FF2B5EF4-FFF2-40B4-BE49-F238E27FC236}">
                    <a16:creationId xmlns:a16="http://schemas.microsoft.com/office/drawing/2014/main" id="{B193F322-4125-D1CB-D497-F85440C6F377}"/>
                  </a:ext>
                </a:extLst>
              </p:cNvPr>
              <p:cNvGraphicFramePr>
                <a:graphicFrameLocks noGrp="1"/>
              </p:cNvGraphicFramePr>
              <p:nvPr/>
            </p:nvGraphicFramePr>
            <p:xfrm>
              <a:off x="7613479" y="3140618"/>
              <a:ext cx="4441703" cy="2595880"/>
            </p:xfrm>
            <a:graphic>
              <a:graphicData uri="http://schemas.openxmlformats.org/drawingml/2006/table">
                <a:tbl>
                  <a:tblPr firstRow="1" bandRow="1">
                    <a:tableStyleId>{E8034E78-7F5D-4C2E-B375-FC64B27BC917}</a:tableStyleId>
                  </a:tblPr>
                  <a:tblGrid>
                    <a:gridCol w="387303">
                      <a:extLst>
                        <a:ext uri="{9D8B030D-6E8A-4147-A177-3AD203B41FA5}">
                          <a16:colId xmlns:a16="http://schemas.microsoft.com/office/drawing/2014/main" val="2686581"/>
                        </a:ext>
                      </a:extLst>
                    </a:gridCol>
                    <a:gridCol w="359073">
                      <a:extLst>
                        <a:ext uri="{9D8B030D-6E8A-4147-A177-3AD203B41FA5}">
                          <a16:colId xmlns:a16="http://schemas.microsoft.com/office/drawing/2014/main" val="3291580236"/>
                        </a:ext>
                      </a:extLst>
                    </a:gridCol>
                    <a:gridCol w="594430">
                      <a:extLst>
                        <a:ext uri="{9D8B030D-6E8A-4147-A177-3AD203B41FA5}">
                          <a16:colId xmlns:a16="http://schemas.microsoft.com/office/drawing/2014/main" val="1070491557"/>
                        </a:ext>
                      </a:extLst>
                    </a:gridCol>
                    <a:gridCol w="518996">
                      <a:extLst>
                        <a:ext uri="{9D8B030D-6E8A-4147-A177-3AD203B41FA5}">
                          <a16:colId xmlns:a16="http://schemas.microsoft.com/office/drawing/2014/main" val="395356108"/>
                        </a:ext>
                      </a:extLst>
                    </a:gridCol>
                    <a:gridCol w="639693">
                      <a:extLst>
                        <a:ext uri="{9D8B030D-6E8A-4147-A177-3AD203B41FA5}">
                          <a16:colId xmlns:a16="http://schemas.microsoft.com/office/drawing/2014/main" val="41222295"/>
                        </a:ext>
                      </a:extLst>
                    </a:gridCol>
                    <a:gridCol w="567275">
                      <a:extLst>
                        <a:ext uri="{9D8B030D-6E8A-4147-A177-3AD203B41FA5}">
                          <a16:colId xmlns:a16="http://schemas.microsoft.com/office/drawing/2014/main" val="2245702635"/>
                        </a:ext>
                      </a:extLst>
                    </a:gridCol>
                    <a:gridCol w="700042">
                      <a:extLst>
                        <a:ext uri="{9D8B030D-6E8A-4147-A177-3AD203B41FA5}">
                          <a16:colId xmlns:a16="http://schemas.microsoft.com/office/drawing/2014/main" val="1086080346"/>
                        </a:ext>
                      </a:extLst>
                    </a:gridCol>
                    <a:gridCol w="674891">
                      <a:extLst>
                        <a:ext uri="{9D8B030D-6E8A-4147-A177-3AD203B41FA5}">
                          <a16:colId xmlns:a16="http://schemas.microsoft.com/office/drawing/2014/main" val="1994523226"/>
                        </a:ext>
                      </a:extLst>
                    </a:gridCol>
                  </a:tblGrid>
                  <a:tr h="370840">
                    <a:tc>
                      <a:txBody>
                        <a:bodyPr/>
                        <a:lstStyle/>
                        <a:p>
                          <a:r>
                            <a:rPr lang="en-US" dirty="0">
                              <a:solidFill>
                                <a:srgbClr val="D2A000"/>
                              </a:solidFill>
                            </a:rPr>
                            <a:t>S</a:t>
                          </a:r>
                        </a:p>
                      </a:txBody>
                      <a:tcPr/>
                    </a:tc>
                    <a:tc>
                      <a:txBody>
                        <a:bodyPr/>
                        <a:lstStyle/>
                        <a:p>
                          <a:r>
                            <a:rPr lang="en-US" dirty="0">
                              <a:solidFill>
                                <a:srgbClr val="C00000"/>
                              </a:solidFill>
                            </a:rPr>
                            <a:t>A</a:t>
                          </a:r>
                        </a:p>
                      </a:txBody>
                      <a:tcPr/>
                    </a:tc>
                    <a:tc>
                      <a:txBody>
                        <a:bodyPr/>
                        <a:lstStyle/>
                        <a:p>
                          <a:r>
                            <a:rPr lang="en-US" dirty="0">
                              <a:solidFill>
                                <a:srgbClr val="D2A000"/>
                              </a:solidFill>
                            </a:rPr>
                            <a:t>S0</a:t>
                          </a:r>
                        </a:p>
                      </a:txBody>
                      <a:tcPr/>
                    </a:tc>
                    <a:tc>
                      <a:txBody>
                        <a:bodyPr/>
                        <a:lstStyle/>
                        <a:p>
                          <a:r>
                            <a:rPr lang="en-US" dirty="0">
                              <a:solidFill>
                                <a:srgbClr val="D2A000"/>
                              </a:solidFill>
                            </a:rPr>
                            <a:t>S1</a:t>
                          </a:r>
                        </a:p>
                      </a:txBody>
                      <a:tcPr/>
                    </a:tc>
                    <a:tc>
                      <a:txBody>
                        <a:bodyPr/>
                        <a:lstStyle/>
                        <a:p>
                          <a:r>
                            <a:rPr lang="en-US" dirty="0">
                              <a:solidFill>
                                <a:srgbClr val="D2A000"/>
                              </a:solidFill>
                            </a:rPr>
                            <a:t>S2</a:t>
                          </a:r>
                        </a:p>
                      </a:txBody>
                      <a:tcPr/>
                    </a:tc>
                    <a:tc>
                      <a:txBody>
                        <a:bodyPr/>
                        <a:lstStyle/>
                        <a:p>
                          <a:r>
                            <a:rPr lang="en-US" dirty="0">
                              <a:solidFill>
                                <a:srgbClr val="D2A000"/>
                              </a:solidFill>
                            </a:rPr>
                            <a:t>S3</a:t>
                          </a:r>
                        </a:p>
                      </a:txBody>
                      <a:tcPr/>
                    </a:tc>
                    <a:tc>
                      <a:txBody>
                        <a:bodyPr/>
                        <a:lstStyle/>
                        <a:p>
                          <a:r>
                            <a:rPr lang="en-US" dirty="0">
                              <a:solidFill>
                                <a:srgbClr val="0070C0"/>
                              </a:solidFill>
                            </a:rPr>
                            <a:t>R=0</a:t>
                          </a:r>
                        </a:p>
                      </a:txBody>
                      <a:tcPr/>
                    </a:tc>
                    <a:tc>
                      <a:txBody>
                        <a:bodyPr/>
                        <a:lstStyle/>
                        <a:p>
                          <a:r>
                            <a:rPr lang="en-US" dirty="0">
                              <a:solidFill>
                                <a:srgbClr val="0070C0"/>
                              </a:solidFill>
                            </a:rPr>
                            <a:t>R=1</a:t>
                          </a:r>
                        </a:p>
                      </a:txBody>
                      <a:tcPr/>
                    </a:tc>
                    <a:extLst>
                      <a:ext uri="{0D108BD9-81ED-4DB2-BD59-A6C34878D82A}">
                        <a16:rowId xmlns:a16="http://schemas.microsoft.com/office/drawing/2014/main" val="2594388253"/>
                      </a:ext>
                    </a:extLst>
                  </a:tr>
                  <a:tr h="370840">
                    <a:tc>
                      <a:txBody>
                        <a:bodyPr/>
                        <a:lstStyle/>
                        <a:p>
                          <a:r>
                            <a:rPr lang="en-US" dirty="0">
                              <a:solidFill>
                                <a:srgbClr val="D2A000"/>
                              </a:solidFill>
                            </a:rPr>
                            <a:t>0</a:t>
                          </a:r>
                        </a:p>
                      </a:txBody>
                      <a:tcPr/>
                    </a:tc>
                    <a:tc>
                      <a:txBody>
                        <a:bodyPr/>
                        <a:lstStyle/>
                        <a:p>
                          <a:endParaRPr lang="en-US"/>
                        </a:p>
                      </a:txBody>
                      <a:tcPr>
                        <a:blipFill>
                          <a:blip r:embed="rId4"/>
                          <a:stretch>
                            <a:fillRect l="-108475" t="-108197" r="-1032203" b="-522951"/>
                          </a:stretch>
                        </a:blipFill>
                      </a:tcPr>
                    </a:tc>
                    <a:tc>
                      <a:txBody>
                        <a:bodyPr/>
                        <a:lstStyle/>
                        <a:p>
                          <a:r>
                            <a:rPr lang="en-US" dirty="0">
                              <a:solidFill>
                                <a:srgbClr val="D2A000"/>
                              </a:solidFill>
                            </a:rPr>
                            <a:t>2/3</a:t>
                          </a:r>
                        </a:p>
                      </a:txBody>
                      <a:tcPr/>
                    </a:tc>
                    <a:tc>
                      <a:txBody>
                        <a:bodyPr/>
                        <a:lstStyle/>
                        <a:p>
                          <a:r>
                            <a:rPr lang="en-US" dirty="0">
                              <a:solidFill>
                                <a:srgbClr val="D2A000"/>
                              </a:solidFill>
                            </a:rPr>
                            <a:t>0/3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3159240573"/>
                      </a:ext>
                    </a:extLst>
                  </a:tr>
                  <a:tr h="370840">
                    <a:tc>
                      <a:txBody>
                        <a:bodyPr/>
                        <a:lstStyle/>
                        <a:p>
                          <a:r>
                            <a:rPr lang="en-US" dirty="0">
                              <a:solidFill>
                                <a:srgbClr val="D2A000"/>
                              </a:solidFill>
                            </a:rPr>
                            <a:t>0</a:t>
                          </a:r>
                        </a:p>
                      </a:txBody>
                      <a:tcPr/>
                    </a:tc>
                    <a:tc>
                      <a:txBody>
                        <a:bodyPr/>
                        <a:lstStyle/>
                        <a:p>
                          <a:endParaRPr lang="en-US"/>
                        </a:p>
                      </a:txBody>
                      <a:tcPr>
                        <a:blipFill>
                          <a:blip r:embed="rId4"/>
                          <a:stretch>
                            <a:fillRect l="-108475" t="-208197" r="-1032203" b="-422951"/>
                          </a:stretch>
                        </a:blipFill>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2394923433"/>
                      </a:ext>
                    </a:extLst>
                  </a:tr>
                  <a:tr h="370840">
                    <a:tc>
                      <a:txBody>
                        <a:bodyPr/>
                        <a:lstStyle/>
                        <a:p>
                          <a:r>
                            <a:rPr lang="en-US" dirty="0">
                              <a:solidFill>
                                <a:srgbClr val="D2A000"/>
                              </a:solidFill>
                            </a:rPr>
                            <a:t>0</a:t>
                          </a:r>
                        </a:p>
                      </a:txBody>
                      <a:tcPr/>
                    </a:tc>
                    <a:tc>
                      <a:txBody>
                        <a:bodyPr/>
                        <a:lstStyle/>
                        <a:p>
                          <a:endParaRPr lang="en-US"/>
                        </a:p>
                      </a:txBody>
                      <a:tcPr>
                        <a:blipFill>
                          <a:blip r:embed="rId4"/>
                          <a:stretch>
                            <a:fillRect l="-108475" t="-308197" r="-1032203" b="-322951"/>
                          </a:stretch>
                        </a:blipFill>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1764589735"/>
                      </a:ext>
                    </a:extLst>
                  </a:tr>
                  <a:tr h="370840">
                    <a:tc>
                      <a:txBody>
                        <a:bodyPr/>
                        <a:lstStyle/>
                        <a:p>
                          <a:r>
                            <a:rPr lang="en-US" dirty="0">
                              <a:solidFill>
                                <a:srgbClr val="D2A000"/>
                              </a:solidFill>
                            </a:rPr>
                            <a:t>0</a:t>
                          </a:r>
                        </a:p>
                      </a:txBody>
                      <a:tcPr/>
                    </a:tc>
                    <a:tc>
                      <a:txBody>
                        <a:bodyPr/>
                        <a:lstStyle/>
                        <a:p>
                          <a:endParaRPr lang="en-US"/>
                        </a:p>
                      </a:txBody>
                      <a:tcPr>
                        <a:blipFill>
                          <a:blip r:embed="rId4"/>
                          <a:stretch>
                            <a:fillRect l="-108475" t="-408197" r="-1032203" b="-222951"/>
                          </a:stretch>
                        </a:blipFill>
                      </a:tcPr>
                    </a:tc>
                    <a:tc>
                      <a:txBody>
                        <a:bodyPr/>
                        <a:lstStyle/>
                        <a:p>
                          <a:r>
                            <a:rPr lang="en-US" dirty="0">
                              <a:solidFill>
                                <a:srgbClr val="D2A000"/>
                              </a:solidFill>
                            </a:rPr>
                            <a:t>2/3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D2A000"/>
                              </a:solidFill>
                            </a:rPr>
                            <a:t>0/3</a:t>
                          </a:r>
                        </a:p>
                      </a:txBody>
                      <a:tcPr/>
                    </a:tc>
                    <a:tc>
                      <a:txBody>
                        <a:bodyPr/>
                        <a:lstStyle/>
                        <a:p>
                          <a:r>
                            <a:rPr lang="en-US" dirty="0">
                              <a:solidFill>
                                <a:srgbClr val="0070C0"/>
                              </a:solidFill>
                            </a:rPr>
                            <a:t>1.0</a:t>
                          </a:r>
                        </a:p>
                      </a:txBody>
                      <a:tcPr/>
                    </a:tc>
                    <a:tc>
                      <a:txBody>
                        <a:bodyPr/>
                        <a:lstStyle/>
                        <a:p>
                          <a:r>
                            <a:rPr lang="en-US" dirty="0">
                              <a:solidFill>
                                <a:srgbClr val="0070C0"/>
                              </a:solidFill>
                            </a:rPr>
                            <a:t>0.0</a:t>
                          </a:r>
                        </a:p>
                      </a:txBody>
                      <a:tcPr/>
                    </a:tc>
                    <a:extLst>
                      <a:ext uri="{0D108BD9-81ED-4DB2-BD59-A6C34878D82A}">
                        <a16:rowId xmlns:a16="http://schemas.microsoft.com/office/drawing/2014/main" val="4029793044"/>
                      </a:ext>
                    </a:extLst>
                  </a:tr>
                  <a:tr h="370840">
                    <a:tc>
                      <a:txBody>
                        <a:bodyPr/>
                        <a:lstStyle/>
                        <a:p>
                          <a:r>
                            <a:rPr lang="en-US" dirty="0">
                              <a:solidFill>
                                <a:srgbClr val="D2A000"/>
                              </a:solidFill>
                            </a:rPr>
                            <a:t>1</a:t>
                          </a:r>
                        </a:p>
                      </a:txBody>
                      <a:tcPr/>
                    </a:tc>
                    <a:tc>
                      <a:txBody>
                        <a:bodyPr/>
                        <a:lstStyle/>
                        <a:p>
                          <a:endParaRPr lang="en-US"/>
                        </a:p>
                      </a:txBody>
                      <a:tcPr>
                        <a:blipFill>
                          <a:blip r:embed="rId4"/>
                          <a:stretch>
                            <a:fillRect l="-108475" t="-508197" r="-1032203" b="-122951"/>
                          </a:stretch>
                        </a:blipFill>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D2A000"/>
                              </a:solidFill>
                            </a:rPr>
                            <a:t>1/3</a:t>
                          </a:r>
                        </a:p>
                      </a:txBody>
                      <a:tcPr/>
                    </a:tc>
                    <a:tc>
                      <a:txBody>
                        <a:bodyPr/>
                        <a:lstStyle/>
                        <a:p>
                          <a:r>
                            <a:rPr lang="en-US" dirty="0">
                              <a:solidFill>
                                <a:srgbClr val="0070C0"/>
                              </a:solidFill>
                            </a:rPr>
                            <a:t>2/3</a:t>
                          </a:r>
                        </a:p>
                      </a:txBody>
                      <a:tcPr/>
                    </a:tc>
                    <a:tc>
                      <a:txBody>
                        <a:bodyPr/>
                        <a:lstStyle/>
                        <a:p>
                          <a:r>
                            <a:rPr lang="en-US" dirty="0">
                              <a:solidFill>
                                <a:srgbClr val="0070C0"/>
                              </a:solidFill>
                            </a:rPr>
                            <a:t>1/3</a:t>
                          </a:r>
                        </a:p>
                      </a:txBody>
                      <a:tcPr/>
                    </a:tc>
                    <a:extLst>
                      <a:ext uri="{0D108BD9-81ED-4DB2-BD59-A6C34878D82A}">
                        <a16:rowId xmlns:a16="http://schemas.microsoft.com/office/drawing/2014/main" val="2585639769"/>
                      </a:ext>
                    </a:extLst>
                  </a:tr>
                  <a:tr h="370840">
                    <a:tc>
                      <a:txBody>
                        <a:bodyPr/>
                        <a:lstStyle/>
                        <a:p>
                          <a:r>
                            <a:rPr lang="en-US" dirty="0">
                              <a:solidFill>
                                <a:srgbClr val="D2A000"/>
                              </a:solidFill>
                            </a:rPr>
                            <a:t>1</a:t>
                          </a:r>
                        </a:p>
                      </a:txBody>
                      <a:tcPr/>
                    </a:tc>
                    <a:tc>
                      <a:txBody>
                        <a:bodyPr/>
                        <a:lstStyle/>
                        <a:p>
                          <a:endParaRPr lang="en-US"/>
                        </a:p>
                      </a:txBody>
                      <a:tcPr>
                        <a:blipFill>
                          <a:blip r:embed="rId4"/>
                          <a:stretch>
                            <a:fillRect l="-108475" t="-608197" r="-1032203" b="-22951"/>
                          </a:stretch>
                        </a:blipFill>
                      </a:tcPr>
                    </a:tc>
                    <a:tc>
                      <a:txBody>
                        <a:bodyPr/>
                        <a:lstStyle/>
                        <a:p>
                          <a:r>
                            <a:rPr lang="en-US" dirty="0">
                              <a:solidFill>
                                <a:srgbClr val="D2A000"/>
                              </a:solidFill>
                            </a:rPr>
                            <a:t>1/3</a:t>
                          </a:r>
                        </a:p>
                      </a:txBody>
                      <a:tcPr/>
                    </a:tc>
                    <a:tc>
                      <a:txBody>
                        <a:bodyPr/>
                        <a:lstStyle/>
                        <a:p>
                          <a:r>
                            <a:rPr lang="en-US" dirty="0">
                              <a:solidFill>
                                <a:srgbClr val="D2A000"/>
                              </a:solidFill>
                            </a:rPr>
                            <a:t>1/3</a:t>
                          </a:r>
                        </a:p>
                      </a:txBody>
                      <a:tcPr/>
                    </a:tc>
                    <a:tc>
                      <a:txBody>
                        <a:bodyPr/>
                        <a:lstStyle/>
                        <a:p>
                          <a:r>
                            <a:rPr lang="en-US" dirty="0">
                              <a:solidFill>
                                <a:srgbClr val="D2A000"/>
                              </a:solidFill>
                            </a:rPr>
                            <a:t>0/3</a:t>
                          </a:r>
                        </a:p>
                      </a:txBody>
                      <a:tcPr/>
                    </a:tc>
                    <a:tc>
                      <a:txBody>
                        <a:bodyPr/>
                        <a:lstStyle/>
                        <a:p>
                          <a:r>
                            <a:rPr lang="en-US" dirty="0">
                              <a:solidFill>
                                <a:srgbClr val="D2A000"/>
                              </a:solidFill>
                            </a:rPr>
                            <a:t>1/3</a:t>
                          </a:r>
                        </a:p>
                      </a:txBody>
                      <a:tcPr/>
                    </a:tc>
                    <a:tc>
                      <a:txBody>
                        <a:bodyPr/>
                        <a:lstStyle/>
                        <a:p>
                          <a:r>
                            <a:rPr lang="en-US" dirty="0">
                              <a:solidFill>
                                <a:srgbClr val="0070C0"/>
                              </a:solidFill>
                            </a:rPr>
                            <a:t>2/3</a:t>
                          </a:r>
                        </a:p>
                      </a:txBody>
                      <a:tcPr/>
                    </a:tc>
                    <a:tc>
                      <a:txBody>
                        <a:bodyPr/>
                        <a:lstStyle/>
                        <a:p>
                          <a:r>
                            <a:rPr lang="en-US" dirty="0">
                              <a:solidFill>
                                <a:srgbClr val="0070C0"/>
                              </a:solidFill>
                            </a:rPr>
                            <a:t>1/3</a:t>
                          </a:r>
                        </a:p>
                      </a:txBody>
                      <a:tcPr/>
                    </a:tc>
                    <a:extLst>
                      <a:ext uri="{0D108BD9-81ED-4DB2-BD59-A6C34878D82A}">
                        <a16:rowId xmlns:a16="http://schemas.microsoft.com/office/drawing/2014/main" val="4048302534"/>
                      </a:ext>
                    </a:extLst>
                  </a:tr>
                </a:tbl>
              </a:graphicData>
            </a:graphic>
          </p:graphicFrame>
        </mc:Fallback>
      </mc:AlternateContent>
    </p:spTree>
    <p:extLst>
      <p:ext uri="{BB962C8B-B14F-4D97-AF65-F5344CB8AC3E}">
        <p14:creationId xmlns:p14="http://schemas.microsoft.com/office/powerpoint/2010/main" val="2831400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8862A5-B54A-55AC-BD86-4A5FE52C424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EA4E41-EACD-4E97-59A9-0BD9BD9EB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6EAC0-DCA7-A703-2D33-54CA081D0FBF}"/>
              </a:ext>
            </a:extLst>
          </p:cNvPr>
          <p:cNvSpPr>
            <a:spLocks noGrp="1"/>
          </p:cNvSpPr>
          <p:nvPr>
            <p:ph type="title"/>
          </p:nvPr>
        </p:nvSpPr>
        <p:spPr>
          <a:xfrm>
            <a:off x="5793150" y="1283479"/>
            <a:ext cx="5737859" cy="1097280"/>
          </a:xfrm>
        </p:spPr>
        <p:txBody>
          <a:bodyPr>
            <a:normAutofit/>
          </a:bodyPr>
          <a:lstStyle/>
          <a:p>
            <a:r>
              <a:rPr lang="en-US" dirty="0"/>
              <a:t>What is our goal in RL?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041373-3C65-9E52-FF51-8895618614C8}"/>
                  </a:ext>
                </a:extLst>
              </p:cNvPr>
              <p:cNvSpPr>
                <a:spLocks noGrp="1"/>
              </p:cNvSpPr>
              <p:nvPr>
                <p:ph idx="1"/>
              </p:nvPr>
            </p:nvSpPr>
            <p:spPr>
              <a:xfrm>
                <a:off x="5029200" y="2425018"/>
                <a:ext cx="6501809" cy="4104448"/>
              </a:xfrm>
            </p:spPr>
            <p:txBody>
              <a:bodyPr>
                <a:normAutofit/>
              </a:bodyPr>
              <a:lstStyle/>
              <a:p>
                <a:r>
                  <a:rPr lang="en-US" sz="2400" dirty="0"/>
                  <a:t>The Total discounted reward we get from the environment from time </a:t>
                </a:r>
                <a14:m>
                  <m:oMath xmlns:m="http://schemas.openxmlformats.org/officeDocument/2006/math">
                    <m:r>
                      <a:rPr lang="en-US" sz="2400" b="0" i="1" smtClean="0">
                        <a:solidFill>
                          <a:srgbClr val="00B0F0"/>
                        </a:solidFill>
                        <a:latin typeface="Cambria Math" panose="02040503050406030204" pitchFamily="18" charset="0"/>
                      </a:rPr>
                      <m:t>𝑡</m:t>
                    </m:r>
                  </m:oMath>
                </a14:m>
                <a:r>
                  <a:rPr lang="en-US" sz="2400" dirty="0"/>
                  <a:t> till the “game ends” </a:t>
                </a:r>
              </a:p>
              <a:p>
                <a:pPr lvl="1"/>
                <a14:m>
                  <m:oMath xmlns:m="http://schemas.openxmlformats.org/officeDocument/2006/math">
                    <m:sSubSup>
                      <m:sSubSupPr>
                        <m:ctrlPr>
                          <a:rPr lang="en-US" sz="2200" b="0" i="1" smtClean="0">
                            <a:solidFill>
                              <a:srgbClr val="0070C0"/>
                            </a:solidFill>
                            <a:latin typeface="Cambria Math" panose="02040503050406030204" pitchFamily="18" charset="0"/>
                          </a:rPr>
                        </m:ctrlPr>
                      </m:sSubSupPr>
                      <m:e>
                        <m:r>
                          <a:rPr lang="en-US" sz="2200" b="0" i="1" smtClean="0">
                            <a:solidFill>
                              <a:srgbClr val="0070C0"/>
                            </a:solidFill>
                            <a:latin typeface="Cambria Math" panose="02040503050406030204" pitchFamily="18" charset="0"/>
                          </a:rPr>
                          <m:t>𝐺</m:t>
                        </m:r>
                      </m:e>
                      <m:sub>
                        <m:r>
                          <a:rPr lang="en-US" sz="2200" b="0" i="1" smtClean="0">
                            <a:solidFill>
                              <a:srgbClr val="0070C0"/>
                            </a:solidFill>
                            <a:latin typeface="Cambria Math" panose="02040503050406030204" pitchFamily="18" charset="0"/>
                          </a:rPr>
                          <m:t>𝑡</m:t>
                        </m:r>
                      </m:sub>
                      <m:sup>
                        <m:r>
                          <a:rPr lang="en-US" sz="2200" b="0" i="1" smtClean="0">
                            <a:solidFill>
                              <a:srgbClr val="7030A0"/>
                            </a:solidFill>
                            <a:latin typeface="Cambria Math" panose="02040503050406030204" pitchFamily="18" charset="0"/>
                          </a:rPr>
                          <m:t>𝛾</m:t>
                        </m:r>
                      </m:sup>
                    </m:sSubSup>
                    <m:r>
                      <a:rPr lang="en-US" sz="2200" b="0" i="1" smtClean="0">
                        <a:latin typeface="Cambria Math" panose="02040503050406030204" pitchFamily="18" charset="0"/>
                      </a:rPr>
                      <m:t>=</m:t>
                    </m:r>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𝑟</m:t>
                        </m:r>
                      </m:e>
                      <m:sub>
                        <m:r>
                          <a:rPr lang="en-US" sz="2200" b="0" i="1" smtClean="0">
                            <a:solidFill>
                              <a:srgbClr val="00B0F0"/>
                            </a:solidFill>
                            <a:latin typeface="Cambria Math" panose="02040503050406030204" pitchFamily="18" charset="0"/>
                          </a:rPr>
                          <m:t>𝑡</m:t>
                        </m:r>
                      </m:sub>
                    </m:sSub>
                    <m:r>
                      <a:rPr lang="en-US" sz="2200" b="0" i="1" smtClean="0">
                        <a:latin typeface="Cambria Math" panose="02040503050406030204" pitchFamily="18" charset="0"/>
                      </a:rPr>
                      <m:t>+</m:t>
                    </m:r>
                    <m:r>
                      <a:rPr lang="en-US" sz="2200" b="0" i="1" smtClean="0">
                        <a:solidFill>
                          <a:srgbClr val="7030A0"/>
                        </a:solidFill>
                        <a:latin typeface="Cambria Math" panose="02040503050406030204" pitchFamily="18" charset="0"/>
                      </a:rPr>
                      <m:t>𝛾</m:t>
                    </m:r>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𝑟</m:t>
                        </m:r>
                      </m:e>
                      <m:sub>
                        <m:r>
                          <a:rPr lang="en-US" sz="2200" b="0" i="1" smtClean="0">
                            <a:solidFill>
                              <a:srgbClr val="00B0F0"/>
                            </a:solidFill>
                            <a:latin typeface="Cambria Math" panose="02040503050406030204" pitchFamily="18" charset="0"/>
                          </a:rPr>
                          <m:t>𝑡</m:t>
                        </m:r>
                        <m:r>
                          <a:rPr lang="en-US" sz="2200" b="0" i="1" smtClean="0">
                            <a:solidFill>
                              <a:srgbClr val="00B0F0"/>
                            </a:solidFill>
                            <a:latin typeface="Cambria Math" panose="02040503050406030204" pitchFamily="18" charset="0"/>
                          </a:rPr>
                          <m:t>+1</m:t>
                        </m:r>
                      </m:sub>
                    </m:sSub>
                    <m:r>
                      <a:rPr lang="en-US" sz="2200" b="0" i="1" smtClean="0">
                        <a:latin typeface="Cambria Math" panose="02040503050406030204" pitchFamily="18" charset="0"/>
                      </a:rPr>
                      <m:t>+</m:t>
                    </m:r>
                    <m:sSup>
                      <m:sSupPr>
                        <m:ctrlPr>
                          <a:rPr lang="en-US" sz="2200" b="0" i="1" smtClean="0">
                            <a:solidFill>
                              <a:srgbClr val="7030A0"/>
                            </a:solidFill>
                            <a:latin typeface="Cambria Math" panose="02040503050406030204" pitchFamily="18" charset="0"/>
                          </a:rPr>
                        </m:ctrlPr>
                      </m:sSupPr>
                      <m:e>
                        <m:r>
                          <a:rPr lang="en-US" sz="2200" b="0" i="1" smtClean="0">
                            <a:solidFill>
                              <a:srgbClr val="7030A0"/>
                            </a:solidFill>
                            <a:latin typeface="Cambria Math" panose="02040503050406030204" pitchFamily="18" charset="0"/>
                          </a:rPr>
                          <m:t>𝛾</m:t>
                        </m:r>
                      </m:e>
                      <m:sup>
                        <m:r>
                          <a:rPr lang="en-US" sz="2200" b="0" i="1" smtClean="0">
                            <a:solidFill>
                              <a:srgbClr val="7030A0"/>
                            </a:solidFill>
                            <a:latin typeface="Cambria Math" panose="02040503050406030204" pitchFamily="18" charset="0"/>
                          </a:rPr>
                          <m:t>2</m:t>
                        </m:r>
                      </m:sup>
                    </m:sSup>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𝑟</m:t>
                        </m:r>
                      </m:e>
                      <m:sub>
                        <m:r>
                          <a:rPr lang="en-US" sz="2200" b="0" i="1" smtClean="0">
                            <a:solidFill>
                              <a:srgbClr val="00B0F0"/>
                            </a:solidFill>
                            <a:latin typeface="Cambria Math" panose="02040503050406030204" pitchFamily="18" charset="0"/>
                          </a:rPr>
                          <m:t>𝑡</m:t>
                        </m:r>
                        <m:r>
                          <a:rPr lang="en-US" sz="2200" b="0" i="1" smtClean="0">
                            <a:solidFill>
                              <a:srgbClr val="00B0F0"/>
                            </a:solidFill>
                            <a:latin typeface="Cambria Math" panose="02040503050406030204" pitchFamily="18" charset="0"/>
                          </a:rPr>
                          <m:t>+2</m:t>
                        </m:r>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solidFill>
                              <a:srgbClr val="7030A0"/>
                            </a:solidFill>
                            <a:latin typeface="Cambria Math" panose="02040503050406030204" pitchFamily="18" charset="0"/>
                          </a:rPr>
                          <m:t>𝛾</m:t>
                        </m:r>
                      </m:e>
                      <m:sup>
                        <m:sSub>
                          <m:sSubPr>
                            <m:ctrlPr>
                              <a:rPr lang="en-US" sz="2200" b="0" i="1" smtClean="0">
                                <a:solidFill>
                                  <a:srgbClr val="00B0F0"/>
                                </a:solidFill>
                                <a:latin typeface="Cambria Math" panose="02040503050406030204" pitchFamily="18" charset="0"/>
                              </a:rPr>
                            </m:ctrlPr>
                          </m:sSubPr>
                          <m:e>
                            <m:r>
                              <a:rPr lang="en-US" sz="2200" b="0" i="1" smtClean="0">
                                <a:solidFill>
                                  <a:srgbClr val="00B0F0"/>
                                </a:solidFill>
                                <a:latin typeface="Cambria Math" panose="02040503050406030204" pitchFamily="18" charset="0"/>
                              </a:rPr>
                              <m:t>𝑡</m:t>
                            </m:r>
                          </m:e>
                          <m:sub>
                            <m:r>
                              <a:rPr lang="en-US" sz="2200" b="0" i="1" smtClean="0">
                                <a:solidFill>
                                  <a:srgbClr val="00B0F0"/>
                                </a:solidFill>
                                <a:latin typeface="Cambria Math" panose="02040503050406030204" pitchFamily="18" charset="0"/>
                              </a:rPr>
                              <m:t>𝑒𝑛𝑑</m:t>
                            </m:r>
                          </m:sub>
                        </m:sSub>
                        <m:r>
                          <a:rPr lang="en-US" sz="2200" b="0" i="1" smtClean="0">
                            <a:solidFill>
                              <a:srgbClr val="00B0F0"/>
                            </a:solidFill>
                            <a:latin typeface="Cambria Math" panose="02040503050406030204" pitchFamily="18" charset="0"/>
                          </a:rPr>
                          <m:t>−</m:t>
                        </m:r>
                        <m:r>
                          <a:rPr lang="en-US" sz="2200" b="0" i="1" smtClean="0">
                            <a:solidFill>
                              <a:srgbClr val="00B0F0"/>
                            </a:solidFill>
                            <a:latin typeface="Cambria Math" panose="02040503050406030204" pitchFamily="18" charset="0"/>
                          </a:rPr>
                          <m:t>𝑡</m:t>
                        </m:r>
                        <m:r>
                          <a:rPr lang="en-US" sz="2200" b="0" i="1" smtClean="0">
                            <a:latin typeface="Cambria Math" panose="02040503050406030204" pitchFamily="18" charset="0"/>
                          </a:rPr>
                          <m:t> </m:t>
                        </m:r>
                      </m:sup>
                    </m:sSup>
                    <m:sSub>
                      <m:sSubPr>
                        <m:ctrlPr>
                          <a:rPr lang="en-US" sz="2200" b="0" i="1" smtClean="0">
                            <a:solidFill>
                              <a:srgbClr val="0070C0"/>
                            </a:solidFill>
                            <a:latin typeface="Cambria Math" panose="02040503050406030204" pitchFamily="18" charset="0"/>
                          </a:rPr>
                        </m:ctrlPr>
                      </m:sSubPr>
                      <m:e>
                        <m:r>
                          <a:rPr lang="en-US" sz="2200" b="0" i="1" smtClean="0">
                            <a:solidFill>
                              <a:srgbClr val="0070C0"/>
                            </a:solidFill>
                            <a:latin typeface="Cambria Math" panose="02040503050406030204" pitchFamily="18" charset="0"/>
                          </a:rPr>
                          <m:t>𝑟</m:t>
                        </m:r>
                      </m:e>
                      <m:sub>
                        <m:sSub>
                          <m:sSubPr>
                            <m:ctrlPr>
                              <a:rPr lang="en-US" sz="2200" b="0" i="1" smtClean="0">
                                <a:solidFill>
                                  <a:srgbClr val="00B0F0"/>
                                </a:solidFill>
                                <a:latin typeface="Cambria Math" panose="02040503050406030204" pitchFamily="18" charset="0"/>
                              </a:rPr>
                            </m:ctrlPr>
                          </m:sSubPr>
                          <m:e>
                            <m:r>
                              <a:rPr lang="en-US" sz="2200" b="0" i="1" smtClean="0">
                                <a:solidFill>
                                  <a:srgbClr val="00B0F0"/>
                                </a:solidFill>
                                <a:latin typeface="Cambria Math" panose="02040503050406030204" pitchFamily="18" charset="0"/>
                              </a:rPr>
                              <m:t> </m:t>
                            </m:r>
                            <m:r>
                              <a:rPr lang="en-US" sz="2200" b="0" i="1" smtClean="0">
                                <a:solidFill>
                                  <a:srgbClr val="00B0F0"/>
                                </a:solidFill>
                                <a:latin typeface="Cambria Math" panose="02040503050406030204" pitchFamily="18" charset="0"/>
                              </a:rPr>
                              <m:t>𝑡</m:t>
                            </m:r>
                          </m:e>
                          <m:sub>
                            <m:r>
                              <a:rPr lang="en-US" sz="2200" b="0" i="1" smtClean="0">
                                <a:solidFill>
                                  <a:srgbClr val="00B0F0"/>
                                </a:solidFill>
                                <a:latin typeface="Cambria Math" panose="02040503050406030204" pitchFamily="18" charset="0"/>
                              </a:rPr>
                              <m:t>𝑒𝑛𝑑</m:t>
                            </m:r>
                            <m:r>
                              <a:rPr lang="en-US" sz="2200" b="0" i="1" smtClean="0">
                                <a:solidFill>
                                  <a:srgbClr val="00B0F0"/>
                                </a:solidFill>
                                <a:latin typeface="Cambria Math" panose="02040503050406030204" pitchFamily="18" charset="0"/>
                              </a:rPr>
                              <m:t> </m:t>
                            </m:r>
                          </m:sub>
                        </m:sSub>
                      </m:sub>
                    </m:sSub>
                  </m:oMath>
                </a14:m>
                <a:endParaRPr lang="en-US" sz="2200" dirty="0"/>
              </a:p>
              <a:p>
                <a:r>
                  <a:rPr lang="en-US" sz="2400" dirty="0"/>
                  <a:t>We observe </a:t>
                </a:r>
                <a14:m>
                  <m:oMath xmlns:m="http://schemas.openxmlformats.org/officeDocument/2006/math">
                    <m:sSubSup>
                      <m:sSubSupPr>
                        <m:ctrlPr>
                          <a:rPr lang="en-US" sz="2400" b="0" i="1" smtClean="0">
                            <a:solidFill>
                              <a:srgbClr val="0070C0"/>
                            </a:solidFill>
                            <a:latin typeface="Cambria Math" panose="02040503050406030204" pitchFamily="18" charset="0"/>
                          </a:rPr>
                        </m:ctrlPr>
                      </m:sSubSupPr>
                      <m:e>
                        <m:r>
                          <a:rPr lang="en-US" sz="2400" b="0" i="1" smtClean="0">
                            <a:solidFill>
                              <a:srgbClr val="0070C0"/>
                            </a:solidFill>
                            <a:latin typeface="Cambria Math" panose="02040503050406030204" pitchFamily="18" charset="0"/>
                          </a:rPr>
                          <m:t>𝐺</m:t>
                        </m:r>
                      </m:e>
                      <m:sub>
                        <m:r>
                          <a:rPr lang="en-US" sz="2400" b="0" i="1" smtClean="0">
                            <a:solidFill>
                              <a:srgbClr val="0070C0"/>
                            </a:solidFill>
                            <a:latin typeface="Cambria Math" panose="02040503050406030204" pitchFamily="18" charset="0"/>
                          </a:rPr>
                          <m:t>𝑡</m:t>
                        </m:r>
                      </m:sub>
                      <m:sup>
                        <m:r>
                          <a:rPr lang="en-US" sz="2400" b="0" i="1" smtClean="0">
                            <a:solidFill>
                              <a:srgbClr val="7030A0"/>
                            </a:solidFill>
                            <a:latin typeface="Cambria Math" panose="02040503050406030204" pitchFamily="18" charset="0"/>
                          </a:rPr>
                          <m:t>𝛾</m:t>
                        </m:r>
                      </m:sup>
                    </m:sSubSup>
                  </m:oMath>
                </a14:m>
                <a:r>
                  <a:rPr lang="en-US" sz="2400" dirty="0"/>
                  <a:t> when we play the game. We want to maximize the expected value of </a:t>
                </a:r>
                <a14:m>
                  <m:oMath xmlns:m="http://schemas.openxmlformats.org/officeDocument/2006/math">
                    <m:sSubSup>
                      <m:sSubSupPr>
                        <m:ctrlPr>
                          <a:rPr lang="en-US" sz="2400" i="1">
                            <a:solidFill>
                              <a:srgbClr val="0070C0"/>
                            </a:solidFill>
                            <a:latin typeface="Cambria Math" panose="02040503050406030204" pitchFamily="18" charset="0"/>
                          </a:rPr>
                        </m:ctrlPr>
                      </m:sSubSupPr>
                      <m:e>
                        <m:r>
                          <a:rPr lang="en-US" sz="2400" i="1">
                            <a:solidFill>
                              <a:srgbClr val="0070C0"/>
                            </a:solidFill>
                            <a:latin typeface="Cambria Math" panose="02040503050406030204" pitchFamily="18" charset="0"/>
                          </a:rPr>
                          <m:t>𝐺</m:t>
                        </m:r>
                      </m:e>
                      <m:sub>
                        <m:r>
                          <a:rPr lang="en-US" sz="2400" i="1">
                            <a:solidFill>
                              <a:srgbClr val="0070C0"/>
                            </a:solidFill>
                            <a:latin typeface="Cambria Math" panose="02040503050406030204" pitchFamily="18" charset="0"/>
                          </a:rPr>
                          <m:t>𝑡</m:t>
                        </m:r>
                      </m:sub>
                      <m:sup>
                        <m:r>
                          <a:rPr lang="en-US" sz="2400" i="1">
                            <a:solidFill>
                              <a:srgbClr val="7030A0"/>
                            </a:solidFill>
                            <a:latin typeface="Cambria Math" panose="02040503050406030204" pitchFamily="18" charset="0"/>
                          </a:rPr>
                          <m:t>𝛾</m:t>
                        </m:r>
                      </m:sup>
                    </m:sSubSup>
                  </m:oMath>
                </a14:m>
                <a:r>
                  <a:rPr lang="en-US" sz="2400" dirty="0"/>
                  <a:t>.</a:t>
                </a:r>
              </a:p>
              <a:p>
                <a:r>
                  <a:rPr lang="en-US" sz="2400" dirty="0"/>
                  <a:t>The rewards we get are based on the states we reach and the actions we take at those states. </a:t>
                </a:r>
              </a:p>
            </p:txBody>
          </p:sp>
        </mc:Choice>
        <mc:Fallback>
          <p:sp>
            <p:nvSpPr>
              <p:cNvPr id="3" name="Content Placeholder 2">
                <a:extLst>
                  <a:ext uri="{FF2B5EF4-FFF2-40B4-BE49-F238E27FC236}">
                    <a16:creationId xmlns:a16="http://schemas.microsoft.com/office/drawing/2014/main" id="{54041373-3C65-9E52-FF51-8895618614C8}"/>
                  </a:ext>
                </a:extLst>
              </p:cNvPr>
              <p:cNvSpPr>
                <a:spLocks noGrp="1" noRot="1" noChangeAspect="1" noMove="1" noResize="1" noEditPoints="1" noAdjustHandles="1" noChangeArrowheads="1" noChangeShapeType="1" noTextEdit="1"/>
              </p:cNvSpPr>
              <p:nvPr>
                <p:ph idx="1"/>
              </p:nvPr>
            </p:nvSpPr>
            <p:spPr>
              <a:xfrm>
                <a:off x="5029200" y="2425018"/>
                <a:ext cx="6501809" cy="4104448"/>
              </a:xfrm>
              <a:blipFill>
                <a:blip r:embed="rId2"/>
                <a:stretch>
                  <a:fillRect l="-843" t="-594" b="-594"/>
                </a:stretch>
              </a:blipFill>
            </p:spPr>
            <p:txBody>
              <a:bodyPr/>
              <a:lstStyle/>
              <a:p>
                <a:r>
                  <a:rPr lang="en-US">
                    <a:noFill/>
                  </a:rPr>
                  <a:t> </a:t>
                </a:r>
              </a:p>
            </p:txBody>
          </p:sp>
        </mc:Fallback>
      </mc:AlternateContent>
      <p:pic>
        <p:nvPicPr>
          <p:cNvPr id="4" name="Picture 3" descr="A diagram of a robot&#10;&#10;AI-generated content may be incorrect.">
            <a:extLst>
              <a:ext uri="{FF2B5EF4-FFF2-40B4-BE49-F238E27FC236}">
                <a16:creationId xmlns:a16="http://schemas.microsoft.com/office/drawing/2014/main" id="{F03583FB-F67C-256B-491B-C9314ADE5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169" y="2181034"/>
            <a:ext cx="4343400" cy="3898201"/>
          </a:xfrm>
          <a:prstGeom prst="rect">
            <a:avLst/>
          </a:prstGeom>
        </p:spPr>
      </p:pic>
      <p:cxnSp>
        <p:nvCxnSpPr>
          <p:cNvPr id="11" name="Straight Connector 10">
            <a:extLst>
              <a:ext uri="{FF2B5EF4-FFF2-40B4-BE49-F238E27FC236}">
                <a16:creationId xmlns:a16="http://schemas.microsoft.com/office/drawing/2014/main" id="{DD48FCD9-19A8-E89D-07C2-EA06735A60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6630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86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E70FE-3FBA-FB87-E79F-B2D7AB778BC3}"/>
              </a:ext>
            </a:extLst>
          </p:cNvPr>
          <p:cNvSpPr>
            <a:spLocks noGrp="1"/>
          </p:cNvSpPr>
          <p:nvPr>
            <p:ph type="title"/>
          </p:nvPr>
        </p:nvSpPr>
        <p:spPr/>
        <p:txBody>
          <a:bodyPr/>
          <a:lstStyle/>
          <a:p>
            <a:r>
              <a:rPr lang="en-US" dirty="0"/>
              <a:t>How Does Our Environment Work?: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73CF5C-E21F-C928-E5B8-9AFB2FEDCD24}"/>
                  </a:ext>
                </a:extLst>
              </p:cNvPr>
              <p:cNvSpPr>
                <a:spLocks noGrp="1"/>
              </p:cNvSpPr>
              <p:nvPr>
                <p:ph idx="1"/>
              </p:nvPr>
            </p:nvSpPr>
            <p:spPr>
              <a:xfrm>
                <a:off x="640080" y="2165684"/>
                <a:ext cx="10890928" cy="4523874"/>
              </a:xfrm>
            </p:spPr>
            <p:txBody>
              <a:bodyPr>
                <a:normAutofit/>
              </a:bodyPr>
              <a:lstStyle/>
              <a:p>
                <a:r>
                  <a:rPr lang="en-US" sz="3200" dirty="0"/>
                  <a:t>The Problem consists of these attributes: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solidFill>
                              <a:srgbClr val="D2A000"/>
                            </a:solidFill>
                            <a:latin typeface="Cambria Math" panose="02040503050406030204" pitchFamily="18" charset="0"/>
                          </a:rPr>
                          <m:t>𝑆</m:t>
                        </m:r>
                        <m:r>
                          <a:rPr lang="en-US" sz="3200" b="0" i="1" smtClean="0">
                            <a:latin typeface="Cambria Math" panose="02040503050406030204" pitchFamily="18" charset="0"/>
                          </a:rPr>
                          <m:t>,</m:t>
                        </m:r>
                        <m:r>
                          <a:rPr lang="en-US" sz="3200" b="0" i="1" smtClean="0">
                            <a:solidFill>
                              <a:srgbClr val="C00000"/>
                            </a:solidFill>
                            <a:latin typeface="Cambria Math" panose="02040503050406030204" pitchFamily="18" charset="0"/>
                          </a:rPr>
                          <m:t>𝐴</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𝑅</m:t>
                        </m:r>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 </m:t>
                        </m:r>
                      </m:e>
                    </m:d>
                  </m:oMath>
                </a14:m>
                <a:endParaRPr lang="en-US" sz="3200" b="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b="0" i="0" smtClean="0">
                        <a:latin typeface="Cambria Math" panose="02040503050406030204" pitchFamily="18" charset="0"/>
                      </a:rPr>
                      <m:t>:</m:t>
                    </m:r>
                  </m:oMath>
                </a14:m>
                <a:r>
                  <a:rPr lang="en-US" sz="2800" dirty="0"/>
                  <a:t> Set of all states of an environment</a:t>
                </a:r>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𝐴</m:t>
                    </m:r>
                    <m:r>
                      <a:rPr lang="en-US" sz="2800" b="0" i="1" smtClean="0">
                        <a:latin typeface="Cambria Math" panose="02040503050406030204" pitchFamily="18" charset="0"/>
                      </a:rPr>
                      <m:t>:</m:t>
                    </m:r>
                  </m:oMath>
                </a14:m>
                <a:r>
                  <a:rPr lang="en-US" sz="2800" dirty="0"/>
                  <a:t> The set of all actions an agent can take</a:t>
                </a:r>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0070C0"/>
                        </a:solidFill>
                        <a:latin typeface="Cambria Math" panose="02040503050406030204" pitchFamily="18" charset="0"/>
                      </a:rPr>
                      <m:t>𝑅</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𝐴</m:t>
                    </m:r>
                  </m:oMath>
                </a14:m>
                <a:r>
                  <a:rPr lang="en-US" sz="2800" dirty="0"/>
                  <a:t>: The Reward Distribution given a state and action </a:t>
                </a:r>
              </a:p>
              <a:p>
                <a:pPr lvl="1"/>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i="1">
                        <a:solidFill>
                          <a:srgbClr val="C00000"/>
                        </a:solidFill>
                        <a:latin typeface="Cambria Math" panose="02040503050406030204" pitchFamily="18" charset="0"/>
                      </a:rPr>
                      <m:t>𝐴</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oMath>
                </a14:m>
                <a:r>
                  <a:rPr lang="en-US" sz="2800" dirty="0"/>
                  <a:t>: The Transition Probability to go from one state to another given an action </a:t>
                </a:r>
                <a14:m>
                  <m:oMath xmlns:m="http://schemas.openxmlformats.org/officeDocument/2006/math">
                    <m:r>
                      <a:rPr lang="en-US" sz="2800" b="0" i="1" smtClean="0">
                        <a:solidFill>
                          <a:srgbClr val="C00000"/>
                        </a:solidFill>
                        <a:latin typeface="Cambria Math" panose="02040503050406030204" pitchFamily="18" charset="0"/>
                      </a:rPr>
                      <m:t>𝑎</m:t>
                    </m:r>
                  </m:oMath>
                </a14:m>
                <a:endParaRPr lang="en-US" sz="2800" dirty="0">
                  <a:solidFill>
                    <a:srgbClr val="C00000"/>
                  </a:solidFill>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6373CF5C-E21F-C928-E5B8-9AFB2FEDCD24}"/>
                  </a:ext>
                </a:extLst>
              </p:cNvPr>
              <p:cNvSpPr>
                <a:spLocks noGrp="1" noRot="1" noChangeAspect="1" noMove="1" noResize="1" noEditPoints="1" noAdjustHandles="1" noChangeArrowheads="1" noChangeShapeType="1" noTextEdit="1"/>
              </p:cNvSpPr>
              <p:nvPr>
                <p:ph idx="1"/>
              </p:nvPr>
            </p:nvSpPr>
            <p:spPr>
              <a:xfrm>
                <a:off x="640080" y="2165684"/>
                <a:ext cx="10890928" cy="4523874"/>
              </a:xfrm>
              <a:blipFill>
                <a:blip r:embed="rId2"/>
                <a:stretch>
                  <a:fillRect l="-1007" t="-943" r="-224"/>
                </a:stretch>
              </a:blipFill>
            </p:spPr>
            <p:txBody>
              <a:bodyPr/>
              <a:lstStyle/>
              <a:p>
                <a:r>
                  <a:rPr lang="en-US">
                    <a:noFill/>
                  </a:rPr>
                  <a:t> </a:t>
                </a:r>
              </a:p>
            </p:txBody>
          </p:sp>
        </mc:Fallback>
      </mc:AlternateContent>
    </p:spTree>
    <p:extLst>
      <p:ext uri="{BB962C8B-B14F-4D97-AF65-F5344CB8AC3E}">
        <p14:creationId xmlns:p14="http://schemas.microsoft.com/office/powerpoint/2010/main" val="919568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1AB51-5793-F8E6-F380-1D127392C6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9413D-DFE0-6A87-4D73-D118ADDF456D}"/>
              </a:ext>
            </a:extLst>
          </p:cNvPr>
          <p:cNvSpPr>
            <a:spLocks noGrp="1"/>
          </p:cNvSpPr>
          <p:nvPr>
            <p:ph type="title"/>
          </p:nvPr>
        </p:nvSpPr>
        <p:spPr/>
        <p:txBody>
          <a:bodyPr/>
          <a:lstStyle/>
          <a:p>
            <a:r>
              <a:rPr lang="en-US" dirty="0"/>
              <a:t>What can we control?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F6011E-61D4-6781-40DB-2E7526EF340B}"/>
                  </a:ext>
                </a:extLst>
              </p:cNvPr>
              <p:cNvSpPr>
                <a:spLocks noGrp="1"/>
              </p:cNvSpPr>
              <p:nvPr>
                <p:ph idx="1"/>
              </p:nvPr>
            </p:nvSpPr>
            <p:spPr>
              <a:xfrm>
                <a:off x="640080" y="2165684"/>
                <a:ext cx="10890928" cy="4523874"/>
              </a:xfrm>
            </p:spPr>
            <p:txBody>
              <a:bodyPr>
                <a:normAutofit/>
              </a:bodyPr>
              <a:lstStyle/>
              <a:p>
                <a:r>
                  <a:rPr lang="en-US" sz="3200" dirty="0"/>
                  <a:t>The Problem consists of these attributes: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solidFill>
                              <a:srgbClr val="D2A000"/>
                            </a:solidFill>
                            <a:latin typeface="Cambria Math" panose="02040503050406030204" pitchFamily="18" charset="0"/>
                          </a:rPr>
                          <m:t>𝑆</m:t>
                        </m:r>
                        <m:r>
                          <a:rPr lang="en-US" sz="3200" b="0" i="1" smtClean="0">
                            <a:latin typeface="Cambria Math" panose="02040503050406030204" pitchFamily="18" charset="0"/>
                          </a:rPr>
                          <m:t>,</m:t>
                        </m:r>
                        <m:r>
                          <a:rPr lang="en-US" sz="3200" b="0" i="1" smtClean="0">
                            <a:solidFill>
                              <a:srgbClr val="C00000"/>
                            </a:solidFill>
                            <a:latin typeface="Cambria Math" panose="02040503050406030204" pitchFamily="18" charset="0"/>
                          </a:rPr>
                          <m:t>𝐴</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𝑅</m:t>
                        </m:r>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 </m:t>
                        </m:r>
                      </m:e>
                    </m:d>
                  </m:oMath>
                </a14:m>
                <a:endParaRPr lang="en-US" sz="3200" b="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b="0" i="0" smtClean="0">
                        <a:latin typeface="Cambria Math" panose="02040503050406030204" pitchFamily="18" charset="0"/>
                      </a:rPr>
                      <m:t>:</m:t>
                    </m:r>
                  </m:oMath>
                </a14:m>
                <a:r>
                  <a:rPr lang="en-US" sz="2800" dirty="0"/>
                  <a:t> Set of all states of an environment</a:t>
                </a:r>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𝐴</m:t>
                    </m:r>
                    <m:r>
                      <a:rPr lang="en-US" sz="2800" b="0" i="1" smtClean="0">
                        <a:latin typeface="Cambria Math" panose="02040503050406030204" pitchFamily="18" charset="0"/>
                      </a:rPr>
                      <m:t>:</m:t>
                    </m:r>
                  </m:oMath>
                </a14:m>
                <a:r>
                  <a:rPr lang="en-US" sz="2800" dirty="0"/>
                  <a:t> The set of all actions an agent can take</a:t>
                </a:r>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0070C0"/>
                        </a:solidFill>
                        <a:latin typeface="Cambria Math" panose="02040503050406030204" pitchFamily="18" charset="0"/>
                      </a:rPr>
                      <m:t>𝑅</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𝐴</m:t>
                    </m:r>
                  </m:oMath>
                </a14:m>
                <a:r>
                  <a:rPr lang="en-US" sz="2800" dirty="0"/>
                  <a:t>: The Reward Distribution given a state and action </a:t>
                </a:r>
              </a:p>
              <a:p>
                <a:pPr lvl="1"/>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i="1">
                        <a:solidFill>
                          <a:srgbClr val="C00000"/>
                        </a:solidFill>
                        <a:latin typeface="Cambria Math" panose="02040503050406030204" pitchFamily="18" charset="0"/>
                      </a:rPr>
                      <m:t>𝐴</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oMath>
                </a14:m>
                <a:r>
                  <a:rPr lang="en-US" sz="2800" dirty="0"/>
                  <a:t>: The Transition Probability to go from one state to another given action </a:t>
                </a:r>
                <a14:m>
                  <m:oMath xmlns:m="http://schemas.openxmlformats.org/officeDocument/2006/math">
                    <m:r>
                      <a:rPr lang="en-US" sz="2800" b="0" i="1" smtClean="0">
                        <a:solidFill>
                          <a:srgbClr val="C00000"/>
                        </a:solidFill>
                        <a:latin typeface="Cambria Math" panose="02040503050406030204" pitchFamily="18" charset="0"/>
                      </a:rPr>
                      <m:t>𝑎</m:t>
                    </m:r>
                  </m:oMath>
                </a14:m>
                <a:endParaRPr lang="en-US" sz="2800" dirty="0">
                  <a:solidFill>
                    <a:srgbClr val="C00000"/>
                  </a:solidFill>
                </a:endParaRPr>
              </a:p>
              <a:p>
                <a:pPr marL="0" indent="0">
                  <a:buNone/>
                </a:pPr>
                <a:endParaRPr lang="en-US" dirty="0"/>
              </a:p>
            </p:txBody>
          </p:sp>
        </mc:Choice>
        <mc:Fallback>
          <p:sp>
            <p:nvSpPr>
              <p:cNvPr id="3" name="Content Placeholder 2">
                <a:extLst>
                  <a:ext uri="{FF2B5EF4-FFF2-40B4-BE49-F238E27FC236}">
                    <a16:creationId xmlns:a16="http://schemas.microsoft.com/office/drawing/2014/main" id="{E8F6011E-61D4-6781-40DB-2E7526EF340B}"/>
                  </a:ext>
                </a:extLst>
              </p:cNvPr>
              <p:cNvSpPr>
                <a:spLocks noGrp="1" noRot="1" noChangeAspect="1" noMove="1" noResize="1" noEditPoints="1" noAdjustHandles="1" noChangeArrowheads="1" noChangeShapeType="1" noTextEdit="1"/>
              </p:cNvSpPr>
              <p:nvPr>
                <p:ph idx="1"/>
              </p:nvPr>
            </p:nvSpPr>
            <p:spPr>
              <a:xfrm>
                <a:off x="640080" y="2165684"/>
                <a:ext cx="10890928" cy="4523874"/>
              </a:xfrm>
              <a:blipFill>
                <a:blip r:embed="rId2"/>
                <a:stretch>
                  <a:fillRect l="-1007" t="-943" r="-224"/>
                </a:stretch>
              </a:blipFill>
            </p:spPr>
            <p:txBody>
              <a:bodyPr/>
              <a:lstStyle/>
              <a:p>
                <a:r>
                  <a:rPr lang="en-US">
                    <a:noFill/>
                  </a:rPr>
                  <a:t> </a:t>
                </a:r>
              </a:p>
            </p:txBody>
          </p:sp>
        </mc:Fallback>
      </mc:AlternateContent>
    </p:spTree>
    <p:extLst>
      <p:ext uri="{BB962C8B-B14F-4D97-AF65-F5344CB8AC3E}">
        <p14:creationId xmlns:p14="http://schemas.microsoft.com/office/powerpoint/2010/main" val="267137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AE863-2F26-F6E6-71A7-B6B3A8745B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55B8E-836C-1FAC-44E5-341B67180DCB}"/>
              </a:ext>
            </a:extLst>
          </p:cNvPr>
          <p:cNvSpPr>
            <a:spLocks noGrp="1"/>
          </p:cNvSpPr>
          <p:nvPr>
            <p:ph type="title"/>
          </p:nvPr>
        </p:nvSpPr>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B08BDB-7DAB-F783-0E58-40696C715C19}"/>
                  </a:ext>
                </a:extLst>
              </p:cNvPr>
              <p:cNvSpPr>
                <a:spLocks noGrp="1"/>
              </p:cNvSpPr>
              <p:nvPr>
                <p:ph idx="1"/>
              </p:nvPr>
            </p:nvSpPr>
            <p:spPr>
              <a:xfrm>
                <a:off x="796276" y="2470490"/>
                <a:ext cx="5032469" cy="3870339"/>
              </a:xfrm>
            </p:spPr>
            <p:txBody>
              <a:bodyPr>
                <a:normAutofit/>
              </a:bodyPr>
              <a:lstStyle/>
              <a:p>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solidFill>
                              <a:srgbClr val="D2A000"/>
                            </a:solidFill>
                            <a:latin typeface="Cambria Math" panose="02040503050406030204" pitchFamily="18" charset="0"/>
                          </a:rPr>
                          <m:t>𝑆</m:t>
                        </m:r>
                        <m:r>
                          <a:rPr lang="en-US" sz="3200" b="0" i="1" smtClean="0">
                            <a:latin typeface="Cambria Math" panose="02040503050406030204" pitchFamily="18" charset="0"/>
                          </a:rPr>
                          <m:t>,</m:t>
                        </m:r>
                        <m:r>
                          <a:rPr lang="en-US" sz="3200" b="0" i="1" smtClean="0">
                            <a:solidFill>
                              <a:srgbClr val="C00000"/>
                            </a:solidFill>
                            <a:latin typeface="Cambria Math" panose="02040503050406030204" pitchFamily="18" charset="0"/>
                          </a:rPr>
                          <m:t>𝐴</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𝑅</m:t>
                        </m:r>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 </m:t>
                        </m:r>
                      </m:e>
                    </m:d>
                  </m:oMath>
                </a14:m>
                <a:endParaRPr lang="en-US" sz="3200" b="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b="0" i="1" dirty="0" smtClean="0">
                        <a:latin typeface="Cambria Math" panose="02040503050406030204" pitchFamily="18" charset="0"/>
                      </a:rPr>
                      <m:t>{</m:t>
                    </m:r>
                    <m:r>
                      <a:rPr lang="en-US" sz="2800" b="0" i="1" dirty="0" smtClean="0">
                        <a:solidFill>
                          <a:srgbClr val="D2A000"/>
                        </a:solidFill>
                        <a:latin typeface="Cambria Math" panose="02040503050406030204" pitchFamily="18" charset="0"/>
                      </a:rPr>
                      <m:t>0,1,2,3</m:t>
                    </m:r>
                    <m:r>
                      <a:rPr lang="en-US" sz="2800" b="0" i="1" dirty="0" smtClean="0">
                        <a:latin typeface="Cambria Math" panose="02040503050406030204" pitchFamily="18" charset="0"/>
                      </a:rPr>
                      <m:t>}</m:t>
                    </m:r>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𝐴</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smtClean="0">
                            <a:solidFill>
                              <a:srgbClr val="C00000"/>
                            </a:solidFill>
                            <a:latin typeface="Cambria Math" panose="02040503050406030204" pitchFamily="18" charset="0"/>
                          </a:rPr>
                          <m:t>0:⃪</m:t>
                        </m:r>
                        <m:r>
                          <a:rPr lang="en-US" sz="2800" b="0" i="1" smtClean="0">
                            <a:latin typeface="Cambria Math" panose="02040503050406030204" pitchFamily="18" charset="0"/>
                          </a:rPr>
                          <m:t>, </m:t>
                        </m:r>
                        <m:r>
                          <a:rPr lang="en-US" sz="2800" i="1" smtClean="0">
                            <a:solidFill>
                              <a:srgbClr val="C00000"/>
                            </a:solidFill>
                            <a:latin typeface="Cambria Math" panose="02040503050406030204" pitchFamily="18" charset="0"/>
                          </a:rPr>
                          <m:t>1:↓</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2:</m:t>
                        </m:r>
                        <m:r>
                          <a:rPr lang="en-US" sz="2800" i="1" smtClean="0">
                            <a:solidFill>
                              <a:srgbClr val="C00000"/>
                            </a:solidFill>
                            <a:latin typeface="Cambria Math" panose="02040503050406030204" pitchFamily="18" charset="0"/>
                          </a:rPr>
                          <m:t>→</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3:</m:t>
                        </m:r>
                        <m:r>
                          <a:rPr lang="en-US" sz="2800" i="1" smtClean="0">
                            <a:solidFill>
                              <a:srgbClr val="C00000"/>
                            </a:solidFill>
                            <a:latin typeface="Cambria Math" panose="02040503050406030204" pitchFamily="18" charset="0"/>
                          </a:rPr>
                          <m:t>↑</m:t>
                        </m:r>
                      </m:e>
                    </m:d>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i="1">
                        <a:solidFill>
                          <a:srgbClr val="C00000"/>
                        </a:solidFill>
                        <a:latin typeface="Cambria Math" panose="02040503050406030204" pitchFamily="18" charset="0"/>
                      </a:rPr>
                      <m:t>𝐴</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oMath>
                </a14:m>
                <a:r>
                  <a:rPr lang="en-US" sz="2800" b="1" dirty="0"/>
                  <a:t>: </a:t>
                </a:r>
              </a:p>
              <a:p>
                <a:pPr lvl="1"/>
                <a14:m>
                  <m:oMath xmlns:m="http://schemas.openxmlformats.org/officeDocument/2006/math">
                    <m:r>
                      <a:rPr lang="en-US" sz="2800" b="0" i="1" smtClean="0">
                        <a:solidFill>
                          <a:srgbClr val="0070C0"/>
                        </a:solidFill>
                        <a:latin typeface="Cambria Math" panose="02040503050406030204" pitchFamily="18" charset="0"/>
                      </a:rPr>
                      <m:t>𝑅</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𝐴</m:t>
                    </m:r>
                  </m:oMath>
                </a14:m>
                <a:r>
                  <a:rPr lang="en-US" sz="2800" b="1" dirty="0"/>
                  <a:t>: </a:t>
                </a:r>
                <a:r>
                  <a:rPr lang="en-US" sz="2800" dirty="0"/>
                  <a:t> </a:t>
                </a:r>
              </a:p>
            </p:txBody>
          </p:sp>
        </mc:Choice>
        <mc:Fallback>
          <p:sp>
            <p:nvSpPr>
              <p:cNvPr id="3" name="Content Placeholder 2">
                <a:extLst>
                  <a:ext uri="{FF2B5EF4-FFF2-40B4-BE49-F238E27FC236}">
                    <a16:creationId xmlns:a16="http://schemas.microsoft.com/office/drawing/2014/main" id="{D6B08BDB-7DAB-F783-0E58-40696C715C19}"/>
                  </a:ext>
                </a:extLst>
              </p:cNvPr>
              <p:cNvSpPr>
                <a:spLocks noGrp="1" noRot="1" noChangeAspect="1" noMove="1" noResize="1" noEditPoints="1" noAdjustHandles="1" noChangeArrowheads="1" noChangeShapeType="1" noTextEdit="1"/>
              </p:cNvSpPr>
              <p:nvPr>
                <p:ph idx="1"/>
              </p:nvPr>
            </p:nvSpPr>
            <p:spPr>
              <a:xfrm>
                <a:off x="796276" y="2470490"/>
                <a:ext cx="5032469" cy="3870339"/>
              </a:xfrm>
              <a:blipFill>
                <a:blip r:embed="rId2"/>
                <a:stretch>
                  <a:fillRect/>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57DC9D6B-D28C-8798-E762-ED214E3939B8}"/>
              </a:ext>
            </a:extLst>
          </p:cNvPr>
          <p:cNvPicPr>
            <a:picLocks noChangeAspect="1"/>
          </p:cNvPicPr>
          <p:nvPr/>
        </p:nvPicPr>
        <p:blipFill>
          <a:blip r:embed="rId3"/>
          <a:srcRect l="1027" r="1027"/>
          <a:stretch/>
        </p:blipFill>
        <p:spPr>
          <a:xfrm>
            <a:off x="6693461" y="3419739"/>
            <a:ext cx="2759432" cy="2764492"/>
          </a:xfrm>
          <a:prstGeom prst="rect">
            <a:avLst/>
          </a:prstGeom>
        </p:spPr>
      </p:pic>
      <p:sp>
        <p:nvSpPr>
          <p:cNvPr id="5" name="TextBox 4">
            <a:extLst>
              <a:ext uri="{FF2B5EF4-FFF2-40B4-BE49-F238E27FC236}">
                <a16:creationId xmlns:a16="http://schemas.microsoft.com/office/drawing/2014/main" id="{E2F6A6B7-5167-9E5F-5928-B866485330C1}"/>
              </a:ext>
            </a:extLst>
          </p:cNvPr>
          <p:cNvSpPr txBox="1"/>
          <p:nvPr/>
        </p:nvSpPr>
        <p:spPr>
          <a:xfrm>
            <a:off x="6688143" y="3386948"/>
            <a:ext cx="856527" cy="584775"/>
          </a:xfrm>
          <a:prstGeom prst="rect">
            <a:avLst/>
          </a:prstGeom>
          <a:noFill/>
        </p:spPr>
        <p:txBody>
          <a:bodyPr wrap="square" rtlCol="0">
            <a:spAutoFit/>
          </a:bodyPr>
          <a:lstStyle/>
          <a:p>
            <a:r>
              <a:rPr lang="en-US" sz="3200" dirty="0">
                <a:solidFill>
                  <a:srgbClr val="D2A000"/>
                </a:solidFill>
              </a:rPr>
              <a:t>0</a:t>
            </a:r>
          </a:p>
        </p:txBody>
      </p:sp>
      <p:sp>
        <p:nvSpPr>
          <p:cNvPr id="13" name="TextBox 12">
            <a:extLst>
              <a:ext uri="{FF2B5EF4-FFF2-40B4-BE49-F238E27FC236}">
                <a16:creationId xmlns:a16="http://schemas.microsoft.com/office/drawing/2014/main" id="{4D50C3FF-068B-FE2E-58E4-DCE76FBA1C6A}"/>
              </a:ext>
            </a:extLst>
          </p:cNvPr>
          <p:cNvSpPr txBox="1"/>
          <p:nvPr/>
        </p:nvSpPr>
        <p:spPr>
          <a:xfrm>
            <a:off x="8073177" y="3386948"/>
            <a:ext cx="856527" cy="584775"/>
          </a:xfrm>
          <a:prstGeom prst="rect">
            <a:avLst/>
          </a:prstGeom>
          <a:noFill/>
        </p:spPr>
        <p:txBody>
          <a:bodyPr wrap="square" rtlCol="0">
            <a:spAutoFit/>
          </a:bodyPr>
          <a:lstStyle/>
          <a:p>
            <a:r>
              <a:rPr lang="en-US" sz="3200" dirty="0">
                <a:solidFill>
                  <a:srgbClr val="D2A000"/>
                </a:solidFill>
              </a:rPr>
              <a:t>1</a:t>
            </a:r>
          </a:p>
        </p:txBody>
      </p:sp>
      <p:sp>
        <p:nvSpPr>
          <p:cNvPr id="14" name="TextBox 13">
            <a:extLst>
              <a:ext uri="{FF2B5EF4-FFF2-40B4-BE49-F238E27FC236}">
                <a16:creationId xmlns:a16="http://schemas.microsoft.com/office/drawing/2014/main" id="{07C34FF4-893C-1E34-FF8E-CD6739AAFEF6}"/>
              </a:ext>
            </a:extLst>
          </p:cNvPr>
          <p:cNvSpPr txBox="1"/>
          <p:nvPr/>
        </p:nvSpPr>
        <p:spPr>
          <a:xfrm>
            <a:off x="6627428" y="4729343"/>
            <a:ext cx="856527" cy="584775"/>
          </a:xfrm>
          <a:prstGeom prst="rect">
            <a:avLst/>
          </a:prstGeom>
          <a:noFill/>
        </p:spPr>
        <p:txBody>
          <a:bodyPr wrap="square" rtlCol="0">
            <a:spAutoFit/>
          </a:bodyPr>
          <a:lstStyle/>
          <a:p>
            <a:r>
              <a:rPr lang="en-US" sz="3200" dirty="0">
                <a:solidFill>
                  <a:srgbClr val="D2A000"/>
                </a:solidFill>
              </a:rPr>
              <a:t>2</a:t>
            </a:r>
          </a:p>
        </p:txBody>
      </p:sp>
      <p:sp>
        <p:nvSpPr>
          <p:cNvPr id="15" name="TextBox 14">
            <a:extLst>
              <a:ext uri="{FF2B5EF4-FFF2-40B4-BE49-F238E27FC236}">
                <a16:creationId xmlns:a16="http://schemas.microsoft.com/office/drawing/2014/main" id="{17A2F0AA-6CF1-D17A-D74E-5D8F5E647864}"/>
              </a:ext>
            </a:extLst>
          </p:cNvPr>
          <p:cNvSpPr txBox="1"/>
          <p:nvPr/>
        </p:nvSpPr>
        <p:spPr>
          <a:xfrm>
            <a:off x="8040160" y="4722396"/>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E80A3A7-51C9-E251-9211-2FE0BE246097}"/>
                  </a:ext>
                </a:extLst>
              </p:cNvPr>
              <p:cNvSpPr txBox="1"/>
              <p:nvPr/>
            </p:nvSpPr>
            <p:spPr>
              <a:xfrm>
                <a:off x="6973829" y="4112886"/>
                <a:ext cx="856527"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6" name="TextBox 15">
                <a:extLst>
                  <a:ext uri="{FF2B5EF4-FFF2-40B4-BE49-F238E27FC236}">
                    <a16:creationId xmlns:a16="http://schemas.microsoft.com/office/drawing/2014/main" id="{9E80A3A7-51C9-E251-9211-2FE0BE246097}"/>
                  </a:ext>
                </a:extLst>
              </p:cNvPr>
              <p:cNvSpPr txBox="1">
                <a:spLocks noRot="1" noChangeAspect="1" noMove="1" noResize="1" noEditPoints="1" noAdjustHandles="1" noChangeArrowheads="1" noChangeShapeType="1" noTextEdit="1"/>
              </p:cNvSpPr>
              <p:nvPr/>
            </p:nvSpPr>
            <p:spPr>
              <a:xfrm>
                <a:off x="6973829" y="4112886"/>
                <a:ext cx="856527"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BD47060-4C7B-9F99-46C1-C76B477127DF}"/>
                  </a:ext>
                </a:extLst>
              </p:cNvPr>
              <p:cNvSpPr txBox="1"/>
              <p:nvPr/>
            </p:nvSpPr>
            <p:spPr>
              <a:xfrm>
                <a:off x="6973828" y="5178885"/>
                <a:ext cx="856527"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7" name="TextBox 16">
                <a:extLst>
                  <a:ext uri="{FF2B5EF4-FFF2-40B4-BE49-F238E27FC236}">
                    <a16:creationId xmlns:a16="http://schemas.microsoft.com/office/drawing/2014/main" id="{8BD47060-4C7B-9F99-46C1-C76B477127DF}"/>
                  </a:ext>
                </a:extLst>
              </p:cNvPr>
              <p:cNvSpPr txBox="1">
                <a:spLocks noRot="1" noChangeAspect="1" noMove="1" noResize="1" noEditPoints="1" noAdjustHandles="1" noChangeArrowheads="1" noChangeShapeType="1" noTextEdit="1"/>
              </p:cNvSpPr>
              <p:nvPr/>
            </p:nvSpPr>
            <p:spPr>
              <a:xfrm>
                <a:off x="6973828" y="517888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AEDF782-E81D-F998-416E-D39660F852B8}"/>
                  </a:ext>
                </a:extLst>
              </p:cNvPr>
              <p:cNvSpPr txBox="1"/>
              <p:nvPr/>
            </p:nvSpPr>
            <p:spPr>
              <a:xfrm>
                <a:off x="8785191" y="4020940"/>
                <a:ext cx="856527"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8" name="TextBox 17">
                <a:extLst>
                  <a:ext uri="{FF2B5EF4-FFF2-40B4-BE49-F238E27FC236}">
                    <a16:creationId xmlns:a16="http://schemas.microsoft.com/office/drawing/2014/main" id="{AAEDF782-E81D-F998-416E-D39660F852B8}"/>
                  </a:ext>
                </a:extLst>
              </p:cNvPr>
              <p:cNvSpPr txBox="1">
                <a:spLocks noRot="1" noChangeAspect="1" noMove="1" noResize="1" noEditPoints="1" noAdjustHandles="1" noChangeArrowheads="1" noChangeShapeType="1" noTextEdit="1"/>
              </p:cNvSpPr>
              <p:nvPr/>
            </p:nvSpPr>
            <p:spPr>
              <a:xfrm>
                <a:off x="8785191" y="4020940"/>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0A89930-DE88-1E8A-59A1-71FD3ADDBA20}"/>
                  </a:ext>
                </a:extLst>
              </p:cNvPr>
              <p:cNvSpPr txBox="1"/>
              <p:nvPr/>
            </p:nvSpPr>
            <p:spPr>
              <a:xfrm>
                <a:off x="8352559" y="4585036"/>
                <a:ext cx="856527" cy="76944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9" name="TextBox 18">
                <a:extLst>
                  <a:ext uri="{FF2B5EF4-FFF2-40B4-BE49-F238E27FC236}">
                    <a16:creationId xmlns:a16="http://schemas.microsoft.com/office/drawing/2014/main" id="{B0A89930-DE88-1E8A-59A1-71FD3ADDBA20}"/>
                  </a:ext>
                </a:extLst>
              </p:cNvPr>
              <p:cNvSpPr txBox="1">
                <a:spLocks noRot="1" noChangeAspect="1" noMove="1" noResize="1" noEditPoints="1" noAdjustHandles="1" noChangeArrowheads="1" noChangeShapeType="1" noTextEdit="1"/>
              </p:cNvSpPr>
              <p:nvPr/>
            </p:nvSpPr>
            <p:spPr>
              <a:xfrm>
                <a:off x="8352559" y="4585036"/>
                <a:ext cx="856527" cy="769441"/>
              </a:xfrm>
              <a:prstGeom prst="rect">
                <a:avLst/>
              </a:prstGeom>
              <a:blipFill>
                <a:blip r:embed="rId7"/>
                <a:stretch>
                  <a:fillRect/>
                </a:stretch>
              </a:blipFill>
            </p:spPr>
            <p:txBody>
              <a:bodyPr/>
              <a:lstStyle/>
              <a:p>
                <a:r>
                  <a:rPr lang="en-US">
                    <a:noFill/>
                  </a:rPr>
                  <a:t> </a:t>
                </a:r>
              </a:p>
            </p:txBody>
          </p:sp>
        </mc:Fallback>
      </mc:AlternateContent>
      <p:sp>
        <p:nvSpPr>
          <p:cNvPr id="24" name="Arrow: Circular 23">
            <a:extLst>
              <a:ext uri="{FF2B5EF4-FFF2-40B4-BE49-F238E27FC236}">
                <a16:creationId xmlns:a16="http://schemas.microsoft.com/office/drawing/2014/main" id="{726ECCC9-3ED5-0537-2554-1D16935F17AB}"/>
              </a:ext>
            </a:extLst>
          </p:cNvPr>
          <p:cNvSpPr/>
          <p:nvPr/>
        </p:nvSpPr>
        <p:spPr>
          <a:xfrm rot="5400000">
            <a:off x="9037956" y="4112649"/>
            <a:ext cx="1150120" cy="1333537"/>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DB1A282-0C2E-B31A-312D-212A81A72728}"/>
                  </a:ext>
                </a:extLst>
              </p:cNvPr>
              <p:cNvSpPr txBox="1"/>
              <p:nvPr/>
            </p:nvSpPr>
            <p:spPr>
              <a:xfrm>
                <a:off x="10218463" y="4544677"/>
                <a:ext cx="117721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=1</m:t>
                      </m:r>
                    </m:oMath>
                  </m:oMathPara>
                </a14:m>
                <a:endParaRPr lang="en-US" sz="2400" dirty="0">
                  <a:solidFill>
                    <a:srgbClr val="0070C0"/>
                  </a:solidFill>
                </a:endParaRPr>
              </a:p>
            </p:txBody>
          </p:sp>
        </mc:Choice>
        <mc:Fallback>
          <p:sp>
            <p:nvSpPr>
              <p:cNvPr id="25" name="TextBox 24">
                <a:extLst>
                  <a:ext uri="{FF2B5EF4-FFF2-40B4-BE49-F238E27FC236}">
                    <a16:creationId xmlns:a16="http://schemas.microsoft.com/office/drawing/2014/main" id="{5DB1A282-0C2E-B31A-312D-212A81A72728}"/>
                  </a:ext>
                </a:extLst>
              </p:cNvPr>
              <p:cNvSpPr txBox="1">
                <a:spLocks noRot="1" noChangeAspect="1" noMove="1" noResize="1" noEditPoints="1" noAdjustHandles="1" noChangeArrowheads="1" noChangeShapeType="1" noTextEdit="1"/>
              </p:cNvSpPr>
              <p:nvPr/>
            </p:nvSpPr>
            <p:spPr>
              <a:xfrm>
                <a:off x="10218463" y="4544677"/>
                <a:ext cx="1177214" cy="461665"/>
              </a:xfrm>
              <a:prstGeom prst="rect">
                <a:avLst/>
              </a:prstGeom>
              <a:blipFill>
                <a:blip r:embed="rId8"/>
                <a:stretch>
                  <a:fillRect/>
                </a:stretch>
              </a:blipFill>
            </p:spPr>
            <p:txBody>
              <a:bodyPr/>
              <a:lstStyle/>
              <a:p>
                <a:r>
                  <a:rPr lang="en-US">
                    <a:noFill/>
                  </a:rPr>
                  <a:t> </a:t>
                </a:r>
              </a:p>
            </p:txBody>
          </p:sp>
        </mc:Fallback>
      </mc:AlternateContent>
      <p:sp>
        <p:nvSpPr>
          <p:cNvPr id="26" name="Arrow: Circular 25">
            <a:extLst>
              <a:ext uri="{FF2B5EF4-FFF2-40B4-BE49-F238E27FC236}">
                <a16:creationId xmlns:a16="http://schemas.microsoft.com/office/drawing/2014/main" id="{D7B12672-0E3E-8A55-FCC3-D0D8BFA8D129}"/>
              </a:ext>
            </a:extLst>
          </p:cNvPr>
          <p:cNvSpPr/>
          <p:nvPr/>
        </p:nvSpPr>
        <p:spPr>
          <a:xfrm rot="10800000" flipV="1">
            <a:off x="7549988" y="2649070"/>
            <a:ext cx="1150120" cy="1353406"/>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2B1CE343-081E-D9BD-69DF-1DA112E30914}"/>
                  </a:ext>
                </a:extLst>
              </p:cNvPr>
              <p:cNvSpPr txBox="1"/>
              <p:nvPr/>
            </p:nvSpPr>
            <p:spPr>
              <a:xfrm>
                <a:off x="7536441" y="2240292"/>
                <a:ext cx="117721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p:sp>
            <p:nvSpPr>
              <p:cNvPr id="27" name="TextBox 26">
                <a:extLst>
                  <a:ext uri="{FF2B5EF4-FFF2-40B4-BE49-F238E27FC236}">
                    <a16:creationId xmlns:a16="http://schemas.microsoft.com/office/drawing/2014/main" id="{2B1CE343-081E-D9BD-69DF-1DA112E30914}"/>
                  </a:ext>
                </a:extLst>
              </p:cNvPr>
              <p:cNvSpPr txBox="1">
                <a:spLocks noRot="1" noChangeAspect="1" noMove="1" noResize="1" noEditPoints="1" noAdjustHandles="1" noChangeArrowheads="1" noChangeShapeType="1" noTextEdit="1"/>
              </p:cNvSpPr>
              <p:nvPr/>
            </p:nvSpPr>
            <p:spPr>
              <a:xfrm>
                <a:off x="7536441" y="2240292"/>
                <a:ext cx="1177214" cy="461665"/>
              </a:xfrm>
              <a:prstGeom prst="rect">
                <a:avLst/>
              </a:prstGeom>
              <a:blipFill>
                <a:blip r:embed="rId9"/>
                <a:stretch>
                  <a:fillRect/>
                </a:stretch>
              </a:blipFill>
            </p:spPr>
            <p:txBody>
              <a:bodyPr/>
              <a:lstStyle/>
              <a:p>
                <a:r>
                  <a:rPr lang="en-US">
                    <a:noFill/>
                  </a:rPr>
                  <a:t> </a:t>
                </a:r>
              </a:p>
            </p:txBody>
          </p:sp>
        </mc:Fallback>
      </mc:AlternateContent>
      <p:sp>
        <p:nvSpPr>
          <p:cNvPr id="28" name="Arrow: Circular 27">
            <a:extLst>
              <a:ext uri="{FF2B5EF4-FFF2-40B4-BE49-F238E27FC236}">
                <a16:creationId xmlns:a16="http://schemas.microsoft.com/office/drawing/2014/main" id="{1342EB0B-AA87-B32F-F48E-C658DCC2AA05}"/>
              </a:ext>
            </a:extLst>
          </p:cNvPr>
          <p:cNvSpPr/>
          <p:nvPr/>
        </p:nvSpPr>
        <p:spPr>
          <a:xfrm rot="16200000" flipH="1">
            <a:off x="5975364" y="4153225"/>
            <a:ext cx="1150120" cy="1333537"/>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B2C10D48-5878-8353-88C1-0BB3418F58A8}"/>
                  </a:ext>
                </a:extLst>
              </p:cNvPr>
              <p:cNvSpPr txBox="1"/>
              <p:nvPr/>
            </p:nvSpPr>
            <p:spPr>
              <a:xfrm>
                <a:off x="4920558" y="4795518"/>
                <a:ext cx="1177214"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p:sp>
            <p:nvSpPr>
              <p:cNvPr id="29" name="TextBox 28">
                <a:extLst>
                  <a:ext uri="{FF2B5EF4-FFF2-40B4-BE49-F238E27FC236}">
                    <a16:creationId xmlns:a16="http://schemas.microsoft.com/office/drawing/2014/main" id="{B2C10D48-5878-8353-88C1-0BB3418F58A8}"/>
                  </a:ext>
                </a:extLst>
              </p:cNvPr>
              <p:cNvSpPr txBox="1">
                <a:spLocks noRot="1" noChangeAspect="1" noMove="1" noResize="1" noEditPoints="1" noAdjustHandles="1" noChangeArrowheads="1" noChangeShapeType="1" noTextEdit="1"/>
              </p:cNvSpPr>
              <p:nvPr/>
            </p:nvSpPr>
            <p:spPr>
              <a:xfrm>
                <a:off x="4920558" y="4795518"/>
                <a:ext cx="1177214" cy="461665"/>
              </a:xfrm>
              <a:prstGeom prst="rect">
                <a:avLst/>
              </a:prstGeom>
              <a:blipFill>
                <a:blip r:embed="rId10"/>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FA571591-1F87-7B33-8007-ED318972B436}"/>
              </a:ext>
            </a:extLst>
          </p:cNvPr>
          <p:cNvCxnSpPr>
            <a:cxnSpLocks/>
          </p:cNvCxnSpPr>
          <p:nvPr/>
        </p:nvCxnSpPr>
        <p:spPr>
          <a:xfrm>
            <a:off x="7334755" y="4132938"/>
            <a:ext cx="4198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6708989-C1DD-AE8F-EC4A-87646EE1C957}"/>
              </a:ext>
            </a:extLst>
          </p:cNvPr>
          <p:cNvCxnSpPr>
            <a:cxnSpLocks/>
          </p:cNvCxnSpPr>
          <p:nvPr/>
        </p:nvCxnSpPr>
        <p:spPr>
          <a:xfrm>
            <a:off x="7348302" y="4132938"/>
            <a:ext cx="0" cy="376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1819053-0A3B-4354-EFA8-1BD20BA9B341}"/>
              </a:ext>
            </a:extLst>
          </p:cNvPr>
          <p:cNvCxnSpPr>
            <a:cxnSpLocks/>
          </p:cNvCxnSpPr>
          <p:nvPr/>
        </p:nvCxnSpPr>
        <p:spPr>
          <a:xfrm flipV="1">
            <a:off x="7348302" y="3727875"/>
            <a:ext cx="0" cy="405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6717A9D-50B4-E3CE-53A6-7F52146DA55C}"/>
              </a:ext>
            </a:extLst>
          </p:cNvPr>
          <p:cNvCxnSpPr>
            <a:cxnSpLocks/>
          </p:cNvCxnSpPr>
          <p:nvPr/>
        </p:nvCxnSpPr>
        <p:spPr>
          <a:xfrm>
            <a:off x="9119937" y="3574566"/>
            <a:ext cx="4198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582CE52-3496-4F7E-294C-8A0731EC0848}"/>
              </a:ext>
            </a:extLst>
          </p:cNvPr>
          <p:cNvCxnSpPr>
            <a:cxnSpLocks/>
          </p:cNvCxnSpPr>
          <p:nvPr/>
        </p:nvCxnSpPr>
        <p:spPr>
          <a:xfrm>
            <a:off x="9133484" y="3574566"/>
            <a:ext cx="0" cy="376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49E9F25-0008-8748-8407-950E2E70600E}"/>
              </a:ext>
            </a:extLst>
          </p:cNvPr>
          <p:cNvCxnSpPr>
            <a:cxnSpLocks/>
          </p:cNvCxnSpPr>
          <p:nvPr/>
        </p:nvCxnSpPr>
        <p:spPr>
          <a:xfrm flipH="1">
            <a:off x="8683239" y="3574566"/>
            <a:ext cx="4502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049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69E92-8105-CA46-58A4-6021C0575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B0A607-2603-4A79-040D-5746B13E9009}"/>
              </a:ext>
            </a:extLst>
          </p:cNvPr>
          <p:cNvSpPr>
            <a:spLocks noGrp="1"/>
          </p:cNvSpPr>
          <p:nvPr>
            <p:ph type="title"/>
          </p:nvPr>
        </p:nvSpPr>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E61F60-A23F-861F-0DC3-5ACE87D7B708}"/>
                  </a:ext>
                </a:extLst>
              </p:cNvPr>
              <p:cNvSpPr>
                <a:spLocks noGrp="1"/>
              </p:cNvSpPr>
              <p:nvPr>
                <p:ph idx="1"/>
              </p:nvPr>
            </p:nvSpPr>
            <p:spPr>
              <a:xfrm>
                <a:off x="796276" y="2470490"/>
                <a:ext cx="5032469" cy="3870339"/>
              </a:xfrm>
            </p:spPr>
            <p:txBody>
              <a:bodyPr>
                <a:normAutofit/>
              </a:bodyPr>
              <a:lstStyle/>
              <a:p>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solidFill>
                              <a:srgbClr val="D2A000"/>
                            </a:solidFill>
                            <a:latin typeface="Cambria Math" panose="02040503050406030204" pitchFamily="18" charset="0"/>
                          </a:rPr>
                          <m:t>𝑆</m:t>
                        </m:r>
                        <m:r>
                          <a:rPr lang="en-US" sz="3200" b="0" i="1" smtClean="0">
                            <a:latin typeface="Cambria Math" panose="02040503050406030204" pitchFamily="18" charset="0"/>
                          </a:rPr>
                          <m:t>,</m:t>
                        </m:r>
                        <m:r>
                          <a:rPr lang="en-US" sz="3200" b="0" i="1" smtClean="0">
                            <a:solidFill>
                              <a:srgbClr val="C00000"/>
                            </a:solidFill>
                            <a:latin typeface="Cambria Math" panose="02040503050406030204" pitchFamily="18" charset="0"/>
                          </a:rPr>
                          <m:t>𝐴</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𝑅</m:t>
                        </m:r>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 </m:t>
                        </m:r>
                      </m:e>
                    </m:d>
                  </m:oMath>
                </a14:m>
                <a:endParaRPr lang="en-US" sz="3200" b="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b="0" i="1" dirty="0" smtClean="0">
                        <a:latin typeface="Cambria Math" panose="02040503050406030204" pitchFamily="18" charset="0"/>
                      </a:rPr>
                      <m:t>{</m:t>
                    </m:r>
                    <m:r>
                      <a:rPr lang="en-US" sz="2800" b="0" i="1" dirty="0" smtClean="0">
                        <a:solidFill>
                          <a:srgbClr val="D2A000"/>
                        </a:solidFill>
                        <a:latin typeface="Cambria Math" panose="02040503050406030204" pitchFamily="18" charset="0"/>
                      </a:rPr>
                      <m:t>0,1,2,3</m:t>
                    </m:r>
                    <m:r>
                      <a:rPr lang="en-US" sz="2800" b="0" i="1" dirty="0" smtClean="0">
                        <a:latin typeface="Cambria Math" panose="02040503050406030204" pitchFamily="18" charset="0"/>
                      </a:rPr>
                      <m:t>}</m:t>
                    </m:r>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𝐴</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smtClean="0">
                            <a:solidFill>
                              <a:srgbClr val="C00000"/>
                            </a:solidFill>
                            <a:latin typeface="Cambria Math" panose="02040503050406030204" pitchFamily="18" charset="0"/>
                          </a:rPr>
                          <m:t>0:⃪</m:t>
                        </m:r>
                        <m:r>
                          <a:rPr lang="en-US" sz="2800" b="0" i="1" smtClean="0">
                            <a:latin typeface="Cambria Math" panose="02040503050406030204" pitchFamily="18" charset="0"/>
                          </a:rPr>
                          <m:t>, </m:t>
                        </m:r>
                        <m:r>
                          <a:rPr lang="en-US" sz="2800" i="1" smtClean="0">
                            <a:solidFill>
                              <a:srgbClr val="C00000"/>
                            </a:solidFill>
                            <a:latin typeface="Cambria Math" panose="02040503050406030204" pitchFamily="18" charset="0"/>
                          </a:rPr>
                          <m:t>1:↓</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2:</m:t>
                        </m:r>
                        <m:r>
                          <a:rPr lang="en-US" sz="2800" i="1" smtClean="0">
                            <a:solidFill>
                              <a:srgbClr val="C00000"/>
                            </a:solidFill>
                            <a:latin typeface="Cambria Math" panose="02040503050406030204" pitchFamily="18" charset="0"/>
                          </a:rPr>
                          <m:t>→</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3:</m:t>
                        </m:r>
                        <m:r>
                          <a:rPr lang="en-US" sz="2800" i="1" smtClean="0">
                            <a:solidFill>
                              <a:srgbClr val="C00000"/>
                            </a:solidFill>
                            <a:latin typeface="Cambria Math" panose="02040503050406030204" pitchFamily="18" charset="0"/>
                          </a:rPr>
                          <m:t>↑</m:t>
                        </m:r>
                      </m:e>
                    </m:d>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i="1">
                        <a:solidFill>
                          <a:srgbClr val="C00000"/>
                        </a:solidFill>
                        <a:latin typeface="Cambria Math" panose="02040503050406030204" pitchFamily="18" charset="0"/>
                      </a:rPr>
                      <m:t>𝐴</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oMath>
                </a14:m>
                <a:r>
                  <a:rPr lang="en-US" sz="2800" b="1" dirty="0"/>
                  <a:t>: </a:t>
                </a:r>
              </a:p>
              <a:p>
                <a:pPr lvl="1"/>
                <a14:m>
                  <m:oMath xmlns:m="http://schemas.openxmlformats.org/officeDocument/2006/math">
                    <m:r>
                      <a:rPr lang="en-US" sz="2800" b="0" i="1" smtClean="0">
                        <a:solidFill>
                          <a:srgbClr val="0070C0"/>
                        </a:solidFill>
                        <a:latin typeface="Cambria Math" panose="02040503050406030204" pitchFamily="18" charset="0"/>
                      </a:rPr>
                      <m:t>𝑅</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𝐴</m:t>
                    </m:r>
                  </m:oMath>
                </a14:m>
                <a:r>
                  <a:rPr lang="en-US" sz="2800" b="1" dirty="0"/>
                  <a:t>: </a:t>
                </a:r>
                <a:r>
                  <a:rPr lang="en-US" sz="2800" dirty="0"/>
                  <a:t> </a:t>
                </a:r>
              </a:p>
            </p:txBody>
          </p:sp>
        </mc:Choice>
        <mc:Fallback>
          <p:sp>
            <p:nvSpPr>
              <p:cNvPr id="3" name="Content Placeholder 2">
                <a:extLst>
                  <a:ext uri="{FF2B5EF4-FFF2-40B4-BE49-F238E27FC236}">
                    <a16:creationId xmlns:a16="http://schemas.microsoft.com/office/drawing/2014/main" id="{51E61F60-A23F-861F-0DC3-5ACE87D7B708}"/>
                  </a:ext>
                </a:extLst>
              </p:cNvPr>
              <p:cNvSpPr>
                <a:spLocks noGrp="1" noRot="1" noChangeAspect="1" noMove="1" noResize="1" noEditPoints="1" noAdjustHandles="1" noChangeArrowheads="1" noChangeShapeType="1" noTextEdit="1"/>
              </p:cNvSpPr>
              <p:nvPr>
                <p:ph idx="1"/>
              </p:nvPr>
            </p:nvSpPr>
            <p:spPr>
              <a:xfrm>
                <a:off x="796276" y="2470490"/>
                <a:ext cx="5032469" cy="3870339"/>
              </a:xfrm>
              <a:blipFill>
                <a:blip r:embed="rId2"/>
                <a:stretch>
                  <a:fillRect/>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478C6D9A-8FD6-BD02-6C5F-B98B8F121ABF}"/>
              </a:ext>
            </a:extLst>
          </p:cNvPr>
          <p:cNvPicPr>
            <a:picLocks noChangeAspect="1"/>
          </p:cNvPicPr>
          <p:nvPr/>
        </p:nvPicPr>
        <p:blipFill>
          <a:blip r:embed="rId3"/>
          <a:srcRect l="1027" r="1027"/>
          <a:stretch/>
        </p:blipFill>
        <p:spPr>
          <a:xfrm>
            <a:off x="6693461" y="3419739"/>
            <a:ext cx="2759432" cy="2764492"/>
          </a:xfrm>
          <a:prstGeom prst="rect">
            <a:avLst/>
          </a:prstGeom>
        </p:spPr>
      </p:pic>
      <p:sp>
        <p:nvSpPr>
          <p:cNvPr id="5" name="TextBox 4">
            <a:extLst>
              <a:ext uri="{FF2B5EF4-FFF2-40B4-BE49-F238E27FC236}">
                <a16:creationId xmlns:a16="http://schemas.microsoft.com/office/drawing/2014/main" id="{87F31D3D-2703-158A-96D8-7B6E66375692}"/>
              </a:ext>
            </a:extLst>
          </p:cNvPr>
          <p:cNvSpPr txBox="1"/>
          <p:nvPr/>
        </p:nvSpPr>
        <p:spPr>
          <a:xfrm>
            <a:off x="6688143" y="3386948"/>
            <a:ext cx="856527" cy="584775"/>
          </a:xfrm>
          <a:prstGeom prst="rect">
            <a:avLst/>
          </a:prstGeom>
          <a:noFill/>
        </p:spPr>
        <p:txBody>
          <a:bodyPr wrap="square" rtlCol="0">
            <a:spAutoFit/>
          </a:bodyPr>
          <a:lstStyle/>
          <a:p>
            <a:r>
              <a:rPr lang="en-US" sz="3200" dirty="0">
                <a:solidFill>
                  <a:srgbClr val="D2A000"/>
                </a:solidFill>
              </a:rPr>
              <a:t>0</a:t>
            </a:r>
          </a:p>
        </p:txBody>
      </p:sp>
      <p:sp>
        <p:nvSpPr>
          <p:cNvPr id="13" name="TextBox 12">
            <a:extLst>
              <a:ext uri="{FF2B5EF4-FFF2-40B4-BE49-F238E27FC236}">
                <a16:creationId xmlns:a16="http://schemas.microsoft.com/office/drawing/2014/main" id="{A0BF0C7B-E33F-7128-F7B9-99E90C82C9C7}"/>
              </a:ext>
            </a:extLst>
          </p:cNvPr>
          <p:cNvSpPr txBox="1"/>
          <p:nvPr/>
        </p:nvSpPr>
        <p:spPr>
          <a:xfrm>
            <a:off x="8073177" y="3386948"/>
            <a:ext cx="856527" cy="584775"/>
          </a:xfrm>
          <a:prstGeom prst="rect">
            <a:avLst/>
          </a:prstGeom>
          <a:noFill/>
        </p:spPr>
        <p:txBody>
          <a:bodyPr wrap="square" rtlCol="0">
            <a:spAutoFit/>
          </a:bodyPr>
          <a:lstStyle/>
          <a:p>
            <a:r>
              <a:rPr lang="en-US" sz="3200" dirty="0">
                <a:solidFill>
                  <a:srgbClr val="D2A000"/>
                </a:solidFill>
              </a:rPr>
              <a:t>1</a:t>
            </a:r>
          </a:p>
        </p:txBody>
      </p:sp>
      <p:sp>
        <p:nvSpPr>
          <p:cNvPr id="14" name="TextBox 13">
            <a:extLst>
              <a:ext uri="{FF2B5EF4-FFF2-40B4-BE49-F238E27FC236}">
                <a16:creationId xmlns:a16="http://schemas.microsoft.com/office/drawing/2014/main" id="{65607AD5-4A29-9246-540B-F2CD497F8737}"/>
              </a:ext>
            </a:extLst>
          </p:cNvPr>
          <p:cNvSpPr txBox="1"/>
          <p:nvPr/>
        </p:nvSpPr>
        <p:spPr>
          <a:xfrm>
            <a:off x="6627428" y="4729343"/>
            <a:ext cx="856527" cy="584775"/>
          </a:xfrm>
          <a:prstGeom prst="rect">
            <a:avLst/>
          </a:prstGeom>
          <a:noFill/>
        </p:spPr>
        <p:txBody>
          <a:bodyPr wrap="square" rtlCol="0">
            <a:spAutoFit/>
          </a:bodyPr>
          <a:lstStyle/>
          <a:p>
            <a:r>
              <a:rPr lang="en-US" sz="3200" dirty="0">
                <a:solidFill>
                  <a:srgbClr val="D2A000"/>
                </a:solidFill>
              </a:rPr>
              <a:t>2</a:t>
            </a:r>
          </a:p>
        </p:txBody>
      </p:sp>
      <p:sp>
        <p:nvSpPr>
          <p:cNvPr id="15" name="TextBox 14">
            <a:extLst>
              <a:ext uri="{FF2B5EF4-FFF2-40B4-BE49-F238E27FC236}">
                <a16:creationId xmlns:a16="http://schemas.microsoft.com/office/drawing/2014/main" id="{EA227CA5-7BD3-FE0C-A6F2-71365D7D95E2}"/>
              </a:ext>
            </a:extLst>
          </p:cNvPr>
          <p:cNvSpPr txBox="1"/>
          <p:nvPr/>
        </p:nvSpPr>
        <p:spPr>
          <a:xfrm>
            <a:off x="8040160" y="4722396"/>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F146E02-3221-D927-E7EA-91119BDC9354}"/>
                  </a:ext>
                </a:extLst>
              </p:cNvPr>
              <p:cNvSpPr txBox="1"/>
              <p:nvPr/>
            </p:nvSpPr>
            <p:spPr>
              <a:xfrm>
                <a:off x="6973829" y="4112886"/>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6" name="TextBox 15">
                <a:extLst>
                  <a:ext uri="{FF2B5EF4-FFF2-40B4-BE49-F238E27FC236}">
                    <a16:creationId xmlns:a16="http://schemas.microsoft.com/office/drawing/2014/main" id="{9F146E02-3221-D927-E7EA-91119BDC9354}"/>
                  </a:ext>
                </a:extLst>
              </p:cNvPr>
              <p:cNvSpPr txBox="1">
                <a:spLocks noRot="1" noChangeAspect="1" noMove="1" noResize="1" noEditPoints="1" noAdjustHandles="1" noChangeArrowheads="1" noChangeShapeType="1" noTextEdit="1"/>
              </p:cNvSpPr>
              <p:nvPr/>
            </p:nvSpPr>
            <p:spPr>
              <a:xfrm>
                <a:off x="6973829" y="4112886"/>
                <a:ext cx="856527"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2BBF1DE-4B3E-A01C-B86F-1ACC80365843}"/>
                  </a:ext>
                </a:extLst>
              </p:cNvPr>
              <p:cNvSpPr txBox="1"/>
              <p:nvPr/>
            </p:nvSpPr>
            <p:spPr>
              <a:xfrm>
                <a:off x="6973828" y="51788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7" name="TextBox 16">
                <a:extLst>
                  <a:ext uri="{FF2B5EF4-FFF2-40B4-BE49-F238E27FC236}">
                    <a16:creationId xmlns:a16="http://schemas.microsoft.com/office/drawing/2014/main" id="{E2BBF1DE-4B3E-A01C-B86F-1ACC80365843}"/>
                  </a:ext>
                </a:extLst>
              </p:cNvPr>
              <p:cNvSpPr txBox="1">
                <a:spLocks noRot="1" noChangeAspect="1" noMove="1" noResize="1" noEditPoints="1" noAdjustHandles="1" noChangeArrowheads="1" noChangeShapeType="1" noTextEdit="1"/>
              </p:cNvSpPr>
              <p:nvPr/>
            </p:nvSpPr>
            <p:spPr>
              <a:xfrm>
                <a:off x="6973828" y="517888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910133B0-4B62-9077-B7EC-C42AB94F686C}"/>
                  </a:ext>
                </a:extLst>
              </p:cNvPr>
              <p:cNvSpPr txBox="1"/>
              <p:nvPr/>
            </p:nvSpPr>
            <p:spPr>
              <a:xfrm>
                <a:off x="8785191" y="4020940"/>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8" name="TextBox 17">
                <a:extLst>
                  <a:ext uri="{FF2B5EF4-FFF2-40B4-BE49-F238E27FC236}">
                    <a16:creationId xmlns:a16="http://schemas.microsoft.com/office/drawing/2014/main" id="{910133B0-4B62-9077-B7EC-C42AB94F686C}"/>
                  </a:ext>
                </a:extLst>
              </p:cNvPr>
              <p:cNvSpPr txBox="1">
                <a:spLocks noRot="1" noChangeAspect="1" noMove="1" noResize="1" noEditPoints="1" noAdjustHandles="1" noChangeArrowheads="1" noChangeShapeType="1" noTextEdit="1"/>
              </p:cNvSpPr>
              <p:nvPr/>
            </p:nvSpPr>
            <p:spPr>
              <a:xfrm>
                <a:off x="8785191" y="4020940"/>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2D3D25C5-F90D-D155-BE5D-E77B2579C70A}"/>
                  </a:ext>
                </a:extLst>
              </p:cNvPr>
              <p:cNvSpPr txBox="1"/>
              <p:nvPr/>
            </p:nvSpPr>
            <p:spPr>
              <a:xfrm>
                <a:off x="8352559" y="4585036"/>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9" name="TextBox 18">
                <a:extLst>
                  <a:ext uri="{FF2B5EF4-FFF2-40B4-BE49-F238E27FC236}">
                    <a16:creationId xmlns:a16="http://schemas.microsoft.com/office/drawing/2014/main" id="{2D3D25C5-F90D-D155-BE5D-E77B2579C70A}"/>
                  </a:ext>
                </a:extLst>
              </p:cNvPr>
              <p:cNvSpPr txBox="1">
                <a:spLocks noRot="1" noChangeAspect="1" noMove="1" noResize="1" noEditPoints="1" noAdjustHandles="1" noChangeArrowheads="1" noChangeShapeType="1" noTextEdit="1"/>
              </p:cNvSpPr>
              <p:nvPr/>
            </p:nvSpPr>
            <p:spPr>
              <a:xfrm>
                <a:off x="8352559" y="4585036"/>
                <a:ext cx="856527" cy="769441"/>
              </a:xfrm>
              <a:prstGeom prst="rect">
                <a:avLst/>
              </a:prstGeom>
              <a:blipFill>
                <a:blip r:embed="rId7"/>
                <a:stretch>
                  <a:fillRect/>
                </a:stretch>
              </a:blipFill>
            </p:spPr>
            <p:txBody>
              <a:bodyPr/>
              <a:lstStyle/>
              <a:p>
                <a:r>
                  <a:rPr lang="en-US">
                    <a:noFill/>
                  </a:rPr>
                  <a:t> </a:t>
                </a:r>
              </a:p>
            </p:txBody>
          </p:sp>
        </mc:Fallback>
      </mc:AlternateContent>
      <p:sp>
        <p:nvSpPr>
          <p:cNvPr id="24" name="Arrow: Circular 23">
            <a:extLst>
              <a:ext uri="{FF2B5EF4-FFF2-40B4-BE49-F238E27FC236}">
                <a16:creationId xmlns:a16="http://schemas.microsoft.com/office/drawing/2014/main" id="{2C457B3F-387B-5B16-2CE0-2991B293D4DC}"/>
              </a:ext>
            </a:extLst>
          </p:cNvPr>
          <p:cNvSpPr/>
          <p:nvPr/>
        </p:nvSpPr>
        <p:spPr>
          <a:xfrm rot="5400000">
            <a:off x="9037956" y="4112649"/>
            <a:ext cx="1150120" cy="1333537"/>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F3B248BA-66EE-429C-B4A7-4547B2506166}"/>
                  </a:ext>
                </a:extLst>
              </p:cNvPr>
              <p:cNvSpPr txBox="1"/>
              <p:nvPr/>
            </p:nvSpPr>
            <p:spPr>
              <a:xfrm>
                <a:off x="10218463" y="4544677"/>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=1</m:t>
                      </m:r>
                    </m:oMath>
                  </m:oMathPara>
                </a14:m>
                <a:endParaRPr lang="en-US" sz="2400" dirty="0">
                  <a:solidFill>
                    <a:srgbClr val="0070C0"/>
                  </a:solidFill>
                </a:endParaRPr>
              </a:p>
            </p:txBody>
          </p:sp>
        </mc:Choice>
        <mc:Fallback>
          <p:sp>
            <p:nvSpPr>
              <p:cNvPr id="25" name="TextBox 24">
                <a:extLst>
                  <a:ext uri="{FF2B5EF4-FFF2-40B4-BE49-F238E27FC236}">
                    <a16:creationId xmlns:a16="http://schemas.microsoft.com/office/drawing/2014/main" id="{F3B248BA-66EE-429C-B4A7-4547B2506166}"/>
                  </a:ext>
                </a:extLst>
              </p:cNvPr>
              <p:cNvSpPr txBox="1">
                <a:spLocks noRot="1" noChangeAspect="1" noMove="1" noResize="1" noEditPoints="1" noAdjustHandles="1" noChangeArrowheads="1" noChangeShapeType="1" noTextEdit="1"/>
              </p:cNvSpPr>
              <p:nvPr/>
            </p:nvSpPr>
            <p:spPr>
              <a:xfrm>
                <a:off x="10218463" y="4544677"/>
                <a:ext cx="1177214" cy="461665"/>
              </a:xfrm>
              <a:prstGeom prst="rect">
                <a:avLst/>
              </a:prstGeom>
              <a:blipFill>
                <a:blip r:embed="rId8"/>
                <a:stretch>
                  <a:fillRect/>
                </a:stretch>
              </a:blipFill>
            </p:spPr>
            <p:txBody>
              <a:bodyPr/>
              <a:lstStyle/>
              <a:p>
                <a:r>
                  <a:rPr lang="en-US">
                    <a:noFill/>
                  </a:rPr>
                  <a:t> </a:t>
                </a:r>
              </a:p>
            </p:txBody>
          </p:sp>
        </mc:Fallback>
      </mc:AlternateContent>
      <p:sp>
        <p:nvSpPr>
          <p:cNvPr id="26" name="Arrow: Circular 25">
            <a:extLst>
              <a:ext uri="{FF2B5EF4-FFF2-40B4-BE49-F238E27FC236}">
                <a16:creationId xmlns:a16="http://schemas.microsoft.com/office/drawing/2014/main" id="{5F71DA4E-5D24-2598-0A31-2295586F7056}"/>
              </a:ext>
            </a:extLst>
          </p:cNvPr>
          <p:cNvSpPr/>
          <p:nvPr/>
        </p:nvSpPr>
        <p:spPr>
          <a:xfrm rot="10800000" flipV="1">
            <a:off x="7549988" y="2649070"/>
            <a:ext cx="1150120" cy="1353406"/>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99114780-5FF5-06FC-617B-5AC472598EC8}"/>
                  </a:ext>
                </a:extLst>
              </p:cNvPr>
              <p:cNvSpPr txBox="1"/>
              <p:nvPr/>
            </p:nvSpPr>
            <p:spPr>
              <a:xfrm>
                <a:off x="7536441" y="2240292"/>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p:sp>
            <p:nvSpPr>
              <p:cNvPr id="27" name="TextBox 26">
                <a:extLst>
                  <a:ext uri="{FF2B5EF4-FFF2-40B4-BE49-F238E27FC236}">
                    <a16:creationId xmlns:a16="http://schemas.microsoft.com/office/drawing/2014/main" id="{99114780-5FF5-06FC-617B-5AC472598EC8}"/>
                  </a:ext>
                </a:extLst>
              </p:cNvPr>
              <p:cNvSpPr txBox="1">
                <a:spLocks noRot="1" noChangeAspect="1" noMove="1" noResize="1" noEditPoints="1" noAdjustHandles="1" noChangeArrowheads="1" noChangeShapeType="1" noTextEdit="1"/>
              </p:cNvSpPr>
              <p:nvPr/>
            </p:nvSpPr>
            <p:spPr>
              <a:xfrm>
                <a:off x="7536441" y="2240292"/>
                <a:ext cx="1177214" cy="461665"/>
              </a:xfrm>
              <a:prstGeom prst="rect">
                <a:avLst/>
              </a:prstGeom>
              <a:blipFill>
                <a:blip r:embed="rId9"/>
                <a:stretch>
                  <a:fillRect/>
                </a:stretch>
              </a:blipFill>
            </p:spPr>
            <p:txBody>
              <a:bodyPr/>
              <a:lstStyle/>
              <a:p>
                <a:r>
                  <a:rPr lang="en-US">
                    <a:noFill/>
                  </a:rPr>
                  <a:t> </a:t>
                </a:r>
              </a:p>
            </p:txBody>
          </p:sp>
        </mc:Fallback>
      </mc:AlternateContent>
      <p:sp>
        <p:nvSpPr>
          <p:cNvPr id="28" name="Arrow: Circular 27">
            <a:extLst>
              <a:ext uri="{FF2B5EF4-FFF2-40B4-BE49-F238E27FC236}">
                <a16:creationId xmlns:a16="http://schemas.microsoft.com/office/drawing/2014/main" id="{4B2AC84E-0619-F355-D518-0C4B4C4A5DC6}"/>
              </a:ext>
            </a:extLst>
          </p:cNvPr>
          <p:cNvSpPr/>
          <p:nvPr/>
        </p:nvSpPr>
        <p:spPr>
          <a:xfrm rot="16200000" flipH="1">
            <a:off x="5975364" y="4153225"/>
            <a:ext cx="1150120" cy="1333537"/>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8FF3D8AE-37A6-C3BF-2865-9830E460393C}"/>
                  </a:ext>
                </a:extLst>
              </p:cNvPr>
              <p:cNvSpPr txBox="1"/>
              <p:nvPr/>
            </p:nvSpPr>
            <p:spPr>
              <a:xfrm>
                <a:off x="4920558" y="4795518"/>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p:sp>
            <p:nvSpPr>
              <p:cNvPr id="29" name="TextBox 28">
                <a:extLst>
                  <a:ext uri="{FF2B5EF4-FFF2-40B4-BE49-F238E27FC236}">
                    <a16:creationId xmlns:a16="http://schemas.microsoft.com/office/drawing/2014/main" id="{8FF3D8AE-37A6-C3BF-2865-9830E460393C}"/>
                  </a:ext>
                </a:extLst>
              </p:cNvPr>
              <p:cNvSpPr txBox="1">
                <a:spLocks noRot="1" noChangeAspect="1" noMove="1" noResize="1" noEditPoints="1" noAdjustHandles="1" noChangeArrowheads="1" noChangeShapeType="1" noTextEdit="1"/>
              </p:cNvSpPr>
              <p:nvPr/>
            </p:nvSpPr>
            <p:spPr>
              <a:xfrm>
                <a:off x="4920558" y="4795518"/>
                <a:ext cx="1177214" cy="461665"/>
              </a:xfrm>
              <a:prstGeom prst="rect">
                <a:avLst/>
              </a:prstGeom>
              <a:blipFill>
                <a:blip r:embed="rId10"/>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ACA66A96-1B00-40F1-4F69-53E527DB2244}"/>
              </a:ext>
            </a:extLst>
          </p:cNvPr>
          <p:cNvCxnSpPr>
            <a:cxnSpLocks/>
          </p:cNvCxnSpPr>
          <p:nvPr/>
        </p:nvCxnSpPr>
        <p:spPr>
          <a:xfrm>
            <a:off x="7334755" y="4132938"/>
            <a:ext cx="4198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106AF8C-2CE4-E269-07E7-96135E616035}"/>
              </a:ext>
            </a:extLst>
          </p:cNvPr>
          <p:cNvCxnSpPr>
            <a:cxnSpLocks/>
          </p:cNvCxnSpPr>
          <p:nvPr/>
        </p:nvCxnSpPr>
        <p:spPr>
          <a:xfrm>
            <a:off x="7348302" y="4132938"/>
            <a:ext cx="0" cy="376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90FBF85-ED6D-F674-08BE-AFC0F024F7D2}"/>
              </a:ext>
            </a:extLst>
          </p:cNvPr>
          <p:cNvCxnSpPr>
            <a:cxnSpLocks/>
          </p:cNvCxnSpPr>
          <p:nvPr/>
        </p:nvCxnSpPr>
        <p:spPr>
          <a:xfrm flipV="1">
            <a:off x="7348302" y="3727875"/>
            <a:ext cx="0" cy="405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CA008B3-5BB0-1B82-22DF-237D7BCC44EB}"/>
              </a:ext>
            </a:extLst>
          </p:cNvPr>
          <p:cNvCxnSpPr>
            <a:cxnSpLocks/>
          </p:cNvCxnSpPr>
          <p:nvPr/>
        </p:nvCxnSpPr>
        <p:spPr>
          <a:xfrm>
            <a:off x="9119937" y="3574566"/>
            <a:ext cx="4198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ED56B0-1ABB-A0DF-845A-8DBFD97A9AD5}"/>
              </a:ext>
            </a:extLst>
          </p:cNvPr>
          <p:cNvCxnSpPr>
            <a:cxnSpLocks/>
          </p:cNvCxnSpPr>
          <p:nvPr/>
        </p:nvCxnSpPr>
        <p:spPr>
          <a:xfrm>
            <a:off x="9133484" y="3574566"/>
            <a:ext cx="0" cy="376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DC1004F-797D-5CE8-39CA-4574B42E2766}"/>
              </a:ext>
            </a:extLst>
          </p:cNvPr>
          <p:cNvCxnSpPr>
            <a:cxnSpLocks/>
          </p:cNvCxnSpPr>
          <p:nvPr/>
        </p:nvCxnSpPr>
        <p:spPr>
          <a:xfrm flipH="1">
            <a:off x="8683239" y="3574566"/>
            <a:ext cx="4502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1B55421-6D9B-7BFD-EDEF-33BCFF6B4F5C}"/>
              </a:ext>
            </a:extLst>
          </p:cNvPr>
          <p:cNvCxnSpPr>
            <a:endCxn id="5" idx="1"/>
          </p:cNvCxnSpPr>
          <p:nvPr/>
        </p:nvCxnSpPr>
        <p:spPr>
          <a:xfrm>
            <a:off x="3633537" y="3429000"/>
            <a:ext cx="3054606" cy="25033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8" name="Straight Arrow Connector 7">
            <a:extLst>
              <a:ext uri="{FF2B5EF4-FFF2-40B4-BE49-F238E27FC236}">
                <a16:creationId xmlns:a16="http://schemas.microsoft.com/office/drawing/2014/main" id="{0F799269-351C-4469-DD4A-C60BAEE2F52A}"/>
              </a:ext>
            </a:extLst>
          </p:cNvPr>
          <p:cNvCxnSpPr>
            <a:cxnSpLocks/>
            <a:endCxn id="13" idx="1"/>
          </p:cNvCxnSpPr>
          <p:nvPr/>
        </p:nvCxnSpPr>
        <p:spPr>
          <a:xfrm>
            <a:off x="3633537" y="3429000"/>
            <a:ext cx="4439640" cy="25033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Arrow Connector 10">
            <a:extLst>
              <a:ext uri="{FF2B5EF4-FFF2-40B4-BE49-F238E27FC236}">
                <a16:creationId xmlns:a16="http://schemas.microsoft.com/office/drawing/2014/main" id="{43056A34-0356-2424-44C0-CD138D2E0D17}"/>
              </a:ext>
            </a:extLst>
          </p:cNvPr>
          <p:cNvCxnSpPr>
            <a:cxnSpLocks/>
            <a:endCxn id="14" idx="1"/>
          </p:cNvCxnSpPr>
          <p:nvPr/>
        </p:nvCxnSpPr>
        <p:spPr>
          <a:xfrm>
            <a:off x="3717758" y="3429000"/>
            <a:ext cx="2909670" cy="159273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EBE601AC-BB32-DE3A-FEB4-CC3AAF60F063}"/>
              </a:ext>
            </a:extLst>
          </p:cNvPr>
          <p:cNvCxnSpPr>
            <a:cxnSpLocks/>
            <a:endCxn id="15" idx="1"/>
          </p:cNvCxnSpPr>
          <p:nvPr/>
        </p:nvCxnSpPr>
        <p:spPr>
          <a:xfrm>
            <a:off x="3717758" y="3429000"/>
            <a:ext cx="4322402" cy="15857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244890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5A111-7992-FF85-E18A-54A1E716DC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F9AE2-3334-A5A8-9825-BB876D1F87AC}"/>
              </a:ext>
            </a:extLst>
          </p:cNvPr>
          <p:cNvSpPr>
            <a:spLocks noGrp="1"/>
          </p:cNvSpPr>
          <p:nvPr>
            <p:ph type="title"/>
          </p:nvPr>
        </p:nvSpPr>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B91B2B-BF32-3AF2-503D-28D8B11C8C76}"/>
                  </a:ext>
                </a:extLst>
              </p:cNvPr>
              <p:cNvSpPr>
                <a:spLocks noGrp="1"/>
              </p:cNvSpPr>
              <p:nvPr>
                <p:ph idx="1"/>
              </p:nvPr>
            </p:nvSpPr>
            <p:spPr>
              <a:xfrm>
                <a:off x="796276" y="2470490"/>
                <a:ext cx="5032469" cy="3870339"/>
              </a:xfrm>
            </p:spPr>
            <p:txBody>
              <a:bodyPr>
                <a:normAutofit/>
              </a:bodyPr>
              <a:lstStyle/>
              <a:p>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solidFill>
                              <a:srgbClr val="D2A000"/>
                            </a:solidFill>
                            <a:latin typeface="Cambria Math" panose="02040503050406030204" pitchFamily="18" charset="0"/>
                          </a:rPr>
                          <m:t>𝑆</m:t>
                        </m:r>
                        <m:r>
                          <a:rPr lang="en-US" sz="3200" b="0" i="1" smtClean="0">
                            <a:latin typeface="Cambria Math" panose="02040503050406030204" pitchFamily="18" charset="0"/>
                          </a:rPr>
                          <m:t>,</m:t>
                        </m:r>
                        <m:r>
                          <a:rPr lang="en-US" sz="3200" b="0" i="1" smtClean="0">
                            <a:solidFill>
                              <a:srgbClr val="C00000"/>
                            </a:solidFill>
                            <a:latin typeface="Cambria Math" panose="02040503050406030204" pitchFamily="18" charset="0"/>
                          </a:rPr>
                          <m:t>𝐴</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𝑅</m:t>
                        </m:r>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 </m:t>
                        </m:r>
                      </m:e>
                    </m:d>
                  </m:oMath>
                </a14:m>
                <a:endParaRPr lang="en-US" sz="3200" b="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b="0" i="1" dirty="0" smtClean="0">
                        <a:latin typeface="Cambria Math" panose="02040503050406030204" pitchFamily="18" charset="0"/>
                      </a:rPr>
                      <m:t>{</m:t>
                    </m:r>
                    <m:r>
                      <a:rPr lang="en-US" sz="2800" b="0" i="1" dirty="0" smtClean="0">
                        <a:solidFill>
                          <a:srgbClr val="D2A000"/>
                        </a:solidFill>
                        <a:latin typeface="Cambria Math" panose="02040503050406030204" pitchFamily="18" charset="0"/>
                      </a:rPr>
                      <m:t>0,1,2,3</m:t>
                    </m:r>
                    <m:r>
                      <a:rPr lang="en-US" sz="2800" b="0" i="1" dirty="0" smtClean="0">
                        <a:latin typeface="Cambria Math" panose="02040503050406030204" pitchFamily="18" charset="0"/>
                      </a:rPr>
                      <m:t>}</m:t>
                    </m:r>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𝐴</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smtClean="0">
                            <a:solidFill>
                              <a:srgbClr val="C00000"/>
                            </a:solidFill>
                            <a:latin typeface="Cambria Math" panose="02040503050406030204" pitchFamily="18" charset="0"/>
                          </a:rPr>
                          <m:t>0:⃪</m:t>
                        </m:r>
                        <m:r>
                          <a:rPr lang="en-US" sz="2800" b="0" i="1" smtClean="0">
                            <a:latin typeface="Cambria Math" panose="02040503050406030204" pitchFamily="18" charset="0"/>
                          </a:rPr>
                          <m:t>, </m:t>
                        </m:r>
                        <m:r>
                          <a:rPr lang="en-US" sz="2800" i="1" smtClean="0">
                            <a:solidFill>
                              <a:srgbClr val="C00000"/>
                            </a:solidFill>
                            <a:latin typeface="Cambria Math" panose="02040503050406030204" pitchFamily="18" charset="0"/>
                          </a:rPr>
                          <m:t>1:↓</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2:</m:t>
                        </m:r>
                        <m:r>
                          <a:rPr lang="en-US" sz="2800" i="1" smtClean="0">
                            <a:solidFill>
                              <a:srgbClr val="C00000"/>
                            </a:solidFill>
                            <a:latin typeface="Cambria Math" panose="02040503050406030204" pitchFamily="18" charset="0"/>
                          </a:rPr>
                          <m:t>→</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3:</m:t>
                        </m:r>
                        <m:r>
                          <a:rPr lang="en-US" sz="2800" i="1" smtClean="0">
                            <a:solidFill>
                              <a:srgbClr val="C00000"/>
                            </a:solidFill>
                            <a:latin typeface="Cambria Math" panose="02040503050406030204" pitchFamily="18" charset="0"/>
                          </a:rPr>
                          <m:t>↑</m:t>
                        </m:r>
                      </m:e>
                    </m:d>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i="1">
                        <a:solidFill>
                          <a:srgbClr val="C00000"/>
                        </a:solidFill>
                        <a:latin typeface="Cambria Math" panose="02040503050406030204" pitchFamily="18" charset="0"/>
                      </a:rPr>
                      <m:t>𝐴</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oMath>
                </a14:m>
                <a:r>
                  <a:rPr lang="en-US" sz="2800" b="1" dirty="0"/>
                  <a:t>: </a:t>
                </a:r>
              </a:p>
              <a:p>
                <a:pPr lvl="1"/>
                <a14:m>
                  <m:oMath xmlns:m="http://schemas.openxmlformats.org/officeDocument/2006/math">
                    <m:r>
                      <a:rPr lang="en-US" sz="2800" b="0" i="1" smtClean="0">
                        <a:solidFill>
                          <a:srgbClr val="0070C0"/>
                        </a:solidFill>
                        <a:latin typeface="Cambria Math" panose="02040503050406030204" pitchFamily="18" charset="0"/>
                      </a:rPr>
                      <m:t>𝑅</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𝐴</m:t>
                    </m:r>
                  </m:oMath>
                </a14:m>
                <a:r>
                  <a:rPr lang="en-US" sz="2800" b="1" dirty="0"/>
                  <a:t>: </a:t>
                </a:r>
                <a:r>
                  <a:rPr lang="en-US" sz="2800" dirty="0"/>
                  <a:t> </a:t>
                </a:r>
              </a:p>
            </p:txBody>
          </p:sp>
        </mc:Choice>
        <mc:Fallback>
          <p:sp>
            <p:nvSpPr>
              <p:cNvPr id="3" name="Content Placeholder 2">
                <a:extLst>
                  <a:ext uri="{FF2B5EF4-FFF2-40B4-BE49-F238E27FC236}">
                    <a16:creationId xmlns:a16="http://schemas.microsoft.com/office/drawing/2014/main" id="{AEB91B2B-BF32-3AF2-503D-28D8B11C8C76}"/>
                  </a:ext>
                </a:extLst>
              </p:cNvPr>
              <p:cNvSpPr>
                <a:spLocks noGrp="1" noRot="1" noChangeAspect="1" noMove="1" noResize="1" noEditPoints="1" noAdjustHandles="1" noChangeArrowheads="1" noChangeShapeType="1" noTextEdit="1"/>
              </p:cNvSpPr>
              <p:nvPr>
                <p:ph idx="1"/>
              </p:nvPr>
            </p:nvSpPr>
            <p:spPr>
              <a:xfrm>
                <a:off x="796276" y="2470490"/>
                <a:ext cx="5032469" cy="3870339"/>
              </a:xfrm>
              <a:blipFill>
                <a:blip r:embed="rId2"/>
                <a:stretch>
                  <a:fillRect/>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E24AB311-14A7-3F4E-D322-60E6008754E6}"/>
              </a:ext>
            </a:extLst>
          </p:cNvPr>
          <p:cNvPicPr>
            <a:picLocks noChangeAspect="1"/>
          </p:cNvPicPr>
          <p:nvPr/>
        </p:nvPicPr>
        <p:blipFill>
          <a:blip r:embed="rId3"/>
          <a:srcRect l="1027" r="1027"/>
          <a:stretch/>
        </p:blipFill>
        <p:spPr>
          <a:xfrm>
            <a:off x="6693461" y="3419739"/>
            <a:ext cx="2759432" cy="2764492"/>
          </a:xfrm>
          <a:prstGeom prst="rect">
            <a:avLst/>
          </a:prstGeom>
        </p:spPr>
      </p:pic>
      <p:sp>
        <p:nvSpPr>
          <p:cNvPr id="5" name="TextBox 4">
            <a:extLst>
              <a:ext uri="{FF2B5EF4-FFF2-40B4-BE49-F238E27FC236}">
                <a16:creationId xmlns:a16="http://schemas.microsoft.com/office/drawing/2014/main" id="{653D23FB-7F8D-9546-C70D-52C061B78B0B}"/>
              </a:ext>
            </a:extLst>
          </p:cNvPr>
          <p:cNvSpPr txBox="1"/>
          <p:nvPr/>
        </p:nvSpPr>
        <p:spPr>
          <a:xfrm>
            <a:off x="6688143" y="3386948"/>
            <a:ext cx="856527" cy="584775"/>
          </a:xfrm>
          <a:prstGeom prst="rect">
            <a:avLst/>
          </a:prstGeom>
          <a:noFill/>
        </p:spPr>
        <p:txBody>
          <a:bodyPr wrap="square" rtlCol="0">
            <a:spAutoFit/>
          </a:bodyPr>
          <a:lstStyle/>
          <a:p>
            <a:r>
              <a:rPr lang="en-US" sz="3200" dirty="0">
                <a:solidFill>
                  <a:srgbClr val="D2A000"/>
                </a:solidFill>
              </a:rPr>
              <a:t>0</a:t>
            </a:r>
          </a:p>
        </p:txBody>
      </p:sp>
      <p:sp>
        <p:nvSpPr>
          <p:cNvPr id="13" name="TextBox 12">
            <a:extLst>
              <a:ext uri="{FF2B5EF4-FFF2-40B4-BE49-F238E27FC236}">
                <a16:creationId xmlns:a16="http://schemas.microsoft.com/office/drawing/2014/main" id="{B66541C9-5896-FEBA-4675-DC4B6CC3E557}"/>
              </a:ext>
            </a:extLst>
          </p:cNvPr>
          <p:cNvSpPr txBox="1"/>
          <p:nvPr/>
        </p:nvSpPr>
        <p:spPr>
          <a:xfrm>
            <a:off x="8073177" y="3386948"/>
            <a:ext cx="856527" cy="584775"/>
          </a:xfrm>
          <a:prstGeom prst="rect">
            <a:avLst/>
          </a:prstGeom>
          <a:noFill/>
        </p:spPr>
        <p:txBody>
          <a:bodyPr wrap="square" rtlCol="0">
            <a:spAutoFit/>
          </a:bodyPr>
          <a:lstStyle/>
          <a:p>
            <a:r>
              <a:rPr lang="en-US" sz="3200" dirty="0">
                <a:solidFill>
                  <a:srgbClr val="D2A000"/>
                </a:solidFill>
              </a:rPr>
              <a:t>1</a:t>
            </a:r>
          </a:p>
        </p:txBody>
      </p:sp>
      <p:sp>
        <p:nvSpPr>
          <p:cNvPr id="14" name="TextBox 13">
            <a:extLst>
              <a:ext uri="{FF2B5EF4-FFF2-40B4-BE49-F238E27FC236}">
                <a16:creationId xmlns:a16="http://schemas.microsoft.com/office/drawing/2014/main" id="{FE1EA536-1A88-B262-3BF6-6ED648D3D882}"/>
              </a:ext>
            </a:extLst>
          </p:cNvPr>
          <p:cNvSpPr txBox="1"/>
          <p:nvPr/>
        </p:nvSpPr>
        <p:spPr>
          <a:xfrm>
            <a:off x="6627428" y="4729343"/>
            <a:ext cx="856527" cy="584775"/>
          </a:xfrm>
          <a:prstGeom prst="rect">
            <a:avLst/>
          </a:prstGeom>
          <a:noFill/>
        </p:spPr>
        <p:txBody>
          <a:bodyPr wrap="square" rtlCol="0">
            <a:spAutoFit/>
          </a:bodyPr>
          <a:lstStyle/>
          <a:p>
            <a:r>
              <a:rPr lang="en-US" sz="3200" dirty="0">
                <a:solidFill>
                  <a:srgbClr val="D2A000"/>
                </a:solidFill>
              </a:rPr>
              <a:t>2</a:t>
            </a:r>
          </a:p>
        </p:txBody>
      </p:sp>
      <p:sp>
        <p:nvSpPr>
          <p:cNvPr id="15" name="TextBox 14">
            <a:extLst>
              <a:ext uri="{FF2B5EF4-FFF2-40B4-BE49-F238E27FC236}">
                <a16:creationId xmlns:a16="http://schemas.microsoft.com/office/drawing/2014/main" id="{F53CB570-6530-6BC3-EEC9-2AC1AA544945}"/>
              </a:ext>
            </a:extLst>
          </p:cNvPr>
          <p:cNvSpPr txBox="1"/>
          <p:nvPr/>
        </p:nvSpPr>
        <p:spPr>
          <a:xfrm>
            <a:off x="8040160" y="4722396"/>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B665C59-9160-71EF-1254-1B936998AFE3}"/>
                  </a:ext>
                </a:extLst>
              </p:cNvPr>
              <p:cNvSpPr txBox="1"/>
              <p:nvPr/>
            </p:nvSpPr>
            <p:spPr>
              <a:xfrm>
                <a:off x="6973829" y="4112886"/>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6" name="TextBox 15">
                <a:extLst>
                  <a:ext uri="{FF2B5EF4-FFF2-40B4-BE49-F238E27FC236}">
                    <a16:creationId xmlns:a16="http://schemas.microsoft.com/office/drawing/2014/main" id="{4B665C59-9160-71EF-1254-1B936998AFE3}"/>
                  </a:ext>
                </a:extLst>
              </p:cNvPr>
              <p:cNvSpPr txBox="1">
                <a:spLocks noRot="1" noChangeAspect="1" noMove="1" noResize="1" noEditPoints="1" noAdjustHandles="1" noChangeArrowheads="1" noChangeShapeType="1" noTextEdit="1"/>
              </p:cNvSpPr>
              <p:nvPr/>
            </p:nvSpPr>
            <p:spPr>
              <a:xfrm>
                <a:off x="6973829" y="4112886"/>
                <a:ext cx="856527"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22C1A884-840E-D965-1D23-74353DE158E5}"/>
                  </a:ext>
                </a:extLst>
              </p:cNvPr>
              <p:cNvSpPr txBox="1"/>
              <p:nvPr/>
            </p:nvSpPr>
            <p:spPr>
              <a:xfrm>
                <a:off x="6973828" y="51788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7" name="TextBox 16">
                <a:extLst>
                  <a:ext uri="{FF2B5EF4-FFF2-40B4-BE49-F238E27FC236}">
                    <a16:creationId xmlns:a16="http://schemas.microsoft.com/office/drawing/2014/main" id="{22C1A884-840E-D965-1D23-74353DE158E5}"/>
                  </a:ext>
                </a:extLst>
              </p:cNvPr>
              <p:cNvSpPr txBox="1">
                <a:spLocks noRot="1" noChangeAspect="1" noMove="1" noResize="1" noEditPoints="1" noAdjustHandles="1" noChangeArrowheads="1" noChangeShapeType="1" noTextEdit="1"/>
              </p:cNvSpPr>
              <p:nvPr/>
            </p:nvSpPr>
            <p:spPr>
              <a:xfrm>
                <a:off x="6973828" y="517888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C0E6A262-9622-F548-BC52-646C3BFE2BAA}"/>
                  </a:ext>
                </a:extLst>
              </p:cNvPr>
              <p:cNvSpPr txBox="1"/>
              <p:nvPr/>
            </p:nvSpPr>
            <p:spPr>
              <a:xfrm>
                <a:off x="8785191" y="4020940"/>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8" name="TextBox 17">
                <a:extLst>
                  <a:ext uri="{FF2B5EF4-FFF2-40B4-BE49-F238E27FC236}">
                    <a16:creationId xmlns:a16="http://schemas.microsoft.com/office/drawing/2014/main" id="{C0E6A262-9622-F548-BC52-646C3BFE2BAA}"/>
                  </a:ext>
                </a:extLst>
              </p:cNvPr>
              <p:cNvSpPr txBox="1">
                <a:spLocks noRot="1" noChangeAspect="1" noMove="1" noResize="1" noEditPoints="1" noAdjustHandles="1" noChangeArrowheads="1" noChangeShapeType="1" noTextEdit="1"/>
              </p:cNvSpPr>
              <p:nvPr/>
            </p:nvSpPr>
            <p:spPr>
              <a:xfrm>
                <a:off x="8785191" y="4020940"/>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121E20EF-ADC2-79CB-D90D-5D529418EFDE}"/>
                  </a:ext>
                </a:extLst>
              </p:cNvPr>
              <p:cNvSpPr txBox="1"/>
              <p:nvPr/>
            </p:nvSpPr>
            <p:spPr>
              <a:xfrm>
                <a:off x="8352559" y="4585036"/>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9" name="TextBox 18">
                <a:extLst>
                  <a:ext uri="{FF2B5EF4-FFF2-40B4-BE49-F238E27FC236}">
                    <a16:creationId xmlns:a16="http://schemas.microsoft.com/office/drawing/2014/main" id="{121E20EF-ADC2-79CB-D90D-5D529418EFDE}"/>
                  </a:ext>
                </a:extLst>
              </p:cNvPr>
              <p:cNvSpPr txBox="1">
                <a:spLocks noRot="1" noChangeAspect="1" noMove="1" noResize="1" noEditPoints="1" noAdjustHandles="1" noChangeArrowheads="1" noChangeShapeType="1" noTextEdit="1"/>
              </p:cNvSpPr>
              <p:nvPr/>
            </p:nvSpPr>
            <p:spPr>
              <a:xfrm>
                <a:off x="8352559" y="4585036"/>
                <a:ext cx="856527" cy="769441"/>
              </a:xfrm>
              <a:prstGeom prst="rect">
                <a:avLst/>
              </a:prstGeom>
              <a:blipFill>
                <a:blip r:embed="rId7"/>
                <a:stretch>
                  <a:fillRect/>
                </a:stretch>
              </a:blipFill>
            </p:spPr>
            <p:txBody>
              <a:bodyPr/>
              <a:lstStyle/>
              <a:p>
                <a:r>
                  <a:rPr lang="en-US">
                    <a:noFill/>
                  </a:rPr>
                  <a:t> </a:t>
                </a:r>
              </a:p>
            </p:txBody>
          </p:sp>
        </mc:Fallback>
      </mc:AlternateContent>
      <p:sp>
        <p:nvSpPr>
          <p:cNvPr id="24" name="Arrow: Circular 23">
            <a:extLst>
              <a:ext uri="{FF2B5EF4-FFF2-40B4-BE49-F238E27FC236}">
                <a16:creationId xmlns:a16="http://schemas.microsoft.com/office/drawing/2014/main" id="{114056CD-E0E5-4B22-5C8F-88869F761EC5}"/>
              </a:ext>
            </a:extLst>
          </p:cNvPr>
          <p:cNvSpPr/>
          <p:nvPr/>
        </p:nvSpPr>
        <p:spPr>
          <a:xfrm rot="5400000">
            <a:off x="9037956" y="4112649"/>
            <a:ext cx="1150120" cy="1333537"/>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6F525949-6A9D-27A2-2162-FC64CB5779ED}"/>
                  </a:ext>
                </a:extLst>
              </p:cNvPr>
              <p:cNvSpPr txBox="1"/>
              <p:nvPr/>
            </p:nvSpPr>
            <p:spPr>
              <a:xfrm>
                <a:off x="10218463" y="4544677"/>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=1</m:t>
                      </m:r>
                    </m:oMath>
                  </m:oMathPara>
                </a14:m>
                <a:endParaRPr lang="en-US" sz="2400" dirty="0">
                  <a:solidFill>
                    <a:srgbClr val="0070C0"/>
                  </a:solidFill>
                </a:endParaRPr>
              </a:p>
            </p:txBody>
          </p:sp>
        </mc:Choice>
        <mc:Fallback>
          <p:sp>
            <p:nvSpPr>
              <p:cNvPr id="25" name="TextBox 24">
                <a:extLst>
                  <a:ext uri="{FF2B5EF4-FFF2-40B4-BE49-F238E27FC236}">
                    <a16:creationId xmlns:a16="http://schemas.microsoft.com/office/drawing/2014/main" id="{6F525949-6A9D-27A2-2162-FC64CB5779ED}"/>
                  </a:ext>
                </a:extLst>
              </p:cNvPr>
              <p:cNvSpPr txBox="1">
                <a:spLocks noRot="1" noChangeAspect="1" noMove="1" noResize="1" noEditPoints="1" noAdjustHandles="1" noChangeArrowheads="1" noChangeShapeType="1" noTextEdit="1"/>
              </p:cNvSpPr>
              <p:nvPr/>
            </p:nvSpPr>
            <p:spPr>
              <a:xfrm>
                <a:off x="10218463" y="4544677"/>
                <a:ext cx="1177214" cy="461665"/>
              </a:xfrm>
              <a:prstGeom prst="rect">
                <a:avLst/>
              </a:prstGeom>
              <a:blipFill>
                <a:blip r:embed="rId8"/>
                <a:stretch>
                  <a:fillRect/>
                </a:stretch>
              </a:blipFill>
            </p:spPr>
            <p:txBody>
              <a:bodyPr/>
              <a:lstStyle/>
              <a:p>
                <a:r>
                  <a:rPr lang="en-US">
                    <a:noFill/>
                  </a:rPr>
                  <a:t> </a:t>
                </a:r>
              </a:p>
            </p:txBody>
          </p:sp>
        </mc:Fallback>
      </mc:AlternateContent>
      <p:sp>
        <p:nvSpPr>
          <p:cNvPr id="26" name="Arrow: Circular 25">
            <a:extLst>
              <a:ext uri="{FF2B5EF4-FFF2-40B4-BE49-F238E27FC236}">
                <a16:creationId xmlns:a16="http://schemas.microsoft.com/office/drawing/2014/main" id="{32E90F96-4220-62B3-D5BB-4C692038A19B}"/>
              </a:ext>
            </a:extLst>
          </p:cNvPr>
          <p:cNvSpPr/>
          <p:nvPr/>
        </p:nvSpPr>
        <p:spPr>
          <a:xfrm rot="10800000" flipV="1">
            <a:off x="7549988" y="2649070"/>
            <a:ext cx="1150120" cy="1353406"/>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AB860FEA-FB2F-6A1B-DA0F-93FFEF90BEE3}"/>
                  </a:ext>
                </a:extLst>
              </p:cNvPr>
              <p:cNvSpPr txBox="1"/>
              <p:nvPr/>
            </p:nvSpPr>
            <p:spPr>
              <a:xfrm>
                <a:off x="7536441" y="2240292"/>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p:sp>
            <p:nvSpPr>
              <p:cNvPr id="27" name="TextBox 26">
                <a:extLst>
                  <a:ext uri="{FF2B5EF4-FFF2-40B4-BE49-F238E27FC236}">
                    <a16:creationId xmlns:a16="http://schemas.microsoft.com/office/drawing/2014/main" id="{AB860FEA-FB2F-6A1B-DA0F-93FFEF90BEE3}"/>
                  </a:ext>
                </a:extLst>
              </p:cNvPr>
              <p:cNvSpPr txBox="1">
                <a:spLocks noRot="1" noChangeAspect="1" noMove="1" noResize="1" noEditPoints="1" noAdjustHandles="1" noChangeArrowheads="1" noChangeShapeType="1" noTextEdit="1"/>
              </p:cNvSpPr>
              <p:nvPr/>
            </p:nvSpPr>
            <p:spPr>
              <a:xfrm>
                <a:off x="7536441" y="2240292"/>
                <a:ext cx="1177214" cy="461665"/>
              </a:xfrm>
              <a:prstGeom prst="rect">
                <a:avLst/>
              </a:prstGeom>
              <a:blipFill>
                <a:blip r:embed="rId9"/>
                <a:stretch>
                  <a:fillRect/>
                </a:stretch>
              </a:blipFill>
            </p:spPr>
            <p:txBody>
              <a:bodyPr/>
              <a:lstStyle/>
              <a:p>
                <a:r>
                  <a:rPr lang="en-US">
                    <a:noFill/>
                  </a:rPr>
                  <a:t> </a:t>
                </a:r>
              </a:p>
            </p:txBody>
          </p:sp>
        </mc:Fallback>
      </mc:AlternateContent>
      <p:sp>
        <p:nvSpPr>
          <p:cNvPr id="28" name="Arrow: Circular 27">
            <a:extLst>
              <a:ext uri="{FF2B5EF4-FFF2-40B4-BE49-F238E27FC236}">
                <a16:creationId xmlns:a16="http://schemas.microsoft.com/office/drawing/2014/main" id="{00AA8B11-CABC-6034-1AB0-B399BBF172D0}"/>
              </a:ext>
            </a:extLst>
          </p:cNvPr>
          <p:cNvSpPr/>
          <p:nvPr/>
        </p:nvSpPr>
        <p:spPr>
          <a:xfrm rot="16200000" flipH="1">
            <a:off x="5975364" y="4153225"/>
            <a:ext cx="1150120" cy="1333537"/>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2161CF11-B7E5-5777-BA4B-DF7E546964A6}"/>
                  </a:ext>
                </a:extLst>
              </p:cNvPr>
              <p:cNvSpPr txBox="1"/>
              <p:nvPr/>
            </p:nvSpPr>
            <p:spPr>
              <a:xfrm>
                <a:off x="4920558" y="4795518"/>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p:sp>
            <p:nvSpPr>
              <p:cNvPr id="29" name="TextBox 28">
                <a:extLst>
                  <a:ext uri="{FF2B5EF4-FFF2-40B4-BE49-F238E27FC236}">
                    <a16:creationId xmlns:a16="http://schemas.microsoft.com/office/drawing/2014/main" id="{2161CF11-B7E5-5777-BA4B-DF7E546964A6}"/>
                  </a:ext>
                </a:extLst>
              </p:cNvPr>
              <p:cNvSpPr txBox="1">
                <a:spLocks noRot="1" noChangeAspect="1" noMove="1" noResize="1" noEditPoints="1" noAdjustHandles="1" noChangeArrowheads="1" noChangeShapeType="1" noTextEdit="1"/>
              </p:cNvSpPr>
              <p:nvPr/>
            </p:nvSpPr>
            <p:spPr>
              <a:xfrm>
                <a:off x="4920558" y="4795518"/>
                <a:ext cx="1177214" cy="461665"/>
              </a:xfrm>
              <a:prstGeom prst="rect">
                <a:avLst/>
              </a:prstGeom>
              <a:blipFill>
                <a:blip r:embed="rId10"/>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5BA75997-146F-392E-59F3-7E72A933BEDE}"/>
              </a:ext>
            </a:extLst>
          </p:cNvPr>
          <p:cNvCxnSpPr>
            <a:cxnSpLocks/>
          </p:cNvCxnSpPr>
          <p:nvPr/>
        </p:nvCxnSpPr>
        <p:spPr>
          <a:xfrm>
            <a:off x="7334755" y="4132938"/>
            <a:ext cx="4198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619E490-4C8A-C36E-1047-6D92C3E62A57}"/>
              </a:ext>
            </a:extLst>
          </p:cNvPr>
          <p:cNvCxnSpPr>
            <a:cxnSpLocks/>
          </p:cNvCxnSpPr>
          <p:nvPr/>
        </p:nvCxnSpPr>
        <p:spPr>
          <a:xfrm>
            <a:off x="7348302" y="4132938"/>
            <a:ext cx="0" cy="376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470458C-8346-97A1-CD3A-FF9B1299C362}"/>
              </a:ext>
            </a:extLst>
          </p:cNvPr>
          <p:cNvCxnSpPr>
            <a:cxnSpLocks/>
          </p:cNvCxnSpPr>
          <p:nvPr/>
        </p:nvCxnSpPr>
        <p:spPr>
          <a:xfrm flipV="1">
            <a:off x="7348302" y="3727875"/>
            <a:ext cx="0" cy="405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9633EC4-C60B-93A4-CFE0-4690AB136BEC}"/>
              </a:ext>
            </a:extLst>
          </p:cNvPr>
          <p:cNvCxnSpPr>
            <a:cxnSpLocks/>
          </p:cNvCxnSpPr>
          <p:nvPr/>
        </p:nvCxnSpPr>
        <p:spPr>
          <a:xfrm>
            <a:off x="9119937" y="3574566"/>
            <a:ext cx="4198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395A3B-3107-0CB1-89C3-DDF71EAB6B0E}"/>
              </a:ext>
            </a:extLst>
          </p:cNvPr>
          <p:cNvCxnSpPr>
            <a:cxnSpLocks/>
          </p:cNvCxnSpPr>
          <p:nvPr/>
        </p:nvCxnSpPr>
        <p:spPr>
          <a:xfrm>
            <a:off x="9133484" y="3574566"/>
            <a:ext cx="0" cy="376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F7FDB0A-EEFF-8E60-2B33-0C5F4CD54851}"/>
              </a:ext>
            </a:extLst>
          </p:cNvPr>
          <p:cNvCxnSpPr>
            <a:cxnSpLocks/>
          </p:cNvCxnSpPr>
          <p:nvPr/>
        </p:nvCxnSpPr>
        <p:spPr>
          <a:xfrm flipH="1">
            <a:off x="8683239" y="3574566"/>
            <a:ext cx="4502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75C9D08-38D7-DEEF-8C0D-C760885364E5}"/>
              </a:ext>
            </a:extLst>
          </p:cNvPr>
          <p:cNvCxnSpPr/>
          <p:nvPr/>
        </p:nvCxnSpPr>
        <p:spPr>
          <a:xfrm>
            <a:off x="5149516" y="4020940"/>
            <a:ext cx="2067677" cy="523737"/>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8" name="Straight Arrow Connector 7">
            <a:extLst>
              <a:ext uri="{FF2B5EF4-FFF2-40B4-BE49-F238E27FC236}">
                <a16:creationId xmlns:a16="http://schemas.microsoft.com/office/drawing/2014/main" id="{A23C1BA4-A37D-C29C-07A8-B9D4A6AE12AB}"/>
              </a:ext>
            </a:extLst>
          </p:cNvPr>
          <p:cNvCxnSpPr>
            <a:cxnSpLocks/>
          </p:cNvCxnSpPr>
          <p:nvPr/>
        </p:nvCxnSpPr>
        <p:spPr>
          <a:xfrm>
            <a:off x="5149516" y="4002476"/>
            <a:ext cx="3970421" cy="507452"/>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1" name="Straight Arrow Connector 10">
            <a:extLst>
              <a:ext uri="{FF2B5EF4-FFF2-40B4-BE49-F238E27FC236}">
                <a16:creationId xmlns:a16="http://schemas.microsoft.com/office/drawing/2014/main" id="{127BE62D-B85F-AA97-9A91-001CEF7EB876}"/>
              </a:ext>
            </a:extLst>
          </p:cNvPr>
          <p:cNvCxnSpPr>
            <a:cxnSpLocks/>
          </p:cNvCxnSpPr>
          <p:nvPr/>
        </p:nvCxnSpPr>
        <p:spPr>
          <a:xfrm>
            <a:off x="5149516" y="4020940"/>
            <a:ext cx="2198786" cy="1465459"/>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1" name="Straight Arrow Connector 20">
            <a:extLst>
              <a:ext uri="{FF2B5EF4-FFF2-40B4-BE49-F238E27FC236}">
                <a16:creationId xmlns:a16="http://schemas.microsoft.com/office/drawing/2014/main" id="{9F2429C9-8F09-7C28-C84E-DFA93912EAEF}"/>
              </a:ext>
            </a:extLst>
          </p:cNvPr>
          <p:cNvCxnSpPr>
            <a:cxnSpLocks/>
          </p:cNvCxnSpPr>
          <p:nvPr/>
        </p:nvCxnSpPr>
        <p:spPr>
          <a:xfrm>
            <a:off x="5149516" y="4002476"/>
            <a:ext cx="3533723" cy="1003866"/>
          </a:xfrm>
          <a:prstGeom prst="straightConnector1">
            <a:avLst/>
          </a:prstGeom>
          <a:ln>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2138910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D2864-5646-590A-1AD2-97B34B010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B1484C-C2D4-3C22-A968-6290077CC673}"/>
              </a:ext>
            </a:extLst>
          </p:cNvPr>
          <p:cNvSpPr>
            <a:spLocks noGrp="1"/>
          </p:cNvSpPr>
          <p:nvPr>
            <p:ph type="title"/>
          </p:nvPr>
        </p:nvSpPr>
        <p:spPr/>
        <p:txBody>
          <a:bodyPr/>
          <a:lstStyle/>
          <a:p>
            <a:r>
              <a:rPr lang="en-US" dirty="0"/>
              <a:t>Back to Our Example: Frozen Lake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7B3F86-EEA6-3C68-4869-7D7DB40DC269}"/>
                  </a:ext>
                </a:extLst>
              </p:cNvPr>
              <p:cNvSpPr>
                <a:spLocks noGrp="1"/>
              </p:cNvSpPr>
              <p:nvPr>
                <p:ph idx="1"/>
              </p:nvPr>
            </p:nvSpPr>
            <p:spPr>
              <a:xfrm>
                <a:off x="796276" y="2470490"/>
                <a:ext cx="5032469" cy="3870339"/>
              </a:xfrm>
            </p:spPr>
            <p:txBody>
              <a:bodyPr>
                <a:normAutofit/>
              </a:bodyPr>
              <a:lstStyle/>
              <a:p>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solidFill>
                              <a:srgbClr val="D2A000"/>
                            </a:solidFill>
                            <a:latin typeface="Cambria Math" panose="02040503050406030204" pitchFamily="18" charset="0"/>
                          </a:rPr>
                          <m:t>𝑆</m:t>
                        </m:r>
                        <m:r>
                          <a:rPr lang="en-US" sz="3200" b="0" i="1" smtClean="0">
                            <a:latin typeface="Cambria Math" panose="02040503050406030204" pitchFamily="18" charset="0"/>
                          </a:rPr>
                          <m:t>,</m:t>
                        </m:r>
                        <m:r>
                          <a:rPr lang="en-US" sz="3200" b="0" i="1" smtClean="0">
                            <a:solidFill>
                              <a:srgbClr val="C00000"/>
                            </a:solidFill>
                            <a:latin typeface="Cambria Math" panose="02040503050406030204" pitchFamily="18" charset="0"/>
                          </a:rPr>
                          <m:t>𝐴</m:t>
                        </m:r>
                        <m:r>
                          <a:rPr lang="en-US" sz="3200" b="0" i="1" smtClean="0">
                            <a:latin typeface="Cambria Math" panose="02040503050406030204" pitchFamily="18" charset="0"/>
                          </a:rPr>
                          <m:t>,</m:t>
                        </m:r>
                        <m:r>
                          <a:rPr lang="en-US" sz="3200" b="0" i="1" smtClean="0">
                            <a:solidFill>
                              <a:srgbClr val="0070C0"/>
                            </a:solidFill>
                            <a:latin typeface="Cambria Math" panose="02040503050406030204" pitchFamily="18" charset="0"/>
                          </a:rPr>
                          <m:t>𝑅</m:t>
                        </m:r>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 </m:t>
                        </m:r>
                      </m:e>
                    </m:d>
                  </m:oMath>
                </a14:m>
                <a:endParaRPr lang="en-US" sz="3200" b="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b="0" i="1" dirty="0" smtClean="0">
                        <a:latin typeface="Cambria Math" panose="02040503050406030204" pitchFamily="18" charset="0"/>
                      </a:rPr>
                      <m:t>{</m:t>
                    </m:r>
                    <m:r>
                      <a:rPr lang="en-US" sz="2800" b="0" i="1" dirty="0" smtClean="0">
                        <a:solidFill>
                          <a:srgbClr val="D2A000"/>
                        </a:solidFill>
                        <a:latin typeface="Cambria Math" panose="02040503050406030204" pitchFamily="18" charset="0"/>
                      </a:rPr>
                      <m:t>0,1,2,3</m:t>
                    </m:r>
                    <m:r>
                      <a:rPr lang="en-US" sz="2800" b="0" i="1" dirty="0" smtClean="0">
                        <a:latin typeface="Cambria Math" panose="02040503050406030204" pitchFamily="18" charset="0"/>
                      </a:rPr>
                      <m:t>}</m:t>
                    </m:r>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𝐴</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smtClean="0">
                            <a:solidFill>
                              <a:srgbClr val="C00000"/>
                            </a:solidFill>
                            <a:latin typeface="Cambria Math" panose="02040503050406030204" pitchFamily="18" charset="0"/>
                          </a:rPr>
                          <m:t>0:⃪</m:t>
                        </m:r>
                        <m:r>
                          <a:rPr lang="en-US" sz="2800" b="0" i="1" smtClean="0">
                            <a:latin typeface="Cambria Math" panose="02040503050406030204" pitchFamily="18" charset="0"/>
                          </a:rPr>
                          <m:t>, </m:t>
                        </m:r>
                        <m:r>
                          <a:rPr lang="en-US" sz="2800" i="1" smtClean="0">
                            <a:solidFill>
                              <a:srgbClr val="C00000"/>
                            </a:solidFill>
                            <a:latin typeface="Cambria Math" panose="02040503050406030204" pitchFamily="18" charset="0"/>
                          </a:rPr>
                          <m:t>1:↓</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2:</m:t>
                        </m:r>
                        <m:r>
                          <a:rPr lang="en-US" sz="2800" i="1" smtClean="0">
                            <a:solidFill>
                              <a:srgbClr val="C00000"/>
                            </a:solidFill>
                            <a:latin typeface="Cambria Math" panose="02040503050406030204" pitchFamily="18" charset="0"/>
                          </a:rPr>
                          <m:t>→</m:t>
                        </m:r>
                        <m:r>
                          <a:rPr lang="en-US" sz="2800" b="0" i="1" smtClean="0">
                            <a:latin typeface="Cambria Math" panose="02040503050406030204" pitchFamily="18" charset="0"/>
                          </a:rPr>
                          <m:t>, </m:t>
                        </m:r>
                        <m:r>
                          <a:rPr lang="en-US" sz="2800" b="0" i="1" smtClean="0">
                            <a:solidFill>
                              <a:srgbClr val="C00000"/>
                            </a:solidFill>
                            <a:latin typeface="Cambria Math" panose="02040503050406030204" pitchFamily="18" charset="0"/>
                          </a:rPr>
                          <m:t>3:</m:t>
                        </m:r>
                        <m:r>
                          <a:rPr lang="en-US" sz="2800" i="1" smtClean="0">
                            <a:solidFill>
                              <a:srgbClr val="C00000"/>
                            </a:solidFill>
                            <a:latin typeface="Cambria Math" panose="02040503050406030204" pitchFamily="18" charset="0"/>
                          </a:rPr>
                          <m:t>↑</m:t>
                        </m:r>
                      </m:e>
                    </m:d>
                  </m:oMath>
                </a14:m>
                <a:endParaRPr lang="en-US" sz="2800" dirty="0"/>
              </a:p>
              <a:p>
                <a:pPr lvl="1"/>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𝑇</m:t>
                    </m:r>
                    <m:r>
                      <a:rPr lang="en-US" sz="2800" b="0" i="1" smtClean="0">
                        <a:latin typeface="Cambria Math" panose="02040503050406030204" pitchFamily="18" charset="0"/>
                      </a:rPr>
                      <m:t> →</m:t>
                    </m:r>
                    <m:r>
                      <a:rPr lang="en-US" sz="2800" b="0" i="1" smtClean="0">
                        <a:solidFill>
                          <a:srgbClr val="D2A000"/>
                        </a:solidFill>
                        <a:latin typeface="Cambria Math" panose="02040503050406030204" pitchFamily="18" charset="0"/>
                      </a:rPr>
                      <m:t>𝑆</m:t>
                    </m:r>
                    <m:r>
                      <a:rPr lang="en-US" sz="2800" i="1">
                        <a:latin typeface="Cambria Math" panose="02040503050406030204" pitchFamily="18" charset="0"/>
                      </a:rPr>
                      <m:t>×</m:t>
                    </m:r>
                    <m:r>
                      <a:rPr lang="en-US" sz="2800" i="1">
                        <a:solidFill>
                          <a:srgbClr val="C00000"/>
                        </a:solidFill>
                        <a:latin typeface="Cambria Math" panose="02040503050406030204" pitchFamily="18" charset="0"/>
                      </a:rPr>
                      <m:t>𝐴</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oMath>
                </a14:m>
                <a:r>
                  <a:rPr lang="en-US" sz="2800" b="1" dirty="0"/>
                  <a:t>: </a:t>
                </a:r>
              </a:p>
              <a:p>
                <a:pPr lvl="1"/>
                <a14:m>
                  <m:oMath xmlns:m="http://schemas.openxmlformats.org/officeDocument/2006/math">
                    <m:r>
                      <a:rPr lang="en-US" sz="2800" b="0" i="1" smtClean="0">
                        <a:solidFill>
                          <a:srgbClr val="0070C0"/>
                        </a:solidFill>
                        <a:latin typeface="Cambria Math" panose="02040503050406030204" pitchFamily="18" charset="0"/>
                      </a:rPr>
                      <m:t>𝑅</m:t>
                    </m:r>
                    <m:r>
                      <a:rPr lang="en-US" sz="2800" b="0" i="1" smtClean="0">
                        <a:latin typeface="Cambria Math" panose="02040503050406030204" pitchFamily="18" charset="0"/>
                      </a:rPr>
                      <m:t>→</m:t>
                    </m:r>
                    <m:r>
                      <a:rPr lang="en-US" sz="2800" b="0" i="1" smtClean="0">
                        <a:solidFill>
                          <a:srgbClr val="D2A000"/>
                        </a:solidFill>
                        <a:latin typeface="Cambria Math" panose="02040503050406030204" pitchFamily="18" charset="0"/>
                      </a:rPr>
                      <m:t>𝑆</m:t>
                    </m:r>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𝐴</m:t>
                    </m:r>
                  </m:oMath>
                </a14:m>
                <a:r>
                  <a:rPr lang="en-US" sz="2800" b="1" dirty="0"/>
                  <a:t>: </a:t>
                </a:r>
                <a:r>
                  <a:rPr lang="en-US" sz="2800" dirty="0"/>
                  <a:t> </a:t>
                </a:r>
              </a:p>
            </p:txBody>
          </p:sp>
        </mc:Choice>
        <mc:Fallback>
          <p:sp>
            <p:nvSpPr>
              <p:cNvPr id="3" name="Content Placeholder 2">
                <a:extLst>
                  <a:ext uri="{FF2B5EF4-FFF2-40B4-BE49-F238E27FC236}">
                    <a16:creationId xmlns:a16="http://schemas.microsoft.com/office/drawing/2014/main" id="{877B3F86-EEA6-3C68-4869-7D7DB40DC269}"/>
                  </a:ext>
                </a:extLst>
              </p:cNvPr>
              <p:cNvSpPr>
                <a:spLocks noGrp="1" noRot="1" noChangeAspect="1" noMove="1" noResize="1" noEditPoints="1" noAdjustHandles="1" noChangeArrowheads="1" noChangeShapeType="1" noTextEdit="1"/>
              </p:cNvSpPr>
              <p:nvPr>
                <p:ph idx="1"/>
              </p:nvPr>
            </p:nvSpPr>
            <p:spPr>
              <a:xfrm>
                <a:off x="796276" y="2470490"/>
                <a:ext cx="5032469" cy="3870339"/>
              </a:xfrm>
              <a:blipFill>
                <a:blip r:embed="rId2"/>
                <a:stretch>
                  <a:fillRect/>
                </a:stretch>
              </a:blipFill>
            </p:spPr>
            <p:txBody>
              <a:bodyPr/>
              <a:lstStyle/>
              <a:p>
                <a:r>
                  <a:rPr lang="en-US">
                    <a:noFill/>
                  </a:rPr>
                  <a:t> </a:t>
                </a:r>
              </a:p>
            </p:txBody>
          </p:sp>
        </mc:Fallback>
      </mc:AlternateContent>
      <p:pic>
        <p:nvPicPr>
          <p:cNvPr id="4" name="Content Placeholder 4">
            <a:extLst>
              <a:ext uri="{FF2B5EF4-FFF2-40B4-BE49-F238E27FC236}">
                <a16:creationId xmlns:a16="http://schemas.microsoft.com/office/drawing/2014/main" id="{80A53CFE-8596-2B7B-AF0F-86E5B16E5482}"/>
              </a:ext>
            </a:extLst>
          </p:cNvPr>
          <p:cNvPicPr>
            <a:picLocks noChangeAspect="1"/>
          </p:cNvPicPr>
          <p:nvPr/>
        </p:nvPicPr>
        <p:blipFill>
          <a:blip r:embed="rId3"/>
          <a:srcRect l="1027" r="1027"/>
          <a:stretch/>
        </p:blipFill>
        <p:spPr>
          <a:xfrm>
            <a:off x="6693461" y="3419739"/>
            <a:ext cx="2759432" cy="2764492"/>
          </a:xfrm>
          <a:prstGeom prst="rect">
            <a:avLst/>
          </a:prstGeom>
        </p:spPr>
      </p:pic>
      <p:sp>
        <p:nvSpPr>
          <p:cNvPr id="5" name="TextBox 4">
            <a:extLst>
              <a:ext uri="{FF2B5EF4-FFF2-40B4-BE49-F238E27FC236}">
                <a16:creationId xmlns:a16="http://schemas.microsoft.com/office/drawing/2014/main" id="{29BBDB06-F049-3A79-3C09-8DA655C27606}"/>
              </a:ext>
            </a:extLst>
          </p:cNvPr>
          <p:cNvSpPr txBox="1"/>
          <p:nvPr/>
        </p:nvSpPr>
        <p:spPr>
          <a:xfrm>
            <a:off x="6688143" y="3386948"/>
            <a:ext cx="856527" cy="584775"/>
          </a:xfrm>
          <a:prstGeom prst="rect">
            <a:avLst/>
          </a:prstGeom>
          <a:noFill/>
        </p:spPr>
        <p:txBody>
          <a:bodyPr wrap="square" rtlCol="0">
            <a:spAutoFit/>
          </a:bodyPr>
          <a:lstStyle/>
          <a:p>
            <a:r>
              <a:rPr lang="en-US" sz="3200" dirty="0">
                <a:solidFill>
                  <a:srgbClr val="D2A000"/>
                </a:solidFill>
              </a:rPr>
              <a:t>0</a:t>
            </a:r>
          </a:p>
        </p:txBody>
      </p:sp>
      <p:sp>
        <p:nvSpPr>
          <p:cNvPr id="13" name="TextBox 12">
            <a:extLst>
              <a:ext uri="{FF2B5EF4-FFF2-40B4-BE49-F238E27FC236}">
                <a16:creationId xmlns:a16="http://schemas.microsoft.com/office/drawing/2014/main" id="{40A555C2-6589-9DEA-E9CC-762FF2C7B506}"/>
              </a:ext>
            </a:extLst>
          </p:cNvPr>
          <p:cNvSpPr txBox="1"/>
          <p:nvPr/>
        </p:nvSpPr>
        <p:spPr>
          <a:xfrm>
            <a:off x="8073177" y="3386948"/>
            <a:ext cx="856527" cy="584775"/>
          </a:xfrm>
          <a:prstGeom prst="rect">
            <a:avLst/>
          </a:prstGeom>
          <a:noFill/>
        </p:spPr>
        <p:txBody>
          <a:bodyPr wrap="square" rtlCol="0">
            <a:spAutoFit/>
          </a:bodyPr>
          <a:lstStyle/>
          <a:p>
            <a:r>
              <a:rPr lang="en-US" sz="3200" dirty="0">
                <a:solidFill>
                  <a:srgbClr val="D2A000"/>
                </a:solidFill>
              </a:rPr>
              <a:t>1</a:t>
            </a:r>
          </a:p>
        </p:txBody>
      </p:sp>
      <p:sp>
        <p:nvSpPr>
          <p:cNvPr id="14" name="TextBox 13">
            <a:extLst>
              <a:ext uri="{FF2B5EF4-FFF2-40B4-BE49-F238E27FC236}">
                <a16:creationId xmlns:a16="http://schemas.microsoft.com/office/drawing/2014/main" id="{FB9DC9B9-82B5-F861-56EA-4E341792B0AE}"/>
              </a:ext>
            </a:extLst>
          </p:cNvPr>
          <p:cNvSpPr txBox="1"/>
          <p:nvPr/>
        </p:nvSpPr>
        <p:spPr>
          <a:xfrm>
            <a:off x="6627428" y="4729343"/>
            <a:ext cx="856527" cy="584775"/>
          </a:xfrm>
          <a:prstGeom prst="rect">
            <a:avLst/>
          </a:prstGeom>
          <a:noFill/>
        </p:spPr>
        <p:txBody>
          <a:bodyPr wrap="square" rtlCol="0">
            <a:spAutoFit/>
          </a:bodyPr>
          <a:lstStyle/>
          <a:p>
            <a:r>
              <a:rPr lang="en-US" sz="3200" dirty="0">
                <a:solidFill>
                  <a:srgbClr val="D2A000"/>
                </a:solidFill>
              </a:rPr>
              <a:t>2</a:t>
            </a:r>
          </a:p>
        </p:txBody>
      </p:sp>
      <p:sp>
        <p:nvSpPr>
          <p:cNvPr id="15" name="TextBox 14">
            <a:extLst>
              <a:ext uri="{FF2B5EF4-FFF2-40B4-BE49-F238E27FC236}">
                <a16:creationId xmlns:a16="http://schemas.microsoft.com/office/drawing/2014/main" id="{2081F1F6-7E80-E8A3-1A7B-3C3D52BCF2C7}"/>
              </a:ext>
            </a:extLst>
          </p:cNvPr>
          <p:cNvSpPr txBox="1"/>
          <p:nvPr/>
        </p:nvSpPr>
        <p:spPr>
          <a:xfrm>
            <a:off x="8040160" y="4722396"/>
            <a:ext cx="856527" cy="584775"/>
          </a:xfrm>
          <a:prstGeom prst="rect">
            <a:avLst/>
          </a:prstGeom>
          <a:noFill/>
        </p:spPr>
        <p:txBody>
          <a:bodyPr wrap="square" rtlCol="0">
            <a:spAutoFit/>
          </a:bodyPr>
          <a:lstStyle/>
          <a:p>
            <a:r>
              <a:rPr lang="en-US" sz="3200" dirty="0">
                <a:solidFill>
                  <a:srgbClr val="D2A000"/>
                </a:solidFill>
              </a:rPr>
              <a:t>3</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CE18488F-C3D0-F42C-5BB3-23BDFE1628C7}"/>
                  </a:ext>
                </a:extLst>
              </p:cNvPr>
              <p:cNvSpPr txBox="1"/>
              <p:nvPr/>
            </p:nvSpPr>
            <p:spPr>
              <a:xfrm>
                <a:off x="6973829" y="4112886"/>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6" name="TextBox 15">
                <a:extLst>
                  <a:ext uri="{FF2B5EF4-FFF2-40B4-BE49-F238E27FC236}">
                    <a16:creationId xmlns:a16="http://schemas.microsoft.com/office/drawing/2014/main" id="{CE18488F-C3D0-F42C-5BB3-23BDFE1628C7}"/>
                  </a:ext>
                </a:extLst>
              </p:cNvPr>
              <p:cNvSpPr txBox="1">
                <a:spLocks noRot="1" noChangeAspect="1" noMove="1" noResize="1" noEditPoints="1" noAdjustHandles="1" noChangeArrowheads="1" noChangeShapeType="1" noTextEdit="1"/>
              </p:cNvSpPr>
              <p:nvPr/>
            </p:nvSpPr>
            <p:spPr>
              <a:xfrm>
                <a:off x="6973829" y="4112886"/>
                <a:ext cx="856527"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C4CE729-D110-904A-3B8E-1968E17CEB36}"/>
                  </a:ext>
                </a:extLst>
              </p:cNvPr>
              <p:cNvSpPr txBox="1"/>
              <p:nvPr/>
            </p:nvSpPr>
            <p:spPr>
              <a:xfrm>
                <a:off x="6973828" y="5178885"/>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7" name="TextBox 16">
                <a:extLst>
                  <a:ext uri="{FF2B5EF4-FFF2-40B4-BE49-F238E27FC236}">
                    <a16:creationId xmlns:a16="http://schemas.microsoft.com/office/drawing/2014/main" id="{0C4CE729-D110-904A-3B8E-1968E17CEB36}"/>
                  </a:ext>
                </a:extLst>
              </p:cNvPr>
              <p:cNvSpPr txBox="1">
                <a:spLocks noRot="1" noChangeAspect="1" noMove="1" noResize="1" noEditPoints="1" noAdjustHandles="1" noChangeArrowheads="1" noChangeShapeType="1" noTextEdit="1"/>
              </p:cNvSpPr>
              <p:nvPr/>
            </p:nvSpPr>
            <p:spPr>
              <a:xfrm>
                <a:off x="6973828" y="5178885"/>
                <a:ext cx="856527" cy="76944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0092976-544E-E31E-6D69-4F41B130EE68}"/>
                  </a:ext>
                </a:extLst>
              </p:cNvPr>
              <p:cNvSpPr txBox="1"/>
              <p:nvPr/>
            </p:nvSpPr>
            <p:spPr>
              <a:xfrm>
                <a:off x="8785191" y="4020940"/>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8" name="TextBox 17">
                <a:extLst>
                  <a:ext uri="{FF2B5EF4-FFF2-40B4-BE49-F238E27FC236}">
                    <a16:creationId xmlns:a16="http://schemas.microsoft.com/office/drawing/2014/main" id="{A0092976-544E-E31E-6D69-4F41B130EE68}"/>
                  </a:ext>
                </a:extLst>
              </p:cNvPr>
              <p:cNvSpPr txBox="1">
                <a:spLocks noRot="1" noChangeAspect="1" noMove="1" noResize="1" noEditPoints="1" noAdjustHandles="1" noChangeArrowheads="1" noChangeShapeType="1" noTextEdit="1"/>
              </p:cNvSpPr>
              <p:nvPr/>
            </p:nvSpPr>
            <p:spPr>
              <a:xfrm>
                <a:off x="8785191" y="4020940"/>
                <a:ext cx="856527"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E77B5FA5-8B10-648B-DFF4-90DBB87A29E5}"/>
                  </a:ext>
                </a:extLst>
              </p:cNvPr>
              <p:cNvSpPr txBox="1"/>
              <p:nvPr/>
            </p:nvSpPr>
            <p:spPr>
              <a:xfrm>
                <a:off x="8352559" y="4585036"/>
                <a:ext cx="856527"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rgbClr val="C00000"/>
                          </a:solidFill>
                          <a:latin typeface="Cambria Math" panose="02040503050406030204" pitchFamily="18" charset="0"/>
                        </a:rPr>
                        <m:t>→</m:t>
                      </m:r>
                    </m:oMath>
                  </m:oMathPara>
                </a14:m>
                <a:endParaRPr lang="en-US" sz="4400" dirty="0"/>
              </a:p>
            </p:txBody>
          </p:sp>
        </mc:Choice>
        <mc:Fallback>
          <p:sp>
            <p:nvSpPr>
              <p:cNvPr id="19" name="TextBox 18">
                <a:extLst>
                  <a:ext uri="{FF2B5EF4-FFF2-40B4-BE49-F238E27FC236}">
                    <a16:creationId xmlns:a16="http://schemas.microsoft.com/office/drawing/2014/main" id="{E77B5FA5-8B10-648B-DFF4-90DBB87A29E5}"/>
                  </a:ext>
                </a:extLst>
              </p:cNvPr>
              <p:cNvSpPr txBox="1">
                <a:spLocks noRot="1" noChangeAspect="1" noMove="1" noResize="1" noEditPoints="1" noAdjustHandles="1" noChangeArrowheads="1" noChangeShapeType="1" noTextEdit="1"/>
              </p:cNvSpPr>
              <p:nvPr/>
            </p:nvSpPr>
            <p:spPr>
              <a:xfrm>
                <a:off x="8352559" y="4585036"/>
                <a:ext cx="856527" cy="769441"/>
              </a:xfrm>
              <a:prstGeom prst="rect">
                <a:avLst/>
              </a:prstGeom>
              <a:blipFill>
                <a:blip r:embed="rId7"/>
                <a:stretch>
                  <a:fillRect/>
                </a:stretch>
              </a:blipFill>
            </p:spPr>
            <p:txBody>
              <a:bodyPr/>
              <a:lstStyle/>
              <a:p>
                <a:r>
                  <a:rPr lang="en-US">
                    <a:noFill/>
                  </a:rPr>
                  <a:t> </a:t>
                </a:r>
              </a:p>
            </p:txBody>
          </p:sp>
        </mc:Fallback>
      </mc:AlternateContent>
      <p:sp>
        <p:nvSpPr>
          <p:cNvPr id="24" name="Arrow: Circular 23">
            <a:extLst>
              <a:ext uri="{FF2B5EF4-FFF2-40B4-BE49-F238E27FC236}">
                <a16:creationId xmlns:a16="http://schemas.microsoft.com/office/drawing/2014/main" id="{E0754ECD-941E-ED62-9BF3-E47FC7B438B0}"/>
              </a:ext>
            </a:extLst>
          </p:cNvPr>
          <p:cNvSpPr/>
          <p:nvPr/>
        </p:nvSpPr>
        <p:spPr>
          <a:xfrm rot="5400000">
            <a:off x="9037956" y="4112649"/>
            <a:ext cx="1150120" cy="1333537"/>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31F5592B-5421-48FC-7C65-A8F3B69A0597}"/>
                  </a:ext>
                </a:extLst>
              </p:cNvPr>
              <p:cNvSpPr txBox="1"/>
              <p:nvPr/>
            </p:nvSpPr>
            <p:spPr>
              <a:xfrm>
                <a:off x="10218463" y="4544677"/>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=1</m:t>
                      </m:r>
                    </m:oMath>
                  </m:oMathPara>
                </a14:m>
                <a:endParaRPr lang="en-US" sz="2400" dirty="0">
                  <a:solidFill>
                    <a:srgbClr val="0070C0"/>
                  </a:solidFill>
                </a:endParaRPr>
              </a:p>
            </p:txBody>
          </p:sp>
        </mc:Choice>
        <mc:Fallback>
          <p:sp>
            <p:nvSpPr>
              <p:cNvPr id="25" name="TextBox 24">
                <a:extLst>
                  <a:ext uri="{FF2B5EF4-FFF2-40B4-BE49-F238E27FC236}">
                    <a16:creationId xmlns:a16="http://schemas.microsoft.com/office/drawing/2014/main" id="{31F5592B-5421-48FC-7C65-A8F3B69A0597}"/>
                  </a:ext>
                </a:extLst>
              </p:cNvPr>
              <p:cNvSpPr txBox="1">
                <a:spLocks noRot="1" noChangeAspect="1" noMove="1" noResize="1" noEditPoints="1" noAdjustHandles="1" noChangeArrowheads="1" noChangeShapeType="1" noTextEdit="1"/>
              </p:cNvSpPr>
              <p:nvPr/>
            </p:nvSpPr>
            <p:spPr>
              <a:xfrm>
                <a:off x="10218463" y="4544677"/>
                <a:ext cx="1177214" cy="461665"/>
              </a:xfrm>
              <a:prstGeom prst="rect">
                <a:avLst/>
              </a:prstGeom>
              <a:blipFill>
                <a:blip r:embed="rId8"/>
                <a:stretch>
                  <a:fillRect/>
                </a:stretch>
              </a:blipFill>
            </p:spPr>
            <p:txBody>
              <a:bodyPr/>
              <a:lstStyle/>
              <a:p>
                <a:r>
                  <a:rPr lang="en-US">
                    <a:noFill/>
                  </a:rPr>
                  <a:t> </a:t>
                </a:r>
              </a:p>
            </p:txBody>
          </p:sp>
        </mc:Fallback>
      </mc:AlternateContent>
      <p:sp>
        <p:nvSpPr>
          <p:cNvPr id="26" name="Arrow: Circular 25">
            <a:extLst>
              <a:ext uri="{FF2B5EF4-FFF2-40B4-BE49-F238E27FC236}">
                <a16:creationId xmlns:a16="http://schemas.microsoft.com/office/drawing/2014/main" id="{83EF4ED7-FEFD-D49F-05A5-91B23A16C2C6}"/>
              </a:ext>
            </a:extLst>
          </p:cNvPr>
          <p:cNvSpPr/>
          <p:nvPr/>
        </p:nvSpPr>
        <p:spPr>
          <a:xfrm rot="10800000" flipV="1">
            <a:off x="7549988" y="2649070"/>
            <a:ext cx="1150120" cy="1353406"/>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269DE33-E6F5-010D-40E1-284749CA5003}"/>
                  </a:ext>
                </a:extLst>
              </p:cNvPr>
              <p:cNvSpPr txBox="1"/>
              <p:nvPr/>
            </p:nvSpPr>
            <p:spPr>
              <a:xfrm>
                <a:off x="7536441" y="2240292"/>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p:sp>
            <p:nvSpPr>
              <p:cNvPr id="27" name="TextBox 26">
                <a:extLst>
                  <a:ext uri="{FF2B5EF4-FFF2-40B4-BE49-F238E27FC236}">
                    <a16:creationId xmlns:a16="http://schemas.microsoft.com/office/drawing/2014/main" id="{E269DE33-E6F5-010D-40E1-284749CA5003}"/>
                  </a:ext>
                </a:extLst>
              </p:cNvPr>
              <p:cNvSpPr txBox="1">
                <a:spLocks noRot="1" noChangeAspect="1" noMove="1" noResize="1" noEditPoints="1" noAdjustHandles="1" noChangeArrowheads="1" noChangeShapeType="1" noTextEdit="1"/>
              </p:cNvSpPr>
              <p:nvPr/>
            </p:nvSpPr>
            <p:spPr>
              <a:xfrm>
                <a:off x="7536441" y="2240292"/>
                <a:ext cx="1177214" cy="461665"/>
              </a:xfrm>
              <a:prstGeom prst="rect">
                <a:avLst/>
              </a:prstGeom>
              <a:blipFill>
                <a:blip r:embed="rId9"/>
                <a:stretch>
                  <a:fillRect/>
                </a:stretch>
              </a:blipFill>
            </p:spPr>
            <p:txBody>
              <a:bodyPr/>
              <a:lstStyle/>
              <a:p>
                <a:r>
                  <a:rPr lang="en-US">
                    <a:noFill/>
                  </a:rPr>
                  <a:t> </a:t>
                </a:r>
              </a:p>
            </p:txBody>
          </p:sp>
        </mc:Fallback>
      </mc:AlternateContent>
      <p:sp>
        <p:nvSpPr>
          <p:cNvPr id="28" name="Arrow: Circular 27">
            <a:extLst>
              <a:ext uri="{FF2B5EF4-FFF2-40B4-BE49-F238E27FC236}">
                <a16:creationId xmlns:a16="http://schemas.microsoft.com/office/drawing/2014/main" id="{F325295B-3FC5-2A73-4CD3-71F06087E0AE}"/>
              </a:ext>
            </a:extLst>
          </p:cNvPr>
          <p:cNvSpPr/>
          <p:nvPr/>
        </p:nvSpPr>
        <p:spPr>
          <a:xfrm rot="16200000" flipH="1">
            <a:off x="5975364" y="4153225"/>
            <a:ext cx="1150120" cy="1333537"/>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D966DE54-7465-1208-175F-361C6EBBD4C0}"/>
                  </a:ext>
                </a:extLst>
              </p:cNvPr>
              <p:cNvSpPr txBox="1"/>
              <p:nvPr/>
            </p:nvSpPr>
            <p:spPr>
              <a:xfrm>
                <a:off x="4920558" y="4795518"/>
                <a:ext cx="117721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70C0"/>
                          </a:solidFill>
                          <a:latin typeface="Cambria Math" panose="02040503050406030204" pitchFamily="18" charset="0"/>
                        </a:rPr>
                        <m:t>𝑟</m:t>
                      </m:r>
                      <m:r>
                        <a:rPr lang="en-US" sz="2400" b="0" i="1" smtClean="0">
                          <a:solidFill>
                            <a:srgbClr val="0070C0"/>
                          </a:solidFill>
                          <a:latin typeface="Cambria Math" panose="02040503050406030204" pitchFamily="18" charset="0"/>
                        </a:rPr>
                        <m:t>=0</m:t>
                      </m:r>
                    </m:oMath>
                  </m:oMathPara>
                </a14:m>
                <a:endParaRPr lang="en-US" sz="2400" dirty="0">
                  <a:solidFill>
                    <a:srgbClr val="0070C0"/>
                  </a:solidFill>
                </a:endParaRPr>
              </a:p>
            </p:txBody>
          </p:sp>
        </mc:Choice>
        <mc:Fallback>
          <p:sp>
            <p:nvSpPr>
              <p:cNvPr id="29" name="TextBox 28">
                <a:extLst>
                  <a:ext uri="{FF2B5EF4-FFF2-40B4-BE49-F238E27FC236}">
                    <a16:creationId xmlns:a16="http://schemas.microsoft.com/office/drawing/2014/main" id="{D966DE54-7465-1208-175F-361C6EBBD4C0}"/>
                  </a:ext>
                </a:extLst>
              </p:cNvPr>
              <p:cNvSpPr txBox="1">
                <a:spLocks noRot="1" noChangeAspect="1" noMove="1" noResize="1" noEditPoints="1" noAdjustHandles="1" noChangeArrowheads="1" noChangeShapeType="1" noTextEdit="1"/>
              </p:cNvSpPr>
              <p:nvPr/>
            </p:nvSpPr>
            <p:spPr>
              <a:xfrm>
                <a:off x="4920558" y="4795518"/>
                <a:ext cx="1177214" cy="461665"/>
              </a:xfrm>
              <a:prstGeom prst="rect">
                <a:avLst/>
              </a:prstGeom>
              <a:blipFill>
                <a:blip r:embed="rId10"/>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E3602389-B021-E3F1-9171-E01AE4FC06A7}"/>
              </a:ext>
            </a:extLst>
          </p:cNvPr>
          <p:cNvCxnSpPr>
            <a:cxnSpLocks/>
          </p:cNvCxnSpPr>
          <p:nvPr/>
        </p:nvCxnSpPr>
        <p:spPr>
          <a:xfrm>
            <a:off x="7334755" y="4132938"/>
            <a:ext cx="4198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88461C8-B02A-DAB9-9921-B9F2BC8141BE}"/>
              </a:ext>
            </a:extLst>
          </p:cNvPr>
          <p:cNvCxnSpPr>
            <a:cxnSpLocks/>
          </p:cNvCxnSpPr>
          <p:nvPr/>
        </p:nvCxnSpPr>
        <p:spPr>
          <a:xfrm>
            <a:off x="7348302" y="4132938"/>
            <a:ext cx="0" cy="376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AF3B2DB-3457-7FDE-0769-A1904F8E89F3}"/>
              </a:ext>
            </a:extLst>
          </p:cNvPr>
          <p:cNvCxnSpPr>
            <a:cxnSpLocks/>
          </p:cNvCxnSpPr>
          <p:nvPr/>
        </p:nvCxnSpPr>
        <p:spPr>
          <a:xfrm flipV="1">
            <a:off x="7348302" y="3727875"/>
            <a:ext cx="0" cy="405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9A6AD40-834B-4533-4BE4-C3510A78B413}"/>
              </a:ext>
            </a:extLst>
          </p:cNvPr>
          <p:cNvCxnSpPr>
            <a:cxnSpLocks/>
          </p:cNvCxnSpPr>
          <p:nvPr/>
        </p:nvCxnSpPr>
        <p:spPr>
          <a:xfrm>
            <a:off x="9119937" y="3574566"/>
            <a:ext cx="41982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5C2E8C7-FDFD-14DD-6E82-80C03ACF6376}"/>
              </a:ext>
            </a:extLst>
          </p:cNvPr>
          <p:cNvCxnSpPr>
            <a:cxnSpLocks/>
          </p:cNvCxnSpPr>
          <p:nvPr/>
        </p:nvCxnSpPr>
        <p:spPr>
          <a:xfrm>
            <a:off x="9133484" y="3574566"/>
            <a:ext cx="0" cy="37699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76F3D8A-F360-D751-7E62-B8175A9A48CC}"/>
              </a:ext>
            </a:extLst>
          </p:cNvPr>
          <p:cNvCxnSpPr>
            <a:cxnSpLocks/>
          </p:cNvCxnSpPr>
          <p:nvPr/>
        </p:nvCxnSpPr>
        <p:spPr>
          <a:xfrm flipH="1">
            <a:off x="8683239" y="3574566"/>
            <a:ext cx="4502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5068925-D7C6-F4D5-D14E-9C0287870FA6}"/>
              </a:ext>
            </a:extLst>
          </p:cNvPr>
          <p:cNvCxnSpPr/>
          <p:nvPr/>
        </p:nvCxnSpPr>
        <p:spPr>
          <a:xfrm flipV="1">
            <a:off x="3801979" y="4112886"/>
            <a:ext cx="3415214" cy="472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3DA4187C-B822-CDD1-91AF-2291B35DD12C}"/>
              </a:ext>
            </a:extLst>
          </p:cNvPr>
          <p:cNvCxnSpPr>
            <a:cxnSpLocks/>
          </p:cNvCxnSpPr>
          <p:nvPr/>
        </p:nvCxnSpPr>
        <p:spPr>
          <a:xfrm flipV="1">
            <a:off x="3801979" y="3727875"/>
            <a:ext cx="5233737" cy="857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6894819"/>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2990</TotalTime>
  <Words>2249</Words>
  <Application>Microsoft Office PowerPoint</Application>
  <PresentationFormat>Widescreen</PresentationFormat>
  <Paragraphs>1003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Cambria Math</vt:lpstr>
      <vt:lpstr>Grandview Display</vt:lpstr>
      <vt:lpstr>DashVTI</vt:lpstr>
      <vt:lpstr>AI/ML at TU Spring ML Workshop 2025</vt:lpstr>
      <vt:lpstr>What is our goal in RL?</vt:lpstr>
      <vt:lpstr>What is our goal in RL?</vt:lpstr>
      <vt:lpstr>How Does Our Environment Work?:</vt:lpstr>
      <vt:lpstr>What can we control?</vt:lpstr>
      <vt:lpstr>Back to Our Example: Frozen Lake</vt:lpstr>
      <vt:lpstr>Back to Our Example: Frozen Lake</vt:lpstr>
      <vt:lpstr>Back to Our Example: Frozen Lake</vt:lpstr>
      <vt:lpstr>Back to Our Example: Frozen Lake</vt:lpstr>
      <vt:lpstr>Back to Our Example: Frozen Lake</vt:lpstr>
      <vt:lpstr>Back to Our Example: Frozen Lake</vt:lpstr>
      <vt:lpstr>Back to Our Example: Frozen Lake</vt:lpstr>
      <vt:lpstr>Back to Our Example: Frozen Lake</vt:lpstr>
      <vt:lpstr>Back to Our Example: Frozen Lake</vt:lpstr>
      <vt:lpstr>Back to Our Example: Frozen Lake</vt:lpstr>
      <vt:lpstr>Back to Our Example: Frozen Lake</vt:lpstr>
      <vt:lpstr>Back to Our Example: Frozen Lake</vt:lpstr>
      <vt:lpstr>Back to Our Example: Frozen Lake</vt:lpstr>
      <vt:lpstr>Back to Our Example: Frozen Lake</vt:lpstr>
      <vt:lpstr>Back to Our Example: Frozen Lake</vt:lpstr>
      <vt:lpstr>Back to Our Example: Frozen Lake</vt:lpstr>
      <vt:lpstr>Back to Our Example: Frozen Lake</vt:lpstr>
      <vt:lpstr>Lets look at the code!</vt:lpstr>
      <vt:lpstr>What if we don’t have T?</vt:lpstr>
      <vt:lpstr>What if we don’t have T?</vt:lpstr>
      <vt:lpstr>Back to Our Example: Frozen Lake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Flavin, Timmy</dc:creator>
  <cp:lastModifiedBy>Flavin, Timmy</cp:lastModifiedBy>
  <cp:revision>8</cp:revision>
  <dcterms:created xsi:type="dcterms:W3CDTF">2025-02-28T00:42:38Z</dcterms:created>
  <dcterms:modified xsi:type="dcterms:W3CDTF">2025-03-02T02:32:44Z</dcterms:modified>
</cp:coreProperties>
</file>