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  <p:sldMasterId id="2147483725" r:id="rId2"/>
    <p:sldMasterId id="2147483729" r:id="rId3"/>
  </p:sldMasterIdLst>
  <p:notesMasterIdLst>
    <p:notesMasterId r:id="rId6"/>
  </p:notesMasterIdLst>
  <p:handoutMasterIdLst>
    <p:handoutMasterId r:id="rId7"/>
  </p:handoutMasterIdLst>
  <p:sldIdLst>
    <p:sldId id="652" r:id="rId4"/>
    <p:sldId id="653" r:id="rId5"/>
  </p:sldIdLst>
  <p:sldSz cx="9906000" cy="6858000" type="A4"/>
  <p:notesSz cx="6735763" cy="9866313"/>
  <p:defaultTextStyle>
    <a:defPPr>
      <a:defRPr lang="ko-KR"/>
    </a:defPPr>
    <a:lvl1pPr marL="0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7530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5055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62583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50111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37640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25165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12693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00222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inhee" initials="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00"/>
    <a:srgbClr val="800000"/>
    <a:srgbClr val="990033"/>
    <a:srgbClr val="5E94CA"/>
    <a:srgbClr val="660066"/>
    <a:srgbClr val="CC3300"/>
    <a:srgbClr val="C00000"/>
    <a:srgbClr val="FF9999"/>
    <a:srgbClr val="E2E2E2"/>
    <a:srgbClr val="558EC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9" autoAdjust="0"/>
    <p:restoredTop sz="75726" autoAdjust="0"/>
  </p:normalViewPr>
  <p:slideViewPr>
    <p:cSldViewPr>
      <p:cViewPr varScale="1">
        <p:scale>
          <a:sx n="67" d="100"/>
          <a:sy n="67" d="100"/>
        </p:scale>
        <p:origin x="-1112" y="-76"/>
      </p:cViewPr>
      <p:guideLst>
        <p:guide orient="horz" pos="391"/>
        <p:guide orient="horz" pos="1185"/>
        <p:guide orient="horz" pos="890"/>
        <p:guide orient="horz" pos="2727"/>
        <p:guide orient="horz" pos="4201"/>
        <p:guide orient="horz" pos="3430"/>
        <p:guide orient="horz" pos="1298"/>
        <p:guide pos="262"/>
        <p:guide pos="5978"/>
        <p:guide pos="3120"/>
        <p:guide pos="1646"/>
        <p:guide pos="4753"/>
        <p:guide pos="2598"/>
      </p:guideLst>
    </p:cSldViewPr>
  </p:slideViewPr>
  <p:outlineViewPr>
    <p:cViewPr>
      <p:scale>
        <a:sx n="33" d="100"/>
        <a:sy n="33" d="100"/>
      </p:scale>
      <p:origin x="0" y="57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3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3316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5" y="0"/>
            <a:ext cx="2918830" cy="493316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45C9A476-F6AF-4AE0-A280-29AFA2450786}" type="datetimeFigureOut">
              <a:rPr lang="ko-KR" altLang="en-US" smtClean="0">
                <a:latin typeface="맑은 고딕" pitchFamily="50" charset="-127"/>
                <a:ea typeface="맑은 고딕" pitchFamily="50" charset="-127"/>
              </a:rPr>
              <a:pPr/>
              <a:t>2017-08-28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285"/>
            <a:ext cx="2918830" cy="493316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5" y="9371285"/>
            <a:ext cx="2918830" cy="493316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9B09A4A8-DD62-4C16-9547-CF85A0D08043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/>
              <a:t>‹#›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8501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3316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0" cy="493316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62677E96-DA3B-46D9-8953-03187693C06C}" type="datetimeFigureOut">
              <a:rPr lang="ko-KR" altLang="en-US" smtClean="0"/>
              <a:pPr/>
              <a:t>2017-08-28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739775"/>
            <a:ext cx="53451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63" tIns="45382" rIns="90763" bIns="4538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0763" tIns="45382" rIns="90763" bIns="45382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1285"/>
            <a:ext cx="2918830" cy="493316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5" y="9371285"/>
            <a:ext cx="2918830" cy="493316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0E71C52D-6E31-4DDE-99DD-4FADD46A4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4056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템플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\\LACIE-5BIG\2012_Projects\1108 kt 템플릿 수정\1D10YD~5\ KT mark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1576" t="88348" r="53636" b="5375"/>
          <a:stretch/>
        </p:blipFill>
        <p:spPr bwMode="auto">
          <a:xfrm>
            <a:off x="4190784" y="6058894"/>
            <a:ext cx="474184" cy="4304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2375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 rot="10800000">
            <a:off x="0" y="0"/>
            <a:ext cx="9906000" cy="1449388"/>
          </a:xfrm>
          <a:prstGeom prst="rect">
            <a:avLst/>
          </a:prstGeom>
          <a:gradFill>
            <a:gsLst>
              <a:gs pos="0">
                <a:schemeClr val="bg1"/>
              </a:gs>
              <a:gs pos="81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타원 4"/>
          <p:cNvSpPr/>
          <p:nvPr userDrawn="1"/>
        </p:nvSpPr>
        <p:spPr>
          <a:xfrm>
            <a:off x="3559970" y="6357938"/>
            <a:ext cx="2244329" cy="85725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tint val="66000"/>
                  <a:satMod val="160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50800" dir="5400000" algn="ctr" rotWithShape="0">
              <a:srgbClr val="000000">
                <a:alpha val="5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04412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마스터 _ 타이틀 + 서브(번호X)">
    <p:bg>
      <p:bgPr>
        <a:blipFill dpi="0" rotWithShape="1">
          <a:blip r:embed="rId2" cstate="screen">
            <a:lum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9404322" y="6447279"/>
            <a:ext cx="121187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000000">
                    <a:lumMod val="50000"/>
                    <a:lumOff val="50000"/>
                  </a:srgbClr>
                </a:solidFill>
                <a:cs typeface="굴림" pitchFamily="50" charset="-127"/>
              </a:rPr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 smtClean="0">
              <a:solidFill>
                <a:srgbClr val="000000">
                  <a:lumMod val="50000"/>
                  <a:lumOff val="50000"/>
                </a:srgbClr>
              </a:solidFill>
              <a:cs typeface="굴림" pitchFamily="50" charset="-127"/>
            </a:endParaRPr>
          </a:p>
        </p:txBody>
      </p:sp>
      <p:sp>
        <p:nvSpPr>
          <p:cNvPr id="6" name="텍스트 개체 틀 38"/>
          <p:cNvSpPr>
            <a:spLocks noGrp="1"/>
          </p:cNvSpPr>
          <p:nvPr>
            <p:ph type="body" idx="1"/>
          </p:nvPr>
        </p:nvSpPr>
        <p:spPr>
          <a:xfrm>
            <a:off x="776537" y="1116002"/>
            <a:ext cx="8339757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defTabSz="914229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altLang="ko-KR" sz="1800" b="1" kern="1200" spc="-6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endParaRPr lang="en-US" altLang="ko-KR" dirty="0"/>
          </a:p>
        </p:txBody>
      </p:sp>
      <p:sp>
        <p:nvSpPr>
          <p:cNvPr id="11" name="제목 개체 틀 37"/>
          <p:cNvSpPr>
            <a:spLocks noGrp="1"/>
          </p:cNvSpPr>
          <p:nvPr>
            <p:ph type="title"/>
          </p:nvPr>
        </p:nvSpPr>
        <p:spPr>
          <a:xfrm>
            <a:off x="381600" y="626400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400" latinLnBrk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247174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400" latinLnBrk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01" y="702262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11101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 + 서브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9404321" y="6453753"/>
            <a:ext cx="121187" cy="139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FFFFFF">
                    <a:lumMod val="75000"/>
                  </a:srgbClr>
                </a:solidFill>
                <a:cs typeface="굴림" pitchFamily="50" charset="-127"/>
              </a:rPr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 smtClean="0">
              <a:solidFill>
                <a:srgbClr val="FFFFFF">
                  <a:lumMod val="75000"/>
                </a:srgbClr>
              </a:solidFill>
              <a:cs typeface="굴림" pitchFamily="50" charset="-127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9404321" y="6453753"/>
            <a:ext cx="121187" cy="139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FFFFFF">
                    <a:lumMod val="75000"/>
                  </a:srgbClr>
                </a:solidFill>
                <a:cs typeface="굴림" pitchFamily="50" charset="-127"/>
              </a:rPr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 smtClean="0">
              <a:solidFill>
                <a:srgbClr val="FFFFFF">
                  <a:lumMod val="75000"/>
                </a:srgbClr>
              </a:solidFill>
              <a:cs typeface="굴림" pitchFamily="50" charset="-127"/>
            </a:endParaRPr>
          </a:p>
        </p:txBody>
      </p:sp>
      <p:sp>
        <p:nvSpPr>
          <p:cNvPr id="9" name="텍스트 개체 틀 38"/>
          <p:cNvSpPr>
            <a:spLocks noGrp="1"/>
          </p:cNvSpPr>
          <p:nvPr>
            <p:ph type="body" idx="1"/>
          </p:nvPr>
        </p:nvSpPr>
        <p:spPr>
          <a:xfrm>
            <a:off x="776536" y="1095100"/>
            <a:ext cx="8339757" cy="71306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72000" rIns="0" bIns="72000" anchor="t" anchorCtr="0">
            <a:no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defTabSz="914229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altLang="ko-KR" sz="1800" b="1" kern="1200" spc="-60" baseline="0" dirty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1pPr>
          </a:lstStyle>
          <a:p>
            <a:endParaRPr lang="en-US" altLang="ko-KR" dirty="0"/>
          </a:p>
        </p:txBody>
      </p:sp>
      <p:sp>
        <p:nvSpPr>
          <p:cNvPr id="12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400" latinLnBrk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01" y="702262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3142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템플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424638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9404321" y="6453753"/>
            <a:ext cx="121187" cy="139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>
                <a:solidFill>
                  <a:prstClr val="white">
                    <a:lumMod val="75000"/>
                  </a:prstClr>
                </a:solidFill>
                <a:cs typeface="굴림" pitchFamily="50" charset="-127"/>
              </a:rPr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>
              <a:solidFill>
                <a:prstClr val="white">
                  <a:lumMod val="75000"/>
                </a:prstClr>
              </a:solidFill>
              <a:cs typeface="굴림" pitchFamily="50" charset="-127"/>
            </a:endParaRPr>
          </a:p>
        </p:txBody>
      </p:sp>
      <p:sp>
        <p:nvSpPr>
          <p:cNvPr id="5" name="제목 개체 틀 37"/>
          <p:cNvSpPr>
            <a:spLocks noGrp="1"/>
          </p:cNvSpPr>
          <p:nvPr>
            <p:ph type="title"/>
          </p:nvPr>
        </p:nvSpPr>
        <p:spPr>
          <a:xfrm>
            <a:off x="776536" y="626023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400" latinLnBrk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01" y="702262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1188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 + 서브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8"/>
          <p:cNvSpPr>
            <a:spLocks noGrp="1"/>
          </p:cNvSpPr>
          <p:nvPr>
            <p:ph type="body" idx="1"/>
          </p:nvPr>
        </p:nvSpPr>
        <p:spPr>
          <a:xfrm>
            <a:off x="992560" y="1087725"/>
            <a:ext cx="8411760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defTabSz="914229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altLang="ko-KR" sz="1800" b="1" kern="1200" spc="-6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endParaRPr lang="en-US" altLang="ko-KR" dirty="0"/>
          </a:p>
        </p:txBody>
      </p:sp>
      <p:sp>
        <p:nvSpPr>
          <p:cNvPr id="9" name="제목 개체 틀 37"/>
          <p:cNvSpPr>
            <a:spLocks noGrp="1"/>
          </p:cNvSpPr>
          <p:nvPr>
            <p:ph type="title"/>
          </p:nvPr>
        </p:nvSpPr>
        <p:spPr>
          <a:xfrm>
            <a:off x="992560" y="626023"/>
            <a:ext cx="8119590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400" latinLnBrk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9404321" y="6453753"/>
            <a:ext cx="121187" cy="139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>
                <a:solidFill>
                  <a:prstClr val="white">
                    <a:lumMod val="75000"/>
                  </a:prstClr>
                </a:solidFill>
                <a:cs typeface="굴림" pitchFamily="50" charset="-127"/>
              </a:rPr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>
              <a:solidFill>
                <a:prstClr val="white">
                  <a:lumMod val="75000"/>
                </a:prstClr>
              </a:solidFill>
              <a:cs typeface="굴림" pitchFamily="50" charset="-127"/>
            </a:endParaRPr>
          </a:p>
        </p:txBody>
      </p:sp>
      <p:sp>
        <p:nvSpPr>
          <p:cNvPr id="8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01" y="694540"/>
            <a:ext cx="648851" cy="263077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None/>
              <a:defRPr sz="1600" b="1" spc="-6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95587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템플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6078159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">
    <p:bg>
      <p:bgPr>
        <a:blipFill dpi="0" rotWithShape="1">
          <a:blip r:embed="rId2" cstate="screen">
            <a:lum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400" latinLnBrk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02" y="702264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537471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 + 서브 타이틀">
    <p:bg>
      <p:bgPr>
        <a:blipFill dpi="0" rotWithShape="1">
          <a:blip r:embed="rId2" cstate="screen">
            <a:lum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9404322" y="6447279"/>
            <a:ext cx="121187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FFFFFF">
                    <a:lumMod val="75000"/>
                  </a:srgbClr>
                </a:solidFill>
                <a:cs typeface="굴림" pitchFamily="50" charset="-127"/>
              </a:rPr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 smtClean="0">
              <a:solidFill>
                <a:srgbClr val="FFFFFF">
                  <a:lumMod val="75000"/>
                </a:srgbClr>
              </a:solidFill>
              <a:cs typeface="굴림" pitchFamily="50" charset="-127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9404322" y="6447279"/>
            <a:ext cx="121187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FFFFFF">
                    <a:lumMod val="75000"/>
                  </a:srgbClr>
                </a:solidFill>
                <a:cs typeface="굴림" pitchFamily="50" charset="-127"/>
              </a:rPr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 smtClean="0">
              <a:solidFill>
                <a:srgbClr val="FFFFFF">
                  <a:lumMod val="75000"/>
                </a:srgbClr>
              </a:solidFill>
              <a:cs typeface="굴림" pitchFamily="50" charset="-127"/>
            </a:endParaRPr>
          </a:p>
        </p:txBody>
      </p:sp>
      <p:sp>
        <p:nvSpPr>
          <p:cNvPr id="9" name="텍스트 개체 틀 38"/>
          <p:cNvSpPr>
            <a:spLocks noGrp="1"/>
          </p:cNvSpPr>
          <p:nvPr>
            <p:ph type="body" idx="1"/>
          </p:nvPr>
        </p:nvSpPr>
        <p:spPr>
          <a:xfrm>
            <a:off x="776537" y="1171781"/>
            <a:ext cx="8339757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285750" indent="-285750" algn="l" defTabSz="914229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en-US" altLang="ko-KR" sz="1800" b="1" kern="1200" spc="-60" baseline="0" dirty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endParaRPr lang="en-US" altLang="ko-KR" dirty="0"/>
          </a:p>
        </p:txBody>
      </p:sp>
      <p:sp>
        <p:nvSpPr>
          <p:cNvPr id="12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algn="l" defTabSz="914400" latinLnBrk="0">
              <a:defRPr lang="ko-KR" altLang="en-US" sz="2600" b="1" kern="1200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  <a:cs typeface="+mj-cs"/>
              </a:defRPr>
            </a:lvl1pPr>
          </a:lstStyle>
          <a:p>
            <a:pPr marL="0" lvl="0" algn="l" defTabSz="914400" latinLnBrk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02" y="702264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231945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34213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</p:sldLayoutIdLst>
  <p:timing>
    <p:tnLst>
      <p:par>
        <p:cTn id="1" dur="indefinite" restart="never" nodeType="tmRoot"/>
      </p:par>
    </p:tnLst>
  </p:timing>
  <p:txStyles>
    <p:titleStyle>
      <a:lvl1pPr algn="ctr" defTabSz="91422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6" indent="-342836" algn="l" defTabSz="91422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11" indent="-285697" algn="l" defTabSz="91422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6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01" indent="-228556" algn="l" defTabSz="91422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16" indent="-228556" algn="l" defTabSz="91422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29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44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57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73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9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3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7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71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86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01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14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40983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</p:sldLayoutIdLst>
  <p:timing>
    <p:tnLst>
      <p:par>
        <p:cTn id="1" dur="indefinite" restart="never" nodeType="tmRoot"/>
      </p:par>
    </p:tnLst>
  </p:timing>
  <p:txStyles>
    <p:titleStyle>
      <a:lvl1pPr algn="ctr" defTabSz="91422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6" indent="-342836" algn="l" defTabSz="91422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11" indent="-285697" algn="l" defTabSz="91422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6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01" indent="-228556" algn="l" defTabSz="91422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16" indent="-228556" algn="l" defTabSz="91422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29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44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57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73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9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3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7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71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86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01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14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92736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</p:sldLayoutIdLst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22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6" indent="-342836" algn="l" defTabSz="91422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11" indent="-285697" algn="l" defTabSz="91422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6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01" indent="-228556" algn="l" defTabSz="91422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16" indent="-228556" algn="l" defTabSz="91422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29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44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57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73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9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3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7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71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86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01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14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research.google.com/pubs/GeoffreyHinton.html" TargetMode="External"/><Relationship Id="rId3" Type="http://schemas.openxmlformats.org/officeDocument/2006/relationships/image" Target="../media/image6.jpe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esearch.google.com/pubs/jeff.html" TargetMode="External"/><Relationship Id="rId11" Type="http://schemas.openxmlformats.org/officeDocument/2006/relationships/hyperlink" Target="https://research.google.com/pubs/105214.html" TargetMode="External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hyperlink" Target="https://research.google.com/research-outreach.html" TargetMode="External"/><Relationship Id="rId9" Type="http://schemas.openxmlformats.org/officeDocument/2006/relationships/hyperlink" Target="https://research.google.com/teams/brain/residency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 descr="Google Brain's Research Area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68824" y="2169821"/>
            <a:ext cx="6264696" cy="1839531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3790" y="633741"/>
            <a:ext cx="9451738" cy="369332"/>
          </a:xfrm>
        </p:spPr>
        <p:txBody>
          <a:bodyPr/>
          <a:lstStyle/>
          <a:p>
            <a:r>
              <a:rPr lang="en-US" altLang="ko-KR" sz="2400" dirty="0" smtClean="0"/>
              <a:t>Google Brain </a:t>
            </a:r>
            <a:r>
              <a:rPr lang="ko-KR" altLang="en-US" sz="2400" dirty="0" smtClean="0"/>
              <a:t>개요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연구 자유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개방적 문화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풍부한 자원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스타 연구자</a:t>
            </a:r>
            <a:endParaRPr lang="ko-KR" alt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08484" y="1141162"/>
            <a:ext cx="9397044" cy="618118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800" b="1" spc="-6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연구자들이 </a:t>
            </a:r>
            <a:r>
              <a:rPr lang="en-US" altLang="ko-KR" sz="1800" b="1" spc="-6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AI</a:t>
            </a:r>
            <a:r>
              <a:rPr lang="ko-KR" altLang="en-US" sz="1800" b="1" spc="-6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 최첨단 응용분야의 </a:t>
            </a:r>
            <a:r>
              <a:rPr lang="en-US" altLang="ko-KR" sz="1800" b="1" spc="-6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Real Data</a:t>
            </a:r>
            <a:r>
              <a:rPr lang="ko-KR" altLang="en-US" sz="1800" b="1" spc="-6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로 수행한 기초 연구결과를 개방하는 </a:t>
            </a:r>
            <a:r>
              <a:rPr lang="ko-KR" altLang="en-US" sz="1800" b="1" spc="-6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선순환</a:t>
            </a:r>
            <a:r>
              <a:rPr lang="ko-KR" altLang="en-US" sz="1800" b="1" spc="-6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 구조 </a:t>
            </a:r>
            <a:endParaRPr lang="en-US" altLang="ko-KR" sz="1800" b="1" spc="-6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800" b="1" spc="-6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Brain</a:t>
            </a:r>
            <a:r>
              <a:rPr lang="ko-KR" altLang="en-US" sz="1800" b="1" spc="-6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의 선순환 구조</a:t>
            </a:r>
            <a:r>
              <a:rPr lang="en-US" altLang="ko-KR" sz="1800" b="1" spc="-6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: </a:t>
            </a:r>
            <a:r>
              <a:rPr lang="ko-KR" altLang="en-US" sz="1800" b="1" spc="-6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경쟁력 고취요소→좋은 연구환경→우수 인력 확충→</a:t>
            </a:r>
            <a:r>
              <a:rPr lang="en-US" altLang="ko-KR" sz="1800" b="1" spc="-6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AI</a:t>
            </a:r>
            <a:r>
              <a:rPr lang="ko-KR" altLang="en-US" sz="1800" b="1" spc="-6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분야 </a:t>
            </a:r>
            <a:r>
              <a:rPr lang="ko-KR" altLang="en-US" sz="1800" b="1" spc="-6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혁신</a:t>
            </a:r>
            <a:endParaRPr lang="en-US" altLang="ko-KR" sz="1800" b="1" spc="-6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4508" y="4706560"/>
            <a:ext cx="47885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팀원은 연구 주제와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리스크에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따른 과제기간을 자유롭게 선택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9991790" y="4725144"/>
            <a:ext cx="1729962" cy="1752002"/>
            <a:chOff x="-37842" y="4977172"/>
            <a:chExt cx="1729962" cy="1752002"/>
          </a:xfrm>
        </p:grpSpPr>
        <p:pic>
          <p:nvPicPr>
            <p:cNvPr id="39" name="Picture 4" descr=" Jung Ho Ah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2480" y="4977172"/>
              <a:ext cx="1080000" cy="1080000"/>
            </a:xfrm>
            <a:prstGeom prst="rect">
              <a:avLst/>
            </a:prstGeom>
            <a:noFill/>
          </p:spPr>
        </p:pic>
        <p:sp>
          <p:nvSpPr>
            <p:cNvPr id="40" name="직사각형 39"/>
            <p:cNvSpPr/>
            <p:nvPr/>
          </p:nvSpPr>
          <p:spPr>
            <a:xfrm>
              <a:off x="-37842" y="6021288"/>
              <a:ext cx="172996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 smtClean="0">
                  <a:hlinkClick r:id="rId4"/>
                </a:rPr>
                <a:t>Jung Ho </a:t>
              </a:r>
              <a:r>
                <a:rPr lang="en-US" altLang="ko-KR" sz="1000" dirty="0" err="1" smtClean="0">
                  <a:hlinkClick r:id="rId4"/>
                </a:rPr>
                <a:t>Ahn</a:t>
              </a:r>
              <a:endParaRPr lang="en-US" altLang="ko-KR" sz="1000" dirty="0" smtClean="0"/>
            </a:p>
            <a:p>
              <a:pPr algn="ctr"/>
              <a:r>
                <a:rPr lang="en-US" altLang="ko-KR" sz="1000" dirty="0" smtClean="0">
                  <a:hlinkClick r:id="rId4"/>
                </a:rPr>
                <a:t>Visiting Faculty</a:t>
              </a:r>
              <a:endParaRPr lang="en-US" altLang="ko-KR" sz="1000" dirty="0" smtClean="0"/>
            </a:p>
            <a:p>
              <a:pPr algn="ctr"/>
              <a:r>
                <a:rPr lang="en-US" altLang="ko-KR" sz="1000" dirty="0" smtClean="0"/>
                <a:t>Seoul National Univ.</a:t>
              </a:r>
            </a:p>
            <a:p>
              <a:pPr algn="ctr"/>
              <a:r>
                <a:rPr lang="ko-KR" altLang="en-US" sz="1000" dirty="0" smtClean="0"/>
                <a:t>유일한 한국인 </a:t>
              </a:r>
              <a:r>
                <a:rPr lang="ko-KR" altLang="en-US" sz="1000" dirty="0" err="1" smtClean="0"/>
                <a:t>컨택</a:t>
              </a:r>
              <a:r>
                <a:rPr lang="ko-KR" altLang="en-US" sz="1000" dirty="0" smtClean="0"/>
                <a:t> 포인트</a:t>
              </a:r>
              <a:endParaRPr lang="ko-KR" altLang="en-US" sz="1000" dirty="0"/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3404828" y="2096852"/>
            <a:ext cx="6192688" cy="187220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latinLnBrk="0"/>
            <a:endParaRPr lang="ko-KR" alt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764868" y="1808820"/>
            <a:ext cx="1548172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pPr latinLnBrk="0"/>
            <a:r>
              <a:rPr lang="ko-KR" altLang="en-US" sz="1500" b="1" spc="-60" dirty="0" smtClean="0">
                <a:solidFill>
                  <a:schemeClr val="bg1"/>
                </a:solidFill>
                <a:latin typeface="+mn-ea"/>
              </a:rPr>
              <a:t> 주요 연구 분야</a:t>
            </a:r>
            <a:endParaRPr lang="ko-KR" altLang="en-US" sz="1500" b="1" spc="-6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317199" y="2132856"/>
            <a:ext cx="1683473" cy="1692188"/>
            <a:chOff x="-24217" y="3058507"/>
            <a:chExt cx="1683473" cy="1692188"/>
          </a:xfrm>
        </p:grpSpPr>
        <p:pic>
          <p:nvPicPr>
            <p:cNvPr id="57" name="Picture 2" descr="Jeffrey Dea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99819" y="3058507"/>
              <a:ext cx="1008000" cy="1260000"/>
            </a:xfrm>
            <a:prstGeom prst="rect">
              <a:avLst/>
            </a:prstGeom>
            <a:noFill/>
          </p:spPr>
        </p:pic>
        <p:sp>
          <p:nvSpPr>
            <p:cNvPr id="58" name="직사각형 57"/>
            <p:cNvSpPr/>
            <p:nvPr/>
          </p:nvSpPr>
          <p:spPr>
            <a:xfrm>
              <a:off x="-24217" y="4289030"/>
              <a:ext cx="168347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hlinkClick r:id="rId6"/>
                </a:rPr>
                <a:t>Jeffrey Dean</a:t>
              </a:r>
              <a:endParaRPr lang="en-US" altLang="ko-KR" sz="1200" dirty="0" smtClean="0"/>
            </a:p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Google Senior Fellow</a:t>
              </a: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784648" y="2132856"/>
            <a:ext cx="1467005" cy="1692048"/>
            <a:chOff x="1532620" y="3062713"/>
            <a:chExt cx="1467005" cy="1692048"/>
          </a:xfrm>
        </p:grpSpPr>
        <p:pic>
          <p:nvPicPr>
            <p:cNvPr id="60" name="Picture 2" descr="Geoffrey E. Hinton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820652" y="3062713"/>
              <a:ext cx="1008000" cy="1260000"/>
            </a:xfrm>
            <a:prstGeom prst="rect">
              <a:avLst/>
            </a:prstGeom>
            <a:noFill/>
          </p:spPr>
        </p:pic>
        <p:sp>
          <p:nvSpPr>
            <p:cNvPr id="61" name="직사각형 60"/>
            <p:cNvSpPr/>
            <p:nvPr/>
          </p:nvSpPr>
          <p:spPr>
            <a:xfrm>
              <a:off x="1532620" y="4293096"/>
              <a:ext cx="146700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hlinkClick r:id="rId8"/>
                </a:rPr>
                <a:t>Geoffrey E. Hinton</a:t>
              </a:r>
              <a:endParaRPr lang="en-US" altLang="ko-KR" sz="1200" dirty="0" smtClean="0"/>
            </a:p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Google Fellow</a:t>
              </a:r>
            </a:p>
          </p:txBody>
        </p:sp>
      </p:grpSp>
      <p:sp>
        <p:nvSpPr>
          <p:cNvPr id="62" name="모서리가 둥근 직사각형 61"/>
          <p:cNvSpPr/>
          <p:nvPr/>
        </p:nvSpPr>
        <p:spPr>
          <a:xfrm>
            <a:off x="317642" y="2101198"/>
            <a:ext cx="3015178" cy="190386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latinLnBrk="0"/>
            <a:endParaRPr lang="ko-KR" alt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85478" y="1813074"/>
            <a:ext cx="1440160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pPr latinLnBrk="0"/>
            <a:r>
              <a:rPr lang="ko-KR" altLang="en-US" sz="1500" b="1" spc="-60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ko-KR" sz="1500" b="1" spc="-60" dirty="0" smtClean="0">
                <a:solidFill>
                  <a:schemeClr val="bg1"/>
                </a:solidFill>
                <a:latin typeface="+mn-ea"/>
              </a:rPr>
              <a:t>Brain Team</a:t>
            </a:r>
            <a:endParaRPr lang="ko-KR" altLang="en-US" sz="1500" b="1" spc="-6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44488" y="4382523"/>
            <a:ext cx="5004556" cy="2250833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latinLnBrk="0"/>
            <a:endParaRPr lang="ko-KR" alt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61492" y="4094491"/>
            <a:ext cx="1851248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pPr latinLnBrk="0"/>
            <a:r>
              <a:rPr lang="ko-KR" altLang="en-US" sz="1500" b="1" spc="-60" dirty="0" smtClean="0">
                <a:solidFill>
                  <a:schemeClr val="bg1"/>
                </a:solidFill>
                <a:latin typeface="+mn-ea"/>
              </a:rPr>
              <a:t>  경쟁력 고취 요소</a:t>
            </a:r>
            <a:endParaRPr lang="ko-KR" altLang="en-US" sz="1500" b="1" spc="-6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24508" y="4473116"/>
            <a:ext cx="2340260" cy="2334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latinLnBrk="0"/>
            <a:r>
              <a:rPr lang="ko-KR" altLang="en-US" sz="1400" b="1" spc="-6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연구 주제</a:t>
            </a:r>
            <a:r>
              <a:rPr lang="en-US" altLang="ko-KR" sz="1400" b="1" spc="-6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</a:t>
            </a:r>
            <a:r>
              <a:rPr lang="ko-KR" altLang="en-US" sz="1400" b="1" spc="-6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과제 선택의 자유</a:t>
            </a:r>
            <a:endParaRPr lang="ko-KR" altLang="en-US" sz="1400" b="1" spc="-6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24508" y="4983559"/>
            <a:ext cx="2412268" cy="2334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latinLnBrk="0"/>
            <a:r>
              <a:rPr lang="ko-KR" altLang="en-US" sz="1400" b="1" spc="-6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응용분야의 기초 연구에 집중</a:t>
            </a:r>
            <a:endParaRPr lang="ko-KR" altLang="en-US" sz="1400" b="1" spc="-6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524508" y="5459163"/>
            <a:ext cx="2340260" cy="2334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latinLnBrk="0"/>
            <a:r>
              <a:rPr lang="ko-KR" altLang="en-US" sz="1400" b="1" spc="-6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외부 교류에 개방적인 문화</a:t>
            </a:r>
            <a:endParaRPr lang="ko-KR" altLang="en-US" sz="1400" b="1" spc="-6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524508" y="6088682"/>
            <a:ext cx="2304256" cy="2270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latinLnBrk="0"/>
            <a:r>
              <a:rPr lang="ko-KR" altLang="en-US" sz="1400" b="1" spc="-6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풍부한 연구 자원이 뒷받침</a:t>
            </a:r>
            <a:endParaRPr lang="ko-KR" altLang="en-US" sz="1400" b="1" spc="-6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24508" y="6290736"/>
            <a:ext cx="48245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슈퍼스타 연구자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슈퍼 컴퓨터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구글의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real data,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충분한 연구자금 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24508" y="5674022"/>
            <a:ext cx="49325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연구결과를 정기적으로 학회에 발표해서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,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외부와 아이디어를 교환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내부 개발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Tool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도 오픈소스로 개방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후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외부 아이디어로 추가로 진화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524508" y="5198385"/>
            <a:ext cx="4896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Brain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은 기초연구를 수행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. Alphabet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이 최신 기술을 상품화하는 구조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5529064" y="4506215"/>
            <a:ext cx="38524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개방된 교류로 빨리 진행되는 연구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트렌드를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리드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228600" indent="-2286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2.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hlinkClick r:id="rId9"/>
              </a:rPr>
              <a:t>Brain Residency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및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hlinkClick r:id="rId4"/>
              </a:rPr>
              <a:t>Visiting Faculty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프로그램으로 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228600" indent="-2286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채널을 개방하여 안정적으로 외부 인력과 교류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228600" indent="-2286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다른 기관에 없는 차별화된 자원을 풍부하게 보유</a:t>
            </a:r>
            <a:endParaRPr lang="ko-KR" altLang="en-US" sz="1200" dirty="0" smtClean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5421052" y="4401107"/>
            <a:ext cx="4104456" cy="224966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latinLnBrk="0"/>
            <a:endParaRPr lang="ko-KR" alt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997116" y="4113076"/>
            <a:ext cx="1923256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pPr latinLnBrk="0"/>
            <a:r>
              <a:rPr lang="ko-KR" altLang="en-US" sz="1500" b="1" spc="-60" dirty="0" smtClean="0">
                <a:solidFill>
                  <a:schemeClr val="bg1"/>
                </a:solidFill>
                <a:latin typeface="+mn-ea"/>
              </a:rPr>
              <a:t> 차별화 요소 및 결과</a:t>
            </a:r>
            <a:endParaRPr lang="ko-KR" altLang="en-US" sz="1500" b="1" spc="-6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692860" y="2096852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7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개 분야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, 489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편 출판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24508" y="3764069"/>
            <a:ext cx="27003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스타 연구자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54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명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+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외부 교류 인력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457056" y="5469031"/>
            <a:ext cx="41044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1. 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TensorFlow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로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딥러닝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프레임워크의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오픈소스화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가속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228600" indent="-2286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2. Andrew Ng (2011, Stanford), Geoffrey Hinton (2013, Univ. of Toronto)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등과의 교류로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딥러닝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분야 혁신을 주도하고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, Brain Residency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를 통해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43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편 출판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228600" indent="-2286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풍부한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Real Data+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연산자원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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신규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딥러닝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모델 개발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228600" indent="-2286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• Google Neural Machine Translation (Google Translate)</a:t>
            </a:r>
          </a:p>
        </p:txBody>
      </p:sp>
      <p:cxnSp>
        <p:nvCxnSpPr>
          <p:cNvPr id="102" name="직선 화살표 연결선 101"/>
          <p:cNvCxnSpPr/>
          <p:nvPr/>
        </p:nvCxnSpPr>
        <p:spPr>
          <a:xfrm>
            <a:off x="7329264" y="5301208"/>
            <a:ext cx="0" cy="18002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4" descr="Ian Goodfellow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334604" y="3208910"/>
            <a:ext cx="864000" cy="1080000"/>
          </a:xfrm>
          <a:prstGeom prst="rect">
            <a:avLst/>
          </a:prstGeom>
          <a:noFill/>
        </p:spPr>
      </p:pic>
      <p:sp>
        <p:nvSpPr>
          <p:cNvPr id="108" name="직사각형 107"/>
          <p:cNvSpPr/>
          <p:nvPr/>
        </p:nvSpPr>
        <p:spPr>
          <a:xfrm>
            <a:off x="10226592" y="4289030"/>
            <a:ext cx="10631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>
                <a:hlinkClick r:id="rId11"/>
              </a:rPr>
              <a:t>Ian </a:t>
            </a:r>
            <a:r>
              <a:rPr lang="en-US" altLang="ko-KR" sz="1000" dirty="0" err="1" smtClean="0">
                <a:hlinkClick r:id="rId11"/>
              </a:rPr>
              <a:t>Gooefellow</a:t>
            </a:r>
            <a:endParaRPr lang="en-US" altLang="ko-KR" sz="1000" dirty="0" smtClean="0"/>
          </a:p>
          <a:p>
            <a:pPr algn="ctr"/>
            <a:endParaRPr lang="ko-KR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145073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Research Areas (kt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9000" y="2060848"/>
            <a:ext cx="4954420" cy="190008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3790" y="633741"/>
            <a:ext cx="9451738" cy="369332"/>
          </a:xfrm>
        </p:spPr>
        <p:txBody>
          <a:bodyPr/>
          <a:lstStyle/>
          <a:p>
            <a:r>
              <a:rPr lang="ko-KR" altLang="en-US" sz="2400" dirty="0" smtClean="0"/>
              <a:t>요약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시사점 및 </a:t>
            </a:r>
            <a:r>
              <a:rPr lang="en-US" altLang="ko-KR" sz="2400" dirty="0" err="1" smtClean="0"/>
              <a:t>kt</a:t>
            </a:r>
            <a:r>
              <a:rPr lang="en-US" altLang="ko-KR" sz="2400" dirty="0" smtClean="0"/>
              <a:t> AI</a:t>
            </a:r>
            <a:r>
              <a:rPr lang="ko-KR" altLang="en-US" sz="2400" dirty="0" smtClean="0"/>
              <a:t>의 추진방향</a:t>
            </a:r>
            <a:endParaRPr lang="ko-KR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08484" y="1141162"/>
            <a:ext cx="9397044" cy="618118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800" b="1" spc="-6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kt</a:t>
            </a:r>
            <a:r>
              <a:rPr lang="ko-KR" altLang="en-US" sz="1800" b="1" spc="-6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는 </a:t>
            </a:r>
            <a:r>
              <a:rPr lang="en-US" altLang="ko-KR" sz="1800" b="1" spc="-6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AI</a:t>
            </a:r>
            <a:r>
              <a:rPr lang="ko-KR" altLang="en-US" sz="1800" b="1" spc="-6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분야 혁신을 위한 기반확충에 </a:t>
            </a:r>
            <a:r>
              <a:rPr lang="en-US" altLang="ko-KR" sz="1800" b="1" spc="-6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Brain</a:t>
            </a:r>
            <a:r>
              <a:rPr lang="ko-KR" altLang="en-US" sz="1800" b="1" spc="-6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의 모델을 </a:t>
            </a:r>
            <a:r>
              <a:rPr lang="en-US" altLang="ko-KR" sz="1800" b="1" spc="-6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Fast Copy</a:t>
            </a:r>
            <a:r>
              <a:rPr lang="ko-KR" altLang="en-US" sz="1800" b="1" spc="-6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 가능 </a:t>
            </a:r>
            <a:endParaRPr lang="en-US" altLang="ko-KR" sz="1800" b="1" spc="-6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800" b="1" spc="-6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(</a:t>
            </a:r>
            <a:r>
              <a:rPr lang="ko-KR" altLang="en-US" sz="1800" b="1" spc="-6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비용이 덜 드는</a:t>
            </a:r>
            <a:r>
              <a:rPr lang="en-US" altLang="ko-KR" sz="1800" b="1" spc="-6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)</a:t>
            </a:r>
            <a:r>
              <a:rPr lang="ko-KR" altLang="en-US" sz="1800" b="1" spc="-6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 연구문화 개선→</a:t>
            </a:r>
            <a:r>
              <a:rPr lang="en-US" altLang="ko-KR" sz="1800" b="1" spc="-6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AI</a:t>
            </a:r>
            <a:r>
              <a:rPr lang="ko-KR" altLang="en-US" sz="1800" b="1" spc="-6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인력 확충→</a:t>
            </a:r>
            <a:r>
              <a:rPr lang="en-US" altLang="ko-KR" sz="1800" b="1" spc="-6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AI </a:t>
            </a:r>
            <a:r>
              <a:rPr lang="ko-KR" altLang="en-US" sz="1800" b="1" spc="-6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연구문화 구축→</a:t>
            </a:r>
            <a:r>
              <a:rPr lang="en-US" altLang="ko-KR" sz="1800" b="1" spc="-6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Fast Copy</a:t>
            </a:r>
            <a:r>
              <a:rPr lang="ko-KR" altLang="en-US" sz="1800" b="1" spc="-6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→</a:t>
            </a:r>
            <a:r>
              <a:rPr lang="en-US" altLang="ko-KR" sz="1800" b="1" spc="-6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AI</a:t>
            </a:r>
            <a:r>
              <a:rPr lang="ko-KR" altLang="en-US" sz="1800" b="1" spc="-6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분야 혁신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04828" y="4293096"/>
            <a:ext cx="2628292" cy="234026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latinLnBrk="0"/>
            <a:endParaRPr lang="ko-KR" alt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872880" y="4005064"/>
            <a:ext cx="1620180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pPr latinLnBrk="0"/>
            <a:r>
              <a:rPr lang="en-US" altLang="ko-KR" sz="1500" b="1" spc="-6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500" b="1" spc="-60" dirty="0" smtClean="0">
                <a:solidFill>
                  <a:schemeClr val="bg1"/>
                </a:solidFill>
                <a:latin typeface="+mn-ea"/>
              </a:rPr>
              <a:t>연구문화 개선 </a:t>
            </a:r>
            <a:r>
              <a:rPr lang="en-US" altLang="ko-KR" sz="1500" b="1" spc="-60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500" b="1" spc="-60" dirty="0" err="1" smtClean="0">
                <a:solidFill>
                  <a:schemeClr val="bg1"/>
                </a:solidFill>
                <a:latin typeface="+mn-ea"/>
              </a:rPr>
              <a:t>kt</a:t>
            </a:r>
            <a:r>
              <a:rPr lang="en-US" altLang="ko-KR" sz="1500" b="1" spc="-6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500" b="1" spc="-6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620852" y="4273929"/>
            <a:ext cx="2412268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연구 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자유↑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• 연구주제 선택의 자유도↑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•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高리스트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과제의 연구기간↑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기반 연구 허용↑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• 주요 기반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AI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기술 확보↑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•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AI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기술트렌드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이해도↑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외부 교류↑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• 학회참석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기술교류 허가↑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• 외부와 아이디어 교류↑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연구 자원↑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• 우수 연구자 유입 가능성↑ 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•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Real Data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내부공유 자유도↑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96516" y="4581160"/>
            <a:ext cx="2340260" cy="28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latinLnBrk="0"/>
            <a:r>
              <a:rPr lang="ko-KR" altLang="en-US" sz="1400" b="1" spc="-6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연구 주제</a:t>
            </a:r>
            <a:r>
              <a:rPr lang="en-US" altLang="ko-KR" sz="1400" b="1" spc="-6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</a:t>
            </a:r>
            <a:r>
              <a:rPr lang="ko-KR" altLang="en-US" sz="1400" b="1" spc="-6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과제 선택의 자유</a:t>
            </a:r>
            <a:endParaRPr lang="ko-KR" altLang="en-US" sz="1400" b="1" spc="-6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60512" y="5121220"/>
            <a:ext cx="2412268" cy="28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latinLnBrk="0"/>
            <a:r>
              <a:rPr lang="ko-KR" altLang="en-US" sz="1400" b="1" spc="-6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응용분야의 기초 연구에 집중</a:t>
            </a:r>
            <a:endParaRPr lang="ko-KR" altLang="en-US" sz="1400" b="1" spc="-6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96516" y="5625244"/>
            <a:ext cx="2340260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latinLnBrk="0"/>
            <a:r>
              <a:rPr lang="ko-KR" altLang="en-US" sz="1400" b="1" spc="-6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외부 교류에 개방적인 문화</a:t>
            </a:r>
            <a:endParaRPr lang="ko-KR" altLang="en-US" sz="1400" b="1" spc="-6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596516" y="6129332"/>
            <a:ext cx="2304256" cy="28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latinLnBrk="0"/>
            <a:r>
              <a:rPr lang="ko-KR" altLang="en-US" sz="1400" b="1" spc="-6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풍부한 연구 자원이 뒷받침</a:t>
            </a:r>
            <a:endParaRPr lang="ko-KR" altLang="en-US" sz="1400" b="1" spc="-6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68524" y="4041068"/>
            <a:ext cx="2124236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pPr latinLnBrk="0"/>
            <a:r>
              <a:rPr lang="ko-KR" altLang="en-US" sz="1500" b="1" spc="-60" dirty="0" smtClean="0">
                <a:solidFill>
                  <a:schemeClr val="bg1"/>
                </a:solidFill>
                <a:latin typeface="+mn-ea"/>
              </a:rPr>
              <a:t> 경쟁력 고취 요소 </a:t>
            </a:r>
            <a:r>
              <a:rPr lang="en-US" altLang="ko-KR" sz="1500" b="1" spc="-60" dirty="0" smtClean="0">
                <a:solidFill>
                  <a:schemeClr val="bg1"/>
                </a:solidFill>
                <a:latin typeface="+mn-ea"/>
              </a:rPr>
              <a:t>(Brain)</a:t>
            </a:r>
            <a:endParaRPr lang="ko-KR" altLang="en-US" sz="1500" b="1" spc="-6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44488" y="4329100"/>
            <a:ext cx="2808312" cy="234026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latinLnBrk="0"/>
            <a:endParaRPr lang="ko-KR" alt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6285148" y="4293096"/>
            <a:ext cx="3024336" cy="234026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latinLnBrk="0"/>
            <a:endParaRPr lang="ko-KR" alt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753200" y="4005064"/>
            <a:ext cx="1620180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pPr latinLnBrk="0"/>
            <a:r>
              <a:rPr lang="en-US" altLang="ko-KR" sz="1500" b="1" spc="-6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500" b="1" spc="-60" dirty="0" smtClean="0">
                <a:solidFill>
                  <a:schemeClr val="bg1"/>
                </a:solidFill>
                <a:latin typeface="+mn-ea"/>
              </a:rPr>
              <a:t>기대효과</a:t>
            </a:r>
            <a:endParaRPr lang="ko-KR" altLang="en-US" sz="1500" b="1" spc="-6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501172" y="4273929"/>
            <a:ext cx="2952328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최신 연구과제 수행 가능성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↑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•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다운업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연구과제 발굴↑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• 고품질 연구과제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도전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가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능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↑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AI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역량 가속화↑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•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AI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기술 개발능력↑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•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AI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기술 상용화 가능성↑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연구실패에 따른 비용↓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• 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kt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의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AI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분야 인지도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+AI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기술력↑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• 지혜를 빌려 정체된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AI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기술 돌파력↑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우수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AI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연구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상용화 가능성↑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•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AI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기술력 성장의 사활이 걸림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• 기반기술 연구의 상용화 가능성↑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404828" y="2096852"/>
            <a:ext cx="6192688" cy="1836204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latinLnBrk="0"/>
            <a:endParaRPr lang="ko-KR" alt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64868" y="1808820"/>
            <a:ext cx="1548172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pPr latinLnBrk="0"/>
            <a:r>
              <a:rPr lang="ko-KR" altLang="en-US" sz="1500" b="1" spc="-60" dirty="0" smtClean="0">
                <a:solidFill>
                  <a:schemeClr val="bg1"/>
                </a:solidFill>
                <a:latin typeface="+mn-ea"/>
              </a:rPr>
              <a:t> 주요 연구 분야</a:t>
            </a:r>
            <a:endParaRPr lang="ko-KR" altLang="en-US" sz="1500" b="1" spc="-6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7642" y="2101198"/>
            <a:ext cx="3015178" cy="190386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latinLnBrk="0"/>
            <a:endParaRPr lang="ko-KR" alt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85478" y="1813074"/>
            <a:ext cx="1440160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pPr latinLnBrk="0"/>
            <a:r>
              <a:rPr lang="ko-KR" altLang="en-US" sz="1500" b="1" spc="-60" dirty="0" smtClean="0">
                <a:solidFill>
                  <a:schemeClr val="bg1"/>
                </a:solidFill>
                <a:latin typeface="+mn-ea"/>
              </a:rPr>
              <a:t> 시사점</a:t>
            </a:r>
            <a:endParaRPr lang="ko-KR" altLang="en-US" sz="1500" b="1" spc="-6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80492" y="2214734"/>
            <a:ext cx="30243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200" b="1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kt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의 주요 연구분야는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Brain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과 겹치는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부분이 있으므로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해당 분야를 심화하면</a:t>
            </a:r>
            <a:endParaRPr lang="en-US" altLang="ko-KR" sz="12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경쟁력을 고취할 가능성이 다분함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취사선택한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AI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연구분야에서 </a:t>
            </a:r>
            <a:r>
              <a:rPr lang="en-US" altLang="ko-KR" sz="1200" b="1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kt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가 </a:t>
            </a:r>
            <a:endParaRPr lang="en-US" altLang="ko-KR" sz="12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ko-KR" altLang="en-US" sz="1200" b="1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마부위침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200" b="1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磨斧爲針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을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위해선 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Brain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의 </a:t>
            </a:r>
            <a:endParaRPr lang="en-US" altLang="ko-KR" sz="12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경험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1200" b="1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노우하우를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배울 필요가 있음 </a:t>
            </a:r>
            <a:endParaRPr lang="en-US" altLang="ko-KR" sz="12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Brain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의 스타 연구자들과 연구교류가</a:t>
            </a:r>
            <a:endParaRPr lang="en-US" altLang="ko-KR" sz="12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가능하다면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시행착오를 줄이고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장기적</a:t>
            </a:r>
            <a:endParaRPr lang="en-US" altLang="ko-KR" sz="12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으로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시간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비용을 절감이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가능</a:t>
            </a:r>
            <a:endParaRPr lang="en-US" altLang="ko-KR" sz="12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073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디자인 사용자 지정">
  <a:themeElements>
    <a:clrScheme name="사용자 지정 2">
      <a:dk1>
        <a:srgbClr val="000000"/>
      </a:dk1>
      <a:lt1>
        <a:srgbClr val="FFFFFF"/>
      </a:lt1>
      <a:dk2>
        <a:srgbClr val="404040"/>
      </a:dk2>
      <a:lt2>
        <a:srgbClr val="595959"/>
      </a:lt2>
      <a:accent1>
        <a:srgbClr val="FF0000"/>
      </a:accent1>
      <a:accent2>
        <a:srgbClr val="BFBFBF"/>
      </a:accent2>
      <a:accent3>
        <a:srgbClr val="A095A9"/>
      </a:accent3>
      <a:accent4>
        <a:srgbClr val="CCC6D1"/>
      </a:accent4>
      <a:accent5>
        <a:srgbClr val="626262"/>
      </a:accent5>
      <a:accent6>
        <a:srgbClr val="FF5555"/>
      </a:accent6>
      <a:hlink>
        <a:srgbClr val="002060"/>
      </a:hlink>
      <a:folHlink>
        <a:srgbClr val="FFFF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wrap="none" lIns="0" tIns="0" rIns="0" bIns="0" rtlCol="0" anchor="ctr" anchorCtr="0">
        <a:noAutofit/>
      </a:bodyPr>
      <a:lstStyle>
        <a:defPPr algn="ctr" latinLnBrk="0">
          <a:defRPr sz="1400" spc="-60" dirty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spDef>
    <a:lnDef>
      <a:spPr>
        <a:ln>
          <a:solidFill>
            <a:schemeClr val="tx1">
              <a:lumMod val="50000"/>
              <a:lumOff val="50000"/>
            </a:schemeClr>
          </a:solidFill>
          <a:headEnd type="none" w="med" len="med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3175">
          <a:noFill/>
        </a:ln>
        <a:effectLst/>
      </a:spPr>
      <a:bodyPr wrap="none" lIns="0" tIns="0" rIns="0" bIns="0" rtlCol="0">
        <a:spAutoFit/>
      </a:bodyPr>
      <a:lstStyle>
        <a:defPPr defTabSz="975022" latinLnBrk="0">
          <a:spcBef>
            <a:spcPts val="500"/>
          </a:spcBef>
          <a:buClr>
            <a:schemeClr val="tx1">
              <a:lumMod val="65000"/>
              <a:lumOff val="35000"/>
            </a:schemeClr>
          </a:buClr>
          <a:buSzPct val="60000"/>
          <a:defRPr sz="1500" spc="-60" dirty="0" err="1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4_디자인 사용자 지정">
  <a:themeElements>
    <a:clrScheme name="KT : 밝은 마스터">
      <a:dk1>
        <a:sysClr val="windowText" lastClr="000000"/>
      </a:dk1>
      <a:lt1>
        <a:sysClr val="window" lastClr="FFFFFF"/>
      </a:lt1>
      <a:dk2>
        <a:srgbClr val="404040"/>
      </a:dk2>
      <a:lt2>
        <a:srgbClr val="595959"/>
      </a:lt2>
      <a:accent1>
        <a:srgbClr val="FF0000"/>
      </a:accent1>
      <a:accent2>
        <a:srgbClr val="730000"/>
      </a:accent2>
      <a:accent3>
        <a:srgbClr val="A095A9"/>
      </a:accent3>
      <a:accent4>
        <a:srgbClr val="CCC6D1"/>
      </a:accent4>
      <a:accent5>
        <a:srgbClr val="626262"/>
      </a:accent5>
      <a:accent6>
        <a:srgbClr val="786A83"/>
      </a:accent6>
      <a:hlink>
        <a:srgbClr val="FFFFFF"/>
      </a:hlink>
      <a:folHlink>
        <a:srgbClr val="FFFF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</a:spPr>
      <a:bodyPr wrap="square" lIns="0" tIns="0" rIns="0" bIns="0" rtlCol="0" anchor="ctr" anchorCtr="0">
        <a:noAutofit/>
      </a:bodyPr>
      <a:lstStyle>
        <a:defPPr algn="ctr" latinLnBrk="0">
          <a:defRPr sz="1400" spc="-60" dirty="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spDef>
    <a:txDef>
      <a:spPr>
        <a:noFill/>
        <a:ln w="3175">
          <a:noFill/>
        </a:ln>
        <a:effectLst/>
      </a:spPr>
      <a:bodyPr wrap="square" lIns="0" tIns="0" rIns="0" bIns="0" rtlCol="0">
        <a:spAutoFit/>
      </a:bodyPr>
      <a:lstStyle>
        <a:defPPr marL="180975" indent="-180975" defTabSz="975022" latinLnBrk="0">
          <a:spcBef>
            <a:spcPts val="500"/>
          </a:spcBef>
          <a:buClr>
            <a:schemeClr val="tx1">
              <a:lumMod val="65000"/>
              <a:lumOff val="35000"/>
            </a:schemeClr>
          </a:buClr>
          <a:buSzPct val="60000"/>
          <a:buFont typeface="Wingdings" pitchFamily="2" charset="2"/>
          <a:buChar char="l"/>
          <a:defRPr sz="1500" b="1" spc="-60" dirty="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6_디자인 사용자 지정">
  <a:themeElements>
    <a:clrScheme name="사용자 지정 9">
      <a:dk1>
        <a:srgbClr val="000000"/>
      </a:dk1>
      <a:lt1>
        <a:srgbClr val="FFFFFF"/>
      </a:lt1>
      <a:dk2>
        <a:srgbClr val="404040"/>
      </a:dk2>
      <a:lt2>
        <a:srgbClr val="595959"/>
      </a:lt2>
      <a:accent1>
        <a:srgbClr val="FF0000"/>
      </a:accent1>
      <a:accent2>
        <a:srgbClr val="BFBFBF"/>
      </a:accent2>
      <a:accent3>
        <a:srgbClr val="A095A9"/>
      </a:accent3>
      <a:accent4>
        <a:srgbClr val="CCC6D1"/>
      </a:accent4>
      <a:accent5>
        <a:srgbClr val="626262"/>
      </a:accent5>
      <a:accent6>
        <a:srgbClr val="FF5555"/>
      </a:accent6>
      <a:hlink>
        <a:srgbClr val="FFFFFF"/>
      </a:hlink>
      <a:folHlink>
        <a:srgbClr val="FFFF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</a:spPr>
      <a:bodyPr wrap="none" lIns="0" tIns="0" rIns="0" bIns="0" rtlCol="0" anchor="ctr" anchorCtr="0">
        <a:noAutofit/>
      </a:bodyPr>
      <a:lstStyle>
        <a:defPPr algn="ctr" latinLnBrk="0">
          <a:defRPr sz="1400" spc="-6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spDef>
    <a:txDef>
      <a:spPr>
        <a:noFill/>
        <a:ln w="3175">
          <a:noFill/>
        </a:ln>
        <a:effectLst/>
      </a:spPr>
      <a:bodyPr wrap="square" lIns="0" tIns="0" rIns="0" bIns="0" rtlCol="0">
        <a:spAutoFit/>
      </a:bodyPr>
      <a:lstStyle>
        <a:defPPr marL="180975" indent="-180975" defTabSz="975022" latinLnBrk="0">
          <a:spcBef>
            <a:spcPts val="500"/>
          </a:spcBef>
          <a:buClr>
            <a:schemeClr val="tx1">
              <a:lumMod val="65000"/>
              <a:lumOff val="35000"/>
            </a:schemeClr>
          </a:buClr>
          <a:buSzPct val="60000"/>
          <a:buFont typeface="Wingdings" pitchFamily="2" charset="2"/>
          <a:buChar char="l"/>
          <a:defRPr sz="1500" b="1" spc="-60" dirty="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46444</TotalTime>
  <Words>570</Words>
  <Application>Microsoft Office PowerPoint</Application>
  <PresentationFormat>A4 용지(210x297mm)</PresentationFormat>
  <Paragraphs>80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5_디자인 사용자 지정</vt:lpstr>
      <vt:lpstr>4_디자인 사용자 지정</vt:lpstr>
      <vt:lpstr>6_디자인 사용자 지정</vt:lpstr>
      <vt:lpstr>Google Brain 개요: 연구 자유, 개방적 문화, 풍부한 자원, 스타 연구자</vt:lpstr>
      <vt:lpstr>요약, 시사점 및 kt AI의 추진방향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대토론회</dc:title>
  <dc:creator>deframing</dc:creator>
  <cp:keywords>IoT</cp:keywords>
  <cp:lastModifiedBy>Tae-Hyung Kim</cp:lastModifiedBy>
  <cp:revision>3762</cp:revision>
  <cp:lastPrinted>2015-10-23T13:43:23Z</cp:lastPrinted>
  <dcterms:created xsi:type="dcterms:W3CDTF">2012-07-19T05:14:20Z</dcterms:created>
  <dcterms:modified xsi:type="dcterms:W3CDTF">2017-08-28T09:51:02Z</dcterms:modified>
</cp:coreProperties>
</file>