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24"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Noto Sans CJK JP"/>
            </a:endParaRPr>
          </a:p>
        </p:txBody>
      </p:sp>
      <p:sp>
        <p:nvSpPr>
          <p:cNvPr id="25"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27"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Noto Sans CJK JP"/>
            </a:endParaRPr>
          </a:p>
        </p:txBody>
      </p:sp>
      <p:sp>
        <p:nvSpPr>
          <p:cNvPr id="2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Noto Sans CJK JP"/>
            </a:endParaRPr>
          </a:p>
        </p:txBody>
      </p:sp>
      <p:sp>
        <p:nvSpPr>
          <p:cNvPr id="29"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Noto Sans CJK JP"/>
            </a:endParaRPr>
          </a:p>
        </p:txBody>
      </p:sp>
      <p:sp>
        <p:nvSpPr>
          <p:cNvPr id="30"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Noto Sans CJK JP"/>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Noto Sans CJK JP"/>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Noto Sans CJK JP"/>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Noto Sans CJK JP"/>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Noto Sans CJK JP"/>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3"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Noto Sans CJK J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5"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7"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Noto Sans CJK JP"/>
            </a:endParaRPr>
          </a:p>
        </p:txBody>
      </p:sp>
      <p:sp>
        <p:nvSpPr>
          <p:cNvPr id="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920" cy="4385160"/>
          </a:xfrm>
          <a:prstGeom prst="rect">
            <a:avLst/>
          </a:prstGeom>
        </p:spPr>
        <p:txBody>
          <a:bodyPr lIns="0" rIns="0" tIns="0" bIns="0" anchor="ctr"/>
          <a:p>
            <a:pPr algn="ctr"/>
            <a:endParaRPr b="0" lang="en-US" sz="3200" spc="-1" strike="noStrike">
              <a:latin typeface="Noto Sans CJK J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12"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Noto Sans CJK JP"/>
            </a:endParaRPr>
          </a:p>
        </p:txBody>
      </p:sp>
      <p:sp>
        <p:nvSpPr>
          <p:cNvPr id="1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Noto Sans CJK JP"/>
            </a:endParaRPr>
          </a:p>
        </p:txBody>
      </p:sp>
      <p:sp>
        <p:nvSpPr>
          <p:cNvPr id="14"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16"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Noto Sans CJK JP"/>
            </a:endParaRPr>
          </a:p>
        </p:txBody>
      </p:sp>
      <p:sp>
        <p:nvSpPr>
          <p:cNvPr id="1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Noto Sans CJK JP"/>
            </a:endParaRPr>
          </a:p>
        </p:txBody>
      </p:sp>
      <p:sp>
        <p:nvSpPr>
          <p:cNvPr id="18"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Noto Sans CJK J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US" sz="4400" spc="-1" strike="noStrike">
              <a:latin typeface="Noto Sans CJK JP"/>
            </a:endParaRPr>
          </a:p>
        </p:txBody>
      </p:sp>
      <p:sp>
        <p:nvSpPr>
          <p:cNvPr id="2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Noto Sans CJK JP"/>
            </a:endParaRPr>
          </a:p>
        </p:txBody>
      </p:sp>
      <p:sp>
        <p:nvSpPr>
          <p:cNvPr id="2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Noto Sans CJK JP"/>
            </a:endParaRPr>
          </a:p>
        </p:txBody>
      </p:sp>
      <p:sp>
        <p:nvSpPr>
          <p:cNvPr id="22"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Noto Sans CJK J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p:spPr>
        <p:txBody>
          <a:bodyPr lIns="0" rIns="0" tIns="0" bIns="0" anchor="ctr"/>
          <a:p>
            <a:r>
              <a:rPr b="0" lang="en-US" sz="1800" spc="-1" strike="noStrike">
                <a:latin typeface="Noto Sans CJK JP"/>
              </a:rPr>
              <a:t>제목 텍스트의 서식을 편집하려면 클릭하십시오</a:t>
            </a:r>
            <a:r>
              <a:rPr b="0" lang="en-US" sz="1800" spc="-1" strike="noStrike">
                <a:latin typeface="Noto Sans CJK JP"/>
              </a:rPr>
              <a:t>.</a:t>
            </a:r>
            <a:endParaRPr b="0" lang="en-US" sz="1800" spc="-1" strike="noStrike">
              <a:latin typeface="Noto Sans CJK JP"/>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Noto Sans CJK JP"/>
              </a:rPr>
              <a:t>개요 텍스트의 서식을 편집하려면 클릭하십시오</a:t>
            </a:r>
            <a:endParaRPr b="0" lang="en-US" sz="1800" spc="-1" strike="noStrike">
              <a:latin typeface="Noto Sans CJK JP"/>
            </a:endParaRPr>
          </a:p>
          <a:p>
            <a:pPr lvl="1" marL="864000" indent="-324000">
              <a:spcBef>
                <a:spcPts val="1134"/>
              </a:spcBef>
              <a:buClr>
                <a:srgbClr val="000000"/>
              </a:buClr>
              <a:buSzPct val="75000"/>
              <a:buFont typeface="Symbol" charset="2"/>
              <a:buChar char=""/>
            </a:pPr>
            <a:r>
              <a:rPr b="0" lang="en-US" sz="1800" spc="-1" strike="noStrike">
                <a:latin typeface="Noto Sans CJK JP"/>
              </a:rPr>
              <a:t>2</a:t>
            </a:r>
            <a:r>
              <a:rPr b="0" lang="en-US" sz="1800" spc="-1" strike="noStrike">
                <a:latin typeface="Noto Sans CJK JP"/>
              </a:rPr>
              <a:t>번째 개요 수준</a:t>
            </a:r>
            <a:endParaRPr b="0" lang="en-US" sz="1800" spc="-1" strike="noStrike">
              <a:latin typeface="Noto Sans CJK JP"/>
            </a:endParaRPr>
          </a:p>
          <a:p>
            <a:pPr lvl="2" marL="1296000" indent="-288000">
              <a:spcBef>
                <a:spcPts val="850"/>
              </a:spcBef>
              <a:buClr>
                <a:srgbClr val="000000"/>
              </a:buClr>
              <a:buSzPct val="45000"/>
              <a:buFont typeface="Wingdings" charset="2"/>
              <a:buChar char=""/>
            </a:pPr>
            <a:r>
              <a:rPr b="0" lang="en-US" sz="1800" spc="-1" strike="noStrike">
                <a:latin typeface="Noto Sans CJK JP"/>
              </a:rPr>
              <a:t>3</a:t>
            </a:r>
            <a:r>
              <a:rPr b="0" lang="en-US" sz="1800" spc="-1" strike="noStrike">
                <a:latin typeface="Noto Sans CJK JP"/>
              </a:rPr>
              <a:t>번째 개요 수준</a:t>
            </a:r>
            <a:endParaRPr b="0" lang="en-US" sz="1800" spc="-1" strike="noStrike">
              <a:latin typeface="Noto Sans CJK JP"/>
            </a:endParaRPr>
          </a:p>
          <a:p>
            <a:pPr lvl="3" marL="1728000" indent="-216000">
              <a:spcBef>
                <a:spcPts val="567"/>
              </a:spcBef>
              <a:buClr>
                <a:srgbClr val="000000"/>
              </a:buClr>
              <a:buSzPct val="75000"/>
              <a:buFont typeface="Symbol" charset="2"/>
              <a:buChar char=""/>
            </a:pPr>
            <a:r>
              <a:rPr b="0" lang="en-US" sz="1800" spc="-1" strike="noStrike">
                <a:latin typeface="Noto Sans CJK JP"/>
              </a:rPr>
              <a:t>4</a:t>
            </a:r>
            <a:r>
              <a:rPr b="0" lang="en-US" sz="1800" spc="-1" strike="noStrike">
                <a:latin typeface="Noto Sans CJK JP"/>
              </a:rPr>
              <a:t>번째 개요 수준</a:t>
            </a:r>
            <a:endParaRPr b="0" lang="en-US" sz="1800" spc="-1" strike="noStrike">
              <a:latin typeface="Noto Sans CJK JP"/>
            </a:endParaRPr>
          </a:p>
          <a:p>
            <a:pPr lvl="4" marL="2160000" indent="-216000">
              <a:spcBef>
                <a:spcPts val="283"/>
              </a:spcBef>
              <a:buClr>
                <a:srgbClr val="000000"/>
              </a:buClr>
              <a:buSzPct val="45000"/>
              <a:buFont typeface="Wingdings" charset="2"/>
              <a:buChar char=""/>
            </a:pPr>
            <a:r>
              <a:rPr b="0" lang="en-US" sz="1800" spc="-1" strike="noStrike">
                <a:latin typeface="Noto Sans CJK JP"/>
              </a:rPr>
              <a:t>5</a:t>
            </a:r>
            <a:r>
              <a:rPr b="0" lang="en-US" sz="1800" spc="-1" strike="noStrike">
                <a:latin typeface="Noto Sans CJK JP"/>
              </a:rPr>
              <a:t>번째 개요 수준</a:t>
            </a:r>
            <a:endParaRPr b="0" lang="en-US" sz="1800" spc="-1" strike="noStrike">
              <a:latin typeface="Noto Sans CJK JP"/>
            </a:endParaRPr>
          </a:p>
          <a:p>
            <a:pPr lvl="5" marL="2592000" indent="-216000">
              <a:spcBef>
                <a:spcPts val="283"/>
              </a:spcBef>
              <a:buClr>
                <a:srgbClr val="000000"/>
              </a:buClr>
              <a:buSzPct val="45000"/>
              <a:buFont typeface="Wingdings" charset="2"/>
              <a:buChar char=""/>
            </a:pPr>
            <a:r>
              <a:rPr b="0" lang="en-US" sz="1800" spc="-1" strike="noStrike">
                <a:latin typeface="Noto Sans CJK JP"/>
              </a:rPr>
              <a:t>6</a:t>
            </a:r>
            <a:r>
              <a:rPr b="0" lang="en-US" sz="1800" spc="-1" strike="noStrike">
                <a:latin typeface="Noto Sans CJK JP"/>
              </a:rPr>
              <a:t>번째 개요 수준</a:t>
            </a:r>
            <a:endParaRPr b="0" lang="en-US" sz="1800" spc="-1" strike="noStrike">
              <a:latin typeface="Noto Sans CJK JP"/>
            </a:endParaRPr>
          </a:p>
          <a:p>
            <a:pPr lvl="6" marL="3024000" indent="-216000">
              <a:spcBef>
                <a:spcPts val="283"/>
              </a:spcBef>
              <a:buClr>
                <a:srgbClr val="000000"/>
              </a:buClr>
              <a:buSzPct val="45000"/>
              <a:buFont typeface="Wingdings" charset="2"/>
              <a:buChar char=""/>
            </a:pPr>
            <a:r>
              <a:rPr b="0" lang="en-US" sz="1800" spc="-1" strike="noStrike">
                <a:latin typeface="Noto Sans CJK JP"/>
              </a:rPr>
              <a:t>7</a:t>
            </a:r>
            <a:r>
              <a:rPr b="0" lang="en-US" sz="1800" spc="-1" strike="noStrike">
                <a:latin typeface="Noto Sans CJK JP"/>
              </a:rPr>
              <a:t>번째 개요 수준</a:t>
            </a:r>
            <a:endParaRPr b="0" lang="en-US" sz="1800" spc="-1" strike="noStrike">
              <a:latin typeface="Noto Sans CJK JP"/>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s://www.kubeflow.org/" TargetMode="External"/><Relationship Id="rId3" Type="http://schemas.openxmlformats.org/officeDocument/2006/relationships/hyperlink" Target="https://www.tensorflow.org/tfx" TargetMode="External"/><Relationship Id="rId4" Type="http://schemas.openxmlformats.org/officeDocument/2006/relationships/hyperlink" Target="https://www.tensorflow.org/tfx" TargetMode="External"/><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hyperlink" Target="https://www.kubeflow.org/" TargetMode="External"/><Relationship Id="rId8" Type="http://schemas.openxmlformats.org/officeDocument/2006/relationships/image" Target="../media/image17.png"/><Relationship Id="rId9"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hyperlink" Target="https://youtu.be/0O201IQlkxc" TargetMode="External"/><Relationship Id="rId2" Type="http://schemas.openxmlformats.org/officeDocument/2006/relationships/hyperlink" Target="https://youtu.be/A5wiwT1qFjc" TargetMode="External"/><Relationship Id="rId3" Type="http://schemas.openxmlformats.org/officeDocument/2006/relationships/hyperlink" Target="https://github.com/tensorflow/tfx" TargetMode="External"/><Relationship Id="rId4" Type="http://schemas.openxmlformats.org/officeDocument/2006/relationships/hyperlink" Target="https://www.tensorflow.org/tfx" TargetMode="External"/><Relationship Id="rId5"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https://www.tensorflow.org/tfx/guide" TargetMode="External"/><Relationship Id="rId3" Type="http://schemas.openxmlformats.org/officeDocument/2006/relationships/image" Target="../media/image19.pn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hyperlink" Target="https://www.tensorflow.org/tfx/guide#data_exploration_visualization_and_cleaning" TargetMode="Externa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hyperlink" Target="https://www.tensorflow.org/tfx/guide#developing_and_training_models" TargetMode="External"/><Relationship Id="rId5" Type="http://schemas.openxmlformats.org/officeDocument/2006/relationships/hyperlink" Target="https://www.tensorflow.org/tfx/guide#analyzing_and_understanding_model_performance" TargetMode="External"/><Relationship Id="rId6" Type="http://schemas.openxmlformats.org/officeDocument/2006/relationships/image" Target="../media/image22.png"/><Relationship Id="rId7" Type="http://schemas.openxmlformats.org/officeDocument/2006/relationships/hyperlink" Target="https://www.tensorflow.org/tfx/guide#deployment_targets" TargetMode="External"/><Relationship Id="rId8" Type="http://schemas.openxmlformats.org/officeDocument/2006/relationships/image" Target="../media/image23.png"/><Relationship Id="rId9" Type="http://schemas.openxmlformats.org/officeDocument/2006/relationships/hyperlink" Target="https://www.tensorflow.org/tfx/guide" TargetMode="External"/><Relationship Id="rId10"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tensorflow.org/tfx/guide#inference_tensorflow_serving" TargetMode="External"/><Relationship Id="rId3" Type="http://schemas.openxmlformats.org/officeDocument/2006/relationships/hyperlink" Target="https://www.tensorflow.org/tfx/guide/serving" TargetMode="External"/><Relationship Id="rId4" Type="http://schemas.openxmlformats.org/officeDocument/2006/relationships/hyperlink" Target="https://www.tensorflow.org/tfx/guide/trainer" TargetMode="External"/><Relationship Id="rId5" Type="http://schemas.openxmlformats.org/officeDocument/2006/relationships/hyperlink" Target="https://www.tensorflow.org/tfx/guide/infra_validator" TargetMode="External"/><Relationship Id="rId6" Type="http://schemas.openxmlformats.org/officeDocument/2006/relationships/hyperlink" Target="https://www.tensorflow.org/tfx/guide/pusher" TargetMode="External"/><Relationship Id="rId7" Type="http://schemas.openxmlformats.org/officeDocument/2006/relationships/hyperlink" Target="https://www.tensorflow.org/tfx/guide/serving" TargetMode="External"/><Relationship Id="rId8" Type="http://schemas.openxmlformats.org/officeDocument/2006/relationships/hyperlink" Target="https://blog.tensorflow.org/2019/05/research-to-production-with-tfx-ml.html" TargetMode="External"/><Relationship Id="rId9"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hyperlink" Target="https://www.tensorflow.org/tfx/guide#portability_and_interoperability" TargetMode="External"/><Relationship Id="rId2" Type="http://schemas.openxmlformats.org/officeDocument/2006/relationships/hyperlink" Target="https://www.tensorflow.org/tfx/guide#creating_a_tfx_pipeline_with_kubeflow" TargetMode="External"/><Relationship Id="rId3" Type="http://schemas.openxmlformats.org/officeDocument/2006/relationships/hyperlink" Target="https://www.kubeflow.org/docs/started/getting-started-gke/" TargetMode="External"/><Relationship Id="rId4" Type="http://schemas.openxmlformats.org/officeDocument/2006/relationships/hyperlink" Target="https://www.tensorflow.org/tfx/tutorials/tfx/cloud-ai-platform-pipelines" TargetMode="External"/><Relationship Id="rId5" Type="http://schemas.openxmlformats.org/officeDocument/2006/relationships/hyperlink" Target="https://www.tensorflow.org/tfx/guide" TargetMode="External"/><Relationship Id="rId6" Type="http://schemas.openxmlformats.org/officeDocument/2006/relationships/hyperlink" Target="https://www.kubeflow.org/" TargetMode="External"/><Relationship Id="rId7" Type="http://schemas.openxmlformats.org/officeDocument/2006/relationships/hyperlink" Target="https://www.kubeflow.org/docs/pipelines/pipelines-overview/" TargetMode="External"/><Relationship Id="rId8"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hyperlink" Target="https://www.kubeflow.org/docs/started/kubeflow-overview/" TargetMode="External"/><Relationship Id="rId2" Type="http://schemas.openxmlformats.org/officeDocument/2006/relationships/hyperlink" Target="https://www.kubeflow.org/docs/started/kubeflow-overview/#conceptual-overview" TargetMode="External"/><Relationship Id="rId3" Type="http://schemas.openxmlformats.org/officeDocument/2006/relationships/image" Target="../media/image25.png"/><Relationship Id="rId4" Type="http://schemas.openxmlformats.org/officeDocument/2006/relationships/hyperlink" Target="https://www.kubeflow.org/docs/started/kubeflow-overview/" TargetMode="External"/><Relationship Id="rId5"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hyperlink" Target="https://github.com/kubeflow/kfserving" TargetMode="External"/><Relationship Id="rId4" Type="http://schemas.openxmlformats.org/officeDocument/2006/relationships/hyperlink" Target="https://github.com/aimldl/computing_environments/blob/master/kubeflow/temp.md" TargetMode="External"/><Relationship Id="rId5"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www.kubeflow.org/docs/started/kubeflow-overview/" TargetMode="External"/><Relationship Id="rId2" Type="http://schemas.openxmlformats.org/officeDocument/2006/relationships/image" Target="../media/image3.png"/><Relationship Id="rId3" Type="http://schemas.openxmlformats.org/officeDocument/2006/relationships/hyperlink" Target="https://www.kubeflow.org/docs/started/kubeflow-overview/" TargetMode="External"/><Relationship Id="rId4" Type="http://schemas.openxmlformats.org/officeDocument/2006/relationships/hyperlink" Target="https://www.kubeflow.org/docs/started/kubeflow-overview/#conceptual-overview" TargetMode="External"/><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www.kubeflow.org/docs/started/kubeflow-overview/" TargetMode="External"/><Relationship Id="rId3" Type="http://schemas.openxmlformats.org/officeDocument/2006/relationships/hyperlink" Target="https://www.kubeflow.org/docs/components/central-dash/" TargetMode="External"/><Relationship Id="rId4" Type="http://schemas.openxmlformats.org/officeDocument/2006/relationships/hyperlink" Target="https://www.kubeflow.org/docs/components/multi-tenancy/" TargetMode="External"/><Relationship Id="rId5" Type="http://schemas.openxmlformats.org/officeDocument/2006/relationships/hyperlink" Target="https://www.kubeflow.org/docs/components/training/" TargetMode="External"/><Relationship Id="rId6" Type="http://schemas.openxmlformats.org/officeDocument/2006/relationships/hyperlink" Target="https://www.kubeflow.org/docs/components/misc/" TargetMode="External"/><Relationship Id="rId7" Type="http://schemas.openxmlformats.org/officeDocument/2006/relationships/hyperlink" Target="https://www.kubeflow.org/docs/notebooks/" TargetMode="External"/><Relationship Id="rId8" Type="http://schemas.openxmlformats.org/officeDocument/2006/relationships/hyperlink" Target="https://www.kubeflow.org/docs/components/pipelines/" TargetMode="External"/><Relationship Id="rId9" Type="http://schemas.openxmlformats.org/officeDocument/2006/relationships/hyperlink" Target="https://www.kubeflow.org/docs/fairing/" TargetMode="External"/><Relationship Id="rId10" Type="http://schemas.openxmlformats.org/officeDocument/2006/relationships/hyperlink" Target="https://www.kubeflow.org/docs/components/hyperparameter-tuning/" TargetMode="External"/><Relationship Id="rId11" Type="http://schemas.openxmlformats.org/officeDocument/2006/relationships/hyperlink" Target="https://www.kubeflow.org/docs/components/metadata/" TargetMode="External"/><Relationship Id="rId12" Type="http://schemas.openxmlformats.org/officeDocument/2006/relationships/hyperlink" Target="https://www.kubeflow.org/docs/components/serving/" TargetMode="External"/><Relationship Id="rId13" Type="http://schemas.openxmlformats.org/officeDocument/2006/relationships/hyperlink" Target="https://www.kubeflow.org/docs/components/" TargetMode="External"/><Relationship Id="rId14" Type="http://schemas.openxmlformats.org/officeDocument/2006/relationships/hyperlink" Target="https://istio.io/" TargetMode="External"/><Relationship Id="rId15" Type="http://schemas.openxmlformats.org/officeDocument/2006/relationships/hyperlink" Target="https://argoproj.github.io/" TargetMode="External"/><Relationship Id="rId16" Type="http://schemas.openxmlformats.org/officeDocument/2006/relationships/hyperlink" Target="https://prometheus.io/" TargetMode="External"/><Relationship Id="rId17" Type="http://schemas.openxmlformats.org/officeDocument/2006/relationships/hyperlink" Target="https://github.com/kubernetes-retired/spartakus" TargetMode="External"/><Relationship Id="rId18"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s://www.kubeflow.org/docs/started/kubeflow-overview/#kubeflow-user-interface-ui" TargetMode="External"/><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github.com/kubernetes/dashboard" TargetMode="External"/><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youtu.be/cTZArDgbIWw" TargetMode="Externa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youtu.be/cTZArDgbIWw" TargetMode="External"/><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youtu.be/cTZArDgbIWw" TargetMode="External"/><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www.kubeflow.org/docs/started/kubeflow-overview/#kubeflow-components-in-the-ml-workflow" TargetMode="Externa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hyperlink" Target="https://www.kubeflow.org/docs/notebooks/" TargetMode="External"/><Relationship Id="rId5" Type="http://schemas.openxmlformats.org/officeDocument/2006/relationships/hyperlink" Target="https://www.kubeflow.org/docs/pipelines/overview/pipelines-overview/" TargetMode="External"/><Relationship Id="rId6" Type="http://schemas.openxmlformats.org/officeDocument/2006/relationships/hyperlink" Target="https://www.kubeflow.org/docs/components/" TargetMode="External"/><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 descr=""/>
          <p:cNvPicPr/>
          <p:nvPr/>
        </p:nvPicPr>
        <p:blipFill>
          <a:blip r:embed="rId1"/>
          <a:stretch/>
        </p:blipFill>
        <p:spPr>
          <a:xfrm>
            <a:off x="2282400" y="1584000"/>
            <a:ext cx="1640880" cy="1439280"/>
          </a:xfrm>
          <a:prstGeom prst="rect">
            <a:avLst/>
          </a:prstGeom>
          <a:ln>
            <a:noFill/>
          </a:ln>
        </p:spPr>
      </p:pic>
      <p:sp>
        <p:nvSpPr>
          <p:cNvPr id="39" name="CustomShape 1"/>
          <p:cNvSpPr/>
          <p:nvPr/>
        </p:nvSpPr>
        <p:spPr>
          <a:xfrm>
            <a:off x="1044000" y="576000"/>
            <a:ext cx="7487280" cy="5392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Noto Sans CJK JP"/>
                <a:ea typeface="Noto Sans CJK JP"/>
              </a:rPr>
              <a:t>Introduction to </a:t>
            </a:r>
            <a:r>
              <a:rPr b="0" lang="en-US" sz="2400" spc="-1" strike="noStrike">
                <a:solidFill>
                  <a:srgbClr val="000000"/>
                </a:solidFill>
                <a:latin typeface="Noto Sans CJK JP"/>
                <a:ea typeface="DejaVu Sans"/>
              </a:rPr>
              <a:t>Kubeflow and TensorFlow Extended</a:t>
            </a:r>
            <a:endParaRPr b="0" lang="en-US" sz="2400" spc="-1" strike="noStrike">
              <a:latin typeface="Noto Sans CJK JP"/>
            </a:endParaRPr>
          </a:p>
        </p:txBody>
      </p:sp>
      <p:pic>
        <p:nvPicPr>
          <p:cNvPr id="40" name="" descr=""/>
          <p:cNvPicPr/>
          <p:nvPr/>
        </p:nvPicPr>
        <p:blipFill>
          <a:blip r:embed="rId2"/>
          <a:stretch/>
        </p:blipFill>
        <p:spPr>
          <a:xfrm>
            <a:off x="4320000" y="1656000"/>
            <a:ext cx="3206880" cy="1799280"/>
          </a:xfrm>
          <a:prstGeom prst="rect">
            <a:avLst/>
          </a:prstGeom>
          <a:ln>
            <a:noFill/>
          </a:ln>
        </p:spPr>
      </p:pic>
      <p:sp>
        <p:nvSpPr>
          <p:cNvPr id="41" name="CustomShape 2"/>
          <p:cNvSpPr/>
          <p:nvPr/>
        </p:nvSpPr>
        <p:spPr>
          <a:xfrm>
            <a:off x="3096000" y="3852000"/>
            <a:ext cx="4031280" cy="1082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Noto Sans CJK JP"/>
                <a:ea typeface="DejaVu Sans"/>
              </a:rPr>
              <a:t>KT AI Service Lab 2020-05-14 (Thu)</a:t>
            </a:r>
            <a:endParaRPr b="0" lang="en-US" sz="1800" spc="-1" strike="noStrike">
              <a:latin typeface="Noto Sans CJK JP"/>
            </a:endParaRPr>
          </a:p>
          <a:p>
            <a:pPr algn="ctr">
              <a:lnSpc>
                <a:spcPct val="100000"/>
              </a:lnSpc>
            </a:pPr>
            <a:r>
              <a:rPr b="0" lang="en-US" sz="1800" spc="-1" strike="noStrike">
                <a:solidFill>
                  <a:srgbClr val="000000"/>
                </a:solidFill>
                <a:latin typeface="Noto Sans CJK JP"/>
                <a:ea typeface="DejaVu Sans"/>
              </a:rPr>
              <a:t>Tae-Hyung Kim, Ph.D.</a:t>
            </a:r>
            <a:endParaRPr b="0" lang="en-US" sz="1800" spc="-1" strike="noStrike">
              <a:latin typeface="Noto Sans CJK JP"/>
            </a:endParaRPr>
          </a:p>
          <a:p>
            <a:pPr algn="ctr">
              <a:lnSpc>
                <a:spcPct val="100000"/>
              </a:lnSpc>
            </a:pPr>
            <a:r>
              <a:rPr b="0" lang="en-US" sz="1800" spc="-1" strike="noStrike">
                <a:solidFill>
                  <a:srgbClr val="000000"/>
                </a:solidFill>
                <a:latin typeface="Noto Sans CJK JP"/>
                <a:ea typeface="DejaVu Sans"/>
              </a:rPr>
              <a:t>the.kim@kt.com</a:t>
            </a:r>
            <a:endParaRPr b="0" lang="en-US" sz="1800" spc="-1" strike="noStrike">
              <a:latin typeface="Noto Sans CJK JP"/>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92160" y="72000"/>
            <a:ext cx="99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Noto Sans CJK JP"/>
              </a:rPr>
              <a:t>Big Picture: End-to-End Platform for Deploying Production Machine Learning Pipelines</a:t>
            </a:r>
            <a:endParaRPr b="0" lang="en-US" sz="1800" spc="-1" strike="noStrike">
              <a:latin typeface="Noto Sans CJK JP"/>
            </a:endParaRPr>
          </a:p>
        </p:txBody>
      </p:sp>
      <p:pic>
        <p:nvPicPr>
          <p:cNvPr id="94" name="" descr=""/>
          <p:cNvPicPr/>
          <p:nvPr/>
        </p:nvPicPr>
        <p:blipFill>
          <a:blip r:embed="rId1"/>
          <a:stretch/>
        </p:blipFill>
        <p:spPr>
          <a:xfrm>
            <a:off x="1044000" y="3384000"/>
            <a:ext cx="3470040" cy="2015640"/>
          </a:xfrm>
          <a:prstGeom prst="rect">
            <a:avLst/>
          </a:prstGeom>
          <a:ln>
            <a:noFill/>
          </a:ln>
        </p:spPr>
      </p:pic>
      <p:sp>
        <p:nvSpPr>
          <p:cNvPr id="95" name="CustomShape 2"/>
          <p:cNvSpPr/>
          <p:nvPr/>
        </p:nvSpPr>
        <p:spPr>
          <a:xfrm>
            <a:off x="1764000" y="2664000"/>
            <a:ext cx="178308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ea typeface="DejaVu Sans"/>
                <a:hlinkClick r:id="rId2"/>
              </a:rPr>
              <a:t>https://www.kubeflow.org/</a:t>
            </a:r>
            <a:endParaRPr b="0" lang="en-US" sz="1000" spc="-1" strike="noStrike">
              <a:latin typeface="Noto Sans CJK JP"/>
            </a:endParaRPr>
          </a:p>
        </p:txBody>
      </p:sp>
      <p:sp>
        <p:nvSpPr>
          <p:cNvPr id="96" name="CustomShape 3"/>
          <p:cNvSpPr/>
          <p:nvPr/>
        </p:nvSpPr>
        <p:spPr>
          <a:xfrm>
            <a:off x="6337800" y="2642400"/>
            <a:ext cx="201348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ea typeface="DejaVu Sans"/>
                <a:hlinkClick r:id="rId3"/>
              </a:rPr>
              <a:t>https://www.tensorflow.org/tfx</a:t>
            </a:r>
            <a:endParaRPr b="0" lang="en-US" sz="1000" spc="-1" strike="noStrike">
              <a:latin typeface="Noto Sans CJK JP"/>
            </a:endParaRPr>
          </a:p>
        </p:txBody>
      </p:sp>
      <p:sp>
        <p:nvSpPr>
          <p:cNvPr id="97" name="CustomShape 4"/>
          <p:cNvSpPr/>
          <p:nvPr/>
        </p:nvSpPr>
        <p:spPr>
          <a:xfrm>
            <a:off x="6012000" y="660600"/>
            <a:ext cx="2591640" cy="31068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u="sng">
                <a:solidFill>
                  <a:srgbClr val="0000ff"/>
                </a:solidFill>
                <a:uFillTx/>
                <a:latin typeface="Noto Sans CJK JP"/>
                <a:ea typeface="DejaVu Sans"/>
                <a:hlinkClick r:id="rId4"/>
              </a:rPr>
              <a:t>TensorFlow Extended (TFX)</a:t>
            </a:r>
            <a:endParaRPr b="0" lang="en-US" sz="1500" spc="-1" strike="noStrike">
              <a:latin typeface="Noto Sans CJK JP"/>
            </a:endParaRPr>
          </a:p>
        </p:txBody>
      </p:sp>
      <p:pic>
        <p:nvPicPr>
          <p:cNvPr id="98" name="" descr=""/>
          <p:cNvPicPr/>
          <p:nvPr/>
        </p:nvPicPr>
        <p:blipFill>
          <a:blip r:embed="rId5"/>
          <a:stretch/>
        </p:blipFill>
        <p:spPr>
          <a:xfrm>
            <a:off x="5760000" y="1321200"/>
            <a:ext cx="3077640" cy="1727640"/>
          </a:xfrm>
          <a:prstGeom prst="rect">
            <a:avLst/>
          </a:prstGeom>
          <a:ln>
            <a:noFill/>
          </a:ln>
        </p:spPr>
      </p:pic>
      <p:sp>
        <p:nvSpPr>
          <p:cNvPr id="99" name="CustomShape 5"/>
          <p:cNvSpPr/>
          <p:nvPr/>
        </p:nvSpPr>
        <p:spPr>
          <a:xfrm>
            <a:off x="5904000" y="983880"/>
            <a:ext cx="2807640" cy="455400"/>
          </a:xfrm>
          <a:prstGeom prst="rect">
            <a:avLst/>
          </a:prstGeom>
          <a:noFill/>
          <a:ln>
            <a:noFill/>
          </a:ln>
        </p:spPr>
        <p:style>
          <a:lnRef idx="0"/>
          <a:fillRef idx="0"/>
          <a:effectRef idx="0"/>
          <a:fontRef idx="minor"/>
        </p:style>
        <p:txBody>
          <a:bodyPr lIns="90000" rIns="90000" tIns="45000" bIns="45000"/>
          <a:p>
            <a:pPr algn="ctr">
              <a:lnSpc>
                <a:spcPct val="100000"/>
              </a:lnSpc>
              <a:spcBef>
                <a:spcPts val="1191"/>
              </a:spcBef>
              <a:spcAft>
                <a:spcPts val="992"/>
              </a:spcAft>
            </a:pPr>
            <a:r>
              <a:rPr b="0" lang="en-US" sz="1200" spc="-1" strike="noStrike">
                <a:solidFill>
                  <a:srgbClr val="000000"/>
                </a:solidFill>
                <a:latin typeface="Noto Sans CJK JP"/>
                <a:ea typeface="DejaVu Sans"/>
              </a:rPr>
              <a:t>an end-to-end platform for </a:t>
            </a:r>
            <a:br/>
            <a:r>
              <a:rPr b="0" lang="en-US" sz="1200" spc="-1" strike="noStrike">
                <a:solidFill>
                  <a:srgbClr val="000000"/>
                </a:solidFill>
                <a:latin typeface="Noto Sans CJK JP"/>
                <a:ea typeface="DejaVu Sans"/>
              </a:rPr>
              <a:t>deploying production ML pipelines</a:t>
            </a:r>
            <a:endParaRPr b="0" lang="en-US" sz="1200" spc="-1" strike="noStrike">
              <a:latin typeface="Noto Sans CJK JP"/>
            </a:endParaRPr>
          </a:p>
        </p:txBody>
      </p:sp>
      <p:sp>
        <p:nvSpPr>
          <p:cNvPr id="100" name="CustomShape 6"/>
          <p:cNvSpPr/>
          <p:nvPr/>
        </p:nvSpPr>
        <p:spPr>
          <a:xfrm>
            <a:off x="1114200" y="1008000"/>
            <a:ext cx="367344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Noto Sans CJK JP"/>
                <a:ea typeface="DejaVu Sans"/>
              </a:rPr>
              <a:t>The Machine Learning Toolkit for Kubernetes</a:t>
            </a:r>
            <a:endParaRPr b="0" lang="en-US" sz="1200" spc="-1" strike="noStrike">
              <a:latin typeface="Noto Sans CJK JP"/>
            </a:endParaRPr>
          </a:p>
        </p:txBody>
      </p:sp>
      <p:pic>
        <p:nvPicPr>
          <p:cNvPr id="101" name="" descr=""/>
          <p:cNvPicPr/>
          <p:nvPr/>
        </p:nvPicPr>
        <p:blipFill>
          <a:blip r:embed="rId6"/>
          <a:stretch/>
        </p:blipFill>
        <p:spPr>
          <a:xfrm>
            <a:off x="1908000" y="1404000"/>
            <a:ext cx="1436040" cy="1259640"/>
          </a:xfrm>
          <a:prstGeom prst="rect">
            <a:avLst/>
          </a:prstGeom>
          <a:ln>
            <a:noFill/>
          </a:ln>
        </p:spPr>
      </p:pic>
      <p:sp>
        <p:nvSpPr>
          <p:cNvPr id="102" name="CustomShape 7"/>
          <p:cNvSpPr/>
          <p:nvPr/>
        </p:nvSpPr>
        <p:spPr>
          <a:xfrm>
            <a:off x="1944000" y="660600"/>
            <a:ext cx="1151640" cy="310680"/>
          </a:xfrm>
          <a:prstGeom prst="rect">
            <a:avLst/>
          </a:prstGeom>
          <a:noFill/>
          <a:ln>
            <a:noFill/>
          </a:ln>
        </p:spPr>
        <p:style>
          <a:lnRef idx="0"/>
          <a:fillRef idx="0"/>
          <a:effectRef idx="0"/>
          <a:fontRef idx="minor"/>
        </p:style>
        <p:txBody>
          <a:bodyPr lIns="90000" rIns="90000" tIns="45000" bIns="45000"/>
          <a:p>
            <a:pPr>
              <a:lnSpc>
                <a:spcPct val="100000"/>
              </a:lnSpc>
            </a:pPr>
            <a:r>
              <a:rPr b="0" lang="en-US" sz="1500" spc="-1" strike="noStrike" u="sng">
                <a:solidFill>
                  <a:srgbClr val="0000ff"/>
                </a:solidFill>
                <a:uFillTx/>
                <a:latin typeface="Noto Sans CJK JP"/>
                <a:ea typeface="DejaVu Sans"/>
                <a:hlinkClick r:id="rId7"/>
              </a:rPr>
              <a:t>Kubeflow</a:t>
            </a:r>
            <a:endParaRPr b="0" lang="en-US" sz="1500" spc="-1" strike="noStrike">
              <a:latin typeface="Noto Sans CJK JP"/>
            </a:endParaRPr>
          </a:p>
        </p:txBody>
      </p:sp>
      <p:pic>
        <p:nvPicPr>
          <p:cNvPr id="103" name="" descr=""/>
          <p:cNvPicPr/>
          <p:nvPr/>
        </p:nvPicPr>
        <p:blipFill>
          <a:blip r:embed="rId8"/>
          <a:stretch/>
        </p:blipFill>
        <p:spPr>
          <a:xfrm>
            <a:off x="4968000" y="3204000"/>
            <a:ext cx="5039640" cy="21596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Overview of TensorFlow Extended (TFX)</a:t>
            </a:r>
            <a:endParaRPr b="0" lang="en-US" sz="1800" spc="-1" strike="noStrike">
              <a:latin typeface="Noto Sans CJK JP"/>
            </a:endParaRPr>
          </a:p>
        </p:txBody>
      </p:sp>
      <p:sp>
        <p:nvSpPr>
          <p:cNvPr id="105" name="CustomShape 2"/>
          <p:cNvSpPr/>
          <p:nvPr/>
        </p:nvSpPr>
        <p:spPr>
          <a:xfrm>
            <a:off x="144000" y="396000"/>
            <a:ext cx="9936360" cy="183564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solidFill>
                  <a:srgbClr val="000000"/>
                </a:solidFill>
                <a:latin typeface="Noto Sans CJK JP"/>
                <a:ea typeface="Noto Sans CJK JP"/>
              </a:rPr>
              <a:t>･</a:t>
            </a:r>
            <a:r>
              <a:rPr b="0" lang="en-US" sz="1300" spc="-1" strike="noStrike">
                <a:solidFill>
                  <a:srgbClr val="000000"/>
                </a:solidFill>
                <a:latin typeface="Noto Sans CJK JP"/>
                <a:ea typeface="Noto Sans CJK JP"/>
              </a:rPr>
              <a:t>TensorFlow Extended (TFX) is a Google-production-scale machine learning platform based on TensorFlow.</a:t>
            </a:r>
            <a:br/>
            <a:r>
              <a:rPr b="0" lang="en-US" sz="1300" spc="-1" strike="noStrike">
                <a:solidFill>
                  <a:srgbClr val="000000"/>
                </a:solidFill>
                <a:latin typeface="Noto Sans CJK JP"/>
                <a:ea typeface="Noto Sans CJK JP"/>
              </a:rPr>
              <a:t>･</a:t>
            </a:r>
            <a:r>
              <a:rPr b="0" lang="en-US" sz="1300" spc="-1" strike="noStrike">
                <a:solidFill>
                  <a:srgbClr val="000000"/>
                </a:solidFill>
                <a:latin typeface="Noto Sans CJK JP"/>
                <a:ea typeface="Noto Sans CJK JP"/>
              </a:rPr>
              <a:t>It provides a configuration framework and shared libraries to integrate common components </a:t>
            </a:r>
            <a:br/>
            <a:r>
              <a:rPr b="0" lang="en-US" sz="1300" spc="-1" strike="noStrike">
                <a:solidFill>
                  <a:srgbClr val="000000"/>
                </a:solidFill>
                <a:latin typeface="Noto Sans CJK JP"/>
                <a:ea typeface="Noto Sans CJK JP"/>
              </a:rPr>
              <a:t>   needed to define, launch, and monitor your machine learning system.</a:t>
            </a:r>
            <a:endParaRPr b="0" lang="en-US" sz="1300" spc="-1" strike="noStrike">
              <a:latin typeface="Noto Sans CJK JP"/>
            </a:endParaRPr>
          </a:p>
          <a:p>
            <a:pPr>
              <a:lnSpc>
                <a:spcPct val="100000"/>
              </a:lnSpc>
            </a:pPr>
            <a:endParaRPr b="0" lang="en-US" sz="1300" spc="-1" strike="noStrike">
              <a:latin typeface="Noto Sans CJK JP"/>
            </a:endParaRPr>
          </a:p>
          <a:p>
            <a:pPr>
              <a:lnSpc>
                <a:spcPct val="100000"/>
              </a:lnSpc>
            </a:pPr>
            <a:r>
              <a:rPr b="0" lang="en-US" sz="1300" spc="-1" strike="noStrike">
                <a:solidFill>
                  <a:srgbClr val="000000"/>
                </a:solidFill>
                <a:latin typeface="Noto Sans CJK JP"/>
                <a:ea typeface="Noto Sans CJK JP"/>
              </a:rPr>
              <a:t>･</a:t>
            </a:r>
            <a:r>
              <a:rPr b="0" lang="en-US" sz="1300" spc="-1" strike="noStrike">
                <a:solidFill>
                  <a:srgbClr val="000000"/>
                </a:solidFill>
                <a:latin typeface="Noto Sans CJK JP"/>
                <a:ea typeface="Noto Sans CJK JP"/>
              </a:rPr>
              <a:t>TensorFlow 2.x was released at TensorFlow Dev Summit 2019; TFX as an extension package.</a:t>
            </a:r>
            <a:endParaRPr b="0" lang="en-US" sz="1300" spc="-1" strike="noStrike">
              <a:latin typeface="Noto Sans CJK JP"/>
            </a:endParaRPr>
          </a:p>
          <a:p>
            <a:pPr>
              <a:lnSpc>
                <a:spcPct val="100000"/>
              </a:lnSpc>
            </a:pPr>
            <a:r>
              <a:rPr b="0" lang="en-US" sz="1300" spc="-1" strike="noStrike">
                <a:solidFill>
                  <a:srgbClr val="000000"/>
                </a:solidFill>
                <a:latin typeface="Noto Sans CJK JP"/>
                <a:ea typeface="Noto Sans CJK JP"/>
              </a:rPr>
              <a:t>  </a:t>
            </a:r>
            <a:r>
              <a:rPr b="0" lang="en-US" sz="1300" spc="-1" strike="noStrike">
                <a:solidFill>
                  <a:srgbClr val="000000"/>
                </a:solidFill>
                <a:latin typeface="Noto Sans CJK JP"/>
                <a:ea typeface="Noto Sans CJK JP"/>
              </a:rPr>
              <a:t>- [15:06] TensorFlow Extended (TFX) Post-training Workflow (TF Dev Summit '19) </a:t>
            </a:r>
            <a:r>
              <a:rPr b="0" lang="en-US" sz="1300" spc="-1" strike="noStrike" u="sng">
                <a:solidFill>
                  <a:srgbClr val="0000ff"/>
                </a:solidFill>
                <a:uFillTx/>
                <a:latin typeface="Noto Sans CJK JP"/>
                <a:ea typeface="Noto Sans CJK JP"/>
                <a:hlinkClick r:id="rId1"/>
              </a:rPr>
              <a:t>https://youtu.be/0O201IQlkxc</a:t>
            </a:r>
            <a:r>
              <a:rPr b="0" lang="en-US" sz="1300" spc="-1" strike="noStrike">
                <a:solidFill>
                  <a:srgbClr val="000000"/>
                </a:solidFill>
                <a:latin typeface="Noto Sans CJK JP"/>
                <a:ea typeface="Noto Sans CJK JP"/>
              </a:rPr>
              <a:t> </a:t>
            </a:r>
            <a:br/>
            <a:r>
              <a:rPr b="0" lang="en-US" sz="1300" spc="-1" strike="noStrike">
                <a:solidFill>
                  <a:srgbClr val="000000"/>
                </a:solidFill>
                <a:latin typeface="Noto Sans CJK JP"/>
                <a:ea typeface="Noto Sans CJK JP"/>
              </a:rPr>
              <a:t>  - [31:34] TensorFlow Extended (TFX) Overview and Pre-training Workflow (TF Dev Summit '19) </a:t>
            </a:r>
            <a:r>
              <a:rPr b="0" lang="en-US" sz="1300" spc="-1" strike="noStrike" u="sng">
                <a:solidFill>
                  <a:srgbClr val="0000ff"/>
                </a:solidFill>
                <a:uFillTx/>
                <a:latin typeface="Noto Sans CJK JP"/>
                <a:ea typeface="Noto Sans CJK JP"/>
                <a:hlinkClick r:id="rId2"/>
              </a:rPr>
              <a:t>https://youtu.be/A5wiwT1qFjc</a:t>
            </a:r>
            <a:r>
              <a:rPr b="0" lang="en-US" sz="1300" spc="-1" strike="noStrike">
                <a:solidFill>
                  <a:srgbClr val="000000"/>
                </a:solidFill>
                <a:latin typeface="Noto Sans CJK JP"/>
                <a:ea typeface="Noto Sans CJK JP"/>
              </a:rPr>
              <a:t> </a:t>
            </a:r>
            <a:br/>
            <a:endParaRPr b="0" lang="en-US" sz="1300" spc="-1" strike="noStrike">
              <a:latin typeface="Noto Sans CJK JP"/>
            </a:endParaRPr>
          </a:p>
          <a:p>
            <a:pPr>
              <a:lnSpc>
                <a:spcPct val="100000"/>
              </a:lnSpc>
            </a:pPr>
            <a:r>
              <a:rPr b="0" lang="en-US" sz="1300" spc="-1" strike="noStrike">
                <a:solidFill>
                  <a:srgbClr val="000000"/>
                </a:solidFill>
                <a:latin typeface="Noto Sans CJK JP"/>
                <a:ea typeface="Noto Sans CJK JP"/>
              </a:rPr>
              <a:t>･</a:t>
            </a:r>
            <a:r>
              <a:rPr b="0" lang="en-US" sz="1300" spc="-1" strike="noStrike">
                <a:solidFill>
                  <a:srgbClr val="000000"/>
                </a:solidFill>
                <a:latin typeface="Noto Sans CJK JP"/>
                <a:ea typeface="Noto Sans CJK JP"/>
              </a:rPr>
              <a:t>TFX is compatible with TensorFlow 2.x and the high-level APIs that existed in TensorFlow 1.x .</a:t>
            </a:r>
            <a:endParaRPr b="0" lang="en-US" sz="1300" spc="-1" strike="noStrike">
              <a:latin typeface="Noto Sans CJK JP"/>
            </a:endParaRPr>
          </a:p>
        </p:txBody>
      </p:sp>
      <p:sp>
        <p:nvSpPr>
          <p:cNvPr id="106" name="CustomShape 3"/>
          <p:cNvSpPr/>
          <p:nvPr/>
        </p:nvSpPr>
        <p:spPr>
          <a:xfrm>
            <a:off x="504000" y="2844000"/>
            <a:ext cx="963000" cy="220680"/>
          </a:xfrm>
          <a:prstGeom prst="rect">
            <a:avLst/>
          </a:prstGeom>
          <a:noFill/>
          <a:ln>
            <a:noFill/>
          </a:ln>
        </p:spPr>
        <p:style>
          <a:lnRef idx="0"/>
          <a:fillRef idx="0"/>
          <a:effectRef idx="0"/>
          <a:fontRef idx="minor"/>
        </p:style>
        <p:txBody>
          <a:bodyPr lIns="0" rIns="0" tIns="0" bIns="0"/>
          <a:p>
            <a:pPr>
              <a:lnSpc>
                <a:spcPct val="100000"/>
              </a:lnSpc>
            </a:pPr>
            <a:r>
              <a:rPr b="0" lang="en-US" sz="1200" spc="-1" strike="noStrike">
                <a:solidFill>
                  <a:srgbClr val="000000"/>
                </a:solidFill>
                <a:latin typeface="Noto Sans CJK JP"/>
                <a:ea typeface="DejaVu Sans"/>
              </a:rPr>
              <a:t>pip install tfx</a:t>
            </a:r>
            <a:endParaRPr b="0" lang="en-US" sz="1200" spc="-1" strike="noStrike">
              <a:latin typeface="Noto Sans CJK JP"/>
            </a:endParaRPr>
          </a:p>
        </p:txBody>
      </p:sp>
      <p:sp>
        <p:nvSpPr>
          <p:cNvPr id="107" name="CustomShape 4"/>
          <p:cNvSpPr/>
          <p:nvPr/>
        </p:nvSpPr>
        <p:spPr>
          <a:xfrm>
            <a:off x="561600" y="3960000"/>
            <a:ext cx="1994040" cy="182880"/>
          </a:xfrm>
          <a:prstGeom prst="rect">
            <a:avLst/>
          </a:prstGeom>
          <a:noFill/>
          <a:ln>
            <a:noFill/>
          </a:ln>
        </p:spPr>
        <p:style>
          <a:lnRef idx="0"/>
          <a:fillRef idx="0"/>
          <a:effectRef idx="0"/>
          <a:fontRef idx="minor"/>
        </p:style>
        <p:txBody>
          <a:bodyPr wrap="none" lIns="0" rIns="0" tIns="0" bIns="0"/>
          <a:p>
            <a:pPr>
              <a:lnSpc>
                <a:spcPct val="100000"/>
              </a:lnSpc>
            </a:pPr>
            <a:r>
              <a:rPr b="0" lang="en-US" sz="1000" spc="-1" strike="noStrike" u="sng">
                <a:solidFill>
                  <a:srgbClr val="0000ff"/>
                </a:solidFill>
                <a:uFillTx/>
                <a:latin typeface="Noto Sans CJK JP"/>
                <a:ea typeface="DejaVu Sans"/>
                <a:hlinkClick r:id="rId3"/>
              </a:rPr>
              <a:t>https://github.com/tensorflow/tfx</a:t>
            </a:r>
            <a:endParaRPr b="0" lang="en-US" sz="1000" spc="-1" strike="noStrike">
              <a:latin typeface="Noto Sans CJK JP"/>
            </a:endParaRPr>
          </a:p>
        </p:txBody>
      </p:sp>
      <p:sp>
        <p:nvSpPr>
          <p:cNvPr id="108" name="CustomShape 5"/>
          <p:cNvSpPr/>
          <p:nvPr/>
        </p:nvSpPr>
        <p:spPr>
          <a:xfrm>
            <a:off x="120960" y="2532240"/>
            <a:ext cx="1138320" cy="311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Noto Sans CJK JP"/>
                <a:ea typeface="Noto Sans CJK JP"/>
              </a:rPr>
              <a:t>   </a:t>
            </a:r>
            <a:r>
              <a:rPr b="0" lang="en-US" sz="1200" spc="-1" strike="noStrike">
                <a:solidFill>
                  <a:srgbClr val="000000"/>
                </a:solidFill>
                <a:latin typeface="Noto Sans CJK JP"/>
                <a:ea typeface="Noto Sans CJK JP"/>
              </a:rPr>
              <a:t>Installation</a:t>
            </a:r>
            <a:endParaRPr b="0" lang="en-US" sz="1200" spc="-1" strike="noStrike">
              <a:latin typeface="Noto Sans CJK JP"/>
            </a:endParaRPr>
          </a:p>
        </p:txBody>
      </p:sp>
      <p:sp>
        <p:nvSpPr>
          <p:cNvPr id="109" name="CustomShape 6"/>
          <p:cNvSpPr/>
          <p:nvPr/>
        </p:nvSpPr>
        <p:spPr>
          <a:xfrm>
            <a:off x="527400" y="3708000"/>
            <a:ext cx="1834200" cy="182880"/>
          </a:xfrm>
          <a:prstGeom prst="rect">
            <a:avLst/>
          </a:prstGeom>
          <a:noFill/>
          <a:ln>
            <a:noFill/>
          </a:ln>
        </p:spPr>
        <p:style>
          <a:lnRef idx="0"/>
          <a:fillRef idx="0"/>
          <a:effectRef idx="0"/>
          <a:fontRef idx="minor"/>
        </p:style>
        <p:txBody>
          <a:bodyPr wrap="none" lIns="0" rIns="0" tIns="0" bIns="0"/>
          <a:p>
            <a:pPr>
              <a:lnSpc>
                <a:spcPct val="100000"/>
              </a:lnSpc>
            </a:pPr>
            <a:r>
              <a:rPr b="0" lang="en-US" sz="1000" spc="-1" strike="noStrike" u="sng">
                <a:solidFill>
                  <a:srgbClr val="0000ff"/>
                </a:solidFill>
                <a:uFillTx/>
                <a:latin typeface="Noto Sans CJK JP"/>
                <a:ea typeface="DejaVu Sans"/>
                <a:hlinkClick r:id="rId4"/>
              </a:rPr>
              <a:t>https://www.tensorflow.org/tfx</a:t>
            </a:r>
            <a:endParaRPr b="0" lang="en-US" sz="1000" spc="-1" strike="noStrike">
              <a:latin typeface="Noto Sans CJK JP"/>
            </a:endParaRPr>
          </a:p>
        </p:txBody>
      </p:sp>
      <p:sp>
        <p:nvSpPr>
          <p:cNvPr id="110" name="CustomShape 7"/>
          <p:cNvSpPr/>
          <p:nvPr/>
        </p:nvSpPr>
        <p:spPr>
          <a:xfrm>
            <a:off x="288000" y="3348000"/>
            <a:ext cx="2290320" cy="2516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Noto Sans CJK JP"/>
                <a:ea typeface="Noto Sans CJK JP"/>
              </a:rPr>
              <a:t>Homepage/Git Repository</a:t>
            </a:r>
            <a:endParaRPr b="0" lang="en-US" sz="1200" spc="-1" strike="noStrike">
              <a:latin typeface="Noto Sans CJK JP"/>
            </a:endParaRPr>
          </a:p>
        </p:txBody>
      </p:sp>
      <p:sp>
        <p:nvSpPr>
          <p:cNvPr id="111" name="CustomShape 8"/>
          <p:cNvSpPr/>
          <p:nvPr/>
        </p:nvSpPr>
        <p:spPr>
          <a:xfrm>
            <a:off x="6336000" y="1467360"/>
            <a:ext cx="5441400" cy="310680"/>
          </a:xfrm>
          <a:prstGeom prst="rect">
            <a:avLst/>
          </a:prstGeom>
          <a:noFill/>
          <a:ln>
            <a:no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TensorFlow Extended (TFX) Libraries &amp; Pipeline Components</a:t>
            </a:r>
            <a:endParaRPr b="0" lang="en-US" sz="1800" spc="-1" strike="noStrike">
              <a:latin typeface="Noto Sans CJK JP"/>
            </a:endParaRPr>
          </a:p>
        </p:txBody>
      </p:sp>
      <p:pic>
        <p:nvPicPr>
          <p:cNvPr id="113" name="" descr=""/>
          <p:cNvPicPr/>
          <p:nvPr/>
        </p:nvPicPr>
        <p:blipFill>
          <a:blip r:embed="rId1"/>
          <a:srcRect l="0" t="12935" r="3503" b="0"/>
          <a:stretch/>
        </p:blipFill>
        <p:spPr>
          <a:xfrm>
            <a:off x="810360" y="2664000"/>
            <a:ext cx="6144840" cy="2879640"/>
          </a:xfrm>
          <a:prstGeom prst="rect">
            <a:avLst/>
          </a:prstGeom>
          <a:ln>
            <a:noFill/>
          </a:ln>
        </p:spPr>
      </p:pic>
      <p:sp>
        <p:nvSpPr>
          <p:cNvPr id="114" name="CustomShape 2"/>
          <p:cNvSpPr/>
          <p:nvPr/>
        </p:nvSpPr>
        <p:spPr>
          <a:xfrm>
            <a:off x="216000" y="2460600"/>
            <a:ext cx="2195280" cy="531720"/>
          </a:xfrm>
          <a:prstGeom prst="rect">
            <a:avLst/>
          </a:prstGeom>
          <a:noFill/>
          <a:ln>
            <a:noFill/>
          </a:ln>
        </p:spPr>
        <p:style>
          <a:lnRef idx="0"/>
          <a:fillRef idx="0"/>
          <a:effectRef idx="0"/>
          <a:fontRef idx="minor"/>
        </p:style>
        <p:txBody>
          <a:bodyPr lIns="90000" rIns="90000" tIns="45000" bIns="45000"/>
          <a:p>
            <a:pPr algn="ctr">
              <a:lnSpc>
                <a:spcPct val="100000"/>
              </a:lnSpc>
              <a:spcBef>
                <a:spcPts val="1191"/>
              </a:spcBef>
              <a:spcAft>
                <a:spcPts val="992"/>
              </a:spcAft>
            </a:pPr>
            <a:r>
              <a:rPr b="1" lang="en-US" sz="1200" spc="-1" strike="noStrike">
                <a:solidFill>
                  <a:srgbClr val="000000"/>
                </a:solidFill>
                <a:latin typeface="Noto Sans CJK JP"/>
                <a:ea typeface="DejaVu Sans"/>
              </a:rPr>
              <a:t>TFX Pipeline Components</a:t>
            </a:r>
            <a:endParaRPr b="0" lang="en-US" sz="1200" spc="-1" strike="noStrike">
              <a:latin typeface="Noto Sans CJK JP"/>
            </a:endParaRPr>
          </a:p>
        </p:txBody>
      </p:sp>
      <p:sp>
        <p:nvSpPr>
          <p:cNvPr id="115" name="CustomShape 3"/>
          <p:cNvSpPr/>
          <p:nvPr/>
        </p:nvSpPr>
        <p:spPr>
          <a:xfrm>
            <a:off x="360000" y="2678400"/>
            <a:ext cx="275868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Noto Sans CJK JP"/>
                <a:ea typeface="DejaVu Sans"/>
              </a:rPr>
              <a:t>the flow of data between the components</a:t>
            </a:r>
            <a:endParaRPr b="0" lang="en-US" sz="1000" spc="-1" strike="noStrike">
              <a:latin typeface="Noto Sans CJK JP"/>
            </a:endParaRPr>
          </a:p>
        </p:txBody>
      </p:sp>
      <p:sp>
        <p:nvSpPr>
          <p:cNvPr id="116" name="CustomShape 4"/>
          <p:cNvSpPr/>
          <p:nvPr/>
        </p:nvSpPr>
        <p:spPr>
          <a:xfrm>
            <a:off x="1972800" y="5400000"/>
            <a:ext cx="3889800" cy="182880"/>
          </a:xfrm>
          <a:prstGeom prst="rect">
            <a:avLst/>
          </a:prstGeom>
          <a:noFill/>
          <a:ln>
            <a:noFill/>
          </a:ln>
        </p:spPr>
        <p:style>
          <a:lnRef idx="0"/>
          <a:fillRef idx="0"/>
          <a:effectRef idx="0"/>
          <a:fontRef idx="minor"/>
        </p:style>
        <p:txBody>
          <a:bodyPr wrap="none" lIns="0" rIns="0" tIns="0" bIns="0"/>
          <a:p>
            <a:pPr>
              <a:lnSpc>
                <a:spcPct val="100000"/>
              </a:lnSpc>
            </a:pPr>
            <a:r>
              <a:rPr b="0" lang="en-US" sz="1000" spc="-1" strike="noStrike">
                <a:solidFill>
                  <a:srgbClr val="000000"/>
                </a:solidFill>
                <a:latin typeface="Noto Sans CJK JP"/>
                <a:ea typeface="DejaVu Sans"/>
              </a:rPr>
              <a:t>Source: The TFX User Guide, </a:t>
            </a:r>
            <a:r>
              <a:rPr b="0" lang="en-US" sz="1000" spc="-1" strike="noStrike" u="sng">
                <a:solidFill>
                  <a:srgbClr val="0000ff"/>
                </a:solidFill>
                <a:uFillTx/>
                <a:latin typeface="Noto Sans CJK JP"/>
                <a:ea typeface="DejaVu Sans"/>
                <a:hlinkClick r:id="rId2"/>
              </a:rPr>
              <a:t>https://www.tensorflow.org/tfx/guide</a:t>
            </a:r>
            <a:endParaRPr b="0" lang="en-US" sz="1000" spc="-1" strike="noStrike">
              <a:latin typeface="Noto Sans CJK JP"/>
            </a:endParaRPr>
          </a:p>
        </p:txBody>
      </p:sp>
      <p:pic>
        <p:nvPicPr>
          <p:cNvPr id="117" name="" descr=""/>
          <p:cNvPicPr/>
          <p:nvPr/>
        </p:nvPicPr>
        <p:blipFill>
          <a:blip r:embed="rId3"/>
          <a:stretch/>
        </p:blipFill>
        <p:spPr>
          <a:xfrm>
            <a:off x="1368000" y="360000"/>
            <a:ext cx="6422040" cy="2339640"/>
          </a:xfrm>
          <a:prstGeom prst="rect">
            <a:avLst/>
          </a:prstGeom>
          <a:ln>
            <a:noFill/>
          </a:ln>
        </p:spPr>
      </p:pic>
      <p:sp>
        <p:nvSpPr>
          <p:cNvPr id="118" name="CustomShape 5"/>
          <p:cNvSpPr/>
          <p:nvPr/>
        </p:nvSpPr>
        <p:spPr>
          <a:xfrm>
            <a:off x="180000" y="444600"/>
            <a:ext cx="1259280" cy="531720"/>
          </a:xfrm>
          <a:prstGeom prst="rect">
            <a:avLst/>
          </a:prstGeom>
          <a:noFill/>
          <a:ln>
            <a:noFill/>
          </a:ln>
        </p:spPr>
        <p:style>
          <a:lnRef idx="0"/>
          <a:fillRef idx="0"/>
          <a:effectRef idx="0"/>
          <a:fontRef idx="minor"/>
        </p:style>
        <p:txBody>
          <a:bodyPr lIns="90000" rIns="90000" tIns="45000" bIns="45000"/>
          <a:p>
            <a:pPr algn="ctr">
              <a:lnSpc>
                <a:spcPct val="100000"/>
              </a:lnSpc>
              <a:spcBef>
                <a:spcPts val="1191"/>
              </a:spcBef>
              <a:spcAft>
                <a:spcPts val="992"/>
              </a:spcAft>
            </a:pPr>
            <a:r>
              <a:rPr b="1" lang="en-US" sz="1200" spc="-1" strike="noStrike">
                <a:solidFill>
                  <a:srgbClr val="000000"/>
                </a:solidFill>
                <a:latin typeface="Noto Sans CJK JP"/>
                <a:ea typeface="DejaVu Sans"/>
              </a:rPr>
              <a:t>TFX Libraries</a:t>
            </a:r>
            <a:endParaRPr b="0" lang="en-US" sz="1200" spc="-1" strike="noStrike">
              <a:latin typeface="Noto Sans CJK JP"/>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TensorFlow Extended (TFX) Pipleline Components in Action</a:t>
            </a:r>
            <a:endParaRPr b="0" lang="en-US" sz="1800" spc="-1" strike="noStrike">
              <a:latin typeface="Noto Sans CJK JP"/>
            </a:endParaRPr>
          </a:p>
        </p:txBody>
      </p:sp>
      <p:sp>
        <p:nvSpPr>
          <p:cNvPr id="120" name="CustomShape 2"/>
          <p:cNvSpPr/>
          <p:nvPr/>
        </p:nvSpPr>
        <p:spPr>
          <a:xfrm>
            <a:off x="72000" y="475560"/>
            <a:ext cx="3540960" cy="3880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u="sng">
                <a:solidFill>
                  <a:srgbClr val="0000ff"/>
                </a:solidFill>
                <a:uFillTx/>
                <a:latin typeface="Noto Sans CJK JP"/>
                <a:hlinkClick r:id="rId1"/>
              </a:rPr>
              <a:t>Data Exploration, Visualization, and Cleaning</a:t>
            </a:r>
            <a:endParaRPr b="0" lang="en-US" sz="1200" spc="-1" strike="noStrike">
              <a:latin typeface="Noto Sans CJK JP"/>
            </a:endParaRPr>
          </a:p>
        </p:txBody>
      </p:sp>
      <p:pic>
        <p:nvPicPr>
          <p:cNvPr id="121" name="" descr=""/>
          <p:cNvPicPr/>
          <p:nvPr/>
        </p:nvPicPr>
        <p:blipFill>
          <a:blip r:embed="rId2"/>
          <a:srcRect l="0" t="14284" r="2229" b="2867"/>
          <a:stretch/>
        </p:blipFill>
        <p:spPr>
          <a:xfrm>
            <a:off x="144000" y="756000"/>
            <a:ext cx="4751280" cy="2087280"/>
          </a:xfrm>
          <a:prstGeom prst="rect">
            <a:avLst/>
          </a:prstGeom>
          <a:ln>
            <a:noFill/>
          </a:ln>
        </p:spPr>
      </p:pic>
      <p:pic>
        <p:nvPicPr>
          <p:cNvPr id="122" name="" descr=""/>
          <p:cNvPicPr/>
          <p:nvPr/>
        </p:nvPicPr>
        <p:blipFill>
          <a:blip r:embed="rId3"/>
          <a:srcRect l="0" t="11425" r="2971" b="0"/>
          <a:stretch/>
        </p:blipFill>
        <p:spPr>
          <a:xfrm>
            <a:off x="5119200" y="684000"/>
            <a:ext cx="4708080" cy="2231640"/>
          </a:xfrm>
          <a:prstGeom prst="rect">
            <a:avLst/>
          </a:prstGeom>
          <a:ln>
            <a:noFill/>
          </a:ln>
        </p:spPr>
      </p:pic>
      <p:sp>
        <p:nvSpPr>
          <p:cNvPr id="123" name="CustomShape 3"/>
          <p:cNvSpPr/>
          <p:nvPr/>
        </p:nvSpPr>
        <p:spPr>
          <a:xfrm>
            <a:off x="5087520" y="511560"/>
            <a:ext cx="2574720" cy="3160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u="sng">
                <a:solidFill>
                  <a:srgbClr val="0000ff"/>
                </a:solidFill>
                <a:uFillTx/>
                <a:latin typeface="Noto Sans CJK JP"/>
                <a:hlinkClick r:id="rId4"/>
              </a:rPr>
              <a:t>Developing and Training Models</a:t>
            </a:r>
            <a:endParaRPr b="0" lang="en-US" sz="1200" spc="-1" strike="noStrike">
              <a:latin typeface="Noto Sans CJK JP"/>
            </a:endParaRPr>
          </a:p>
        </p:txBody>
      </p:sp>
      <p:sp>
        <p:nvSpPr>
          <p:cNvPr id="124" name="CustomShape 4"/>
          <p:cNvSpPr/>
          <p:nvPr/>
        </p:nvSpPr>
        <p:spPr>
          <a:xfrm>
            <a:off x="216000" y="2756160"/>
            <a:ext cx="3879000" cy="3394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u="sng">
                <a:solidFill>
                  <a:srgbClr val="0000ff"/>
                </a:solidFill>
                <a:uFillTx/>
                <a:latin typeface="Noto Sans CJK JP"/>
                <a:hlinkClick r:id="rId5"/>
              </a:rPr>
              <a:t>Analyzing and Understanding Model Performance</a:t>
            </a:r>
            <a:endParaRPr b="0" lang="en-US" sz="1200" spc="-1" strike="noStrike">
              <a:latin typeface="Noto Sans CJK JP"/>
            </a:endParaRPr>
          </a:p>
        </p:txBody>
      </p:sp>
      <p:pic>
        <p:nvPicPr>
          <p:cNvPr id="125" name="" descr=""/>
          <p:cNvPicPr/>
          <p:nvPr/>
        </p:nvPicPr>
        <p:blipFill>
          <a:blip r:embed="rId6"/>
          <a:srcRect l="0" t="14292" r="3566" b="0"/>
          <a:stretch/>
        </p:blipFill>
        <p:spPr>
          <a:xfrm>
            <a:off x="288000" y="3096000"/>
            <a:ext cx="4679280" cy="2159280"/>
          </a:xfrm>
          <a:prstGeom prst="rect">
            <a:avLst/>
          </a:prstGeom>
          <a:ln>
            <a:noFill/>
          </a:ln>
        </p:spPr>
      </p:pic>
      <p:sp>
        <p:nvSpPr>
          <p:cNvPr id="126" name="CustomShape 5"/>
          <p:cNvSpPr/>
          <p:nvPr/>
        </p:nvSpPr>
        <p:spPr>
          <a:xfrm>
            <a:off x="5184000" y="2828520"/>
            <a:ext cx="1727640" cy="33912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u="sng">
                <a:solidFill>
                  <a:srgbClr val="0000ff"/>
                </a:solidFill>
                <a:uFillTx/>
                <a:latin typeface="Noto Sans CJK JP"/>
                <a:hlinkClick r:id="rId7"/>
              </a:rPr>
              <a:t>Deployment Targets</a:t>
            </a:r>
            <a:endParaRPr b="0" lang="en-US" sz="1200" spc="-1" strike="noStrike">
              <a:latin typeface="Noto Sans CJK JP"/>
            </a:endParaRPr>
          </a:p>
        </p:txBody>
      </p:sp>
      <p:pic>
        <p:nvPicPr>
          <p:cNvPr id="127" name="" descr=""/>
          <p:cNvPicPr/>
          <p:nvPr/>
        </p:nvPicPr>
        <p:blipFill>
          <a:blip r:embed="rId8"/>
          <a:srcRect l="0" t="11425" r="2973" b="0"/>
          <a:stretch/>
        </p:blipFill>
        <p:spPr>
          <a:xfrm>
            <a:off x="5184000" y="3168000"/>
            <a:ext cx="4708080" cy="2231640"/>
          </a:xfrm>
          <a:prstGeom prst="rect">
            <a:avLst/>
          </a:prstGeom>
          <a:ln>
            <a:noFill/>
          </a:ln>
        </p:spPr>
      </p:pic>
      <p:sp>
        <p:nvSpPr>
          <p:cNvPr id="128" name="CustomShape 6"/>
          <p:cNvSpPr/>
          <p:nvPr/>
        </p:nvSpPr>
        <p:spPr>
          <a:xfrm>
            <a:off x="3378600" y="5436000"/>
            <a:ext cx="3889800" cy="182880"/>
          </a:xfrm>
          <a:prstGeom prst="rect">
            <a:avLst/>
          </a:prstGeom>
          <a:noFill/>
          <a:ln>
            <a:noFill/>
          </a:ln>
        </p:spPr>
        <p:style>
          <a:lnRef idx="0"/>
          <a:fillRef idx="0"/>
          <a:effectRef idx="0"/>
          <a:fontRef idx="minor"/>
        </p:style>
        <p:txBody>
          <a:bodyPr wrap="none" lIns="0" rIns="0" tIns="0" bIns="0"/>
          <a:p>
            <a:pPr>
              <a:lnSpc>
                <a:spcPct val="100000"/>
              </a:lnSpc>
            </a:pPr>
            <a:r>
              <a:rPr b="0" lang="en-US" sz="1000" spc="-1" strike="noStrike">
                <a:solidFill>
                  <a:srgbClr val="000000"/>
                </a:solidFill>
                <a:latin typeface="Noto Sans CJK JP"/>
                <a:ea typeface="DejaVu Sans"/>
              </a:rPr>
              <a:t>Source: The TFX User Guide, </a:t>
            </a:r>
            <a:r>
              <a:rPr b="0" lang="en-US" sz="1000" spc="-1" strike="noStrike" u="sng">
                <a:solidFill>
                  <a:srgbClr val="0000ff"/>
                </a:solidFill>
                <a:uFillTx/>
                <a:latin typeface="Noto Sans CJK JP"/>
                <a:ea typeface="DejaVu Sans"/>
                <a:hlinkClick r:id="rId9"/>
              </a:rPr>
              <a:t>https://www.tensorflow.org/tfx/guide</a:t>
            </a:r>
            <a:endParaRPr b="0" lang="en-US" sz="1000" spc="-1" strike="noStrike">
              <a:latin typeface="Noto Sans CJK JP"/>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1951200" y="144000"/>
            <a:ext cx="5702040" cy="2699640"/>
          </a:xfrm>
          <a:prstGeom prst="rect">
            <a:avLst/>
          </a:prstGeom>
          <a:ln>
            <a:noFill/>
          </a:ln>
        </p:spPr>
      </p:pic>
      <p:sp>
        <p:nvSpPr>
          <p:cNvPr id="130"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TensorFlow Serving for Inference</a:t>
            </a:r>
            <a:endParaRPr b="0" lang="en-US" sz="1800" spc="-1" strike="noStrike">
              <a:latin typeface="Noto Sans CJK JP"/>
            </a:endParaRPr>
          </a:p>
        </p:txBody>
      </p:sp>
      <p:sp>
        <p:nvSpPr>
          <p:cNvPr id="131" name="CustomShape 2"/>
          <p:cNvSpPr/>
          <p:nvPr/>
        </p:nvSpPr>
        <p:spPr>
          <a:xfrm>
            <a:off x="299880" y="2592000"/>
            <a:ext cx="2271600" cy="220320"/>
          </a:xfrm>
          <a:prstGeom prst="rect">
            <a:avLst/>
          </a:prstGeom>
          <a:noFill/>
          <a:ln>
            <a:noFill/>
          </a:ln>
        </p:spPr>
        <p:style>
          <a:lnRef idx="0"/>
          <a:fillRef idx="0"/>
          <a:effectRef idx="0"/>
          <a:fontRef idx="minor"/>
        </p:style>
        <p:txBody>
          <a:bodyPr wrap="none" lIns="0" rIns="0" tIns="0" bIns="0"/>
          <a:p>
            <a:pPr>
              <a:lnSpc>
                <a:spcPct val="100000"/>
              </a:lnSpc>
            </a:pPr>
            <a:r>
              <a:rPr b="1" lang="en-US" sz="1200" spc="-1" strike="noStrike" u="sng">
                <a:solidFill>
                  <a:srgbClr val="0000ff"/>
                </a:solidFill>
                <a:uFillTx/>
                <a:latin typeface="Noto Sans CJK JP"/>
                <a:ea typeface="DejaVu Sans"/>
                <a:hlinkClick r:id="rId2"/>
              </a:rPr>
              <a:t>Inference: TensorFlow Serving</a:t>
            </a:r>
            <a:endParaRPr b="0" lang="en-US" sz="1200" spc="-1" strike="noStrike">
              <a:latin typeface="Noto Sans CJK JP"/>
            </a:endParaRPr>
          </a:p>
        </p:txBody>
      </p:sp>
      <p:sp>
        <p:nvSpPr>
          <p:cNvPr id="132" name="CustomShape 3"/>
          <p:cNvSpPr/>
          <p:nvPr/>
        </p:nvSpPr>
        <p:spPr>
          <a:xfrm>
            <a:off x="304560" y="2880000"/>
            <a:ext cx="9511920" cy="2193840"/>
          </a:xfrm>
          <a:prstGeom prst="rect">
            <a:avLst/>
          </a:prstGeom>
          <a:noFill/>
          <a:ln>
            <a:noFill/>
          </a:ln>
        </p:spPr>
        <p:style>
          <a:lnRef idx="0"/>
          <a:fillRef idx="0"/>
          <a:effectRef idx="0"/>
          <a:fontRef idx="minor"/>
        </p:style>
        <p:txBody>
          <a:bodyPr wrap="none" lIns="0" rIns="0" tIns="0" bIns="0"/>
          <a:p>
            <a:pPr>
              <a:lnSpc>
                <a:spcPct val="100000"/>
              </a:lnSpc>
            </a:pPr>
            <a:r>
              <a:rPr b="0" lang="en-US" sz="1000" spc="-1" strike="noStrike">
                <a:solidFill>
                  <a:srgbClr val="000000"/>
                </a:solidFill>
                <a:latin typeface="Noto Sans CJK JP"/>
                <a:ea typeface="DejaVu Sans"/>
              </a:rPr>
              <a:t>･</a:t>
            </a:r>
            <a:r>
              <a:rPr b="0" lang="en-US" sz="1000" spc="-1" strike="noStrike" u="sng">
                <a:solidFill>
                  <a:srgbClr val="0000ff"/>
                </a:solidFill>
                <a:uFillTx/>
                <a:latin typeface="Noto Sans CJK JP"/>
                <a:ea typeface="DejaVu Sans"/>
                <a:hlinkClick r:id="rId3"/>
              </a:rPr>
              <a:t>TensorFlow Serving (TFS)</a:t>
            </a:r>
            <a:r>
              <a:rPr b="0" lang="en-US" sz="1000" spc="-1" strike="noStrike">
                <a:solidFill>
                  <a:srgbClr val="000000"/>
                </a:solidFill>
                <a:latin typeface="Noto Sans CJK JP"/>
                <a:ea typeface="DejaVu Sans"/>
              </a:rPr>
              <a:t> is a flexible, high-performance serving system for machine learning models, </a:t>
            </a:r>
            <a:r>
              <a:rPr b="1" lang="en-US" sz="1000" spc="-1" strike="noStrike">
                <a:solidFill>
                  <a:srgbClr val="000000"/>
                </a:solidFill>
                <a:latin typeface="Noto Sans CJK JP"/>
                <a:ea typeface="DejaVu Sans"/>
              </a:rPr>
              <a:t>designed for production environments</a:t>
            </a:r>
            <a:r>
              <a:rPr b="0" lang="en-US" sz="1000" spc="-1" strike="noStrike">
                <a:solidFill>
                  <a:srgbClr val="000000"/>
                </a:solidFill>
                <a:latin typeface="Noto Sans CJK JP"/>
                <a:ea typeface="DejaVu Sans"/>
              </a:rPr>
              <a:t>.</a:t>
            </a:r>
            <a:br/>
            <a:r>
              <a:rPr b="0" lang="en-US" sz="1000" spc="-1" strike="noStrike">
                <a:solidFill>
                  <a:srgbClr val="000000"/>
                </a:solidFill>
                <a:latin typeface="Noto Sans CJK JP"/>
                <a:ea typeface="DejaVu Sans"/>
              </a:rPr>
              <a:t>･</a:t>
            </a:r>
            <a:r>
              <a:rPr b="0" lang="en-US" sz="1000" spc="-1" strike="noStrike">
                <a:solidFill>
                  <a:srgbClr val="000000"/>
                </a:solidFill>
                <a:latin typeface="Noto Sans CJK JP"/>
                <a:ea typeface="DejaVu Sans"/>
              </a:rPr>
              <a:t>It runs as a set of processes on one or more network servers, using one of several advanced architectures to handle synchronization and distributed computation.</a:t>
            </a:r>
            <a:br/>
            <a:r>
              <a:rPr b="0" lang="en-US" sz="1000" spc="-1" strike="noStrike">
                <a:solidFill>
                  <a:srgbClr val="000000"/>
                </a:solidFill>
                <a:latin typeface="Noto Sans CJK JP"/>
                <a:ea typeface="DejaVu Sans"/>
              </a:rPr>
              <a:t>･</a:t>
            </a:r>
            <a:r>
              <a:rPr b="0" lang="en-US" sz="1000" spc="-1" strike="noStrike">
                <a:solidFill>
                  <a:srgbClr val="000000"/>
                </a:solidFill>
                <a:latin typeface="Noto Sans CJK JP"/>
                <a:ea typeface="DejaVu Sans"/>
              </a:rPr>
              <a:t>It consumes a SavedModel and will accept inference requests over either </a:t>
            </a:r>
            <a:r>
              <a:rPr b="1" lang="en-US" sz="1000" spc="-1" strike="noStrike">
                <a:solidFill>
                  <a:srgbClr val="000000"/>
                </a:solidFill>
                <a:latin typeface="Noto Sans CJK JP"/>
                <a:ea typeface="DejaVu Sans"/>
              </a:rPr>
              <a:t>REST or gRPC interfaces</a:t>
            </a:r>
            <a:r>
              <a:rPr b="0" lang="en-US" sz="1000" spc="-1" strike="noStrike">
                <a:solidFill>
                  <a:srgbClr val="000000"/>
                </a:solidFill>
                <a:latin typeface="Noto Sans CJK JP"/>
                <a:ea typeface="DejaVu Sans"/>
              </a:rPr>
              <a:t>.</a:t>
            </a:r>
            <a:endParaRPr b="0" lang="en-US" sz="1000" spc="-1" strike="noStrike">
              <a:latin typeface="Noto Sans CJK JP"/>
            </a:endParaRPr>
          </a:p>
          <a:p>
            <a:pPr>
              <a:lnSpc>
                <a:spcPct val="100000"/>
              </a:lnSpc>
            </a:pPr>
            <a:endParaRPr b="0" lang="en-US" sz="1000" spc="-1" strike="noStrike">
              <a:latin typeface="Noto Sans CJK JP"/>
            </a:endParaRPr>
          </a:p>
          <a:p>
            <a:pPr>
              <a:lnSpc>
                <a:spcPct val="100000"/>
              </a:lnSpc>
            </a:pPr>
            <a:r>
              <a:rPr b="0" lang="en-US" sz="1000" spc="-1" strike="noStrike">
                <a:solidFill>
                  <a:srgbClr val="000000"/>
                </a:solidFill>
                <a:latin typeface="Noto Sans CJK JP"/>
                <a:ea typeface="DejaVu Sans"/>
              </a:rPr>
              <a:t>･</a:t>
            </a:r>
            <a:r>
              <a:rPr b="0" lang="en-US" sz="1000" spc="-1" strike="noStrike">
                <a:solidFill>
                  <a:srgbClr val="000000"/>
                </a:solidFill>
                <a:latin typeface="Noto Sans CJK JP"/>
                <a:ea typeface="DejaVu Sans"/>
              </a:rPr>
              <a:t>In a typical pipeline, a SavedModel which has been trained in a </a:t>
            </a:r>
            <a:r>
              <a:rPr b="0" lang="en-US" sz="1000" spc="-1" strike="noStrike" u="sng">
                <a:solidFill>
                  <a:srgbClr val="0000ff"/>
                </a:solidFill>
                <a:uFillTx/>
                <a:latin typeface="Noto Sans CJK JP"/>
                <a:ea typeface="DejaVu Sans"/>
                <a:hlinkClick r:id="rId4"/>
              </a:rPr>
              <a:t>Trainer</a:t>
            </a:r>
            <a:r>
              <a:rPr b="0" lang="en-US" sz="1000" spc="-1" strike="noStrike">
                <a:solidFill>
                  <a:srgbClr val="000000"/>
                </a:solidFill>
                <a:latin typeface="Noto Sans CJK JP"/>
                <a:ea typeface="DejaVu Sans"/>
              </a:rPr>
              <a:t> component would first be infra-validated in an </a:t>
            </a:r>
            <a:r>
              <a:rPr b="0" lang="en-US" sz="1000" spc="-1" strike="noStrike" u="sng">
                <a:solidFill>
                  <a:srgbClr val="0000ff"/>
                </a:solidFill>
                <a:uFillTx/>
                <a:latin typeface="Noto Sans CJK JP"/>
                <a:ea typeface="DejaVu Sans"/>
                <a:hlinkClick r:id="rId5"/>
              </a:rPr>
              <a:t>InfraValidator</a:t>
            </a:r>
            <a:r>
              <a:rPr b="0" lang="en-US" sz="1000" spc="-1" strike="noStrike">
                <a:solidFill>
                  <a:srgbClr val="000000"/>
                </a:solidFill>
                <a:latin typeface="Noto Sans CJK JP"/>
                <a:ea typeface="DejaVu Sans"/>
              </a:rPr>
              <a:t> component.</a:t>
            </a:r>
            <a:br/>
            <a:r>
              <a:rPr b="0" lang="en-US" sz="1000" spc="-1" strike="noStrike">
                <a:solidFill>
                  <a:srgbClr val="000000"/>
                </a:solidFill>
                <a:latin typeface="Noto Sans CJK JP"/>
                <a:ea typeface="DejaVu Sans"/>
              </a:rPr>
              <a:t>･</a:t>
            </a:r>
            <a:r>
              <a:rPr b="0" lang="en-US" sz="1000" spc="-1" strike="noStrike">
                <a:solidFill>
                  <a:srgbClr val="000000"/>
                </a:solidFill>
                <a:latin typeface="Noto Sans CJK JP"/>
                <a:ea typeface="DejaVu Sans"/>
              </a:rPr>
              <a:t>InfraValidator launches </a:t>
            </a:r>
            <a:r>
              <a:rPr b="1" lang="en-US" sz="1000" spc="-1" strike="noStrike">
                <a:solidFill>
                  <a:srgbClr val="000000"/>
                </a:solidFill>
                <a:latin typeface="Noto Sans CJK JP"/>
                <a:ea typeface="DejaVu Sans"/>
              </a:rPr>
              <a:t>a canary TFS model server</a:t>
            </a:r>
            <a:r>
              <a:rPr b="0" lang="en-US" sz="1000" spc="-1" strike="noStrike">
                <a:solidFill>
                  <a:srgbClr val="000000"/>
                </a:solidFill>
                <a:latin typeface="Noto Sans CJK JP"/>
                <a:ea typeface="DejaVu Sans"/>
              </a:rPr>
              <a:t> to actually serve the SavedModel.</a:t>
            </a:r>
            <a:br/>
            <a:r>
              <a:rPr b="0" lang="en-US" sz="1000" spc="-1" strike="noStrike">
                <a:solidFill>
                  <a:srgbClr val="000000"/>
                </a:solidFill>
                <a:latin typeface="Noto Sans CJK JP"/>
                <a:ea typeface="DejaVu Sans"/>
              </a:rPr>
              <a:t>･</a:t>
            </a:r>
            <a:r>
              <a:rPr b="0" lang="en-US" sz="1000" spc="-1" strike="noStrike">
                <a:solidFill>
                  <a:srgbClr val="000000"/>
                </a:solidFill>
                <a:latin typeface="Noto Sans CJK JP"/>
                <a:ea typeface="DejaVu Sans"/>
              </a:rPr>
              <a:t>If validation has passed, a </a:t>
            </a:r>
            <a:r>
              <a:rPr b="0" lang="en-US" sz="1000" spc="-1" strike="noStrike" u="sng">
                <a:solidFill>
                  <a:srgbClr val="0000ff"/>
                </a:solidFill>
                <a:uFillTx/>
                <a:latin typeface="Noto Sans CJK JP"/>
                <a:ea typeface="DejaVu Sans"/>
                <a:hlinkClick r:id="rId6"/>
              </a:rPr>
              <a:t>Pusher</a:t>
            </a:r>
            <a:r>
              <a:rPr b="0" lang="en-US" sz="1000" spc="-1" strike="noStrike">
                <a:solidFill>
                  <a:srgbClr val="000000"/>
                </a:solidFill>
                <a:latin typeface="Noto Sans CJK JP"/>
                <a:ea typeface="DejaVu Sans"/>
              </a:rPr>
              <a:t> component will finally deploy the SavedModel to your TFS infrastructure.</a:t>
            </a:r>
            <a:br/>
            <a:r>
              <a:rPr b="0" lang="en-US" sz="1000" spc="-1" strike="noStrike">
                <a:solidFill>
                  <a:srgbClr val="000000"/>
                </a:solidFill>
                <a:latin typeface="Noto Sans CJK JP"/>
                <a:ea typeface="DejaVu Sans"/>
              </a:rPr>
              <a:t>･</a:t>
            </a:r>
            <a:r>
              <a:rPr b="0" lang="en-US" sz="1000" spc="-1" strike="noStrike">
                <a:solidFill>
                  <a:srgbClr val="000000"/>
                </a:solidFill>
                <a:latin typeface="Noto Sans CJK JP"/>
                <a:ea typeface="DejaVu Sans"/>
              </a:rPr>
              <a:t>This includes </a:t>
            </a:r>
            <a:r>
              <a:rPr b="1" lang="en-US" sz="1000" spc="-1" strike="noStrike">
                <a:solidFill>
                  <a:srgbClr val="000000"/>
                </a:solidFill>
                <a:latin typeface="Noto Sans CJK JP"/>
                <a:ea typeface="DejaVu Sans"/>
              </a:rPr>
              <a:t>handling multiple versions and model updates</a:t>
            </a:r>
            <a:r>
              <a:rPr b="0" lang="en-US" sz="1000" spc="-1" strike="noStrike">
                <a:solidFill>
                  <a:srgbClr val="000000"/>
                </a:solidFill>
                <a:latin typeface="Noto Sans CJK JP"/>
                <a:ea typeface="DejaVu Sans"/>
              </a:rPr>
              <a:t>.</a:t>
            </a:r>
            <a:br/>
            <a:endParaRPr b="0" lang="en-US" sz="1000" spc="-1" strike="noStrike">
              <a:latin typeface="Noto Sans CJK JP"/>
            </a:endParaRPr>
          </a:p>
          <a:p>
            <a:pPr>
              <a:lnSpc>
                <a:spcPct val="100000"/>
              </a:lnSpc>
            </a:pPr>
            <a:r>
              <a:rPr b="0" lang="en-US" sz="1000" spc="-1" strike="noStrike">
                <a:solidFill>
                  <a:srgbClr val="000000"/>
                </a:solidFill>
                <a:latin typeface="Noto Sans CJK JP"/>
                <a:ea typeface="DejaVu Sans"/>
              </a:rPr>
              <a:t>･ </a:t>
            </a:r>
            <a:r>
              <a:rPr b="0" lang="en-US" sz="1000" spc="-1" strike="noStrike">
                <a:solidFill>
                  <a:srgbClr val="000000"/>
                </a:solidFill>
                <a:latin typeface="Noto Sans CJK JP"/>
                <a:ea typeface="DejaVu Sans"/>
              </a:rPr>
              <a:t>For details, refer to,</a:t>
            </a:r>
            <a:br/>
            <a:r>
              <a:rPr b="0" lang="en-US" sz="1000" spc="-1" strike="noStrike">
                <a:solidFill>
                  <a:srgbClr val="000000"/>
                </a:solidFill>
                <a:latin typeface="Noto Sans CJK JP"/>
                <a:ea typeface="DejaVu Sans"/>
              </a:rPr>
              <a:t>   - Serving Models, </a:t>
            </a:r>
            <a:r>
              <a:rPr b="0" lang="en-US" sz="1000" spc="-1" strike="noStrike" u="sng">
                <a:solidFill>
                  <a:srgbClr val="0000ff"/>
                </a:solidFill>
                <a:uFillTx/>
                <a:latin typeface="Noto Sans CJK JP"/>
                <a:ea typeface="DejaVu Sans"/>
                <a:hlinkClick r:id="rId7"/>
              </a:rPr>
              <a:t>https://www.tensorflow.org/tfx/guide/serving</a:t>
            </a:r>
            <a:br/>
            <a:r>
              <a:rPr b="0" lang="en-US" sz="1000" spc="-1" strike="noStrike">
                <a:solidFill>
                  <a:srgbClr val="000000"/>
                </a:solidFill>
                <a:latin typeface="Noto Sans CJK JP"/>
                <a:ea typeface="DejaVu Sans"/>
              </a:rPr>
              <a:t>  - </a:t>
            </a:r>
            <a:r>
              <a:rPr b="1" lang="en-US" sz="1000" spc="-1" strike="noStrike">
                <a:solidFill>
                  <a:srgbClr val="000000"/>
                </a:solidFill>
                <a:latin typeface="Noto Sans CJK JP"/>
                <a:ea typeface="DejaVu Sans"/>
              </a:rPr>
              <a:t>From Research to Production with TFX Pipelines and ML Metadata</a:t>
            </a:r>
            <a:r>
              <a:rPr b="0" lang="en-US" sz="1000" spc="-1" strike="noStrike">
                <a:solidFill>
                  <a:srgbClr val="000000"/>
                </a:solidFill>
                <a:latin typeface="Noto Sans CJK JP"/>
                <a:ea typeface="DejaVu Sans"/>
              </a:rPr>
              <a:t>, </a:t>
            </a:r>
            <a:r>
              <a:rPr b="0" lang="en-US" sz="1000" spc="-1" strike="noStrike" u="sng">
                <a:solidFill>
                  <a:srgbClr val="0000ff"/>
                </a:solidFill>
                <a:uFillTx/>
                <a:latin typeface="Noto Sans CJK JP"/>
                <a:ea typeface="DejaVu Sans"/>
                <a:hlinkClick r:id="rId8"/>
              </a:rPr>
              <a:t>https://blog.tensorflow.org/2019/05/research-to-production-with-tfx-ml.html</a:t>
            </a:r>
            <a:endParaRPr b="0" lang="en-US" sz="1000" spc="-1" strike="noStrike">
              <a:latin typeface="Noto Sans CJK JP"/>
            </a:endParaRPr>
          </a:p>
        </p:txBody>
      </p:sp>
      <p:sp>
        <p:nvSpPr>
          <p:cNvPr id="133" name="CustomShape 4"/>
          <p:cNvSpPr/>
          <p:nvPr/>
        </p:nvSpPr>
        <p:spPr>
          <a:xfrm>
            <a:off x="5904000" y="2138760"/>
            <a:ext cx="590040" cy="570600"/>
          </a:xfrm>
          <a:prstGeom prst="rect">
            <a:avLst/>
          </a:prstGeom>
          <a:noFill/>
          <a:ln w="36000">
            <a:solidFill>
              <a:srgbClr val="ed1c24"/>
            </a:solidFill>
            <a:round/>
          </a:ln>
        </p:spPr>
        <p:style>
          <a:lnRef idx="0"/>
          <a:fillRef idx="0"/>
          <a:effectRef idx="0"/>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88000" y="432000"/>
            <a:ext cx="6918120" cy="1105200"/>
          </a:xfrm>
          <a:prstGeom prst="rect">
            <a:avLst/>
          </a:prstGeom>
          <a:noFill/>
          <a:ln>
            <a:noFill/>
          </a:ln>
        </p:spPr>
        <p:style>
          <a:lnRef idx="0"/>
          <a:fillRef idx="0"/>
          <a:effectRef idx="0"/>
          <a:fontRef idx="minor"/>
        </p:style>
        <p:txBody>
          <a:bodyPr wrap="none" lIns="0" rIns="0" tIns="0" bIns="0"/>
          <a:p>
            <a:pPr>
              <a:lnSpc>
                <a:spcPct val="100000"/>
              </a:lnSpc>
              <a:spcBef>
                <a:spcPts val="1191"/>
              </a:spcBef>
              <a:spcAft>
                <a:spcPts val="992"/>
              </a:spcAft>
            </a:pPr>
            <a:r>
              <a:rPr b="1" lang="en-US" sz="1200" spc="-1" strike="noStrike" u="sng">
                <a:solidFill>
                  <a:srgbClr val="0000ff"/>
                </a:solidFill>
                <a:uFillTx/>
                <a:latin typeface="Noto Sans CJK JP"/>
                <a:ea typeface="DejaVu Sans"/>
                <a:hlinkClick r:id="rId1"/>
              </a:rPr>
              <a:t>Portability and Interoperability</a:t>
            </a:r>
            <a:br/>
            <a:r>
              <a:rPr b="0" lang="en-US" sz="1200" spc="-1" strike="noStrike">
                <a:solidFill>
                  <a:srgbClr val="000000"/>
                </a:solidFill>
                <a:latin typeface="Noto Sans CJK JP"/>
                <a:ea typeface="DejaVu Sans"/>
              </a:rPr>
              <a:t>TFX is designed to be portable to multiple environments and orchestration frameworks, including </a:t>
            </a:r>
            <a:br/>
            <a:r>
              <a:rPr b="0" lang="en-US" sz="1200" spc="-1" strike="noStrike">
                <a:solidFill>
                  <a:srgbClr val="000000"/>
                </a:solidFill>
                <a:latin typeface="Noto Sans CJK JP"/>
                <a:ea typeface="DejaVu Sans"/>
              </a:rPr>
              <a:t>  </a:t>
            </a:r>
            <a:r>
              <a:rPr b="0" lang="en-US" sz="1200" spc="-1" strike="noStrike">
                <a:solidFill>
                  <a:srgbClr val="000000"/>
                </a:solidFill>
                <a:latin typeface="Noto Sans CJK JP"/>
                <a:ea typeface="DejaVu Sans"/>
              </a:rPr>
              <a:t>･ </a:t>
            </a:r>
            <a:r>
              <a:rPr b="0" lang="en-US" sz="1200" spc="-1" strike="noStrike">
                <a:solidFill>
                  <a:srgbClr val="000000"/>
                </a:solidFill>
                <a:latin typeface="Noto Sans CJK JP"/>
                <a:ea typeface="DejaVu Sans"/>
              </a:rPr>
              <a:t>Apache Beam (required)</a:t>
            </a:r>
            <a:br/>
            <a:r>
              <a:rPr b="0" lang="en-US" sz="1200" spc="-1" strike="noStrike">
                <a:solidFill>
                  <a:srgbClr val="000000"/>
                </a:solidFill>
                <a:latin typeface="Noto Sans CJK JP"/>
                <a:ea typeface="DejaVu Sans"/>
              </a:rPr>
              <a:t>  </a:t>
            </a:r>
            <a:r>
              <a:rPr b="0" lang="en-US" sz="1200" spc="-1" strike="noStrike">
                <a:solidFill>
                  <a:srgbClr val="000000"/>
                </a:solidFill>
                <a:latin typeface="Noto Sans CJK JP"/>
                <a:ea typeface="DejaVu Sans"/>
              </a:rPr>
              <a:t>･</a:t>
            </a:r>
            <a:r>
              <a:rPr b="0" lang="en-US" sz="1200" spc="-1" strike="noStrike">
                <a:solidFill>
                  <a:srgbClr val="000000"/>
                </a:solidFill>
                <a:latin typeface="Noto Sans CJK JP"/>
                <a:ea typeface="DejaVu Sans"/>
              </a:rPr>
              <a:t>Apache Airflow (optional), and </a:t>
            </a:r>
            <a:br/>
            <a:r>
              <a:rPr b="0" lang="en-US" sz="1200" spc="-1" strike="noStrike">
                <a:solidFill>
                  <a:srgbClr val="000000"/>
                </a:solidFill>
                <a:latin typeface="Noto Sans CJK JP"/>
                <a:ea typeface="DejaVu Sans"/>
              </a:rPr>
              <a:t>  </a:t>
            </a:r>
            <a:r>
              <a:rPr b="0" lang="en-US" sz="1200" spc="-1" strike="noStrike">
                <a:solidFill>
                  <a:srgbClr val="000000"/>
                </a:solidFill>
                <a:latin typeface="Noto Sans CJK JP"/>
                <a:ea typeface="DejaVu Sans"/>
              </a:rPr>
              <a:t>･</a:t>
            </a:r>
            <a:r>
              <a:rPr b="0" lang="en-US" sz="1200" spc="-1" strike="noStrike">
                <a:solidFill>
                  <a:srgbClr val="000000"/>
                </a:solidFill>
                <a:latin typeface="Noto Sans CJK JP"/>
                <a:ea typeface="DejaVu Sans"/>
              </a:rPr>
              <a:t>Kubeflow  (optional).</a:t>
            </a:r>
            <a:endParaRPr b="0" lang="en-US" sz="1200" spc="-1" strike="noStrike">
              <a:latin typeface="Noto Sans CJK JP"/>
            </a:endParaRPr>
          </a:p>
        </p:txBody>
      </p:sp>
      <p:sp>
        <p:nvSpPr>
          <p:cNvPr id="135" name="CustomShape 2"/>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TensorFlow Extended (TFX) with respect to Kubeflow</a:t>
            </a:r>
            <a:endParaRPr b="0" lang="en-US" sz="1800" spc="-1" strike="noStrike">
              <a:latin typeface="Noto Sans CJK JP"/>
            </a:endParaRPr>
          </a:p>
        </p:txBody>
      </p:sp>
      <p:sp>
        <p:nvSpPr>
          <p:cNvPr id="136" name="CustomShape 3"/>
          <p:cNvSpPr/>
          <p:nvPr/>
        </p:nvSpPr>
        <p:spPr>
          <a:xfrm>
            <a:off x="180000" y="1623240"/>
            <a:ext cx="9575640" cy="17740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u="sng">
                <a:solidFill>
                  <a:srgbClr val="0000ff"/>
                </a:solidFill>
                <a:uFillTx/>
                <a:latin typeface="Noto Sans CJK JP"/>
                <a:hlinkClick r:id="rId2"/>
              </a:rPr>
              <a:t>Creating a TFX Pipeline With Kubeflow</a:t>
            </a:r>
            <a:br/>
            <a:r>
              <a:rPr b="1" lang="en-US" sz="1000" spc="-1" strike="noStrike">
                <a:solidFill>
                  <a:srgbClr val="0000ff"/>
                </a:solidFill>
                <a:latin typeface="Noto Sans CJK JP"/>
              </a:rPr>
              <a:t>Setup</a:t>
            </a:r>
            <a:br/>
            <a:r>
              <a:rPr b="0" lang="en-US" sz="1000" spc="-1" strike="noStrike">
                <a:solidFill>
                  <a:srgbClr val="0000ff"/>
                </a:solidFill>
                <a:latin typeface="Noto Sans CJK JP"/>
              </a:rPr>
              <a:t>Kubeflow requires a Kubernetes cluster to run the pipelines at scale. See the Kubeflow deployment guideline that guide through the options for </a:t>
            </a:r>
            <a:r>
              <a:rPr b="0" lang="en-US" sz="1000" spc="-1" strike="noStrike" u="sng">
                <a:solidFill>
                  <a:srgbClr val="0000ff"/>
                </a:solidFill>
                <a:uFillTx/>
                <a:latin typeface="Noto Sans CJK JP"/>
                <a:hlinkClick r:id="rId3"/>
              </a:rPr>
              <a:t>deploying the Kubeflow cluster.</a:t>
            </a:r>
            <a:br/>
            <a:br/>
            <a:r>
              <a:rPr b="1" lang="en-US" sz="1000" spc="-1" strike="noStrike">
                <a:solidFill>
                  <a:srgbClr val="0000ff"/>
                </a:solidFill>
                <a:latin typeface="Noto Sans CJK JP"/>
              </a:rPr>
              <a:t>Configure and run TFX pipeline</a:t>
            </a:r>
            <a:br/>
            <a:r>
              <a:rPr b="0" lang="en-US" sz="1000" spc="-1" strike="noStrike">
                <a:solidFill>
                  <a:srgbClr val="0000ff"/>
                </a:solidFill>
                <a:latin typeface="Noto Sans CJK JP"/>
              </a:rPr>
              <a:t>Please follow the </a:t>
            </a:r>
            <a:r>
              <a:rPr b="0" lang="en-US" sz="1000" spc="-1" strike="noStrike" u="sng">
                <a:solidFill>
                  <a:srgbClr val="0000ff"/>
                </a:solidFill>
                <a:uFillTx/>
                <a:latin typeface="Noto Sans CJK JP"/>
                <a:hlinkClick r:id="rId4"/>
              </a:rPr>
              <a:t>TFX on Cloud AI Platform Pipeline tutorial</a:t>
            </a:r>
            <a:r>
              <a:rPr b="0" lang="en-US" sz="1000" spc="-1" strike="noStrike">
                <a:solidFill>
                  <a:srgbClr val="0000ff"/>
                </a:solidFill>
                <a:latin typeface="Noto Sans CJK JP"/>
              </a:rPr>
              <a:t> to run the TFX example pipeline on Kubeflow. TFX components have been containerized to compose the Kubeflow pipeline and the sample illustrates the ability to configure the pipeline to read large public dataset and execute training and data processing steps at scale in the cloud.</a:t>
            </a:r>
            <a:endParaRPr b="0" lang="en-US" sz="1000" spc="-1" strike="noStrike">
              <a:latin typeface="Noto Sans CJK JP"/>
            </a:endParaRPr>
          </a:p>
        </p:txBody>
      </p:sp>
      <p:sp>
        <p:nvSpPr>
          <p:cNvPr id="137" name="CustomShape 4"/>
          <p:cNvSpPr/>
          <p:nvPr/>
        </p:nvSpPr>
        <p:spPr>
          <a:xfrm>
            <a:off x="3054960" y="5436000"/>
            <a:ext cx="3889800" cy="182880"/>
          </a:xfrm>
          <a:prstGeom prst="rect">
            <a:avLst/>
          </a:prstGeom>
          <a:noFill/>
          <a:ln>
            <a:noFill/>
          </a:ln>
        </p:spPr>
        <p:style>
          <a:lnRef idx="0"/>
          <a:fillRef idx="0"/>
          <a:effectRef idx="0"/>
          <a:fontRef idx="minor"/>
        </p:style>
        <p:txBody>
          <a:bodyPr wrap="none" lIns="0" rIns="0" tIns="0" bIns="0"/>
          <a:p>
            <a:pPr>
              <a:lnSpc>
                <a:spcPct val="100000"/>
              </a:lnSpc>
            </a:pPr>
            <a:r>
              <a:rPr b="0" lang="en-US" sz="1000" spc="-1" strike="noStrike">
                <a:solidFill>
                  <a:srgbClr val="000000"/>
                </a:solidFill>
                <a:latin typeface="Noto Sans CJK JP"/>
                <a:ea typeface="DejaVu Sans"/>
              </a:rPr>
              <a:t>Source: The TFX User Guide, </a:t>
            </a:r>
            <a:r>
              <a:rPr b="0" lang="en-US" sz="1000" spc="-1" strike="noStrike" u="sng">
                <a:solidFill>
                  <a:srgbClr val="0000ff"/>
                </a:solidFill>
                <a:uFillTx/>
                <a:latin typeface="Noto Sans CJK JP"/>
                <a:ea typeface="DejaVu Sans"/>
                <a:hlinkClick r:id="rId5"/>
              </a:rPr>
              <a:t>https://www.tensorflow.org/tfx/guide</a:t>
            </a:r>
            <a:endParaRPr b="0" lang="en-US" sz="1000" spc="-1" strike="noStrike">
              <a:latin typeface="Noto Sans CJK JP"/>
            </a:endParaRPr>
          </a:p>
        </p:txBody>
      </p:sp>
      <p:sp>
        <p:nvSpPr>
          <p:cNvPr id="138" name="CustomShape 5"/>
          <p:cNvSpPr/>
          <p:nvPr/>
        </p:nvSpPr>
        <p:spPr>
          <a:xfrm>
            <a:off x="216000" y="3495240"/>
            <a:ext cx="9755640" cy="19144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u="sng">
                <a:solidFill>
                  <a:srgbClr val="0000ff"/>
                </a:solidFill>
                <a:uFillTx/>
                <a:latin typeface="Noto Sans CJK JP"/>
                <a:hlinkClick r:id="rId6"/>
              </a:rPr>
              <a:t>Kubeflow</a:t>
            </a:r>
            <a:r>
              <a:rPr b="0" lang="en-US" sz="1200" spc="-1" strike="noStrike">
                <a:solidFill>
                  <a:srgbClr val="0000ff"/>
                </a:solidFill>
                <a:latin typeface="Noto Sans CJK JP"/>
              </a:rPr>
              <a:t> is dedicated to making deployments of machine learning (ML) workflows on Kubernetes simple, portable and scalable. Kubeflow's goal is not to recreate other services, but to </a:t>
            </a:r>
            <a:r>
              <a:rPr b="1" lang="en-US" sz="1200" spc="-1" strike="noStrike">
                <a:solidFill>
                  <a:srgbClr val="0000ff"/>
                </a:solidFill>
                <a:latin typeface="Noto Sans CJK JP"/>
              </a:rPr>
              <a:t>provide a straightforward way to deploy best-of-breed open-source systems for ML to diverse infrastructures.</a:t>
            </a:r>
            <a:endParaRPr b="0" lang="en-US" sz="1200" spc="-1" strike="noStrike">
              <a:latin typeface="Noto Sans CJK JP"/>
            </a:endParaRPr>
          </a:p>
          <a:p>
            <a:pPr>
              <a:lnSpc>
                <a:spcPct val="100000"/>
              </a:lnSpc>
            </a:pPr>
            <a:r>
              <a:rPr b="0" lang="en-US" sz="1200" spc="-1" strike="noStrike" u="sng">
                <a:solidFill>
                  <a:srgbClr val="0000ff"/>
                </a:solidFill>
                <a:uFillTx/>
                <a:latin typeface="Noto Sans CJK JP"/>
                <a:hlinkClick r:id="rId7"/>
              </a:rPr>
              <a:t>Kubeflow Pipelines</a:t>
            </a:r>
            <a:r>
              <a:rPr b="0" lang="en-US" sz="1200" spc="-1" strike="noStrike">
                <a:solidFill>
                  <a:srgbClr val="0000ff"/>
                </a:solidFill>
                <a:latin typeface="Noto Sans CJK JP"/>
              </a:rPr>
              <a:t> enable composition and execution of reproducible workflows on Kubeflow, integrated with experimentation and notebook based experiences. Kubeflow Pipelines services on Kubernetes include the hosted Metadata store, container based orchestration engine, notebook server, and UI to help users develop, run, and manage complex ML pipelines at scale. The Kubeflow Pipelines SDK allows for creation and sharing of components and composition of pipelines programmatically.</a:t>
            </a:r>
            <a:endParaRPr b="0" lang="en-US" sz="1200" spc="-1" strike="noStrike">
              <a:latin typeface="Noto Sans CJK JP"/>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ff"/>
                </a:solidFill>
                <a:uFillTx/>
                <a:latin typeface="Noto Sans CJK JP"/>
                <a:ea typeface="DejaVu Sans"/>
                <a:hlinkClick r:id="rId1"/>
              </a:rPr>
              <a:t>Kubeflow Overview</a:t>
            </a:r>
            <a:endParaRPr b="0" lang="en-US" sz="1800" spc="-1" strike="noStrike">
              <a:latin typeface="Noto Sans CJK JP"/>
            </a:endParaRPr>
          </a:p>
        </p:txBody>
      </p:sp>
      <p:sp>
        <p:nvSpPr>
          <p:cNvPr id="140" name="CustomShape 2"/>
          <p:cNvSpPr/>
          <p:nvPr/>
        </p:nvSpPr>
        <p:spPr>
          <a:xfrm>
            <a:off x="252000" y="360000"/>
            <a:ext cx="1763640" cy="3236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u="sng">
                <a:solidFill>
                  <a:srgbClr val="0000ff"/>
                </a:solidFill>
                <a:uFillTx/>
                <a:latin typeface="Noto Sans CJK JP"/>
                <a:ea typeface="Noto Sans CJK JP"/>
                <a:hlinkClick r:id="rId2"/>
              </a:rPr>
              <a:t>Conceptual overview</a:t>
            </a:r>
            <a:endParaRPr b="0" lang="en-US" sz="1200" spc="-1" strike="noStrike">
              <a:latin typeface="Noto Sans CJK JP"/>
            </a:endParaRPr>
          </a:p>
          <a:p>
            <a:pPr>
              <a:lnSpc>
                <a:spcPct val="100000"/>
              </a:lnSpc>
            </a:pPr>
            <a:endParaRPr b="0" lang="en-US" sz="1200" spc="-1" strike="noStrike">
              <a:latin typeface="Noto Sans CJK JP"/>
            </a:endParaRPr>
          </a:p>
        </p:txBody>
      </p:sp>
      <p:pic>
        <p:nvPicPr>
          <p:cNvPr id="141" name="" descr=""/>
          <p:cNvPicPr/>
          <p:nvPr/>
        </p:nvPicPr>
        <p:blipFill>
          <a:blip r:embed="rId3"/>
          <a:stretch/>
        </p:blipFill>
        <p:spPr>
          <a:xfrm>
            <a:off x="1044000" y="576000"/>
            <a:ext cx="7840440" cy="4679640"/>
          </a:xfrm>
          <a:prstGeom prst="rect">
            <a:avLst/>
          </a:prstGeom>
          <a:ln>
            <a:noFill/>
          </a:ln>
        </p:spPr>
      </p:pic>
      <p:sp>
        <p:nvSpPr>
          <p:cNvPr id="142" name="CustomShape 3"/>
          <p:cNvSpPr/>
          <p:nvPr/>
        </p:nvSpPr>
        <p:spPr>
          <a:xfrm>
            <a:off x="3312000" y="5328000"/>
            <a:ext cx="37512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hlinkClick r:id="rId4"/>
              </a:rPr>
              <a:t>https://www.kubeflow.org/docs/started/kubeflow-overview/</a:t>
            </a:r>
            <a:endParaRPr b="0" lang="en-US" sz="1000" spc="-1" strike="noStrike">
              <a:latin typeface="Noto Sans CJK JP"/>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KFServing</a:t>
            </a:r>
            <a:endParaRPr b="0" lang="en-US" sz="1800" spc="-1" strike="noStrike">
              <a:latin typeface="Noto Sans CJK JP"/>
            </a:endParaRPr>
          </a:p>
        </p:txBody>
      </p:sp>
      <p:pic>
        <p:nvPicPr>
          <p:cNvPr id="144" name="" descr=""/>
          <p:cNvPicPr/>
          <p:nvPr/>
        </p:nvPicPr>
        <p:blipFill>
          <a:blip r:embed="rId1"/>
          <a:stretch/>
        </p:blipFill>
        <p:spPr>
          <a:xfrm>
            <a:off x="6516000" y="3024000"/>
            <a:ext cx="3470040" cy="2015640"/>
          </a:xfrm>
          <a:prstGeom prst="rect">
            <a:avLst/>
          </a:prstGeom>
          <a:ln>
            <a:noFill/>
          </a:ln>
        </p:spPr>
      </p:pic>
      <p:pic>
        <p:nvPicPr>
          <p:cNvPr id="145" name="" descr=""/>
          <p:cNvPicPr/>
          <p:nvPr/>
        </p:nvPicPr>
        <p:blipFill>
          <a:blip r:embed="rId2"/>
          <a:stretch/>
        </p:blipFill>
        <p:spPr>
          <a:xfrm>
            <a:off x="626400" y="2520000"/>
            <a:ext cx="5565240" cy="2879640"/>
          </a:xfrm>
          <a:prstGeom prst="rect">
            <a:avLst/>
          </a:prstGeom>
          <a:ln>
            <a:noFill/>
          </a:ln>
        </p:spPr>
      </p:pic>
      <p:sp>
        <p:nvSpPr>
          <p:cNvPr id="146" name="CustomShape 2"/>
          <p:cNvSpPr/>
          <p:nvPr/>
        </p:nvSpPr>
        <p:spPr>
          <a:xfrm>
            <a:off x="46800" y="431640"/>
            <a:ext cx="10104840" cy="19144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u="sng">
                <a:solidFill>
                  <a:srgbClr val="0000ff"/>
                </a:solidFill>
                <a:uFillTx/>
                <a:latin typeface="Noto Sans CJK JP"/>
                <a:hlinkClick r:id="rId3"/>
              </a:rPr>
              <a:t>KFServing</a:t>
            </a:r>
            <a:r>
              <a:rPr b="0" lang="en-US" sz="1200" spc="-1" strike="noStrike">
                <a:solidFill>
                  <a:srgbClr val="0000ff"/>
                </a:solidFill>
                <a:latin typeface="Noto Sans CJK JP"/>
              </a:rPr>
              <a:t> provides a Kubernetes Custom Resource Definition for serving machine learning (ML) models on arbitrary frameworks. </a:t>
            </a:r>
            <a:br/>
            <a:r>
              <a:rPr b="0" lang="en-US" sz="1200" spc="-1" strike="noStrike">
                <a:solidFill>
                  <a:srgbClr val="0000ff"/>
                </a:solidFill>
                <a:latin typeface="Noto Sans CJK JP"/>
              </a:rPr>
              <a:t>It aims to solve production model serving use cases by providing performant, high abstraction interfaces for common ML frameworks like Tensorflow, XGBoost, ScikitLearn, PyTorch, and ONNX.</a:t>
            </a:r>
            <a:endParaRPr b="0" lang="en-US" sz="1200" spc="-1" strike="noStrike">
              <a:latin typeface="Noto Sans CJK JP"/>
            </a:endParaRPr>
          </a:p>
          <a:p>
            <a:pPr>
              <a:lnSpc>
                <a:spcPct val="100000"/>
              </a:lnSpc>
            </a:pPr>
            <a:r>
              <a:rPr b="0" lang="en-US" sz="1200" spc="-1" strike="noStrike">
                <a:solidFill>
                  <a:srgbClr val="0000ff"/>
                </a:solidFill>
                <a:latin typeface="Noto Sans CJK JP"/>
              </a:rPr>
              <a:t>It encapsulates the complexity of autoscaling, networking, health checking, and server configuration to bring cutting edge serving features like GPU Autoscaling, Scale to Zero, and Canary Rollouts to your ML deployments. </a:t>
            </a:r>
            <a:br/>
            <a:r>
              <a:rPr b="0" lang="en-US" sz="1200" spc="-1" strike="noStrike">
                <a:solidFill>
                  <a:srgbClr val="0000ff"/>
                </a:solidFill>
                <a:latin typeface="Noto Sans CJK JP"/>
              </a:rPr>
              <a:t>It enables a simple, pluggable, and complete story for Production ML Serving including prediction, pre-processing, post-processing and explainability.</a:t>
            </a:r>
            <a:endParaRPr b="0" lang="en-US" sz="1200" spc="-1" strike="noStrike">
              <a:latin typeface="Noto Sans CJK JP"/>
            </a:endParaRPr>
          </a:p>
        </p:txBody>
      </p:sp>
      <p:sp>
        <p:nvSpPr>
          <p:cNvPr id="147" name="CustomShape 3"/>
          <p:cNvSpPr/>
          <p:nvPr/>
        </p:nvSpPr>
        <p:spPr>
          <a:xfrm>
            <a:off x="2742480" y="5342400"/>
            <a:ext cx="524916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hlinkClick r:id="rId4"/>
              </a:rPr>
              <a:t>https://github.com/aimldl/computing_environments/blob/master/kubeflow/temp.md</a:t>
            </a:r>
            <a:endParaRPr b="0" lang="en-US" sz="1000" spc="-1" strike="noStrike">
              <a:latin typeface="Noto Sans CJK JP"/>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681000" y="2124000"/>
            <a:ext cx="2151000" cy="824760"/>
          </a:xfrm>
          <a:prstGeom prst="rect">
            <a:avLst/>
          </a:prstGeom>
          <a:noFill/>
          <a:ln>
            <a:noFill/>
          </a:ln>
        </p:spPr>
        <p:txBody>
          <a:bodyPr lIns="90000" rIns="90000" tIns="45000" bIns="45000"/>
          <a:p>
            <a:r>
              <a:rPr b="0" lang="en-US" sz="4000" spc="-1" strike="noStrike">
                <a:solidFill>
                  <a:srgbClr val="000000"/>
                </a:solidFill>
                <a:latin typeface="Noto Sans CJK JP"/>
                <a:ea typeface="DejaVu Sans"/>
              </a:rPr>
              <a:t>Thanks</a:t>
            </a:r>
            <a:endParaRPr b="0" lang="en-US" sz="4000" spc="-1" strike="noStrike">
              <a:latin typeface="Noto Sans CJK JP"/>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ff"/>
                </a:solidFill>
                <a:uFillTx/>
                <a:latin typeface="Noto Sans CJK JP"/>
                <a:ea typeface="DejaVu Sans"/>
                <a:hlinkClick r:id="rId1"/>
              </a:rPr>
              <a:t>Kubeflow Overview</a:t>
            </a:r>
            <a:endParaRPr b="0" lang="en-US" sz="1800" spc="-1" strike="noStrike">
              <a:latin typeface="Noto Sans CJK JP"/>
            </a:endParaRPr>
          </a:p>
        </p:txBody>
      </p:sp>
      <p:pic>
        <p:nvPicPr>
          <p:cNvPr id="43" name="" descr=""/>
          <p:cNvPicPr/>
          <p:nvPr/>
        </p:nvPicPr>
        <p:blipFill>
          <a:blip r:embed="rId2"/>
          <a:stretch/>
        </p:blipFill>
        <p:spPr>
          <a:xfrm>
            <a:off x="1188000" y="1476000"/>
            <a:ext cx="6634440" cy="3959640"/>
          </a:xfrm>
          <a:prstGeom prst="rect">
            <a:avLst/>
          </a:prstGeom>
          <a:ln>
            <a:noFill/>
          </a:ln>
        </p:spPr>
      </p:pic>
      <p:sp>
        <p:nvSpPr>
          <p:cNvPr id="44" name="CustomShape 2"/>
          <p:cNvSpPr/>
          <p:nvPr/>
        </p:nvSpPr>
        <p:spPr>
          <a:xfrm>
            <a:off x="2800440" y="5414400"/>
            <a:ext cx="37512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hlinkClick r:id="rId3"/>
              </a:rPr>
              <a:t>https://www.kubeflow.org/docs/started/kubeflow-overview/</a:t>
            </a:r>
            <a:endParaRPr b="0" lang="en-US" sz="1000" spc="-1" strike="noStrike">
              <a:latin typeface="Noto Sans CJK JP"/>
            </a:endParaRPr>
          </a:p>
        </p:txBody>
      </p:sp>
      <p:sp>
        <p:nvSpPr>
          <p:cNvPr id="45" name="CustomShape 3"/>
          <p:cNvSpPr/>
          <p:nvPr/>
        </p:nvSpPr>
        <p:spPr>
          <a:xfrm>
            <a:off x="252000" y="1224000"/>
            <a:ext cx="1763640" cy="3236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u="sng">
                <a:solidFill>
                  <a:srgbClr val="0000ff"/>
                </a:solidFill>
                <a:uFillTx/>
                <a:latin typeface="Noto Sans CJK JP"/>
                <a:ea typeface="Noto Sans CJK JP"/>
                <a:hlinkClick r:id="rId4"/>
              </a:rPr>
              <a:t>Conceptual overview</a:t>
            </a:r>
            <a:endParaRPr b="0" lang="en-US" sz="1200" spc="-1" strike="noStrike">
              <a:latin typeface="Noto Sans CJK JP"/>
            </a:endParaRPr>
          </a:p>
          <a:p>
            <a:pPr>
              <a:lnSpc>
                <a:spcPct val="100000"/>
              </a:lnSpc>
            </a:pPr>
            <a:endParaRPr b="0" lang="en-US" sz="1200" spc="-1" strike="noStrike">
              <a:latin typeface="Noto Sans CJK JP"/>
            </a:endParaRPr>
          </a:p>
        </p:txBody>
      </p:sp>
      <p:sp>
        <p:nvSpPr>
          <p:cNvPr id="46" name="CustomShape 4"/>
          <p:cNvSpPr/>
          <p:nvPr/>
        </p:nvSpPr>
        <p:spPr>
          <a:xfrm>
            <a:off x="252000" y="324000"/>
            <a:ext cx="4499640" cy="41868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latin typeface="Noto Sans CJK JP"/>
              </a:rPr>
              <a:t>Kubeflow = Kubernetes + Machine Learning Flow</a:t>
            </a:r>
            <a:endParaRPr b="0" lang="en-US" sz="1300" spc="-1" strike="noStrike">
              <a:latin typeface="Noto Sans CJK JP"/>
            </a:endParaRPr>
          </a:p>
        </p:txBody>
      </p:sp>
      <p:sp>
        <p:nvSpPr>
          <p:cNvPr id="47" name="CustomShape 5"/>
          <p:cNvSpPr/>
          <p:nvPr/>
        </p:nvSpPr>
        <p:spPr>
          <a:xfrm>
            <a:off x="262080" y="635040"/>
            <a:ext cx="9097560" cy="5886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latin typeface="Noto Sans CJK JP"/>
              </a:rPr>
              <a:t>The Goal</a:t>
            </a:r>
            <a:r>
              <a:rPr b="0" lang="en-US" sz="1200" spc="-1" strike="noStrike">
                <a:latin typeface="Noto Sans CJK JP"/>
              </a:rPr>
              <a:t> is to provide a straightforward way to deploy </a:t>
            </a:r>
            <a:r>
              <a:rPr b="1" lang="en-US" sz="1200" spc="-1" strike="noStrike">
                <a:latin typeface="Noto Sans CJK JP"/>
              </a:rPr>
              <a:t>best-of-breed open-source systems for ML</a:t>
            </a:r>
            <a:r>
              <a:rPr b="0" lang="en-US" sz="1200" spc="-1" strike="noStrike">
                <a:latin typeface="Noto Sans CJK JP"/>
              </a:rPr>
              <a:t> to diverse infrastructures</a:t>
            </a:r>
            <a:br/>
            <a:r>
              <a:rPr b="0" lang="en-US" sz="1200" spc="-1" strike="noStrike">
                <a:latin typeface="Noto Sans CJK JP"/>
              </a:rPr>
              <a:t>                 not to recreate other services.</a:t>
            </a:r>
            <a:endParaRPr b="0" lang="en-US" sz="1200" spc="-1" strike="noStrike">
              <a:latin typeface="Noto Sans CJK JP"/>
            </a:endParaRPr>
          </a:p>
        </p:txBody>
      </p:sp>
      <p:sp>
        <p:nvSpPr>
          <p:cNvPr id="48" name="CustomShape 6"/>
          <p:cNvSpPr/>
          <p:nvPr/>
        </p:nvSpPr>
        <p:spPr>
          <a:xfrm>
            <a:off x="8136000" y="4819680"/>
            <a:ext cx="1061280" cy="32796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latin typeface="Noto Sans CJK JP"/>
              </a:rPr>
              <a:t>Kubernetes</a:t>
            </a:r>
            <a:endParaRPr b="0" lang="en-US" sz="1300" spc="-1" strike="noStrike">
              <a:latin typeface="Noto Sans CJK JP"/>
            </a:endParaRPr>
          </a:p>
        </p:txBody>
      </p:sp>
      <p:sp>
        <p:nvSpPr>
          <p:cNvPr id="49" name="CustomShape 7"/>
          <p:cNvSpPr/>
          <p:nvPr/>
        </p:nvSpPr>
        <p:spPr>
          <a:xfrm>
            <a:off x="8136000" y="2983680"/>
            <a:ext cx="1061280" cy="32796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latin typeface="Noto Sans CJK JP"/>
              </a:rPr>
              <a:t>Kubeflow</a:t>
            </a:r>
            <a:endParaRPr b="0" lang="en-US" sz="1300" spc="-1" strike="noStrike">
              <a:latin typeface="Noto Sans CJK JP"/>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3867120" y="1584000"/>
            <a:ext cx="6213240" cy="3707640"/>
          </a:xfrm>
          <a:prstGeom prst="rect">
            <a:avLst/>
          </a:prstGeom>
          <a:ln>
            <a:noFill/>
          </a:ln>
        </p:spPr>
      </p:pic>
      <p:sp>
        <p:nvSpPr>
          <p:cNvPr id="51" name="CustomShape 1"/>
          <p:cNvSpPr/>
          <p:nvPr/>
        </p:nvSpPr>
        <p:spPr>
          <a:xfrm>
            <a:off x="5176440" y="5306400"/>
            <a:ext cx="375120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hlinkClick r:id="rId2"/>
              </a:rPr>
              <a:t>https://www.kubeflow.org/docs/started/kubeflow-overview/</a:t>
            </a:r>
            <a:endParaRPr b="0" lang="en-US" sz="1000" spc="-1" strike="noStrike">
              <a:latin typeface="Noto Sans CJK JP"/>
            </a:endParaRPr>
          </a:p>
        </p:txBody>
      </p:sp>
      <p:sp>
        <p:nvSpPr>
          <p:cNvPr id="52" name="CustomShape 2"/>
          <p:cNvSpPr/>
          <p:nvPr/>
        </p:nvSpPr>
        <p:spPr>
          <a:xfrm>
            <a:off x="144000" y="483480"/>
            <a:ext cx="4967640" cy="455616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u="sng">
                <a:solidFill>
                  <a:srgbClr val="0000ff"/>
                </a:solidFill>
                <a:uFillTx/>
                <a:latin typeface="Noto Sans CJK JP"/>
                <a:hlinkClick r:id="rId3"/>
              </a:rPr>
              <a:t>Central Dashboard</a:t>
            </a:r>
            <a:r>
              <a:rPr b="0" lang="en-US" sz="1100" spc="-1" strike="noStrike">
                <a:solidFill>
                  <a:srgbClr val="0000ff"/>
                </a:solidFill>
                <a:latin typeface="Noto Sans CJK JP"/>
              </a:rPr>
              <a:t> (Kubeflow UI)</a:t>
            </a:r>
            <a:br/>
            <a:r>
              <a:rPr b="0" lang="en-US" sz="1100" spc="-1" strike="noStrike">
                <a:solidFill>
                  <a:srgbClr val="0000ff"/>
                </a:solidFill>
                <a:latin typeface="Noto Sans CJK JP"/>
              </a:rPr>
              <a:t>  The central user interface (UI) in Kubeflow</a:t>
            </a:r>
            <a:br/>
            <a:r>
              <a:rPr b="0" lang="en-US" sz="1100" spc="-1" strike="noStrike" u="sng">
                <a:solidFill>
                  <a:srgbClr val="0000ff"/>
                </a:solidFill>
                <a:uFillTx/>
                <a:latin typeface="Noto Sans CJK JP"/>
                <a:hlinkClick r:id="rId4"/>
              </a:rPr>
              <a:t>Multi-Tenancy in Kubeflow</a:t>
            </a:r>
            <a:br/>
            <a:r>
              <a:rPr b="0" lang="en-US" sz="1100" spc="-1" strike="noStrike">
                <a:solidFill>
                  <a:srgbClr val="0000ff"/>
                </a:solidFill>
                <a:latin typeface="Noto Sans CJK JP"/>
              </a:rPr>
              <a:t>  Multi-user isolation (Admin, User, Profile) &amp;  Identity Access Management</a:t>
            </a:r>
            <a:br/>
            <a:r>
              <a:rPr b="0" lang="en-US" sz="1100" spc="-1" strike="noStrike" u="sng">
                <a:solidFill>
                  <a:srgbClr val="0000ff"/>
                </a:solidFill>
                <a:uFillTx/>
                <a:latin typeface="Noto Sans CJK JP"/>
                <a:hlinkClick r:id="rId5"/>
              </a:rPr>
              <a:t>Frameworks for Training</a:t>
            </a:r>
            <a:r>
              <a:rPr b="0" lang="en-US" sz="1100" spc="-1" strike="noStrike">
                <a:solidFill>
                  <a:srgbClr val="0000ff"/>
                </a:solidFill>
                <a:latin typeface="Noto Sans CJK JP"/>
              </a:rPr>
              <a:t> (ML tools)</a:t>
            </a:r>
            <a:br/>
            <a:r>
              <a:rPr b="0" lang="en-US" sz="1100" spc="-1" strike="noStrike">
                <a:solidFill>
                  <a:srgbClr val="0000ff"/>
                </a:solidFill>
                <a:latin typeface="Noto Sans CJK JP"/>
              </a:rPr>
              <a:t>  Training of ML models in Kubeflow</a:t>
            </a:r>
            <a:br/>
            <a:r>
              <a:rPr b="0" lang="en-US" sz="1100" spc="-1" strike="noStrike" u="sng">
                <a:solidFill>
                  <a:srgbClr val="0000ff"/>
                </a:solidFill>
                <a:uFillTx/>
                <a:latin typeface="Noto Sans CJK JP"/>
                <a:hlinkClick r:id="rId6"/>
              </a:rPr>
              <a:t>Miscellaneous</a:t>
            </a:r>
            <a:br/>
            <a:r>
              <a:rPr b="0" lang="en-US" sz="1100" spc="-1" strike="noStrike">
                <a:solidFill>
                  <a:srgbClr val="0000ff"/>
                </a:solidFill>
                <a:latin typeface="Noto Sans CJK JP"/>
              </a:rPr>
              <a:t>  Nuclio - High performance serverless for data processing and ML</a:t>
            </a:r>
            <a:br/>
            <a:br/>
            <a:r>
              <a:rPr b="0" lang="en-US" sz="1100" spc="-1" strike="noStrike" u="sng">
                <a:solidFill>
                  <a:srgbClr val="0000ff"/>
                </a:solidFill>
                <a:uFillTx/>
                <a:latin typeface="Noto Sans CJK JP"/>
                <a:hlinkClick r:id="rId7"/>
              </a:rPr>
              <a:t>Jupyter Notebooks</a:t>
            </a:r>
            <a:br/>
            <a:r>
              <a:rPr b="0" lang="en-US" sz="1100" spc="-1" strike="noStrike">
                <a:solidFill>
                  <a:srgbClr val="0000ff"/>
                </a:solidFill>
                <a:latin typeface="Noto Sans CJK JP"/>
              </a:rPr>
              <a:t>  Using Jupyter notebo</a:t>
            </a:r>
            <a:r>
              <a:rPr b="0" lang="en-US" sz="1100" spc="-1" strike="noStrike">
                <a:solidFill>
                  <a:srgbClr val="0000ff"/>
                </a:solidFill>
                <a:latin typeface="Noto Sans CJK JP"/>
                <a:ea typeface="Noto Sans CJK JP"/>
              </a:rPr>
              <a:t>oks in Kubeflow</a:t>
            </a:r>
            <a:br/>
            <a:r>
              <a:rPr b="0" lang="en-US" sz="1100" spc="-1" strike="noStrike" u="sng">
                <a:solidFill>
                  <a:srgbClr val="0000ff"/>
                </a:solidFill>
                <a:uFillTx/>
                <a:latin typeface="Noto Sans CJK JP"/>
                <a:ea typeface="Noto Sans CJK JP"/>
                <a:hlinkClick r:id="rId8"/>
              </a:rPr>
              <a:t>Pipelines</a:t>
            </a:r>
            <a:br/>
            <a:r>
              <a:rPr b="0" lang="en-US" sz="1100" spc="-1" strike="noStrike">
                <a:solidFill>
                  <a:srgbClr val="0000ff"/>
                </a:solidFill>
                <a:latin typeface="Noto Sans CJK JP"/>
                <a:ea typeface="Noto Sans CJK JP"/>
              </a:rPr>
              <a:t>  ML Pipelines in Kubeflow</a:t>
            </a:r>
            <a:br/>
            <a:r>
              <a:rPr b="0" lang="en-US" sz="1100" spc="-1" strike="noStrike" u="sng">
                <a:solidFill>
                  <a:srgbClr val="0000ff"/>
                </a:solidFill>
                <a:uFillTx/>
                <a:latin typeface="Noto Sans CJK JP"/>
                <a:ea typeface="Noto Sans CJK JP"/>
                <a:hlinkClick r:id="rId9"/>
              </a:rPr>
              <a:t>Fairing</a:t>
            </a:r>
            <a:br/>
            <a:r>
              <a:rPr b="0" lang="en-US" sz="1100" spc="-1" strike="noStrike">
                <a:solidFill>
                  <a:srgbClr val="0000ff"/>
                </a:solidFill>
                <a:latin typeface="Noto Sans CJK JP"/>
                <a:ea typeface="Noto Sans CJK JP"/>
              </a:rPr>
              <a:t>Streamlines to build, train &amp; deploy in a hybrid cloud environment</a:t>
            </a:r>
            <a:br/>
            <a:r>
              <a:rPr b="0" lang="en-US" sz="1100" spc="-1" strike="noStrike" u="sng">
                <a:solidFill>
                  <a:srgbClr val="0000ff"/>
                </a:solidFill>
                <a:uFillTx/>
                <a:latin typeface="Noto Sans CJK JP"/>
                <a:ea typeface="Noto Sans CJK JP"/>
                <a:hlinkClick r:id="rId10"/>
              </a:rPr>
              <a:t>Hyperparameter Tuning</a:t>
            </a:r>
            <a:r>
              <a:rPr b="0" lang="en-US" sz="1100" spc="-1" strike="noStrike">
                <a:solidFill>
                  <a:srgbClr val="0000ff"/>
                </a:solidFill>
                <a:latin typeface="Noto Sans CJK JP"/>
                <a:ea typeface="Noto Sans CJK JP"/>
              </a:rPr>
              <a:t> (Katib)</a:t>
            </a:r>
            <a:br/>
            <a:r>
              <a:rPr b="0" lang="en-US" sz="1100" spc="-1" strike="noStrike">
                <a:solidFill>
                  <a:srgbClr val="0000ff"/>
                </a:solidFill>
                <a:latin typeface="Noto Sans CJK JP"/>
                <a:ea typeface="Noto Sans CJK JP"/>
              </a:rPr>
              <a:t>  Hyperparameter tuning of ML models in Kubeflow</a:t>
            </a:r>
            <a:br/>
            <a:r>
              <a:rPr b="0" lang="en-US" sz="1100" spc="-1" strike="noStrike" u="sng">
                <a:solidFill>
                  <a:srgbClr val="0000ff"/>
                </a:solidFill>
                <a:uFillTx/>
                <a:latin typeface="Noto Sans CJK JP"/>
                <a:ea typeface="Noto Sans CJK JP"/>
                <a:hlinkClick r:id="rId11"/>
              </a:rPr>
              <a:t>Metadata</a:t>
            </a:r>
            <a:br/>
            <a:r>
              <a:rPr b="0" lang="en-US" sz="1100" spc="-1" strike="noStrike">
                <a:solidFill>
                  <a:srgbClr val="0000ff"/>
                </a:solidFill>
                <a:latin typeface="Noto Sans CJK JP"/>
                <a:ea typeface="Noto Sans CJK JP"/>
              </a:rPr>
              <a:t>  Tracking and managing metadata of machine learning workflows</a:t>
            </a:r>
            <a:br/>
            <a:r>
              <a:rPr b="0" lang="en-US" sz="1100" spc="-1" strike="noStrike" u="sng">
                <a:solidFill>
                  <a:srgbClr val="0000ff"/>
                </a:solidFill>
                <a:uFillTx/>
                <a:latin typeface="Noto Sans CJK JP"/>
                <a:ea typeface="Noto Sans CJK JP"/>
                <a:hlinkClick r:id="rId12"/>
              </a:rPr>
              <a:t>Tools for Serving</a:t>
            </a:r>
            <a:br/>
            <a:r>
              <a:rPr b="0" lang="en-US" sz="1100" spc="-1" strike="noStrike">
                <a:solidFill>
                  <a:srgbClr val="0000ff"/>
                </a:solidFill>
                <a:latin typeface="Noto Sans CJK JP"/>
                <a:ea typeface="Noto Sans CJK JP"/>
              </a:rPr>
              <a:t>Serving of ML models in Kubeflow</a:t>
            </a:r>
            <a:endParaRPr b="0" lang="en-US" sz="1100" spc="-1" strike="noStrike">
              <a:latin typeface="Noto Sans CJK JP"/>
            </a:endParaRPr>
          </a:p>
        </p:txBody>
      </p:sp>
      <p:sp>
        <p:nvSpPr>
          <p:cNvPr id="53" name="CustomShape 3"/>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Components of Kubeflow</a:t>
            </a:r>
            <a:endParaRPr b="0" lang="en-US" sz="1800" spc="-1" strike="noStrike">
              <a:latin typeface="Noto Sans CJK JP"/>
            </a:endParaRPr>
          </a:p>
        </p:txBody>
      </p:sp>
      <p:sp>
        <p:nvSpPr>
          <p:cNvPr id="54" name="CustomShape 4"/>
          <p:cNvSpPr/>
          <p:nvPr/>
        </p:nvSpPr>
        <p:spPr>
          <a:xfrm>
            <a:off x="699120" y="5302440"/>
            <a:ext cx="289152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hlinkClick r:id="rId13"/>
              </a:rPr>
              <a:t>https://www.kubeflow.org/docs/components/</a:t>
            </a:r>
            <a:endParaRPr b="0" lang="en-US" sz="1000" spc="-1" strike="noStrike">
              <a:latin typeface="Noto Sans CJK JP"/>
            </a:endParaRPr>
          </a:p>
        </p:txBody>
      </p:sp>
      <p:sp>
        <p:nvSpPr>
          <p:cNvPr id="55" name="CustomShape 5"/>
          <p:cNvSpPr/>
          <p:nvPr/>
        </p:nvSpPr>
        <p:spPr>
          <a:xfrm>
            <a:off x="5085000" y="2409480"/>
            <a:ext cx="1231920" cy="300600"/>
          </a:xfrm>
          <a:prstGeom prst="rect">
            <a:avLst/>
          </a:prstGeom>
          <a:noFill/>
          <a:ln>
            <a:solidFill>
              <a:srgbClr val="ed1c24"/>
            </a:solidFill>
          </a:ln>
        </p:spPr>
        <p:style>
          <a:lnRef idx="0"/>
          <a:fillRef idx="0"/>
          <a:effectRef idx="0"/>
          <a:fontRef idx="minor"/>
        </p:style>
      </p:sp>
      <p:sp>
        <p:nvSpPr>
          <p:cNvPr id="56" name="CustomShape 6"/>
          <p:cNvSpPr/>
          <p:nvPr/>
        </p:nvSpPr>
        <p:spPr>
          <a:xfrm>
            <a:off x="6660000" y="2372760"/>
            <a:ext cx="1257480" cy="1716840"/>
          </a:xfrm>
          <a:prstGeom prst="rect">
            <a:avLst/>
          </a:prstGeom>
          <a:noFill/>
          <a:ln>
            <a:solidFill>
              <a:srgbClr val="ed1c24"/>
            </a:solidFill>
          </a:ln>
        </p:spPr>
        <p:style>
          <a:lnRef idx="0"/>
          <a:fillRef idx="0"/>
          <a:effectRef idx="0"/>
          <a:fontRef idx="minor"/>
        </p:style>
      </p:sp>
      <p:sp>
        <p:nvSpPr>
          <p:cNvPr id="57" name="CustomShape 7"/>
          <p:cNvSpPr/>
          <p:nvPr/>
        </p:nvSpPr>
        <p:spPr>
          <a:xfrm>
            <a:off x="6624000" y="3848760"/>
            <a:ext cx="2375640" cy="614880"/>
          </a:xfrm>
          <a:prstGeom prst="rect">
            <a:avLst/>
          </a:prstGeom>
          <a:noFill/>
          <a:ln>
            <a:solidFill>
              <a:srgbClr val="0066b3"/>
            </a:solidFill>
          </a:ln>
        </p:spPr>
        <p:style>
          <a:lnRef idx="0"/>
          <a:fillRef idx="0"/>
          <a:effectRef idx="0"/>
          <a:fontRef idx="minor"/>
        </p:style>
      </p:sp>
      <p:sp>
        <p:nvSpPr>
          <p:cNvPr id="58" name="CustomShape 8"/>
          <p:cNvSpPr/>
          <p:nvPr/>
        </p:nvSpPr>
        <p:spPr>
          <a:xfrm>
            <a:off x="8064000" y="2376000"/>
            <a:ext cx="935640" cy="1475640"/>
          </a:xfrm>
          <a:prstGeom prst="rect">
            <a:avLst/>
          </a:prstGeom>
          <a:noFill/>
          <a:ln>
            <a:solidFill>
              <a:srgbClr val="0066b3"/>
            </a:solidFill>
          </a:ln>
        </p:spPr>
        <p:style>
          <a:lnRef idx="0"/>
          <a:fillRef idx="0"/>
          <a:effectRef idx="0"/>
          <a:fontRef idx="minor"/>
        </p:style>
      </p:sp>
      <p:sp>
        <p:nvSpPr>
          <p:cNvPr id="59" name="CustomShape 9"/>
          <p:cNvSpPr/>
          <p:nvPr/>
        </p:nvSpPr>
        <p:spPr>
          <a:xfrm>
            <a:off x="8070120" y="3816000"/>
            <a:ext cx="929520" cy="71640"/>
          </a:xfrm>
          <a:prstGeom prst="rect">
            <a:avLst/>
          </a:prstGeom>
          <a:solidFill>
            <a:srgbClr val="ffffff"/>
          </a:solidFill>
          <a:ln>
            <a:noFill/>
          </a:ln>
        </p:spPr>
        <p:style>
          <a:lnRef idx="0"/>
          <a:fillRef idx="0"/>
          <a:effectRef idx="0"/>
          <a:fontRef idx="minor"/>
        </p:style>
      </p:sp>
      <p:sp>
        <p:nvSpPr>
          <p:cNvPr id="60" name="CustomShape 10"/>
          <p:cNvSpPr/>
          <p:nvPr/>
        </p:nvSpPr>
        <p:spPr>
          <a:xfrm>
            <a:off x="8110440" y="4028760"/>
            <a:ext cx="925200" cy="25488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e8ac7"/>
                </a:solidFill>
                <a:latin typeface="Noto Sans CJK JP"/>
              </a:rPr>
              <a:t>Tools for Serving</a:t>
            </a:r>
            <a:endParaRPr b="0" lang="en-US" sz="700" spc="-1" strike="noStrike">
              <a:latin typeface="Noto Sans CJK JP"/>
            </a:endParaRPr>
          </a:p>
        </p:txBody>
      </p:sp>
      <p:sp>
        <p:nvSpPr>
          <p:cNvPr id="61" name="CustomShape 11"/>
          <p:cNvSpPr/>
          <p:nvPr/>
        </p:nvSpPr>
        <p:spPr>
          <a:xfrm>
            <a:off x="9144000" y="2088000"/>
            <a:ext cx="925200" cy="25488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e8ac7"/>
                </a:solidFill>
                <a:latin typeface="Noto Sans CJK JP"/>
              </a:rPr>
              <a:t>Kubernetes</a:t>
            </a:r>
            <a:endParaRPr b="0" lang="en-US" sz="700" spc="-1" strike="noStrike">
              <a:latin typeface="Noto Sans CJK JP"/>
            </a:endParaRPr>
          </a:p>
        </p:txBody>
      </p:sp>
      <p:sp>
        <p:nvSpPr>
          <p:cNvPr id="62" name="CustomShape 12"/>
          <p:cNvSpPr/>
          <p:nvPr/>
        </p:nvSpPr>
        <p:spPr>
          <a:xfrm>
            <a:off x="4897440" y="216000"/>
            <a:ext cx="5002200" cy="110340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latin typeface="Noto Sans CJK JP"/>
              </a:rPr>
              <a:t>Kubernetes</a:t>
            </a:r>
            <a:br/>
            <a:r>
              <a:rPr b="0" lang="en-US" sz="1100" spc="-1" strike="noStrike" u="sng">
                <a:solidFill>
                  <a:srgbClr val="0000ff"/>
                </a:solidFill>
                <a:uFillTx/>
                <a:latin typeface="Noto Sans CJK JP"/>
                <a:hlinkClick r:id="rId14"/>
              </a:rPr>
              <a:t>Kubernetes Istio</a:t>
            </a:r>
            <a:r>
              <a:rPr b="0" lang="en-US" sz="1100" spc="-1" strike="noStrike">
                <a:solidFill>
                  <a:srgbClr val="0000ff"/>
                </a:solidFill>
                <a:latin typeface="Noto Sans CJK JP"/>
              </a:rPr>
              <a:t>  Connect, secure, control, and observe services</a:t>
            </a:r>
            <a:br/>
            <a:r>
              <a:rPr b="0" lang="en-US" sz="1100" spc="-1" strike="noStrike" u="sng">
                <a:solidFill>
                  <a:srgbClr val="0000ff"/>
                </a:solidFill>
                <a:uFillTx/>
                <a:latin typeface="Noto Sans CJK JP"/>
                <a:hlinkClick r:id="rId15"/>
              </a:rPr>
              <a:t>Argo</a:t>
            </a:r>
            <a:r>
              <a:rPr b="0" lang="en-US" sz="1100" spc="-1" strike="noStrike">
                <a:solidFill>
                  <a:srgbClr val="0000ff"/>
                </a:solidFill>
                <a:latin typeface="Noto Sans CJK JP"/>
              </a:rPr>
              <a:t>  Open source Kubernetes native workflows, events, CI and CD</a:t>
            </a:r>
            <a:br/>
            <a:r>
              <a:rPr b="0" lang="en-US" sz="1100" spc="-1" strike="noStrike" u="sng">
                <a:solidFill>
                  <a:srgbClr val="0000ff"/>
                </a:solidFill>
                <a:uFillTx/>
                <a:latin typeface="Noto Sans CJK JP"/>
                <a:hlinkClick r:id="rId16"/>
              </a:rPr>
              <a:t>Prometheus</a:t>
            </a:r>
            <a:r>
              <a:rPr b="0" lang="en-US" sz="1100" spc="-1" strike="noStrike">
                <a:solidFill>
                  <a:srgbClr val="0000ff"/>
                </a:solidFill>
                <a:latin typeface="Noto Sans CJK JP"/>
              </a:rPr>
              <a:t>  Monitoring system and time series database</a:t>
            </a:r>
            <a:br/>
            <a:r>
              <a:rPr b="0" lang="en-US" sz="1100" spc="-1" strike="noStrike" u="sng">
                <a:solidFill>
                  <a:srgbClr val="0000ff"/>
                </a:solidFill>
                <a:uFillTx/>
                <a:latin typeface="Noto Sans CJK JP"/>
                <a:hlinkClick r:id="rId17"/>
              </a:rPr>
              <a:t>Spartakus</a:t>
            </a:r>
            <a:r>
              <a:rPr b="0" lang="en-US" sz="1100" spc="-1" strike="noStrike">
                <a:solidFill>
                  <a:srgbClr val="0000ff"/>
                </a:solidFill>
                <a:latin typeface="Noto Sans CJK JP"/>
              </a:rPr>
              <a:t>  Collecting usage information about Kubernetes clusters</a:t>
            </a:r>
            <a:endParaRPr b="0" lang="en-US" sz="1100" spc="-1" strike="noStrike">
              <a:latin typeface="Noto Sans CJK JP"/>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 descr=""/>
          <p:cNvPicPr/>
          <p:nvPr/>
        </p:nvPicPr>
        <p:blipFill>
          <a:blip r:embed="rId1"/>
          <a:stretch/>
        </p:blipFill>
        <p:spPr>
          <a:xfrm>
            <a:off x="216360" y="432000"/>
            <a:ext cx="9572040" cy="4823640"/>
          </a:xfrm>
          <a:prstGeom prst="rect">
            <a:avLst/>
          </a:prstGeom>
          <a:ln>
            <a:noFill/>
          </a:ln>
        </p:spPr>
      </p:pic>
      <p:sp>
        <p:nvSpPr>
          <p:cNvPr id="64"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Kubeflow Central Dashboard or Kubeflow User Interface (KFUI)</a:t>
            </a:r>
            <a:endParaRPr b="0" lang="en-US" sz="1800" spc="-1" strike="noStrike">
              <a:latin typeface="Noto Sans CJK JP"/>
            </a:endParaRPr>
          </a:p>
        </p:txBody>
      </p:sp>
      <p:sp>
        <p:nvSpPr>
          <p:cNvPr id="65" name="CustomShape 2"/>
          <p:cNvSpPr/>
          <p:nvPr/>
        </p:nvSpPr>
        <p:spPr>
          <a:xfrm>
            <a:off x="2664000" y="5400000"/>
            <a:ext cx="538488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hlinkClick r:id="rId2"/>
              </a:rPr>
              <a:t>https://www.kubeflow.org/docs/started/kubeflow-overview/#kubeflow-user-interface-ui</a:t>
            </a:r>
            <a:endParaRPr b="0" lang="en-US" sz="1000" spc="-1" strike="noStrike">
              <a:latin typeface="Noto Sans CJK JP"/>
            </a:endParaRPr>
          </a:p>
        </p:txBody>
      </p:sp>
      <p:sp>
        <p:nvSpPr>
          <p:cNvPr id="66" name="CustomShape 3"/>
          <p:cNvSpPr/>
          <p:nvPr/>
        </p:nvSpPr>
        <p:spPr>
          <a:xfrm>
            <a:off x="2241000" y="501480"/>
            <a:ext cx="1718640" cy="300600"/>
          </a:xfrm>
          <a:prstGeom prst="rect">
            <a:avLst/>
          </a:prstGeom>
          <a:noFill/>
          <a:ln>
            <a:solidFill>
              <a:srgbClr val="ed1c24"/>
            </a:solidFill>
          </a:ln>
        </p:spPr>
        <p:style>
          <a:lnRef idx="0"/>
          <a:fillRef idx="0"/>
          <a:effectRef idx="0"/>
          <a:fontRef idx="minor"/>
        </p:style>
      </p:sp>
      <p:sp>
        <p:nvSpPr>
          <p:cNvPr id="67" name="CustomShape 4"/>
          <p:cNvSpPr/>
          <p:nvPr/>
        </p:nvSpPr>
        <p:spPr>
          <a:xfrm>
            <a:off x="3956760" y="480600"/>
            <a:ext cx="5831640" cy="311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latin typeface="Noto Sans CJK JP"/>
              </a:rPr>
              <a:t>Namespace configuration can host different team, group, user types, etc.</a:t>
            </a:r>
            <a:endParaRPr b="0" lang="en-US" sz="1200" spc="-1" strike="noStrike">
              <a:latin typeface="Noto Sans CJK JP"/>
            </a:endParaRPr>
          </a:p>
        </p:txBody>
      </p:sp>
      <p:sp>
        <p:nvSpPr>
          <p:cNvPr id="68" name="CustomShape 5"/>
          <p:cNvSpPr/>
          <p:nvPr/>
        </p:nvSpPr>
        <p:spPr>
          <a:xfrm>
            <a:off x="261000" y="1509480"/>
            <a:ext cx="1106640" cy="1730160"/>
          </a:xfrm>
          <a:prstGeom prst="rect">
            <a:avLst/>
          </a:prstGeom>
          <a:noFill/>
          <a:ln>
            <a:solidFill>
              <a:srgbClr val="ed1c24"/>
            </a:solidFill>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Kubernetes Dashboard</a:t>
            </a:r>
            <a:endParaRPr b="0" lang="en-US" sz="1800" spc="-1" strike="noStrike">
              <a:latin typeface="Noto Sans CJK JP"/>
            </a:endParaRPr>
          </a:p>
        </p:txBody>
      </p:sp>
      <p:pic>
        <p:nvPicPr>
          <p:cNvPr id="70" name="" descr=""/>
          <p:cNvPicPr/>
          <p:nvPr/>
        </p:nvPicPr>
        <p:blipFill>
          <a:blip r:embed="rId1"/>
          <a:stretch/>
        </p:blipFill>
        <p:spPr>
          <a:xfrm>
            <a:off x="1260000" y="540000"/>
            <a:ext cx="7368840" cy="5039640"/>
          </a:xfrm>
          <a:prstGeom prst="rect">
            <a:avLst/>
          </a:prstGeom>
          <a:ln>
            <a:noFill/>
          </a:ln>
        </p:spPr>
      </p:pic>
      <p:sp>
        <p:nvSpPr>
          <p:cNvPr id="71" name="CustomShape 2"/>
          <p:cNvSpPr/>
          <p:nvPr/>
        </p:nvSpPr>
        <p:spPr>
          <a:xfrm>
            <a:off x="3724920" y="5378400"/>
            <a:ext cx="268272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u="sng">
                <a:solidFill>
                  <a:srgbClr val="0000ff"/>
                </a:solidFill>
                <a:uFillTx/>
                <a:latin typeface="Noto Sans CJK JP"/>
                <a:hlinkClick r:id="rId2"/>
              </a:rPr>
              <a:t>https://github.com/kubernetes/dashboard</a:t>
            </a:r>
            <a:endParaRPr b="0" lang="en-US" sz="1000" spc="-1" strike="noStrike">
              <a:latin typeface="Noto Sans CJK JP"/>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Introduction to Kubeflow - Kubeflow 101 (1/3)</a:t>
            </a:r>
            <a:endParaRPr b="0" lang="en-US" sz="1800" spc="-1" strike="noStrike">
              <a:latin typeface="Noto Sans CJK JP"/>
            </a:endParaRPr>
          </a:p>
        </p:txBody>
      </p:sp>
      <p:sp>
        <p:nvSpPr>
          <p:cNvPr id="73" name="CustomShape 2"/>
          <p:cNvSpPr/>
          <p:nvPr/>
        </p:nvSpPr>
        <p:spPr>
          <a:xfrm>
            <a:off x="72000" y="396000"/>
            <a:ext cx="2879640" cy="3236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u="sng">
                <a:solidFill>
                  <a:srgbClr val="0000ff"/>
                </a:solidFill>
                <a:uFillTx/>
                <a:latin typeface="Noto Sans CJK JP"/>
                <a:ea typeface="Noto Sans CJK JP"/>
                <a:hlinkClick r:id="rId1"/>
              </a:rPr>
              <a:t>https://youtu.be/cTZArDgbIWw</a:t>
            </a:r>
            <a:r>
              <a:rPr b="0" lang="en-US" sz="1200" spc="-1" strike="noStrike">
                <a:solidFill>
                  <a:srgbClr val="000000"/>
                </a:solidFill>
                <a:latin typeface="Noto Sans CJK JP"/>
                <a:ea typeface="DejaVu Sans"/>
              </a:rPr>
              <a:t> [3:46]</a:t>
            </a:r>
            <a:endParaRPr b="0" lang="en-US" sz="1200" spc="-1" strike="noStrike">
              <a:latin typeface="Noto Sans CJK JP"/>
            </a:endParaRPr>
          </a:p>
        </p:txBody>
      </p:sp>
      <p:pic>
        <p:nvPicPr>
          <p:cNvPr id="74" name="" descr=""/>
          <p:cNvPicPr/>
          <p:nvPr/>
        </p:nvPicPr>
        <p:blipFill>
          <a:blip r:embed="rId2"/>
          <a:stretch/>
        </p:blipFill>
        <p:spPr>
          <a:xfrm>
            <a:off x="2916000" y="468000"/>
            <a:ext cx="4139640" cy="2411640"/>
          </a:xfrm>
          <a:prstGeom prst="rect">
            <a:avLst/>
          </a:prstGeom>
          <a:ln>
            <a:noFill/>
          </a:ln>
        </p:spPr>
      </p:pic>
      <p:pic>
        <p:nvPicPr>
          <p:cNvPr id="75" name="" descr=""/>
          <p:cNvPicPr/>
          <p:nvPr/>
        </p:nvPicPr>
        <p:blipFill>
          <a:blip r:embed="rId3"/>
          <a:stretch/>
        </p:blipFill>
        <p:spPr>
          <a:xfrm>
            <a:off x="-3600" y="3024000"/>
            <a:ext cx="5219640" cy="2512440"/>
          </a:xfrm>
          <a:prstGeom prst="rect">
            <a:avLst/>
          </a:prstGeom>
          <a:ln>
            <a:noFill/>
          </a:ln>
        </p:spPr>
      </p:pic>
      <p:pic>
        <p:nvPicPr>
          <p:cNvPr id="76" name="" descr=""/>
          <p:cNvPicPr/>
          <p:nvPr/>
        </p:nvPicPr>
        <p:blipFill>
          <a:blip r:embed="rId4"/>
          <a:stretch/>
        </p:blipFill>
        <p:spPr>
          <a:xfrm>
            <a:off x="4935600" y="2988000"/>
            <a:ext cx="5219640" cy="2577240"/>
          </a:xfrm>
          <a:prstGeom prst="rect">
            <a:avLst/>
          </a:prstGeom>
          <a:ln>
            <a:noFill/>
          </a:ln>
        </p:spPr>
      </p:pic>
      <p:sp>
        <p:nvSpPr>
          <p:cNvPr id="77" name="Line 3"/>
          <p:cNvSpPr/>
          <p:nvPr/>
        </p:nvSpPr>
        <p:spPr>
          <a:xfrm flipH="1">
            <a:off x="2016000" y="2217600"/>
            <a:ext cx="576000" cy="518400"/>
          </a:xfrm>
          <a:prstGeom prst="line">
            <a:avLst/>
          </a:prstGeom>
          <a:ln w="36000">
            <a:solidFill>
              <a:srgbClr val="ed1c24"/>
            </a:solidFill>
            <a:round/>
            <a:tailEnd len="med" type="triangle" w="med"/>
          </a:ln>
        </p:spPr>
        <p:style>
          <a:lnRef idx="0"/>
          <a:fillRef idx="0"/>
          <a:effectRef idx="0"/>
          <a:fontRef idx="minor"/>
        </p:style>
      </p:sp>
      <p:sp>
        <p:nvSpPr>
          <p:cNvPr id="78" name="Line 4"/>
          <p:cNvSpPr/>
          <p:nvPr/>
        </p:nvSpPr>
        <p:spPr>
          <a:xfrm>
            <a:off x="4392000" y="4320000"/>
            <a:ext cx="648000" cy="360"/>
          </a:xfrm>
          <a:prstGeom prst="line">
            <a:avLst/>
          </a:prstGeom>
          <a:ln w="36000">
            <a:solidFill>
              <a:srgbClr val="ed1c24"/>
            </a:solidFill>
            <a:round/>
            <a:tailEnd len="med" type="triangle" w="med"/>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324000" y="609480"/>
            <a:ext cx="9280440" cy="5039640"/>
          </a:xfrm>
          <a:prstGeom prst="rect">
            <a:avLst/>
          </a:prstGeom>
          <a:ln>
            <a:noFill/>
          </a:ln>
        </p:spPr>
      </p:pic>
      <p:sp>
        <p:nvSpPr>
          <p:cNvPr id="80"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Introduction to Kubeflow - Kubeflow 101 (2/3)</a:t>
            </a:r>
            <a:endParaRPr b="0" lang="en-US" sz="1800" spc="-1" strike="noStrike">
              <a:latin typeface="Noto Sans CJK JP"/>
            </a:endParaRPr>
          </a:p>
        </p:txBody>
      </p:sp>
      <p:sp>
        <p:nvSpPr>
          <p:cNvPr id="81" name="CustomShape 2"/>
          <p:cNvSpPr/>
          <p:nvPr/>
        </p:nvSpPr>
        <p:spPr>
          <a:xfrm>
            <a:off x="72000" y="396000"/>
            <a:ext cx="2879640" cy="3236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u="sng">
                <a:solidFill>
                  <a:srgbClr val="0000ff"/>
                </a:solidFill>
                <a:uFillTx/>
                <a:latin typeface="Noto Sans CJK JP"/>
                <a:ea typeface="Noto Sans CJK JP"/>
                <a:hlinkClick r:id="rId2"/>
              </a:rPr>
              <a:t>https://youtu.be/cTZArDgbIWw</a:t>
            </a:r>
            <a:r>
              <a:rPr b="0" lang="en-US" sz="1200" spc="-1" strike="noStrike">
                <a:solidFill>
                  <a:srgbClr val="000000"/>
                </a:solidFill>
                <a:latin typeface="Noto Sans CJK JP"/>
                <a:ea typeface="DejaVu Sans"/>
              </a:rPr>
              <a:t> [3:46]</a:t>
            </a:r>
            <a:endParaRPr b="0" lang="en-US" sz="1200" spc="-1" strike="noStrike">
              <a:latin typeface="Noto Sans CJK JP"/>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 descr=""/>
          <p:cNvPicPr/>
          <p:nvPr/>
        </p:nvPicPr>
        <p:blipFill>
          <a:blip r:embed="rId1"/>
          <a:stretch/>
        </p:blipFill>
        <p:spPr>
          <a:xfrm>
            <a:off x="320040" y="558000"/>
            <a:ext cx="9546840" cy="5039640"/>
          </a:xfrm>
          <a:prstGeom prst="rect">
            <a:avLst/>
          </a:prstGeom>
          <a:ln>
            <a:noFill/>
          </a:ln>
        </p:spPr>
      </p:pic>
      <p:sp>
        <p:nvSpPr>
          <p:cNvPr id="83" name="CustomShape 1"/>
          <p:cNvSpPr/>
          <p:nvPr/>
        </p:nvSpPr>
        <p:spPr>
          <a:xfrm>
            <a:off x="-15840" y="0"/>
            <a:ext cx="90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Noto Sans CJK JP"/>
                <a:ea typeface="DejaVu Sans"/>
              </a:rPr>
              <a:t>Introduction to Kubeflow - Kubeflow 101 (3/3)</a:t>
            </a:r>
            <a:endParaRPr b="0" lang="en-US" sz="1800" spc="-1" strike="noStrike">
              <a:latin typeface="Noto Sans CJK JP"/>
            </a:endParaRPr>
          </a:p>
        </p:txBody>
      </p:sp>
      <p:sp>
        <p:nvSpPr>
          <p:cNvPr id="84" name="CustomShape 2"/>
          <p:cNvSpPr/>
          <p:nvPr/>
        </p:nvSpPr>
        <p:spPr>
          <a:xfrm>
            <a:off x="72000" y="396000"/>
            <a:ext cx="2879640" cy="3236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u="sng">
                <a:solidFill>
                  <a:srgbClr val="0000ff"/>
                </a:solidFill>
                <a:uFillTx/>
                <a:latin typeface="Noto Sans CJK JP"/>
                <a:ea typeface="Noto Sans CJK JP"/>
                <a:hlinkClick r:id="rId2"/>
              </a:rPr>
              <a:t>https://youtu.be/cTZArDgbIWw</a:t>
            </a:r>
            <a:r>
              <a:rPr b="0" lang="en-US" sz="1200" spc="-1" strike="noStrike">
                <a:solidFill>
                  <a:srgbClr val="000000"/>
                </a:solidFill>
                <a:latin typeface="Noto Sans CJK JP"/>
                <a:ea typeface="DejaVu Sans"/>
              </a:rPr>
              <a:t> [3:46]</a:t>
            </a:r>
            <a:endParaRPr b="0" lang="en-US" sz="1200" spc="-1" strike="noStrike">
              <a:latin typeface="Noto Sans CJK JP"/>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2160" y="72000"/>
            <a:ext cx="9987120" cy="431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ff"/>
                </a:solidFill>
                <a:uFillTx/>
                <a:latin typeface="Noto Sans CJK JP"/>
                <a:ea typeface="Noto Sans CJK JP"/>
                <a:hlinkClick r:id="rId1"/>
              </a:rPr>
              <a:t>Kubeflow Components in the Machine Learning Workflow</a:t>
            </a:r>
            <a:endParaRPr b="0" lang="en-US" sz="1800" spc="-1" strike="noStrike">
              <a:latin typeface="Noto Sans CJK JP"/>
            </a:endParaRPr>
          </a:p>
        </p:txBody>
      </p:sp>
      <p:pic>
        <p:nvPicPr>
          <p:cNvPr id="86" name="" descr=""/>
          <p:cNvPicPr/>
          <p:nvPr/>
        </p:nvPicPr>
        <p:blipFill>
          <a:blip r:embed="rId2"/>
          <a:stretch/>
        </p:blipFill>
        <p:spPr>
          <a:xfrm>
            <a:off x="599400" y="2854800"/>
            <a:ext cx="5817240" cy="2807640"/>
          </a:xfrm>
          <a:prstGeom prst="rect">
            <a:avLst/>
          </a:prstGeom>
          <a:ln>
            <a:noFill/>
          </a:ln>
        </p:spPr>
      </p:pic>
      <p:pic>
        <p:nvPicPr>
          <p:cNvPr id="87" name="" descr=""/>
          <p:cNvPicPr/>
          <p:nvPr/>
        </p:nvPicPr>
        <p:blipFill>
          <a:blip r:embed="rId3"/>
          <a:stretch/>
        </p:blipFill>
        <p:spPr>
          <a:xfrm>
            <a:off x="540000" y="446400"/>
            <a:ext cx="5817240" cy="2397240"/>
          </a:xfrm>
          <a:prstGeom prst="rect">
            <a:avLst/>
          </a:prstGeom>
          <a:ln>
            <a:noFill/>
          </a:ln>
        </p:spPr>
      </p:pic>
      <p:sp>
        <p:nvSpPr>
          <p:cNvPr id="88" name="CustomShape 2"/>
          <p:cNvSpPr/>
          <p:nvPr/>
        </p:nvSpPr>
        <p:spPr>
          <a:xfrm>
            <a:off x="216000" y="457200"/>
            <a:ext cx="1763640" cy="275040"/>
          </a:xfrm>
          <a:prstGeom prst="rect">
            <a:avLst/>
          </a:prstGeom>
          <a:noFill/>
          <a:ln>
            <a:noFill/>
          </a:ln>
        </p:spPr>
        <p:style>
          <a:lnRef idx="0"/>
          <a:fillRef idx="0"/>
          <a:effectRef idx="0"/>
          <a:fontRef idx="minor"/>
        </p:style>
        <p:txBody>
          <a:bodyPr lIns="90000" rIns="90000" tIns="45000" bIns="45000"/>
          <a:p>
            <a:pPr algn="ctr">
              <a:lnSpc>
                <a:spcPct val="100000"/>
              </a:lnSpc>
              <a:spcBef>
                <a:spcPts val="1191"/>
              </a:spcBef>
              <a:spcAft>
                <a:spcPts val="992"/>
              </a:spcAft>
            </a:pPr>
            <a:r>
              <a:rPr b="1" lang="en-US" sz="1200" spc="-1" strike="noStrike">
                <a:solidFill>
                  <a:srgbClr val="000000"/>
                </a:solidFill>
                <a:latin typeface="Noto Sans CJK JP"/>
                <a:ea typeface="DejaVu Sans"/>
              </a:rPr>
              <a:t>Experimental Phase</a:t>
            </a:r>
            <a:endParaRPr b="0" lang="en-US" sz="1200" spc="-1" strike="noStrike">
              <a:latin typeface="Noto Sans CJK JP"/>
            </a:endParaRPr>
          </a:p>
        </p:txBody>
      </p:sp>
      <p:sp>
        <p:nvSpPr>
          <p:cNvPr id="89" name="CustomShape 3"/>
          <p:cNvSpPr/>
          <p:nvPr/>
        </p:nvSpPr>
        <p:spPr>
          <a:xfrm>
            <a:off x="108000" y="2856600"/>
            <a:ext cx="1763640" cy="275040"/>
          </a:xfrm>
          <a:prstGeom prst="rect">
            <a:avLst/>
          </a:prstGeom>
          <a:noFill/>
          <a:ln>
            <a:noFill/>
          </a:ln>
        </p:spPr>
        <p:style>
          <a:lnRef idx="0"/>
          <a:fillRef idx="0"/>
          <a:effectRef idx="0"/>
          <a:fontRef idx="minor"/>
        </p:style>
        <p:txBody>
          <a:bodyPr lIns="90000" rIns="90000" tIns="45000" bIns="45000"/>
          <a:p>
            <a:pPr algn="ctr">
              <a:lnSpc>
                <a:spcPct val="100000"/>
              </a:lnSpc>
              <a:spcBef>
                <a:spcPts val="1191"/>
              </a:spcBef>
              <a:spcAft>
                <a:spcPts val="992"/>
              </a:spcAft>
            </a:pPr>
            <a:r>
              <a:rPr b="1" lang="en-US" sz="1200" spc="-1" strike="noStrike">
                <a:solidFill>
                  <a:srgbClr val="000000"/>
                </a:solidFill>
                <a:latin typeface="Noto Sans CJK JP"/>
                <a:ea typeface="DejaVu Sans"/>
              </a:rPr>
              <a:t>Production Phase</a:t>
            </a:r>
            <a:endParaRPr b="0" lang="en-US" sz="1200" spc="-1" strike="noStrike">
              <a:latin typeface="Noto Sans CJK JP"/>
            </a:endParaRPr>
          </a:p>
        </p:txBody>
      </p:sp>
      <p:sp>
        <p:nvSpPr>
          <p:cNvPr id="90" name="CustomShape 4"/>
          <p:cNvSpPr/>
          <p:nvPr/>
        </p:nvSpPr>
        <p:spPr>
          <a:xfrm>
            <a:off x="6372000" y="1656000"/>
            <a:ext cx="2951640" cy="311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latin typeface="Noto Sans CJK JP"/>
              </a:rPr>
              <a:t>Spawn &amp; manage </a:t>
            </a:r>
            <a:r>
              <a:rPr b="0" lang="en-US" sz="1200" spc="-1" strike="noStrike" u="sng">
                <a:solidFill>
                  <a:srgbClr val="0000ff"/>
                </a:solidFill>
                <a:uFillTx/>
                <a:latin typeface="Noto Sans CJK JP"/>
                <a:hlinkClick r:id="rId4"/>
              </a:rPr>
              <a:t>Jupyter notebooks</a:t>
            </a:r>
            <a:endParaRPr b="0" lang="en-US" sz="1200" spc="-1" strike="noStrike">
              <a:latin typeface="Noto Sans CJK JP"/>
            </a:endParaRPr>
          </a:p>
        </p:txBody>
      </p:sp>
      <p:sp>
        <p:nvSpPr>
          <p:cNvPr id="91" name="CustomShape 5"/>
          <p:cNvSpPr/>
          <p:nvPr/>
        </p:nvSpPr>
        <p:spPr>
          <a:xfrm>
            <a:off x="6357600" y="2340000"/>
            <a:ext cx="3707640" cy="753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u="sng">
                <a:solidFill>
                  <a:srgbClr val="0000ff"/>
                </a:solidFill>
                <a:uFillTx/>
                <a:latin typeface="Noto Sans CJK JP"/>
                <a:hlinkClick r:id="rId5"/>
              </a:rPr>
              <a:t>Kubeflow Pipelines</a:t>
            </a:r>
            <a:br/>
            <a:r>
              <a:rPr b="0" lang="en-US" sz="1200" spc="-1" strike="noStrike">
                <a:solidFill>
                  <a:srgbClr val="0000ff"/>
                </a:solidFill>
                <a:latin typeface="Noto Sans CJK JP"/>
              </a:rPr>
              <a:t>build, deploy, &amp; manage multi-step ML workflows </a:t>
            </a:r>
            <a:br/>
            <a:r>
              <a:rPr b="0" lang="en-US" sz="1200" spc="-1" strike="noStrike">
                <a:solidFill>
                  <a:srgbClr val="0000ff"/>
                </a:solidFill>
                <a:latin typeface="Noto Sans CJK JP"/>
              </a:rPr>
              <a:t>based on Docker containers.</a:t>
            </a:r>
            <a:endParaRPr b="0" lang="en-US" sz="1200" spc="-1" strike="noStrike">
              <a:latin typeface="Noto Sans CJK JP"/>
            </a:endParaRPr>
          </a:p>
        </p:txBody>
      </p:sp>
      <p:sp>
        <p:nvSpPr>
          <p:cNvPr id="92" name="CustomShape 6"/>
          <p:cNvSpPr/>
          <p:nvPr/>
        </p:nvSpPr>
        <p:spPr>
          <a:xfrm>
            <a:off x="6156360" y="3528000"/>
            <a:ext cx="9179280" cy="2732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latin typeface="Noto Sans CJK JP"/>
              </a:rPr>
              <a:t>Kubeflow offers several </a:t>
            </a:r>
            <a:r>
              <a:rPr b="0" lang="en-US" sz="1000" spc="-1" strike="noStrike" u="sng">
                <a:solidFill>
                  <a:srgbClr val="0000ff"/>
                </a:solidFill>
                <a:uFillTx/>
                <a:latin typeface="Noto Sans CJK JP"/>
                <a:hlinkClick r:id="rId6"/>
              </a:rPr>
              <a:t>components</a:t>
            </a:r>
            <a:r>
              <a:rPr b="0" lang="en-US" sz="1000" spc="-1" strike="noStrike">
                <a:solidFill>
                  <a:srgbClr val="0000ff"/>
                </a:solidFill>
                <a:latin typeface="Noto Sans CJK JP"/>
              </a:rPr>
              <a:t> that you can use to build your ML training, hyperparameter tuning, and serving workloads across multiple platforms.</a:t>
            </a:r>
            <a:endParaRPr b="0" lang="en-US" sz="1000" spc="-1" strike="noStrike">
              <a:latin typeface="Noto Sans CJK JP"/>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2020-05-14T09:26:40Z</dcterms:created>
  <dc:creator/>
  <dc:description/>
  <dc:language>ko-KR</dc:language>
  <cp:lastModifiedBy/>
  <dcterms:modified xsi:type="dcterms:W3CDTF">2020-05-14T17:43:42Z</dcterms:modified>
  <cp:revision>190</cp:revision>
  <dc:subject/>
  <dc:title/>
</cp:coreProperties>
</file>