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51" autoAdjust="0"/>
  </p:normalViewPr>
  <p:slideViewPr>
    <p:cSldViewPr>
      <p:cViewPr>
        <p:scale>
          <a:sx n="50" d="100"/>
          <a:sy n="50" d="100"/>
        </p:scale>
        <p:origin x="-3348" y="-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DA0AE-A7DA-45BE-8695-38CDC7388DF3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28B3-A9CC-4BC4-AC60-6D5D8B9605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17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428B3-A9CC-4BC4-AC60-6D5D8B96057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749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52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835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36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731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699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277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336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87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12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406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26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BB3E-EEEF-4D7B-A921-780D0A3655C8}" type="datetimeFigureOut">
              <a:rPr lang="en-IN" smtClean="0"/>
              <a:pPr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2BEA-B9A8-4891-9697-E77581C4CB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8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33368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INTRODUCTION TO DATA SCEINCE</a:t>
            </a:r>
          </a:p>
          <a:p>
            <a:r>
              <a:rPr lang="en-IN" dirty="0" smtClean="0"/>
              <a:t>•	Need of Data Science</a:t>
            </a:r>
          </a:p>
          <a:p>
            <a:r>
              <a:rPr lang="en-IN" dirty="0" smtClean="0"/>
              <a:t>•	History of Data Science</a:t>
            </a:r>
          </a:p>
          <a:p>
            <a:r>
              <a:rPr lang="en-IN" dirty="0" smtClean="0"/>
              <a:t>•	What is Data Science</a:t>
            </a:r>
          </a:p>
          <a:p>
            <a:r>
              <a:rPr lang="en-IN" dirty="0" smtClean="0"/>
              <a:t>•	Data Science VS Data Analytics</a:t>
            </a:r>
          </a:p>
          <a:p>
            <a:r>
              <a:rPr lang="en-IN" dirty="0" smtClean="0"/>
              <a:t>•	What is Data Analytics</a:t>
            </a:r>
          </a:p>
          <a:p>
            <a:r>
              <a:rPr lang="en-IN" dirty="0" smtClean="0"/>
              <a:t>•	What is Data Analysis</a:t>
            </a:r>
          </a:p>
          <a:p>
            <a:r>
              <a:rPr lang="en-IN" dirty="0" smtClean="0"/>
              <a:t>•	Data Mining</a:t>
            </a:r>
          </a:p>
          <a:p>
            <a:r>
              <a:rPr lang="en-IN" b="1" dirty="0" smtClean="0"/>
              <a:t>INTRODUCTION TO</a:t>
            </a:r>
          </a:p>
          <a:p>
            <a:r>
              <a:rPr lang="en-IN" b="1" dirty="0" smtClean="0"/>
              <a:t>MACHINE LEARINING</a:t>
            </a:r>
          </a:p>
          <a:p>
            <a:r>
              <a:rPr lang="en-IN" dirty="0" smtClean="0"/>
              <a:t>•	What is machine learning</a:t>
            </a:r>
          </a:p>
          <a:p>
            <a:r>
              <a:rPr lang="en-IN" dirty="0" smtClean="0"/>
              <a:t>•	Types of learning</a:t>
            </a:r>
          </a:p>
          <a:p>
            <a:r>
              <a:rPr lang="en-IN" dirty="0" smtClean="0"/>
              <a:t>•	Supervised Machine Learning</a:t>
            </a:r>
          </a:p>
          <a:p>
            <a:r>
              <a:rPr lang="en-IN" dirty="0" smtClean="0"/>
              <a:t>•	Unsupervised Machine Learning</a:t>
            </a:r>
          </a:p>
          <a:p>
            <a:r>
              <a:rPr lang="en-IN" dirty="0" smtClean="0"/>
              <a:t>•	Machine learning algorithms</a:t>
            </a:r>
          </a:p>
          <a:p>
            <a:r>
              <a:rPr lang="en-IN" dirty="0" smtClean="0"/>
              <a:t>•	F14 of Supervised and Unsupervised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00" y="-28550"/>
            <a:ext cx="9144000" cy="20173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48014" y="2204864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Decision Making</a:t>
            </a:r>
          </a:p>
          <a:p>
            <a:r>
              <a:rPr lang="en-IN" dirty="0" smtClean="0"/>
              <a:t>•	Loops</a:t>
            </a:r>
          </a:p>
          <a:p>
            <a:r>
              <a:rPr lang="en-IN" dirty="0" smtClean="0"/>
              <a:t>•	Numbers</a:t>
            </a:r>
          </a:p>
          <a:p>
            <a:r>
              <a:rPr lang="en-IN" dirty="0" smtClean="0"/>
              <a:t>•	Strings</a:t>
            </a:r>
          </a:p>
          <a:p>
            <a:r>
              <a:rPr lang="en-IN" dirty="0" smtClean="0"/>
              <a:t>•	Functions</a:t>
            </a:r>
          </a:p>
          <a:p>
            <a:r>
              <a:rPr lang="en-IN" dirty="0" smtClean="0"/>
              <a:t>•	Date &amp; Time</a:t>
            </a:r>
          </a:p>
          <a:p>
            <a:r>
              <a:rPr lang="en-IN" dirty="0" smtClean="0"/>
              <a:t>•	Exception Handling</a:t>
            </a:r>
          </a:p>
          <a:p>
            <a:r>
              <a:rPr lang="en-IN" dirty="0" smtClean="0"/>
              <a:t>I</a:t>
            </a:r>
            <a:r>
              <a:rPr lang="en-IN" b="1" dirty="0" smtClean="0"/>
              <a:t>ntermediate</a:t>
            </a:r>
          </a:p>
          <a:p>
            <a:r>
              <a:rPr lang="en-IN" dirty="0" smtClean="0"/>
              <a:t>•	Lists</a:t>
            </a:r>
          </a:p>
          <a:p>
            <a:r>
              <a:rPr lang="en-IN" dirty="0" smtClean="0"/>
              <a:t>•	List Manipulation</a:t>
            </a:r>
          </a:p>
          <a:p>
            <a:r>
              <a:rPr lang="en-IN" dirty="0" smtClean="0"/>
              <a:t>•	List Methods</a:t>
            </a:r>
          </a:p>
          <a:p>
            <a:r>
              <a:rPr lang="en-IN" dirty="0" smtClean="0"/>
              <a:t>•	Packages</a:t>
            </a:r>
          </a:p>
          <a:p>
            <a:r>
              <a:rPr lang="en-IN" dirty="0" smtClean="0"/>
              <a:t>•	Tuples</a:t>
            </a:r>
          </a:p>
          <a:p>
            <a:r>
              <a:rPr lang="en-IN" dirty="0" smtClean="0"/>
              <a:t>•	Dictionary Manipulation</a:t>
            </a:r>
          </a:p>
          <a:p>
            <a:r>
              <a:rPr lang="en-IN" dirty="0" smtClean="0"/>
              <a:t>Data Science Essentials</a:t>
            </a:r>
          </a:p>
          <a:p>
            <a:r>
              <a:rPr lang="en-IN" dirty="0" smtClean="0"/>
              <a:t>•	</a:t>
            </a:r>
            <a:r>
              <a:rPr lang="en-IN" dirty="0" err="1" smtClean="0"/>
              <a:t>Numpy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85280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64681"/>
            <a:ext cx="472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•	Naive Bayes</a:t>
            </a:r>
          </a:p>
          <a:p>
            <a:r>
              <a:rPr lang="en-IN" dirty="0" smtClean="0"/>
              <a:t>•	Clustering</a:t>
            </a:r>
          </a:p>
          <a:p>
            <a:r>
              <a:rPr lang="en-IN" dirty="0" smtClean="0"/>
              <a:t>•	K-Means</a:t>
            </a:r>
          </a:p>
          <a:p>
            <a:r>
              <a:rPr lang="en-IN" dirty="0" smtClean="0"/>
              <a:t>•	Hierarchical Clustering</a:t>
            </a:r>
          </a:p>
          <a:p>
            <a:r>
              <a:rPr lang="en-IN" b="1" dirty="0" smtClean="0"/>
              <a:t>PYTHON</a:t>
            </a:r>
          </a:p>
          <a:p>
            <a:r>
              <a:rPr lang="en-IN" dirty="0" smtClean="0"/>
              <a:t>•	Basics</a:t>
            </a:r>
          </a:p>
          <a:p>
            <a:r>
              <a:rPr lang="en-IN" dirty="0" smtClean="0"/>
              <a:t>•	Overview</a:t>
            </a:r>
          </a:p>
          <a:p>
            <a:r>
              <a:rPr lang="en-IN" dirty="0" smtClean="0"/>
              <a:t>•	Environment Setup</a:t>
            </a:r>
          </a:p>
          <a:p>
            <a:r>
              <a:rPr lang="en-IN" dirty="0" smtClean="0"/>
              <a:t>•	Syntax</a:t>
            </a:r>
          </a:p>
          <a:p>
            <a:r>
              <a:rPr lang="en-IN" dirty="0" smtClean="0"/>
              <a:t>•	Variables</a:t>
            </a:r>
          </a:p>
          <a:p>
            <a:r>
              <a:rPr lang="en-IN" dirty="0" smtClean="0"/>
              <a:t>•	Data Types</a:t>
            </a:r>
          </a:p>
          <a:p>
            <a:r>
              <a:rPr lang="en-IN" dirty="0" smtClean="0"/>
              <a:t>•	Type Conversion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796" y="76470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Machine Learning</a:t>
            </a:r>
          </a:p>
          <a:p>
            <a:r>
              <a:rPr lang="en-IN" dirty="0" smtClean="0"/>
              <a:t>•	Simple Linear Regression</a:t>
            </a:r>
          </a:p>
          <a:p>
            <a:r>
              <a:rPr lang="en-IN" dirty="0" smtClean="0"/>
              <a:t>•	Multiple Linear Regression</a:t>
            </a:r>
          </a:p>
          <a:p>
            <a:r>
              <a:rPr lang="en-IN" dirty="0" smtClean="0"/>
              <a:t>•	Logistic Regression</a:t>
            </a:r>
          </a:p>
          <a:p>
            <a:r>
              <a:rPr lang="en-IN" dirty="0" smtClean="0"/>
              <a:t>•	K-Nearest Neighbour</a:t>
            </a:r>
          </a:p>
          <a:p>
            <a:r>
              <a:rPr lang="en-IN" dirty="0" smtClean="0"/>
              <a:t>•	Support Vector Machine</a:t>
            </a:r>
          </a:p>
          <a:p>
            <a:r>
              <a:rPr lang="en-IN" dirty="0" smtClean="0"/>
              <a:t>•	Decision Tree</a:t>
            </a:r>
          </a:p>
          <a:p>
            <a:r>
              <a:rPr lang="en-IN" dirty="0" smtClean="0"/>
              <a:t>•	Random Forest</a:t>
            </a:r>
          </a:p>
          <a:p>
            <a:r>
              <a:rPr lang="en-IN" dirty="0" smtClean="0"/>
              <a:t>•	Ensemble Machine Learning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43400" y="7620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	</a:t>
            </a:r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•	Introduction</a:t>
            </a:r>
          </a:p>
          <a:p>
            <a:r>
              <a:rPr lang="en-IN" dirty="0" smtClean="0"/>
              <a:t>•	</a:t>
            </a:r>
            <a:r>
              <a:rPr lang="en-IN" dirty="0" err="1" smtClean="0"/>
              <a:t>Numpy</a:t>
            </a:r>
            <a:r>
              <a:rPr lang="en-IN" dirty="0" smtClean="0"/>
              <a:t>  Package</a:t>
            </a:r>
          </a:p>
          <a:p>
            <a:r>
              <a:rPr lang="en-IN" dirty="0" smtClean="0"/>
              <a:t>•	</a:t>
            </a:r>
            <a:r>
              <a:rPr lang="en-IN" dirty="0" err="1" smtClean="0"/>
              <a:t>Ndarray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•	Data Types</a:t>
            </a:r>
          </a:p>
          <a:p>
            <a:r>
              <a:rPr lang="en-IN" dirty="0" smtClean="0"/>
              <a:t>•	Array Attributes</a:t>
            </a:r>
          </a:p>
          <a:p>
            <a:r>
              <a:rPr lang="en-IN" dirty="0" smtClean="0"/>
              <a:t>•	Array from Numerical Ranges</a:t>
            </a:r>
          </a:p>
          <a:p>
            <a:r>
              <a:rPr lang="en-IN" dirty="0" smtClean="0"/>
              <a:t>•	Indexing &amp; Slicing</a:t>
            </a:r>
          </a:p>
          <a:p>
            <a:r>
              <a:rPr lang="en-IN" dirty="0" smtClean="0"/>
              <a:t>•	Advanced Indexing</a:t>
            </a:r>
          </a:p>
          <a:p>
            <a:r>
              <a:rPr lang="en-IN" dirty="0" smtClean="0"/>
              <a:t>•	Iterating over array</a:t>
            </a:r>
          </a:p>
          <a:p>
            <a:r>
              <a:rPr lang="en-IN" dirty="0" smtClean="0"/>
              <a:t>•	Array manipulation</a:t>
            </a:r>
          </a:p>
          <a:p>
            <a:r>
              <a:rPr lang="en-IN" dirty="0" smtClean="0"/>
              <a:t>•	String Functions</a:t>
            </a:r>
          </a:p>
          <a:p>
            <a:r>
              <a:rPr lang="en-IN" dirty="0" smtClean="0"/>
              <a:t>•	Arithmetic Operations</a:t>
            </a:r>
          </a:p>
          <a:p>
            <a:r>
              <a:rPr lang="en-IN" dirty="0" smtClean="0"/>
              <a:t>•	Statistical Functions</a:t>
            </a:r>
          </a:p>
          <a:p>
            <a:r>
              <a:rPr lang="en-IN" b="1" dirty="0" smtClean="0"/>
              <a:t>Pandas</a:t>
            </a:r>
          </a:p>
          <a:p>
            <a:r>
              <a:rPr lang="en-IN" dirty="0" smtClean="0"/>
              <a:t>•	Introduction</a:t>
            </a:r>
          </a:p>
          <a:p>
            <a:r>
              <a:rPr lang="en-IN" dirty="0" smtClean="0"/>
              <a:t>•	Pandas Package</a:t>
            </a:r>
          </a:p>
          <a:p>
            <a:r>
              <a:rPr lang="en-IN" dirty="0" smtClean="0"/>
              <a:t>•	Series</a:t>
            </a:r>
          </a:p>
          <a:p>
            <a:r>
              <a:rPr lang="en-IN" dirty="0" smtClean="0"/>
              <a:t>•	Data Frame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3400" y="6211669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               Panel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IN" dirty="0" smtClean="0"/>
              <a:t>                </a:t>
            </a:r>
            <a:r>
              <a:rPr lang="en-US" dirty="0" smtClean="0"/>
              <a:t>Descriptive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009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584" y="54868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495800" y="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Indexing and Selecting Data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Iteration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4495800" cy="60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Sorting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 Aggregations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Missing Data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Group By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Merging/Joining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Concatenation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Date Functionality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Pandas—Visualization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Pandas 10 Tools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CSV to Data Frame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err="1" smtClean="0"/>
              <a:t>Loc</a:t>
            </a:r>
            <a:r>
              <a:rPr lang="en-US" dirty="0" smtClean="0"/>
              <a:t> and </a:t>
            </a:r>
            <a:r>
              <a:rPr lang="en-US" dirty="0" err="1" smtClean="0"/>
              <a:t>iloc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Data Frame Filtering</a:t>
            </a:r>
            <a:endParaRPr lang="en-IN" dirty="0" smtClean="0"/>
          </a:p>
          <a:p>
            <a:r>
              <a:rPr lang="en-US" b="1" dirty="0" smtClean="0"/>
              <a:t>Manipulating Data Frames with Pandas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Extracting and Transforming Data.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Reshaping Data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Grouping Data</a:t>
            </a:r>
            <a:endParaRPr lang="en-IN" dirty="0" smtClean="0"/>
          </a:p>
          <a:p>
            <a:r>
              <a:rPr lang="en-US" b="1" dirty="0" smtClean="0"/>
              <a:t>Data Visualization using Python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Mat </a:t>
            </a:r>
            <a:r>
              <a:rPr lang="en-US" dirty="0" err="1" smtClean="0"/>
              <a:t>Plotlib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Bar Graph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Histogram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Scatter Plot</a:t>
            </a:r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0" y="671691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T-values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Z-score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Create Dummy Variables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Cross Validation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Confusion Matrix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Compute Precision, Recall, F-Measure and Support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TPR, FPR, FNR, TNR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Accuracy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Learning rate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Sensitivity and Specificity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ROC Curve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(Receiver Operating Characteristic)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Receiver Operating Characteristic (ROC) curves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Are under the Curve (AUC)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Calculating similarity based on Euclidean /Manhattan Distance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Calculation of Entropy and Information Gain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Calculation of </a:t>
            </a:r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Basic Probability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Randomness</a:t>
            </a:r>
            <a:endParaRPr lang="en-IN" dirty="0" smtClean="0"/>
          </a:p>
          <a:p>
            <a:pPr lvl="0"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605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Pie Chart</a:t>
            </a:r>
            <a:endParaRPr lang="en-IN" dirty="0" smtClean="0"/>
          </a:p>
          <a:p>
            <a:r>
              <a:rPr lang="en-US" b="1" dirty="0" smtClean="0"/>
              <a:t>Statistics and Mathematical</a:t>
            </a:r>
            <a:endParaRPr lang="en-IN" dirty="0" smtClean="0"/>
          </a:p>
          <a:p>
            <a:r>
              <a:rPr lang="en-US" b="1" dirty="0" smtClean="0"/>
              <a:t>Essentials for Data Science</a:t>
            </a:r>
            <a:endParaRPr lang="en-IN" b="1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Measure of Central Tendency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Mean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Mode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Median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Range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Inter Quartile Range</a:t>
            </a:r>
            <a:endParaRPr lang="en-IN" dirty="0" smtClean="0"/>
          </a:p>
          <a:p>
            <a:pPr lvl="0" fontAlgn="base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1022" y="278092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Variance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Standard Deviation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Correlation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Regression Models in Machine Learning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Residuals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Correlation Coefficients ( Pearson)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-Accuracy Measurement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Least Square Regression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Root Mean Square Error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Coefficient of Determination (R2 Score)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Cost Function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Gradient Descent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Hypothesis Testing and p-value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19600" y="228600"/>
            <a:ext cx="4464496" cy="624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Conditional Probability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Naïve Bayes Theorem;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Multiplication rule for dependent and independent events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Differential Equations and Partial Derivations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Linear Algebra :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Correlation, Covariance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Matrices and Vectors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Addition and Scalar Multiplication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Matrix Vector Multiplication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Matrices Multiplication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Matrix Transformations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Inverse and Transpose of Matrices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Eigen Values and Eigen Vectors,</a:t>
            </a:r>
            <a:endParaRPr lang="en-IN" dirty="0" smtClean="0"/>
          </a:p>
          <a:p>
            <a:r>
              <a:rPr lang="en-US" b="1" dirty="0" smtClean="0"/>
              <a:t>Machine Learning using Python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Regression - -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Linear Regression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What is Regression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Types of Regression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Model Description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Ordinary Least Square method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Import and Read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2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0904"/>
            <a:ext cx="487228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itchFamily="34" charset="0"/>
              <a:buChar char="•"/>
            </a:pP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Compute-Precision, </a:t>
            </a:r>
            <a:r>
              <a:rPr lang="en-US" dirty="0" err="1" smtClean="0"/>
              <a:t>RecPerform</a:t>
            </a:r>
            <a:r>
              <a:rPr lang="en-US" dirty="0" smtClean="0"/>
              <a:t> Exploratory Data Analysis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Interpreting Model Coefficients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Feature Selection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Training and Testing the data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Model Evaluation Using Train/Test Split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Training the model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Predicting Test data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Model Evaluation Metrics for Regression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Use Case — Linear Regression using Advertising Dataset and Housing Dataset</a:t>
            </a: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Logistic Regression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Introduction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Data Exploration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Data Visualization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Feature Selection (Recursive Feature Elimination)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Implementing the Model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Logistic Regression Model Fitting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Predicting Test Set Results and Calculate Accuracy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Cross Validation</a:t>
            </a:r>
            <a:endParaRPr lang="en-IN" dirty="0" smtClean="0"/>
          </a:p>
          <a:p>
            <a:pPr marL="342900" lvl="0" indent="-342900" fontAlgn="base">
              <a:buFont typeface="Arial" pitchFamily="34" charset="0"/>
              <a:buChar char="•"/>
            </a:pPr>
            <a:r>
              <a:rPr lang="en-US" dirty="0" smtClean="0"/>
              <a:t>Confusion </a:t>
            </a:r>
            <a:r>
              <a:rPr lang="en-US" dirty="0" err="1" smtClean="0"/>
              <a:t>Matrixall</a:t>
            </a:r>
            <a:r>
              <a:rPr lang="en-US" dirty="0" smtClean="0"/>
              <a:t>, F-Measure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343400" y="394692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Evaluating model performance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Improve model performance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Support Vector Machine (SVM)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Goal of Support Vector Machine (SVM)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Support Vector Machine— Basics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Advantages and Disadvantages or</a:t>
            </a:r>
            <a:endParaRPr lang="en-IN" dirty="0" smtClean="0"/>
          </a:p>
          <a:p>
            <a:r>
              <a:rPr lang="en-US" dirty="0" smtClean="0"/>
              <a:t>SVMs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err="1" smtClean="0"/>
              <a:t>Hyperplane</a:t>
            </a:r>
            <a:r>
              <a:rPr lang="en-US" dirty="0" smtClean="0"/>
              <a:t> and Margin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Classification with </a:t>
            </a:r>
            <a:r>
              <a:rPr lang="en-US" dirty="0" err="1" smtClean="0"/>
              <a:t>Hyperplanes</a:t>
            </a:r>
            <a:r>
              <a:rPr lang="en-US" dirty="0" smtClean="0"/>
              <a:t> 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Linear Separable Case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Non-Separable Case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Linear SVM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Kernel and Radial Functions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Constructing the Maximal Margin Classifier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Use Case — SVM using cancer dataset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Decision Tree and Random Forest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Understanding decision trees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Calculation of Entropy and Information Gain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Choosing the best split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Pruning the decision tree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Collect data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Exploring and preparing the data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Training a model on the data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4545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392" y="302359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and Support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ROC Curve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(Receiver Operating Characteristic)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Classification Report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Logistic Regression Hypothesis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Use Case</a:t>
            </a:r>
            <a:r>
              <a:rPr lang="en-US" sz="2000" baseline="30000" dirty="0" smtClean="0"/>
              <a:t>._</a:t>
            </a:r>
            <a:endParaRPr lang="en-US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 Logistic Regression using Banking dataset</a:t>
            </a:r>
            <a:endParaRPr lang="en-IN" sz="2000" dirty="0" smtClean="0"/>
          </a:p>
          <a:p>
            <a:r>
              <a:rPr lang="en-US" sz="2000" b="1" dirty="0" smtClean="0"/>
              <a:t>K-Nearest Neighbor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Understanding classification using Nearest Neighbor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Find K-Nearest Neighbors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Rescale using min-max normalization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Diagnosing cancer with K-NN algorithm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Import/Load-Data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Exploring and Preparing the data</a:t>
            </a:r>
            <a:r>
              <a:rPr lang="en-US" sz="2000" baseline="-25000" dirty="0" smtClean="0"/>
              <a:t>.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Transformation --Normalizing numeric data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Data preparation — creating training and test datasets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Training a model on the data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4788024" y="304800"/>
            <a:ext cx="4572000" cy="645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Evalu6ting model performance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Improving model performance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Boosting the accuracy of decision trees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What is Random Forest algorithm?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Advantages of Random Forest algorithm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Use Case — </a:t>
            </a:r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Decision Tree and Random Forest in Medicine</a:t>
            </a:r>
            <a:endParaRPr lang="en-IN" sz="2000" dirty="0" smtClean="0"/>
          </a:p>
          <a:p>
            <a:r>
              <a:rPr lang="en-US" sz="2000" b="1" dirty="0" smtClean="0"/>
              <a:t>PROBABILISTIC LEARNING—</a:t>
            </a:r>
            <a:endParaRPr lang="en-IN" sz="2000" dirty="0" smtClean="0"/>
          </a:p>
          <a:p>
            <a:r>
              <a:rPr lang="en-US" sz="2000" b="1" dirty="0" smtClean="0"/>
              <a:t>CLASS IFICATION USING</a:t>
            </a:r>
            <a:endParaRPr lang="en-IN" sz="2000" dirty="0" smtClean="0"/>
          </a:p>
          <a:p>
            <a:r>
              <a:rPr lang="en-US" sz="2000" b="1" dirty="0" smtClean="0"/>
              <a:t>NAIVE BAYE</a:t>
            </a:r>
            <a:r>
              <a:rPr lang="en-US" sz="2000" dirty="0" smtClean="0"/>
              <a:t>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Understanding naïve Bayes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Basic concepts of Bayesian methods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Probability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Joint probability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Conditional probability with Bayes' theorem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The naïve Bayes algorithm</a:t>
            </a:r>
            <a:endParaRPr lang="en-IN" sz="2000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sz="2000" dirty="0" smtClean="0"/>
              <a:t>The naive Bayes classification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Using numeric features with naive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18620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240" y="260648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/>
              <a:t>Naive Bayes algorithm Example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Collecting data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Exploring and preparing the data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Training a model on the data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Evaluating model performance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Improving model performance</a:t>
            </a:r>
            <a:endParaRPr lang="en-IN" dirty="0"/>
          </a:p>
          <a:p>
            <a:r>
              <a:rPr lang="en-US" b="1" dirty="0"/>
              <a:t>FINDING GROUPS OF DATA-CLUSTERING WITH K-MEANS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Understanding clustering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Clustering as a machine </a:t>
            </a:r>
            <a:r>
              <a:rPr lang="en-US" dirty="0" smtClean="0"/>
              <a:t>learning </a:t>
            </a:r>
            <a:r>
              <a:rPr lang="en-US" dirty="0"/>
              <a:t>task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The K-means algorithm for clustering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Using distance to assign and update cluster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Choosing the appropriate number of cluster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Finding segments using K-means clustering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Collecting data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Exploring and preparing the data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Data preparation —dummy coding </a:t>
            </a:r>
            <a:r>
              <a:rPr lang="en-US" dirty="0" smtClean="0"/>
              <a:t>missing </a:t>
            </a:r>
            <a:r>
              <a:rPr lang="en-US" dirty="0"/>
              <a:t>values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Data preparing —imputing </a:t>
            </a:r>
            <a:r>
              <a:rPr lang="en-US" dirty="0"/>
              <a:t>missing values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Training </a:t>
            </a:r>
            <a:r>
              <a:rPr lang="en-US" dirty="0"/>
              <a:t>a mod </a:t>
            </a:r>
            <a:r>
              <a:rPr lang="en-US" dirty="0" smtClean="0"/>
              <a:t>e1 </a:t>
            </a:r>
            <a:r>
              <a:rPr lang="en-US" dirty="0"/>
              <a:t>on the data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Evaluating model performance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Improving model performance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Principal </a:t>
            </a:r>
            <a:r>
              <a:rPr lang="en-US" dirty="0" smtClean="0"/>
              <a:t>Component Analysis </a:t>
            </a:r>
            <a:r>
              <a:rPr lang="en-US" dirty="0"/>
              <a:t>(PCA)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23520" y="27806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PCA(PR1NCIPAL</a:t>
            </a:r>
            <a:endParaRPr lang="en-IN" dirty="0"/>
          </a:p>
          <a:p>
            <a:r>
              <a:rPr lang="en-US" b="1" dirty="0"/>
              <a:t>COMPONENT ANALYSIS)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Why learn PCA?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Geometric intuition of PCA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Mathematical objective function of PCA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Eigen values and Eigen vectors (PCA): Dimensionality reduction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PCA for Dimensionality Reduction and Visualization</a:t>
            </a:r>
            <a:endParaRPr lang="en-IN" dirty="0"/>
          </a:p>
          <a:p>
            <a:r>
              <a:rPr lang="en-US" b="1" dirty="0"/>
              <a:t>Deep Learning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Introduction to Deep Learning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Building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Neural </a:t>
            </a:r>
            <a:r>
              <a:rPr lang="en-US" dirty="0" smtClean="0"/>
              <a:t>Networks Architecture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Convolutional Neural Networks (CNN)</a:t>
            </a:r>
            <a:endParaRPr lang="en-IN" dirty="0"/>
          </a:p>
          <a:p>
            <a:r>
              <a:rPr lang="en-US" b="1" dirty="0"/>
              <a:t>Artificial Neural Networks (ANN)</a:t>
            </a:r>
            <a:endParaRPr lang="en-IN" b="1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Deep Learning with </a:t>
            </a:r>
            <a:r>
              <a:rPr lang="en-US" dirty="0" err="1"/>
              <a:t>Keras</a:t>
            </a:r>
            <a:r>
              <a:rPr lang="en-US" dirty="0"/>
              <a:t> &amp; </a:t>
            </a:r>
            <a:r>
              <a:rPr lang="en-US" dirty="0" err="1"/>
              <a:t>Tensorflow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Image Classification with </a:t>
            </a:r>
            <a:r>
              <a:rPr lang="en-US" dirty="0" err="1"/>
              <a:t>k</a:t>
            </a:r>
            <a:r>
              <a:rPr lang="en-US" dirty="0" err="1" smtClean="0"/>
              <a:t>eras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Artificial Intelligence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Natural Language Processing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Introduction to NLP and NLTK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Preprocessing data using tokenization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Stemming </a:t>
            </a:r>
            <a:r>
              <a:rPr lang="en-US" dirty="0"/>
              <a:t>text data/</a:t>
            </a:r>
            <a:endParaRPr lang="en-IN" dirty="0"/>
          </a:p>
          <a:p>
            <a:pPr lvl="0" fontAlgn="base">
              <a:buFont typeface="Arial" pitchFamily="34" charset="0"/>
              <a:buChar char="•"/>
            </a:pPr>
            <a:r>
              <a:rPr lang="en-US" dirty="0"/>
              <a:t>Converting text to its base form using </a:t>
            </a:r>
            <a:r>
              <a:rPr lang="en-US" dirty="0" err="1" smtClean="0"/>
              <a:t>leminatizalton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42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Dimensionality Reduction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Use Case — K Means Clustering using Wholesale Customers dataset</a:t>
            </a:r>
            <a:endParaRPr lang="en-IN" dirty="0" smtClean="0"/>
          </a:p>
          <a:p>
            <a:r>
              <a:rPr lang="en-US" b="1" dirty="0" smtClean="0"/>
              <a:t>DIMENSIONALITY REDUCTION</a:t>
            </a:r>
            <a:endParaRPr lang="en-IN" dirty="0" smtClean="0"/>
          </a:p>
          <a:p>
            <a:r>
              <a:rPr lang="en-US" b="1" dirty="0" smtClean="0"/>
              <a:t>AND VISUALIZATION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What is Dimensionality reduction?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Row Vector and Column Vector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How to represent a data set?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How to represent a dataset as a Matrix.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Data Pre-processing: Feature </a:t>
            </a:r>
            <a:r>
              <a:rPr lang="en-US" dirty="0" err="1" smtClean="0"/>
              <a:t>Normalisation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Mean of a data matrix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Data Pre-processing: Column Standardization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Co-variance of a Data Matrix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343400" y="304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Building a bag-of-words model - Building a text classifier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Text to Features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TF-IDF Extraction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Word Vectors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err="1" smtClean="0"/>
              <a:t>Analysing</a:t>
            </a:r>
            <a:r>
              <a:rPr lang="en-US" dirty="0" smtClean="0"/>
              <a:t> the sentiment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of sentence</a:t>
            </a:r>
            <a:endParaRPr lang="en-IN" dirty="0" smtClean="0"/>
          </a:p>
          <a:p>
            <a:r>
              <a:rPr lang="en-US" b="1" dirty="0" smtClean="0"/>
              <a:t>Building Recommendation Engines</a:t>
            </a:r>
            <a:endParaRPr lang="en-IN" b="1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What is Recommendation Engine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Types of Recommendation Engines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Collaborative Filtering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Item Based Collaborative Filtering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User Based Collaborative Filtering</a:t>
            </a:r>
            <a:endParaRPr lang="en-IN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Content Based Filtering</a:t>
            </a:r>
            <a:endParaRPr lang="en-IN" dirty="0" smtClean="0"/>
          </a:p>
          <a:p>
            <a:r>
              <a:rPr lang="en-US" b="1" dirty="0" smtClean="0"/>
              <a:t>Optical Character Recognition</a:t>
            </a:r>
            <a:endParaRPr lang="en-IN" b="1" dirty="0" smtClean="0"/>
          </a:p>
          <a:p>
            <a:pPr lvl="0" fontAlgn="base">
              <a:buFont typeface="Arial" pitchFamily="34" charset="0"/>
              <a:buChar char="•"/>
            </a:pPr>
            <a:r>
              <a:rPr lang="en-US" dirty="0" smtClean="0"/>
              <a:t>Extraction of text from PDF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Extraction of text from image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32" y="4797152"/>
            <a:ext cx="398941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735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325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903</Words>
  <Application>Microsoft Office PowerPoint</Application>
  <PresentationFormat>On-screen Show (4:3)</PresentationFormat>
  <Paragraphs>310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hi</cp:lastModifiedBy>
  <cp:revision>18</cp:revision>
  <dcterms:created xsi:type="dcterms:W3CDTF">2019-11-18T10:21:31Z</dcterms:created>
  <dcterms:modified xsi:type="dcterms:W3CDTF">2019-11-20T19:53:25Z</dcterms:modified>
</cp:coreProperties>
</file>