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7" r:id="rId3"/>
    <p:sldId id="269" r:id="rId4"/>
    <p:sldId id="272" r:id="rId5"/>
    <p:sldId id="268" r:id="rId6"/>
    <p:sldId id="273" r:id="rId7"/>
    <p:sldId id="274" r:id="rId8"/>
    <p:sldId id="278" r:id="rId9"/>
    <p:sldId id="279" r:id="rId10"/>
    <p:sldId id="27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518B-01FE-4825-AEED-44890B9C7E8D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E168-ACB5-4692-83B7-4FE2ED71C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894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74835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10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11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5026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3BCB-DB22-4289-B717-651BE3A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pPr/>
              <a:t>18/02/2020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C457F-B132-4366-B98C-08B5FD9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4EF12-2F99-4F8F-9A1A-29918FA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B675ABE-3D7F-4053-B4A8-44100B61BA45}"/>
              </a:ext>
            </a:extLst>
          </p:cNvPr>
          <p:cNvSpPr/>
          <p:nvPr userDrawn="1"/>
        </p:nvSpPr>
        <p:spPr>
          <a:xfrm>
            <a:off x="1" y="5503602"/>
            <a:ext cx="2325650" cy="1354396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764F86-A309-47A3-8AE4-9241A1C3701D}"/>
              </a:ext>
            </a:extLst>
          </p:cNvPr>
          <p:cNvSpPr/>
          <p:nvPr userDrawn="1"/>
        </p:nvSpPr>
        <p:spPr>
          <a:xfrm rot="16200000" flipH="1" flipV="1">
            <a:off x="-547557" y="547558"/>
            <a:ext cx="1628630" cy="533515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69605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3BCB-DB22-4289-B717-651BE3A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pPr/>
              <a:t>18/02/2020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C457F-B132-4366-B98C-08B5FD9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4EF12-2F99-4F8F-9A1A-29918FA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B675ABE-3D7F-4053-B4A8-44100B61BA45}"/>
              </a:ext>
            </a:extLst>
          </p:cNvPr>
          <p:cNvSpPr/>
          <p:nvPr userDrawn="1"/>
        </p:nvSpPr>
        <p:spPr>
          <a:xfrm>
            <a:off x="1" y="5503602"/>
            <a:ext cx="2325650" cy="1354396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764F86-A309-47A3-8AE4-9241A1C3701D}"/>
              </a:ext>
            </a:extLst>
          </p:cNvPr>
          <p:cNvSpPr/>
          <p:nvPr userDrawn="1"/>
        </p:nvSpPr>
        <p:spPr>
          <a:xfrm rot="16200000" flipH="1" flipV="1">
            <a:off x="-547557" y="547558"/>
            <a:ext cx="1628630" cy="533515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422124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6BD24-677A-4F43-93CA-F29C9CA4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pPr/>
              <a:t>18/02/2020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27799-76BF-42AE-AA81-40F59667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3C53B-957A-44FB-8CFE-4BD1572E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C2FE7D8-E3E5-4C56-A61B-AD09A1EBA3B6}"/>
              </a:ext>
            </a:extLst>
          </p:cNvPr>
          <p:cNvSpPr/>
          <p:nvPr userDrawn="1"/>
        </p:nvSpPr>
        <p:spPr>
          <a:xfrm>
            <a:off x="364408" y="357648"/>
            <a:ext cx="349334" cy="457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3CC948-141E-4253-A0AC-62A0F7BC38CF}"/>
              </a:ext>
            </a:extLst>
          </p:cNvPr>
          <p:cNvSpPr/>
          <p:nvPr userDrawn="1"/>
        </p:nvSpPr>
        <p:spPr>
          <a:xfrm>
            <a:off x="4114698" y="2318586"/>
            <a:ext cx="1056769" cy="1350875"/>
          </a:xfrm>
          <a:custGeom>
            <a:avLst/>
            <a:gdLst>
              <a:gd name="connsiteX0" fmla="*/ 416605 w 3000375"/>
              <a:gd name="connsiteY0" fmla="*/ 2051476 h 2876550"/>
              <a:gd name="connsiteX1" fmla="*/ 453752 w 3000375"/>
              <a:gd name="connsiteY1" fmla="*/ 2086718 h 2876550"/>
              <a:gd name="connsiteX2" fmla="*/ 693782 w 3000375"/>
              <a:gd name="connsiteY2" fmla="*/ 2587733 h 2876550"/>
              <a:gd name="connsiteX3" fmla="*/ 1266235 w 3000375"/>
              <a:gd name="connsiteY3" fmla="*/ 2876341 h 2876550"/>
              <a:gd name="connsiteX4" fmla="*/ 2077765 w 3000375"/>
              <a:gd name="connsiteY4" fmla="*/ 2280076 h 2876550"/>
              <a:gd name="connsiteX5" fmla="*/ 2608307 w 3000375"/>
              <a:gd name="connsiteY5" fmla="*/ 1969561 h 2876550"/>
              <a:gd name="connsiteX6" fmla="*/ 3005500 w 3000375"/>
              <a:gd name="connsiteY6" fmla="*/ 1531411 h 2876550"/>
              <a:gd name="connsiteX7" fmla="*/ 2789282 w 3000375"/>
              <a:gd name="connsiteY7" fmla="*/ 931336 h 2876550"/>
              <a:gd name="connsiteX8" fmla="*/ 2661647 w 3000375"/>
              <a:gd name="connsiteY8" fmla="*/ 83611 h 2876550"/>
              <a:gd name="connsiteX9" fmla="*/ 1537697 w 3000375"/>
              <a:gd name="connsiteY9" fmla="*/ 256013 h 2876550"/>
              <a:gd name="connsiteX10" fmla="*/ 700450 w 3000375"/>
              <a:gd name="connsiteY10" fmla="*/ 112186 h 2876550"/>
              <a:gd name="connsiteX11" fmla="*/ 183242 w 3000375"/>
              <a:gd name="connsiteY11" fmla="*/ 342691 h 2876550"/>
              <a:gd name="connsiteX12" fmla="*/ 133712 w 3000375"/>
              <a:gd name="connsiteY12" fmla="*/ 784651 h 2876550"/>
              <a:gd name="connsiteX13" fmla="*/ 67990 w 3000375"/>
              <a:gd name="connsiteY13" fmla="*/ 1319003 h 2876550"/>
              <a:gd name="connsiteX14" fmla="*/ 362 w 3000375"/>
              <a:gd name="connsiteY14" fmla="*/ 1511408 h 2876550"/>
              <a:gd name="connsiteX15" fmla="*/ 34652 w 3000375"/>
              <a:gd name="connsiteY15" fmla="*/ 1660951 h 2876550"/>
              <a:gd name="connsiteX16" fmla="*/ 416605 w 3000375"/>
              <a:gd name="connsiteY16" fmla="*/ 2051476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0375" h="2876550">
                <a:moveTo>
                  <a:pt x="416605" y="2051476"/>
                </a:moveTo>
                <a:cubicBezTo>
                  <a:pt x="428987" y="2062906"/>
                  <a:pt x="441370" y="2074336"/>
                  <a:pt x="453752" y="2086718"/>
                </a:cubicBezTo>
                <a:cubicBezTo>
                  <a:pt x="596627" y="2228641"/>
                  <a:pt x="568052" y="2425808"/>
                  <a:pt x="693782" y="2587733"/>
                </a:cubicBezTo>
                <a:cubicBezTo>
                  <a:pt x="829990" y="2762993"/>
                  <a:pt x="1045255" y="2856338"/>
                  <a:pt x="1266235" y="2876341"/>
                </a:cubicBezTo>
                <a:cubicBezTo>
                  <a:pt x="1742485" y="2918251"/>
                  <a:pt x="2007280" y="2363896"/>
                  <a:pt x="2077765" y="2280076"/>
                </a:cubicBezTo>
                <a:cubicBezTo>
                  <a:pt x="2210162" y="2121008"/>
                  <a:pt x="2408282" y="2021948"/>
                  <a:pt x="2608307" y="1969561"/>
                </a:cubicBezTo>
                <a:cubicBezTo>
                  <a:pt x="2873103" y="1900028"/>
                  <a:pt x="3005500" y="1738103"/>
                  <a:pt x="3005500" y="1531411"/>
                </a:cubicBezTo>
                <a:cubicBezTo>
                  <a:pt x="3005500" y="1262806"/>
                  <a:pt x="2823572" y="1206608"/>
                  <a:pt x="2789282" y="931336"/>
                </a:cubicBezTo>
                <a:cubicBezTo>
                  <a:pt x="2763565" y="726548"/>
                  <a:pt x="3045505" y="363646"/>
                  <a:pt x="2661647" y="83611"/>
                </a:cubicBezTo>
                <a:cubicBezTo>
                  <a:pt x="2299697" y="-180232"/>
                  <a:pt x="2027282" y="265538"/>
                  <a:pt x="1537697" y="256013"/>
                </a:cubicBezTo>
                <a:cubicBezTo>
                  <a:pt x="1342435" y="252203"/>
                  <a:pt x="895712" y="104566"/>
                  <a:pt x="700450" y="112186"/>
                </a:cubicBezTo>
                <a:cubicBezTo>
                  <a:pt x="505187" y="119806"/>
                  <a:pt x="298495" y="184576"/>
                  <a:pt x="183242" y="342691"/>
                </a:cubicBezTo>
                <a:cubicBezTo>
                  <a:pt x="80372" y="484613"/>
                  <a:pt x="80372" y="630346"/>
                  <a:pt x="133712" y="784651"/>
                </a:cubicBezTo>
                <a:cubicBezTo>
                  <a:pt x="192767" y="955148"/>
                  <a:pt x="140380" y="1158031"/>
                  <a:pt x="67990" y="1319003"/>
                </a:cubicBezTo>
                <a:cubicBezTo>
                  <a:pt x="39415" y="1381868"/>
                  <a:pt x="5125" y="1442828"/>
                  <a:pt x="362" y="1511408"/>
                </a:cubicBezTo>
                <a:cubicBezTo>
                  <a:pt x="-2495" y="1562843"/>
                  <a:pt x="11792" y="1614278"/>
                  <a:pt x="34652" y="1660951"/>
                </a:cubicBezTo>
                <a:cubicBezTo>
                  <a:pt x="116567" y="1829543"/>
                  <a:pt x="281350" y="1929556"/>
                  <a:pt x="416605" y="20514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691206C-5233-404C-B1ED-13D7E2740920}"/>
              </a:ext>
            </a:extLst>
          </p:cNvPr>
          <p:cNvSpPr/>
          <p:nvPr userDrawn="1"/>
        </p:nvSpPr>
        <p:spPr>
          <a:xfrm>
            <a:off x="1011555" y="586161"/>
            <a:ext cx="1684020" cy="2203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1548D25-C53F-4E2C-B5D9-28F2AA1326F9}"/>
              </a:ext>
            </a:extLst>
          </p:cNvPr>
          <p:cNvSpPr/>
          <p:nvPr userDrawn="1"/>
        </p:nvSpPr>
        <p:spPr>
          <a:xfrm>
            <a:off x="1" y="2864085"/>
            <a:ext cx="6858000" cy="3993914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AFD08AF-3BF5-435E-85B1-BFB976298C0F}"/>
              </a:ext>
            </a:extLst>
          </p:cNvPr>
          <p:cNvSpPr/>
          <p:nvPr userDrawn="1"/>
        </p:nvSpPr>
        <p:spPr>
          <a:xfrm>
            <a:off x="1665928" y="0"/>
            <a:ext cx="7478072" cy="1439490"/>
          </a:xfrm>
          <a:custGeom>
            <a:avLst/>
            <a:gdLst>
              <a:gd name="connsiteX0" fmla="*/ 0 w 9970763"/>
              <a:gd name="connsiteY0" fmla="*/ 0 h 1439490"/>
              <a:gd name="connsiteX1" fmla="*/ 9970763 w 9970763"/>
              <a:gd name="connsiteY1" fmla="*/ 0 h 1439490"/>
              <a:gd name="connsiteX2" fmla="*/ 9970763 w 9970763"/>
              <a:gd name="connsiteY2" fmla="*/ 1396938 h 1439490"/>
              <a:gd name="connsiteX3" fmla="*/ 9848417 w 9970763"/>
              <a:gd name="connsiteY3" fmla="*/ 1416250 h 1439490"/>
              <a:gd name="connsiteX4" fmla="*/ 9645747 w 9970763"/>
              <a:gd name="connsiteY4" fmla="*/ 1434779 h 1439490"/>
              <a:gd name="connsiteX5" fmla="*/ 8226157 w 9970763"/>
              <a:gd name="connsiteY5" fmla="*/ 1143928 h 1439490"/>
              <a:gd name="connsiteX6" fmla="*/ 6878902 w 9970763"/>
              <a:gd name="connsiteY6" fmla="*/ 325628 h 1439490"/>
              <a:gd name="connsiteX7" fmla="*/ 5454790 w 9970763"/>
              <a:gd name="connsiteY7" fmla="*/ 107114 h 1439490"/>
              <a:gd name="connsiteX8" fmla="*/ 3076749 w 9970763"/>
              <a:gd name="connsiteY8" fmla="*/ 889246 h 1439490"/>
              <a:gd name="connsiteX9" fmla="*/ 110298 w 9970763"/>
              <a:gd name="connsiteY9" fmla="*/ 92851 h 143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70763" h="1439490">
                <a:moveTo>
                  <a:pt x="0" y="0"/>
                </a:moveTo>
                <a:lnTo>
                  <a:pt x="9970763" y="0"/>
                </a:lnTo>
                <a:lnTo>
                  <a:pt x="9970763" y="1396938"/>
                </a:lnTo>
                <a:lnTo>
                  <a:pt x="9848417" y="1416250"/>
                </a:lnTo>
                <a:cubicBezTo>
                  <a:pt x="9781383" y="1424666"/>
                  <a:pt x="9713844" y="1430917"/>
                  <a:pt x="9645747" y="1434779"/>
                </a:cubicBezTo>
                <a:cubicBezTo>
                  <a:pt x="9157480" y="1463412"/>
                  <a:pt x="8663186" y="1360936"/>
                  <a:pt x="8226157" y="1143928"/>
                </a:cubicBezTo>
                <a:cubicBezTo>
                  <a:pt x="7754467" y="908837"/>
                  <a:pt x="7355113" y="547158"/>
                  <a:pt x="6878902" y="325628"/>
                </a:cubicBezTo>
                <a:cubicBezTo>
                  <a:pt x="6437351" y="120677"/>
                  <a:pt x="5937030" y="43820"/>
                  <a:pt x="5454790" y="107114"/>
                </a:cubicBezTo>
                <a:cubicBezTo>
                  <a:pt x="4624437" y="217124"/>
                  <a:pt x="3895049" y="718955"/>
                  <a:pt x="3076749" y="889246"/>
                </a:cubicBezTo>
                <a:cubicBezTo>
                  <a:pt x="2041162" y="1105405"/>
                  <a:pt x="939346" y="754675"/>
                  <a:pt x="110298" y="92851"/>
                </a:cubicBezTo>
                <a:close/>
              </a:path>
            </a:pathLst>
          </a:custGeom>
          <a:gradFill flip="none" rotWithShape="1"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  <a:tileRect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274AC46-B949-4DA6-B3D7-279173C867ED}"/>
              </a:ext>
            </a:extLst>
          </p:cNvPr>
          <p:cNvSpPr/>
          <p:nvPr userDrawn="1"/>
        </p:nvSpPr>
        <p:spPr>
          <a:xfrm>
            <a:off x="6066575" y="4936192"/>
            <a:ext cx="3077425" cy="1921809"/>
          </a:xfrm>
          <a:custGeom>
            <a:avLst/>
            <a:gdLst>
              <a:gd name="connsiteX0" fmla="*/ 2953963 w 4103233"/>
              <a:gd name="connsiteY0" fmla="*/ 0 h 1921809"/>
              <a:gd name="connsiteX1" fmla="*/ 4047222 w 4103233"/>
              <a:gd name="connsiteY1" fmla="*/ 189476 h 1921809"/>
              <a:gd name="connsiteX2" fmla="*/ 4103233 w 4103233"/>
              <a:gd name="connsiteY2" fmla="*/ 211758 h 1921809"/>
              <a:gd name="connsiteX3" fmla="*/ 4103233 w 4103233"/>
              <a:gd name="connsiteY3" fmla="*/ 1921809 h 1921809"/>
              <a:gd name="connsiteX4" fmla="*/ 0 w 4103233"/>
              <a:gd name="connsiteY4" fmla="*/ 1921809 h 1921809"/>
              <a:gd name="connsiteX5" fmla="*/ 110545 w 4103233"/>
              <a:gd name="connsiteY5" fmla="*/ 1692332 h 1921809"/>
              <a:gd name="connsiteX6" fmla="*/ 2953963 w 4103233"/>
              <a:gd name="connsiteY6" fmla="*/ 0 h 19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3233" h="1921809">
                <a:moveTo>
                  <a:pt x="2953963" y="0"/>
                </a:moveTo>
                <a:cubicBezTo>
                  <a:pt x="3337659" y="0"/>
                  <a:pt x="3705746" y="66827"/>
                  <a:pt x="4047222" y="189476"/>
                </a:cubicBezTo>
                <a:lnTo>
                  <a:pt x="4103233" y="211758"/>
                </a:lnTo>
                <a:lnTo>
                  <a:pt x="4103233" y="1921809"/>
                </a:lnTo>
                <a:lnTo>
                  <a:pt x="0" y="1921809"/>
                </a:lnTo>
                <a:lnTo>
                  <a:pt x="110545" y="1692332"/>
                </a:lnTo>
                <a:cubicBezTo>
                  <a:pt x="658139" y="684303"/>
                  <a:pt x="1726137" y="0"/>
                  <a:pt x="2953963" y="0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FB4C8DB-A018-4681-8805-618E5CEE879A}"/>
              </a:ext>
            </a:extLst>
          </p:cNvPr>
          <p:cNvSpPr/>
          <p:nvPr userDrawn="1"/>
        </p:nvSpPr>
        <p:spPr>
          <a:xfrm flipH="1">
            <a:off x="2" y="4936192"/>
            <a:ext cx="3077425" cy="1921809"/>
          </a:xfrm>
          <a:custGeom>
            <a:avLst/>
            <a:gdLst>
              <a:gd name="connsiteX0" fmla="*/ 2953963 w 4103233"/>
              <a:gd name="connsiteY0" fmla="*/ 0 h 1921809"/>
              <a:gd name="connsiteX1" fmla="*/ 4047222 w 4103233"/>
              <a:gd name="connsiteY1" fmla="*/ 189476 h 1921809"/>
              <a:gd name="connsiteX2" fmla="*/ 4103233 w 4103233"/>
              <a:gd name="connsiteY2" fmla="*/ 211758 h 1921809"/>
              <a:gd name="connsiteX3" fmla="*/ 4103233 w 4103233"/>
              <a:gd name="connsiteY3" fmla="*/ 1921809 h 1921809"/>
              <a:gd name="connsiteX4" fmla="*/ 0 w 4103233"/>
              <a:gd name="connsiteY4" fmla="*/ 1921809 h 1921809"/>
              <a:gd name="connsiteX5" fmla="*/ 110545 w 4103233"/>
              <a:gd name="connsiteY5" fmla="*/ 1692332 h 1921809"/>
              <a:gd name="connsiteX6" fmla="*/ 2953963 w 4103233"/>
              <a:gd name="connsiteY6" fmla="*/ 0 h 19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3233" h="1921809">
                <a:moveTo>
                  <a:pt x="2953963" y="0"/>
                </a:moveTo>
                <a:cubicBezTo>
                  <a:pt x="3337659" y="0"/>
                  <a:pt x="3705746" y="66827"/>
                  <a:pt x="4047222" y="189476"/>
                </a:cubicBezTo>
                <a:lnTo>
                  <a:pt x="4103233" y="211758"/>
                </a:lnTo>
                <a:lnTo>
                  <a:pt x="4103233" y="1921809"/>
                </a:lnTo>
                <a:lnTo>
                  <a:pt x="0" y="1921809"/>
                </a:lnTo>
                <a:lnTo>
                  <a:pt x="110545" y="1692332"/>
                </a:lnTo>
                <a:cubicBezTo>
                  <a:pt x="658139" y="684303"/>
                  <a:pt x="1726137" y="0"/>
                  <a:pt x="2953963" y="0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1187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15EC7"/>
                </a:solidFill>
              </a:rPr>
              <a:t>WELCOME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300296" y="1207437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3650"/>
            <a:ext cx="7620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727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34850" y="1433956"/>
            <a:ext cx="5932437" cy="4923657"/>
            <a:chOff x="1814004" y="1544166"/>
            <a:chExt cx="4572000" cy="4532042"/>
          </a:xfrm>
        </p:grpSpPr>
        <p:grpSp>
          <p:nvGrpSpPr>
            <p:cNvPr id="7" name="Group 6"/>
            <p:cNvGrpSpPr/>
            <p:nvPr/>
          </p:nvGrpSpPr>
          <p:grpSpPr>
            <a:xfrm>
              <a:off x="1814004" y="1544166"/>
              <a:ext cx="4572000" cy="600122"/>
              <a:chOff x="870474" y="1122231"/>
              <a:chExt cx="4572000" cy="545565"/>
            </a:xfrm>
          </p:grpSpPr>
          <p:sp>
            <p:nvSpPr>
              <p:cNvPr id="32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0" y="1152711"/>
                <a:ext cx="3523541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115EC7"/>
                    </a:solidFill>
                  </a:rPr>
                  <a:t>Define empty list</a:t>
                </a:r>
              </a:p>
              <a:p>
                <a:endParaRPr lang="en-ID" sz="2000" b="1" dirty="0">
                  <a:solidFill>
                    <a:srgbClr val="115EC7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4004" y="2108044"/>
              <a:ext cx="4572000" cy="600120"/>
              <a:chOff x="870474" y="1122231"/>
              <a:chExt cx="4572000" cy="545564"/>
            </a:xfrm>
          </p:grpSpPr>
          <p:sp>
            <p:nvSpPr>
              <p:cNvPr id="30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0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115EC7"/>
                    </a:solidFill>
                  </a:rPr>
                  <a:t>Define and assign items</a:t>
                </a:r>
              </a:p>
              <a:p>
                <a:endParaRPr lang="en-US" sz="2000" b="1" dirty="0">
                  <a:solidFill>
                    <a:srgbClr val="115EC7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14004" y="2671927"/>
              <a:ext cx="4572000" cy="600122"/>
              <a:chOff x="870474" y="1122231"/>
              <a:chExt cx="4572000" cy="545565"/>
            </a:xfrm>
          </p:grpSpPr>
          <p:sp>
            <p:nvSpPr>
              <p:cNvPr id="28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1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115EC7"/>
                    </a:solidFill>
                  </a:rPr>
                  <a:t>Printing items</a:t>
                </a:r>
              </a:p>
              <a:p>
                <a:endParaRPr lang="en-ID" sz="2000" b="1" dirty="0">
                  <a:solidFill>
                    <a:srgbClr val="115EC7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14004" y="3235804"/>
              <a:ext cx="4572000" cy="600120"/>
              <a:chOff x="870474" y="1122231"/>
              <a:chExt cx="4572000" cy="545564"/>
            </a:xfrm>
          </p:grpSpPr>
          <p:sp>
            <p:nvSpPr>
              <p:cNvPr id="26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0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Access by index</a:t>
                </a:r>
              </a:p>
              <a:p>
                <a:endParaRPr lang="en-ID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14004" y="3784444"/>
              <a:ext cx="4572000" cy="600120"/>
              <a:chOff x="870474" y="1122231"/>
              <a:chExt cx="4572000" cy="545564"/>
            </a:xfrm>
          </p:grpSpPr>
          <p:sp>
            <p:nvSpPr>
              <p:cNvPr id="24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0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len() function</a:t>
                </a:r>
              </a:p>
              <a:p>
                <a:endParaRPr lang="en-ID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14004" y="4348326"/>
              <a:ext cx="4572000" cy="600122"/>
              <a:chOff x="870474" y="1122231"/>
              <a:chExt cx="4572000" cy="545565"/>
            </a:xfrm>
          </p:grpSpPr>
          <p:sp>
            <p:nvSpPr>
              <p:cNvPr id="22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1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remove() function</a:t>
                </a:r>
              </a:p>
              <a:p>
                <a:endParaRPr lang="en-ID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14004" y="4912204"/>
              <a:ext cx="4572000" cy="600119"/>
              <a:chOff x="870474" y="1122231"/>
              <a:chExt cx="4572000" cy="545563"/>
            </a:xfrm>
          </p:grpSpPr>
          <p:sp>
            <p:nvSpPr>
              <p:cNvPr id="20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09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append() function</a:t>
                </a:r>
              </a:p>
              <a:p>
                <a:endParaRPr lang="en-ID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14004" y="5476086"/>
              <a:ext cx="4572000" cy="600122"/>
              <a:chOff x="870474" y="1122231"/>
              <a:chExt cx="4572000" cy="545565"/>
            </a:xfrm>
          </p:grpSpPr>
          <p:sp>
            <p:nvSpPr>
              <p:cNvPr id="18" name="Rectangle: Top Corners Rounded 69">
                <a:extLst>
                  <a:ext uri="{FF2B5EF4-FFF2-40B4-BE49-F238E27FC236}">
                    <a16:creationId xmlns:a16="http://schemas.microsoft.com/office/drawing/2014/main" xmlns="" id="{26FEAD48-C54F-4EA2-85D2-D847AE0E5FBA}"/>
                  </a:ext>
                </a:extLst>
              </p:cNvPr>
              <p:cNvSpPr/>
              <p:nvPr/>
            </p:nvSpPr>
            <p:spPr>
              <a:xfrm rot="5400000">
                <a:off x="2927874" y="-935169"/>
                <a:ext cx="457200" cy="45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bIns="0"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37617BA8-4B08-4BF4-9472-C431DF73FFEC}"/>
                  </a:ext>
                </a:extLst>
              </p:cNvPr>
              <p:cNvSpPr txBox="1"/>
              <p:nvPr/>
            </p:nvSpPr>
            <p:spPr>
              <a:xfrm>
                <a:off x="937803" y="1152711"/>
                <a:ext cx="2818833" cy="515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rgbClr val="115EC7"/>
                    </a:solidFill>
                  </a:defRPr>
                </a:lvl1pPr>
              </a:lstStyle>
              <a:p>
                <a:r>
                  <a:rPr lang="en-US" dirty="0"/>
                  <a:t>Insert(</a:t>
                </a:r>
                <a:r>
                  <a:rPr lang="en-US" dirty="0" err="1"/>
                  <a:t>index,object</a:t>
                </a:r>
                <a:r>
                  <a:rPr lang="en-US" dirty="0"/>
                  <a:t>)</a:t>
                </a:r>
              </a:p>
              <a:p>
                <a:endParaRPr lang="en-ID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Lists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05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Freeform: Shape 2026">
            <a:extLst>
              <a:ext uri="{FF2B5EF4-FFF2-40B4-BE49-F238E27FC236}">
                <a16:creationId xmlns:a16="http://schemas.microsoft.com/office/drawing/2014/main" xmlns="" id="{EB16E126-2224-47E1-8E05-1A64845B74F2}"/>
              </a:ext>
            </a:extLst>
          </p:cNvPr>
          <p:cNvSpPr/>
          <p:nvPr/>
        </p:nvSpPr>
        <p:spPr>
          <a:xfrm>
            <a:off x="-11196466" y="2095727"/>
            <a:ext cx="11303" cy="150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A9FF41D-44EE-4D9C-ADC1-831CAA1535C3}"/>
              </a:ext>
            </a:extLst>
          </p:cNvPr>
          <p:cNvGrpSpPr/>
          <p:nvPr/>
        </p:nvGrpSpPr>
        <p:grpSpPr>
          <a:xfrm>
            <a:off x="5806508" y="2202653"/>
            <a:ext cx="2869578" cy="997074"/>
            <a:chOff x="6095998" y="2208008"/>
            <a:chExt cx="3826104" cy="9970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063EEBF-654A-46E5-933D-B35C37933986}"/>
                </a:ext>
              </a:extLst>
            </p:cNvPr>
            <p:cNvSpPr txBox="1"/>
            <p:nvPr/>
          </p:nvSpPr>
          <p:spPr>
            <a:xfrm>
              <a:off x="6096000" y="2466418"/>
              <a:ext cx="382610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b="1" dirty="0">
                  <a:solidFill>
                    <a:srgbClr val="115EC7"/>
                  </a:solidFill>
                </a:rPr>
                <a:t>Thank You</a:t>
              </a:r>
              <a:endParaRPr lang="en-ID" sz="4800" b="1" dirty="0">
                <a:solidFill>
                  <a:srgbClr val="115EC7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82BF499E-F381-4274-93D7-6AFECA403872}"/>
                </a:ext>
              </a:extLst>
            </p:cNvPr>
            <p:cNvGrpSpPr/>
            <p:nvPr/>
          </p:nvGrpSpPr>
          <p:grpSpPr>
            <a:xfrm>
              <a:off x="6095998" y="2208008"/>
              <a:ext cx="2415542" cy="73718"/>
              <a:chOff x="6095998" y="2141926"/>
              <a:chExt cx="2415542" cy="7371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007A8125-9D7A-4999-924B-2F792D9C4BBE}"/>
                  </a:ext>
                </a:extLst>
              </p:cNvPr>
              <p:cNvSpPr/>
              <p:nvPr/>
            </p:nvSpPr>
            <p:spPr>
              <a:xfrm flipH="1">
                <a:off x="6095998" y="2141926"/>
                <a:ext cx="540546" cy="73718"/>
              </a:xfrm>
              <a:prstGeom prst="roundRect">
                <a:avLst>
                  <a:gd name="adj" fmla="val 50000"/>
                </a:avLst>
              </a:prstGeom>
              <a:solidFill>
                <a:srgbClr val="115E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>
                  <a:solidFill>
                    <a:srgbClr val="115EC7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6A775C84-AAF9-4999-BEEE-9CB0F6433497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>
                <a:off x="6636544" y="2178785"/>
                <a:ext cx="1874996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rgbClr val="115EC7"/>
                    </a:gs>
                    <a:gs pos="100000">
                      <a:srgbClr val="5EE2B1"/>
                    </a:gs>
                  </a:gsLst>
                  <a:lin ang="0" scaled="1"/>
                  <a:tileRect/>
                </a:gra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5CCD555-EDE4-4332-90D8-81E61806DB1E}"/>
              </a:ext>
            </a:extLst>
          </p:cNvPr>
          <p:cNvGrpSpPr/>
          <p:nvPr/>
        </p:nvGrpSpPr>
        <p:grpSpPr>
          <a:xfrm>
            <a:off x="5806508" y="3347907"/>
            <a:ext cx="271704" cy="73025"/>
            <a:chOff x="9288257" y="5173813"/>
            <a:chExt cx="362272" cy="730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0633530-4923-4F2F-B22E-BD9A67F14FC8}"/>
                </a:ext>
              </a:extLst>
            </p:cNvPr>
            <p:cNvSpPr/>
            <p:nvPr/>
          </p:nvSpPr>
          <p:spPr>
            <a:xfrm>
              <a:off x="9288257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E0FE56E5-1737-429F-AA10-1430992A9640}"/>
                </a:ext>
              </a:extLst>
            </p:cNvPr>
            <p:cNvSpPr/>
            <p:nvPr/>
          </p:nvSpPr>
          <p:spPr>
            <a:xfrm>
              <a:off x="9432880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20EB77FB-BB1A-468D-AF41-1FBBA48C0A91}"/>
                </a:ext>
              </a:extLst>
            </p:cNvPr>
            <p:cNvSpPr/>
            <p:nvPr/>
          </p:nvSpPr>
          <p:spPr>
            <a:xfrm>
              <a:off x="9577504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="" xmlns:p14="http://schemas.microsoft.com/office/powerpoint/2010/main" val="1478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381000" y="457200"/>
            <a:ext cx="81533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Introduction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09" y="1470380"/>
            <a:ext cx="4572000" cy="2743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115EC7"/>
                </a:solidFill>
              </a:rPr>
              <a:t>Open source</a:t>
            </a:r>
          </a:p>
          <a:p>
            <a:endParaRPr lang="en-ID" sz="2000" b="1" dirty="0">
              <a:solidFill>
                <a:srgbClr val="115EC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2082982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115EC7"/>
                </a:solidFill>
              </a:rPr>
              <a:t>Less learning time </a:t>
            </a:r>
          </a:p>
          <a:p>
            <a:endParaRPr lang="en-US" sz="2000" b="1" dirty="0">
              <a:solidFill>
                <a:srgbClr val="115EC7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2695590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115EC7"/>
                </a:solidFill>
              </a:rPr>
              <a:t>High-level language</a:t>
            </a:r>
          </a:p>
          <a:p>
            <a:endParaRPr lang="en-ID" sz="2000" b="1" dirty="0">
              <a:solidFill>
                <a:srgbClr val="115EC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3308194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Object-oriented</a:t>
            </a:r>
          </a:p>
          <a:p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3904242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Interpreted language</a:t>
            </a:r>
          </a:p>
          <a:p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4516847"/>
            <a:ext cx="3657600" cy="2743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 smtClean="0"/>
              <a:t>First class </a:t>
            </a:r>
            <a:endParaRPr lang="en-US" dirty="0"/>
          </a:p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5129452"/>
            <a:ext cx="3657600" cy="274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Readability Platform independent </a:t>
            </a:r>
          </a:p>
          <a:p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617BA8-4B08-4BF4-9472-C431DF73FFEC}"/>
              </a:ext>
            </a:extLst>
          </p:cNvPr>
          <p:cNvSpPr txBox="1"/>
          <p:nvPr/>
        </p:nvSpPr>
        <p:spPr>
          <a:xfrm>
            <a:off x="1722213" y="5742058"/>
            <a:ext cx="3657600" cy="6155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15EC7"/>
                </a:solidFill>
              </a:defRPr>
            </a:lvl1pPr>
          </a:lstStyle>
          <a:p>
            <a:r>
              <a:rPr lang="en-US" dirty="0"/>
              <a:t>Higher </a:t>
            </a:r>
            <a:r>
              <a:rPr lang="en-US" dirty="0" smtClean="0"/>
              <a:t>productivity</a:t>
            </a:r>
            <a:endParaRPr lang="en-US" dirty="0"/>
          </a:p>
          <a:p>
            <a:endParaRPr lang="en-ID" dirty="0"/>
          </a:p>
        </p:txBody>
      </p: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6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xmlns="" id="{8148C0F2-6DF5-4150-A81A-FB96F48EBE49}"/>
              </a:ext>
            </a:extLst>
          </p:cNvPr>
          <p:cNvSpPr txBox="1">
            <a:spLocks/>
          </p:cNvSpPr>
          <p:nvPr/>
        </p:nvSpPr>
        <p:spPr>
          <a:xfrm>
            <a:off x="3886200" y="1301192"/>
            <a:ext cx="4371975" cy="7140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buClr>
                <a:srgbClr val="5EE2B1"/>
              </a:buClr>
            </a:pPr>
            <a:r>
              <a:rPr lang="en-US" sz="1600" dirty="0" smtClean="0">
                <a:solidFill>
                  <a:srgbClr val="115EC7"/>
                </a:solidFill>
              </a:rPr>
              <a:t>Follow </a:t>
            </a:r>
            <a:r>
              <a:rPr lang="en-US" sz="1600" dirty="0">
                <a:solidFill>
                  <a:srgbClr val="115EC7"/>
                </a:solidFill>
              </a:rPr>
              <a:t>the instructions and open python / anaconda command line interface</a:t>
            </a:r>
          </a:p>
          <a:p>
            <a:pPr marL="285750" indent="-285750">
              <a:spcBef>
                <a:spcPts val="600"/>
              </a:spcBef>
              <a:buClr>
                <a:srgbClr val="5EE2B1"/>
              </a:buClr>
              <a:buFont typeface="Wingdings 3" panose="05040102010807070707" pitchFamily="18" charset="2"/>
              <a:buChar char=""/>
            </a:pPr>
            <a:endParaRPr lang="en-US" sz="1400" b="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6962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Installation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812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4004" y="2140347"/>
            <a:ext cx="4572000" cy="457200"/>
            <a:chOff x="870474" y="1122231"/>
            <a:chExt cx="4572000" cy="457200"/>
          </a:xfrm>
        </p:grpSpPr>
        <p:sp>
          <p:nvSpPr>
            <p:cNvPr id="10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2927874" y="-935169"/>
              <a:ext cx="457200" cy="457200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7617BA8-4B08-4BF4-9472-C431DF73FFEC}"/>
                </a:ext>
              </a:extLst>
            </p:cNvPr>
            <p:cNvSpPr txBox="1"/>
            <p:nvPr/>
          </p:nvSpPr>
          <p:spPr>
            <a:xfrm>
              <a:off x="937803" y="1152713"/>
              <a:ext cx="3681267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JUPYTER</a:t>
              </a:r>
            </a:p>
            <a:p>
              <a:endParaRPr lang="en-US" sz="2000" b="1" dirty="0">
                <a:solidFill>
                  <a:srgbClr val="115EC7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14004" y="2784405"/>
            <a:ext cx="4572000" cy="953812"/>
            <a:chOff x="870474" y="1122231"/>
            <a:chExt cx="4572000" cy="953812"/>
          </a:xfrm>
        </p:grpSpPr>
        <p:sp>
          <p:nvSpPr>
            <p:cNvPr id="19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2927874" y="-935169"/>
              <a:ext cx="457200" cy="457200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7617BA8-4B08-4BF4-9472-C431DF73FFEC}"/>
                </a:ext>
              </a:extLst>
            </p:cNvPr>
            <p:cNvSpPr txBox="1"/>
            <p:nvPr/>
          </p:nvSpPr>
          <p:spPr>
            <a:xfrm>
              <a:off x="937803" y="1152713"/>
              <a:ext cx="345266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CLI / IDLE / SHELL</a:t>
              </a:r>
            </a:p>
            <a:p>
              <a:endParaRPr lang="en-US" sz="2000" b="1" dirty="0" smtClean="0">
                <a:solidFill>
                  <a:srgbClr val="115EC7"/>
                </a:solidFill>
              </a:endParaRPr>
            </a:p>
            <a:p>
              <a:endParaRPr lang="en-US" sz="2000" b="1" dirty="0">
                <a:solidFill>
                  <a:srgbClr val="115EC7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4786" y="3456352"/>
            <a:ext cx="4572000" cy="646035"/>
            <a:chOff x="870474" y="1122231"/>
            <a:chExt cx="4572000" cy="646035"/>
          </a:xfrm>
        </p:grpSpPr>
        <p:sp>
          <p:nvSpPr>
            <p:cNvPr id="22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2927874" y="-935169"/>
              <a:ext cx="457200" cy="457200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endParaRPr lang="en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7617BA8-4B08-4BF4-9472-C431DF73FFEC}"/>
                </a:ext>
              </a:extLst>
            </p:cNvPr>
            <p:cNvSpPr txBox="1"/>
            <p:nvPr/>
          </p:nvSpPr>
          <p:spPr>
            <a:xfrm>
              <a:off x="937803" y="1152713"/>
              <a:ext cx="3681267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SPYDER</a:t>
              </a:r>
            </a:p>
            <a:p>
              <a:endParaRPr lang="en-US" sz="2000" b="1" dirty="0">
                <a:solidFill>
                  <a:srgbClr val="115EC7"/>
                </a:solidFill>
              </a:endParaRPr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Interaction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="" xmlns:p14="http://schemas.microsoft.com/office/powerpoint/2010/main" val="1753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erson sitting at a table&#10;&#10;Description automatically generated">
            <a:extLst>
              <a:ext uri="{FF2B5EF4-FFF2-40B4-BE49-F238E27FC236}">
                <a16:creationId xmlns:a16="http://schemas.microsoft.com/office/drawing/2014/main" xmlns="" id="{FDAE2C2F-114E-4C87-AD76-D325454857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913" r="14152"/>
          <a:stretch/>
        </p:blipFill>
        <p:spPr>
          <a:xfrm>
            <a:off x="1" y="0"/>
            <a:ext cx="4261868" cy="6857998"/>
          </a:xfrm>
          <a:custGeom>
            <a:avLst/>
            <a:gdLst>
              <a:gd name="connsiteX0" fmla="*/ 0 w 5682490"/>
              <a:gd name="connsiteY0" fmla="*/ 0 h 6857998"/>
              <a:gd name="connsiteX1" fmla="*/ 5652327 w 5682490"/>
              <a:gd name="connsiteY1" fmla="*/ 0 h 6857998"/>
              <a:gd name="connsiteX2" fmla="*/ 5666017 w 5682490"/>
              <a:gd name="connsiteY2" fmla="*/ 84149 h 6857998"/>
              <a:gd name="connsiteX3" fmla="*/ 5679151 w 5682490"/>
              <a:gd name="connsiteY3" fmla="*/ 223547 h 6857998"/>
              <a:gd name="connsiteX4" fmla="*/ 5472981 w 5682490"/>
              <a:gd name="connsiteY4" fmla="*/ 1199957 h 6857998"/>
              <a:gd name="connsiteX5" fmla="*/ 4892927 w 5682490"/>
              <a:gd name="connsiteY5" fmla="*/ 2126614 h 6857998"/>
              <a:gd name="connsiteX6" fmla="*/ 4738033 w 5682490"/>
              <a:gd name="connsiteY6" fmla="*/ 3106134 h 6857998"/>
              <a:gd name="connsiteX7" fmla="*/ 5292449 w 5682490"/>
              <a:gd name="connsiteY7" fmla="*/ 4741776 h 6857998"/>
              <a:gd name="connsiteX8" fmla="*/ 4727923 w 5682490"/>
              <a:gd name="connsiteY8" fmla="*/ 6782134 h 6857998"/>
              <a:gd name="connsiteX9" fmla="*/ 4662105 w 5682490"/>
              <a:gd name="connsiteY9" fmla="*/ 6857998 h 6857998"/>
              <a:gd name="connsiteX10" fmla="*/ 0 w 5682490"/>
              <a:gd name="connsiteY10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2490" h="6857998">
                <a:moveTo>
                  <a:pt x="0" y="0"/>
                </a:moveTo>
                <a:lnTo>
                  <a:pt x="5652327" y="0"/>
                </a:lnTo>
                <a:lnTo>
                  <a:pt x="5666017" y="84149"/>
                </a:lnTo>
                <a:cubicBezTo>
                  <a:pt x="5671983" y="130255"/>
                  <a:pt x="5676413" y="176709"/>
                  <a:pt x="5679151" y="223547"/>
                </a:cubicBezTo>
                <a:cubicBezTo>
                  <a:pt x="5699447" y="559383"/>
                  <a:pt x="5626807" y="899364"/>
                  <a:pt x="5472981" y="1199957"/>
                </a:cubicBezTo>
                <a:cubicBezTo>
                  <a:pt x="5306336" y="1524390"/>
                  <a:pt x="5049959" y="1799070"/>
                  <a:pt x="4892927" y="2126614"/>
                </a:cubicBezTo>
                <a:cubicBezTo>
                  <a:pt x="4747647" y="2430317"/>
                  <a:pt x="4693167" y="2774444"/>
                  <a:pt x="4738033" y="3106134"/>
                </a:cubicBezTo>
                <a:cubicBezTo>
                  <a:pt x="4816014" y="3677259"/>
                  <a:pt x="5171737" y="4178940"/>
                  <a:pt x="5292449" y="4741776"/>
                </a:cubicBezTo>
                <a:cubicBezTo>
                  <a:pt x="5445673" y="5454064"/>
                  <a:pt x="5197059" y="6211905"/>
                  <a:pt x="4727923" y="6782134"/>
                </a:cubicBezTo>
                <a:lnTo>
                  <a:pt x="4662105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5A95926-563B-4DEE-BF3F-73A4F098D85E}"/>
              </a:ext>
            </a:extLst>
          </p:cNvPr>
          <p:cNvSpPr/>
          <p:nvPr/>
        </p:nvSpPr>
        <p:spPr>
          <a:xfrm rot="16200000">
            <a:off x="-1298065" y="1298064"/>
            <a:ext cx="6858000" cy="4261868"/>
          </a:xfrm>
          <a:custGeom>
            <a:avLst/>
            <a:gdLst>
              <a:gd name="connsiteX0" fmla="*/ 0 w 6858000"/>
              <a:gd name="connsiteY0" fmla="*/ 0 h 4688114"/>
              <a:gd name="connsiteX1" fmla="*/ 0 w 6858000"/>
              <a:gd name="connsiteY1" fmla="*/ 3846286 h 4688114"/>
              <a:gd name="connsiteX2" fmla="*/ 75864 w 6858000"/>
              <a:gd name="connsiteY2" fmla="*/ 3900586 h 4688114"/>
              <a:gd name="connsiteX3" fmla="*/ 2116222 w 6858000"/>
              <a:gd name="connsiteY3" fmla="*/ 4366326 h 4688114"/>
              <a:gd name="connsiteX4" fmla="*/ 3751864 w 6858000"/>
              <a:gd name="connsiteY4" fmla="*/ 3908927 h 4688114"/>
              <a:gd name="connsiteX5" fmla="*/ 4731384 w 6858000"/>
              <a:gd name="connsiteY5" fmla="*/ 4036716 h 4688114"/>
              <a:gd name="connsiteX6" fmla="*/ 5658041 w 6858000"/>
              <a:gd name="connsiteY6" fmla="*/ 4515267 h 4688114"/>
              <a:gd name="connsiteX7" fmla="*/ 6634451 w 6858000"/>
              <a:gd name="connsiteY7" fmla="*/ 4685359 h 4688114"/>
              <a:gd name="connsiteX8" fmla="*/ 6773849 w 6858000"/>
              <a:gd name="connsiteY8" fmla="*/ 4674523 h 4688114"/>
              <a:gd name="connsiteX9" fmla="*/ 6858000 w 6858000"/>
              <a:gd name="connsiteY9" fmla="*/ 4663229 h 4688114"/>
              <a:gd name="connsiteX10" fmla="*/ 6858000 w 6858000"/>
              <a:gd name="connsiteY10" fmla="*/ 3846286 h 4688114"/>
              <a:gd name="connsiteX11" fmla="*/ 6858000 w 6858000"/>
              <a:gd name="connsiteY11" fmla="*/ 0 h 468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4688114">
                <a:moveTo>
                  <a:pt x="0" y="0"/>
                </a:moveTo>
                <a:lnTo>
                  <a:pt x="0" y="3846286"/>
                </a:lnTo>
                <a:lnTo>
                  <a:pt x="75864" y="3900586"/>
                </a:lnTo>
                <a:cubicBezTo>
                  <a:pt x="646093" y="4287628"/>
                  <a:pt x="1403934" y="4492738"/>
                  <a:pt x="2116222" y="4366326"/>
                </a:cubicBezTo>
                <a:cubicBezTo>
                  <a:pt x="2679058" y="4266738"/>
                  <a:pt x="3180739" y="3973262"/>
                  <a:pt x="3751864" y="3908927"/>
                </a:cubicBezTo>
                <a:cubicBezTo>
                  <a:pt x="4083554" y="3871912"/>
                  <a:pt x="4427681" y="3916859"/>
                  <a:pt x="4731384" y="4036716"/>
                </a:cubicBezTo>
                <a:cubicBezTo>
                  <a:pt x="5058928" y="4166269"/>
                  <a:pt x="5333608" y="4377783"/>
                  <a:pt x="5658041" y="4515267"/>
                </a:cubicBezTo>
                <a:cubicBezTo>
                  <a:pt x="5958634" y="4642175"/>
                  <a:pt x="6298615" y="4702104"/>
                  <a:pt x="6634451" y="4685359"/>
                </a:cubicBezTo>
                <a:cubicBezTo>
                  <a:pt x="6681289" y="4683101"/>
                  <a:pt x="6727743" y="4679445"/>
                  <a:pt x="6773849" y="4674523"/>
                </a:cubicBezTo>
                <a:lnTo>
                  <a:pt x="6858000" y="4663229"/>
                </a:lnTo>
                <a:lnTo>
                  <a:pt x="6858000" y="3846286"/>
                </a:lnTo>
                <a:lnTo>
                  <a:pt x="6858000" y="0"/>
                </a:lnTo>
                <a:close/>
              </a:path>
            </a:pathLst>
          </a:custGeom>
          <a:gradFill flip="none" rotWithShape="1">
            <a:gsLst>
              <a:gs pos="0">
                <a:srgbClr val="5EE2B1">
                  <a:alpha val="90000"/>
                </a:srgbClr>
              </a:gs>
              <a:gs pos="100000">
                <a:srgbClr val="115EC7">
                  <a:alpha val="90000"/>
                </a:srgbClr>
              </a:gs>
            </a:gsLst>
            <a:lin ang="0" scaled="1"/>
            <a:tileRect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C9EF678-C7A8-4F70-B563-80E212A2667E}"/>
              </a:ext>
            </a:extLst>
          </p:cNvPr>
          <p:cNvCxnSpPr>
            <a:cxnSpLocks/>
          </p:cNvCxnSpPr>
          <p:nvPr/>
        </p:nvCxnSpPr>
        <p:spPr>
          <a:xfrm flipV="1">
            <a:off x="8774144" y="581025"/>
            <a:ext cx="0" cy="569595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A4865C6A-A624-4263-AA5E-CC60863BF409}"/>
              </a:ext>
            </a:extLst>
          </p:cNvPr>
          <p:cNvGrpSpPr/>
          <p:nvPr/>
        </p:nvGrpSpPr>
        <p:grpSpPr>
          <a:xfrm>
            <a:off x="467915" y="545085"/>
            <a:ext cx="2766684" cy="6944952"/>
            <a:chOff x="623887" y="545084"/>
            <a:chExt cx="3688911" cy="69449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24BFC35-B5E8-4439-83D0-19E2AFB2B4E7}"/>
                </a:ext>
              </a:extLst>
            </p:cNvPr>
            <p:cNvSpPr txBox="1"/>
            <p:nvPr/>
          </p:nvSpPr>
          <p:spPr>
            <a:xfrm>
              <a:off x="663219" y="545084"/>
              <a:ext cx="364957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Python - Module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E22813C0-504C-4561-A39E-A2C3C92049B9}"/>
                </a:ext>
              </a:extLst>
            </p:cNvPr>
            <p:cNvGrpSpPr/>
            <p:nvPr/>
          </p:nvGrpSpPr>
          <p:grpSpPr>
            <a:xfrm>
              <a:off x="623888" y="2061136"/>
              <a:ext cx="3361372" cy="73718"/>
              <a:chOff x="6248398" y="2360408"/>
              <a:chExt cx="3361372" cy="73718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C8BCE50E-C21B-4D62-9971-5482A28C3126}"/>
                  </a:ext>
                </a:extLst>
              </p:cNvPr>
              <p:cNvSpPr/>
              <p:nvPr/>
            </p:nvSpPr>
            <p:spPr>
              <a:xfrm flipH="1">
                <a:off x="6248398" y="2360408"/>
                <a:ext cx="540546" cy="737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>
                  <a:solidFill>
                    <a:srgbClr val="115EC7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D0DCFF0A-51D4-431E-9A3F-EB185EB636F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>
                <a:off x="6788944" y="2397267"/>
                <a:ext cx="2820826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itle 3">
              <a:extLst>
                <a:ext uri="{FF2B5EF4-FFF2-40B4-BE49-F238E27FC236}">
                  <a16:creationId xmlns:a16="http://schemas.microsoft.com/office/drawing/2014/main" xmlns="" id="{B3C25E1E-6A47-4611-880E-3A0F2BE411CD}"/>
                </a:ext>
              </a:extLst>
            </p:cNvPr>
            <p:cNvSpPr txBox="1">
              <a:spLocks/>
            </p:cNvSpPr>
            <p:nvPr/>
          </p:nvSpPr>
          <p:spPr>
            <a:xfrm>
              <a:off x="623887" y="2464045"/>
              <a:ext cx="3649579" cy="502599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68576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Consider a module to be the same as a code library.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A file containing a set of functions/attributes you want to include in other parts of your application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To create a module just save the code you want in a file with the file extension .</a:t>
              </a:r>
              <a:r>
                <a:rPr lang="en-US" sz="1800" b="0" dirty="0" smtClean="0">
                  <a:solidFill>
                    <a:schemeClr val="bg1"/>
                  </a:solidFill>
                </a:rPr>
                <a:t>py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# for single line comments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‘’’ for block </a:t>
              </a:r>
              <a:r>
                <a:rPr lang="en-US" sz="1800" b="0" dirty="0" smtClean="0">
                  <a:solidFill>
                    <a:schemeClr val="bg1"/>
                  </a:solidFill>
                </a:rPr>
                <a:t>comments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800" b="0" dirty="0">
                  <a:solidFill>
                    <a:schemeClr val="bg1"/>
                  </a:solidFill>
                </a:rPr>
                <a:t>Python programs are structured through indentation</a:t>
              </a: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800" b="0" dirty="0" smtClean="0">
                <a:solidFill>
                  <a:schemeClr val="bg1"/>
                </a:solidFill>
              </a:endParaRPr>
            </a:p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6305550"/>
            <a:ext cx="271704" cy="73025"/>
            <a:chOff x="7340600" y="4686300"/>
            <a:chExt cx="504030" cy="101600"/>
          </a:xfrm>
          <a:solidFill>
            <a:schemeClr val="bg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73F994E8-5291-4523-B44D-CC738393E74D}"/>
              </a:ext>
            </a:extLst>
          </p:cNvPr>
          <p:cNvGrpSpPr/>
          <p:nvPr/>
        </p:nvGrpSpPr>
        <p:grpSpPr>
          <a:xfrm>
            <a:off x="4570829" y="1051357"/>
            <a:ext cx="3699845" cy="4577062"/>
            <a:chOff x="6094438" y="1051356"/>
            <a:chExt cx="4933127" cy="4577062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xmlns="" id="{26FEAD48-C54F-4EA2-85D2-D847AE0E5FBA}"/>
                </a:ext>
              </a:extLst>
            </p:cNvPr>
            <p:cNvSpPr/>
            <p:nvPr/>
          </p:nvSpPr>
          <p:spPr>
            <a:xfrm rot="5400000">
              <a:off x="8688982" y="-513293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2153B45D-EE92-4FD7-914A-7904414B0873}"/>
                </a:ext>
              </a:extLst>
            </p:cNvPr>
            <p:cNvSpPr/>
            <p:nvPr/>
          </p:nvSpPr>
          <p:spPr>
            <a:xfrm>
              <a:off x="6094438" y="1051356"/>
              <a:ext cx="952162" cy="952162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1</a:t>
              </a:r>
              <a:endParaRPr lang="en-ID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7617BA8-4B08-4BF4-9472-C431DF73FFEC}"/>
                </a:ext>
              </a:extLst>
            </p:cNvPr>
            <p:cNvSpPr txBox="1"/>
            <p:nvPr/>
          </p:nvSpPr>
          <p:spPr>
            <a:xfrm>
              <a:off x="7303291" y="1373549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Python - Module</a:t>
              </a:r>
              <a:endParaRPr lang="en-ID" sz="2000" b="1" dirty="0">
                <a:solidFill>
                  <a:srgbClr val="115EC7"/>
                </a:solidFill>
              </a:endParaRPr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xmlns="" id="{A14ACE6E-65A3-430B-ADAC-5DB18A62008D}"/>
                </a:ext>
              </a:extLst>
            </p:cNvPr>
            <p:cNvSpPr/>
            <p:nvPr/>
          </p:nvSpPr>
          <p:spPr>
            <a:xfrm rot="5400000">
              <a:off x="8688982" y="754417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A3807ACE-676E-485E-8F96-64D4A64760E8}"/>
                </a:ext>
              </a:extLst>
            </p:cNvPr>
            <p:cNvSpPr txBox="1"/>
            <p:nvPr/>
          </p:nvSpPr>
          <p:spPr>
            <a:xfrm>
              <a:off x="7303291" y="2641259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Syntax  - Comments</a:t>
              </a:r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xmlns="" id="{F60CDA1F-D734-4D24-9186-A5427661A4FF}"/>
                </a:ext>
              </a:extLst>
            </p:cNvPr>
            <p:cNvSpPr/>
            <p:nvPr/>
          </p:nvSpPr>
          <p:spPr>
            <a:xfrm rot="5400000">
              <a:off x="8688982" y="2022127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99F028B-477E-4D8C-9F14-8E9649E5FDC6}"/>
                </a:ext>
              </a:extLst>
            </p:cNvPr>
            <p:cNvSpPr txBox="1"/>
            <p:nvPr/>
          </p:nvSpPr>
          <p:spPr>
            <a:xfrm>
              <a:off x="7303291" y="3908969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Syntax – Keywords</a:t>
              </a:r>
            </a:p>
          </p:txBody>
        </p:sp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xmlns="" id="{24824CA2-3941-40B0-A83A-97489F71C968}"/>
                </a:ext>
              </a:extLst>
            </p:cNvPr>
            <p:cNvSpPr/>
            <p:nvPr/>
          </p:nvSpPr>
          <p:spPr>
            <a:xfrm rot="5400000">
              <a:off x="8688982" y="3289834"/>
              <a:ext cx="595708" cy="40814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23D9326-AB0F-46C9-9CDC-6F6B672E6072}"/>
                </a:ext>
              </a:extLst>
            </p:cNvPr>
            <p:cNvSpPr txBox="1"/>
            <p:nvPr/>
          </p:nvSpPr>
          <p:spPr>
            <a:xfrm>
              <a:off x="7303291" y="5176676"/>
              <a:ext cx="3667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115EC7"/>
                  </a:solidFill>
                </a:rPr>
                <a:t>Syntax - Indentation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E1BD7EE-4EB4-45B2-880D-F051406490A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161292"/>
              <a:ext cx="4874409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B87BB8E-A541-4D86-B548-E1C27DB74C7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2"/>
              <a:ext cx="4874409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A05D2D2-2191-4B0A-B769-EBFED04AABD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96711"/>
              <a:ext cx="4874409" cy="0"/>
            </a:xfrm>
            <a:prstGeom prst="line">
              <a:avLst/>
            </a:prstGeom>
            <a:ln w="6350">
              <a:solidFill>
                <a:schemeClr val="bg1">
                  <a:lumMod val="9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A19B5AA7-9A65-43B0-B7EB-414A22109897}"/>
                </a:ext>
              </a:extLst>
            </p:cNvPr>
            <p:cNvGrpSpPr/>
            <p:nvPr/>
          </p:nvGrpSpPr>
          <p:grpSpPr>
            <a:xfrm>
              <a:off x="6526319" y="2622109"/>
              <a:ext cx="269875" cy="346076"/>
              <a:chOff x="5562601" y="1090613"/>
              <a:chExt cx="269875" cy="346076"/>
            </a:xfrm>
          </p:grpSpPr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xmlns="" id="{FFC89EE3-15F6-4ED5-9737-885D9683E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738" y="1270001"/>
                <a:ext cx="58738" cy="90488"/>
              </a:xfrm>
              <a:custGeom>
                <a:avLst/>
                <a:gdLst>
                  <a:gd name="T0" fmla="*/ 0 w 16"/>
                  <a:gd name="T1" fmla="*/ 0 h 24"/>
                  <a:gd name="T2" fmla="*/ 4 w 16"/>
                  <a:gd name="T3" fmla="*/ 0 h 24"/>
                  <a:gd name="T4" fmla="*/ 16 w 16"/>
                  <a:gd name="T5" fmla="*/ 12 h 24"/>
                  <a:gd name="T6" fmla="*/ 4 w 16"/>
                  <a:gd name="T7" fmla="*/ 24 h 24"/>
                  <a:gd name="T8" fmla="*/ 0 w 16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1" y="0"/>
                      <a:pt x="16" y="5"/>
                      <a:pt x="16" y="12"/>
                    </a:cubicBezTo>
                    <a:cubicBezTo>
                      <a:pt x="16" y="19"/>
                      <a:pt x="11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xmlns="" id="{1C27C359-1B30-48BF-B5A9-7A75B66F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6" y="1241426"/>
                <a:ext cx="195263" cy="195263"/>
              </a:xfrm>
              <a:custGeom>
                <a:avLst/>
                <a:gdLst>
                  <a:gd name="T0" fmla="*/ 52 w 52"/>
                  <a:gd name="T1" fmla="*/ 44 h 52"/>
                  <a:gd name="T2" fmla="*/ 44 w 52"/>
                  <a:gd name="T3" fmla="*/ 52 h 52"/>
                  <a:gd name="T4" fmla="*/ 8 w 52"/>
                  <a:gd name="T5" fmla="*/ 52 h 52"/>
                  <a:gd name="T6" fmla="*/ 0 w 52"/>
                  <a:gd name="T7" fmla="*/ 44 h 52"/>
                  <a:gd name="T8" fmla="*/ 0 w 52"/>
                  <a:gd name="T9" fmla="*/ 0 h 52"/>
                  <a:gd name="T10" fmla="*/ 52 w 52"/>
                  <a:gd name="T11" fmla="*/ 0 h 52"/>
                  <a:gd name="T12" fmla="*/ 52 w 52"/>
                  <a:gd name="T13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52" y="44"/>
                    </a:moveTo>
                    <a:cubicBezTo>
                      <a:pt x="52" y="48"/>
                      <a:pt x="48" y="52"/>
                      <a:pt x="44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4" y="52"/>
                      <a:pt x="0" y="48"/>
                      <a:pt x="0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4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xmlns="" id="{8433687C-C937-45C7-87E9-8BD1AD544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688" y="1090613"/>
                <a:ext cx="74613" cy="101600"/>
              </a:xfrm>
              <a:custGeom>
                <a:avLst/>
                <a:gdLst>
                  <a:gd name="T0" fmla="*/ 5 w 20"/>
                  <a:gd name="T1" fmla="*/ 0 h 27"/>
                  <a:gd name="T2" fmla="*/ 1 w 20"/>
                  <a:gd name="T3" fmla="*/ 13 h 27"/>
                  <a:gd name="T4" fmla="*/ 5 w 20"/>
                  <a:gd name="T5" fmla="*/ 22 h 27"/>
                  <a:gd name="T6" fmla="*/ 5 w 20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7">
                    <a:moveTo>
                      <a:pt x="5" y="0"/>
                    </a:moveTo>
                    <a:cubicBezTo>
                      <a:pt x="9" y="7"/>
                      <a:pt x="3" y="10"/>
                      <a:pt x="1" y="13"/>
                    </a:cubicBezTo>
                    <a:cubicBezTo>
                      <a:pt x="0" y="17"/>
                      <a:pt x="1" y="20"/>
                      <a:pt x="5" y="22"/>
                    </a:cubicBezTo>
                    <a:cubicBezTo>
                      <a:pt x="16" y="27"/>
                      <a:pt x="20" y="4"/>
                      <a:pt x="5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09" name="Line 72">
                <a:extLst>
                  <a:ext uri="{FF2B5EF4-FFF2-40B4-BE49-F238E27FC236}">
                    <a16:creationId xmlns:a16="http://schemas.microsoft.com/office/drawing/2014/main" xmlns="" id="{A0076709-F80C-43DB-926F-A1F3DABD7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7701" y="1169988"/>
                <a:ext cx="38100" cy="714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0" name="Line 73">
                <a:extLst>
                  <a:ext uri="{FF2B5EF4-FFF2-40B4-BE49-F238E27FC236}">
                    <a16:creationId xmlns:a16="http://schemas.microsoft.com/office/drawing/2014/main" xmlns="" id="{7C221372-10B7-47E2-88DB-FD543B0F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57863" y="1176338"/>
                <a:ext cx="26988" cy="6508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xmlns="" id="{AC81DB7F-A91E-40C9-A85E-68C7BAA84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1" y="1150938"/>
                <a:ext cx="74613" cy="90488"/>
              </a:xfrm>
              <a:custGeom>
                <a:avLst/>
                <a:gdLst>
                  <a:gd name="T0" fmla="*/ 47 w 47"/>
                  <a:gd name="T1" fmla="*/ 57 h 57"/>
                  <a:gd name="T2" fmla="*/ 19 w 47"/>
                  <a:gd name="T3" fmla="*/ 57 h 57"/>
                  <a:gd name="T4" fmla="*/ 5 w 47"/>
                  <a:gd name="T5" fmla="*/ 28 h 57"/>
                  <a:gd name="T6" fmla="*/ 0 w 47"/>
                  <a:gd name="T7" fmla="*/ 0 h 57"/>
                  <a:gd name="T8" fmla="*/ 24 w 47"/>
                  <a:gd name="T9" fmla="*/ 14 h 57"/>
                  <a:gd name="T10" fmla="*/ 47 w 47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7">
                    <a:moveTo>
                      <a:pt x="47" y="57"/>
                    </a:moveTo>
                    <a:lnTo>
                      <a:pt x="19" y="57"/>
                    </a:lnTo>
                    <a:lnTo>
                      <a:pt x="5" y="28"/>
                    </a:lnTo>
                    <a:lnTo>
                      <a:pt x="0" y="0"/>
                    </a:lnTo>
                    <a:lnTo>
                      <a:pt x="24" y="14"/>
                    </a:lnTo>
                    <a:lnTo>
                      <a:pt x="47" y="57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2" name="Line 75">
                <a:extLst>
                  <a:ext uri="{FF2B5EF4-FFF2-40B4-BE49-F238E27FC236}">
                    <a16:creationId xmlns:a16="http://schemas.microsoft.com/office/drawing/2014/main" xmlns="" id="{15FB299A-A8A9-4244-8C65-E68D8958B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0538" y="1173163"/>
                <a:ext cx="30163" cy="22225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6C7080BA-4537-4199-AF78-C9265FD6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088" y="1090613"/>
                <a:ext cx="60325" cy="150813"/>
              </a:xfrm>
              <a:prstGeom prst="rect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4" name="Line 77">
                <a:extLst>
                  <a:ext uri="{FF2B5EF4-FFF2-40B4-BE49-F238E27FC236}">
                    <a16:creationId xmlns:a16="http://schemas.microsoft.com/office/drawing/2014/main" xmlns="" id="{DC750F59-751B-49D1-94F5-BBE954611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3251" y="1120776"/>
                <a:ext cx="30163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5" name="Line 78">
                <a:extLst>
                  <a:ext uri="{FF2B5EF4-FFF2-40B4-BE49-F238E27FC236}">
                    <a16:creationId xmlns:a16="http://schemas.microsoft.com/office/drawing/2014/main" xmlns="" id="{CF08E81F-FF94-49C3-BBC2-EDFA5303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97538" y="1150938"/>
                <a:ext cx="15875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6" name="Line 79">
                <a:extLst>
                  <a:ext uri="{FF2B5EF4-FFF2-40B4-BE49-F238E27FC236}">
                    <a16:creationId xmlns:a16="http://schemas.microsoft.com/office/drawing/2014/main" xmlns="" id="{5465DB1C-14D3-4DF7-9AE9-BF54A3AC2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3251" y="1181101"/>
                <a:ext cx="30163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xmlns="" id="{A8BF698F-34E7-4E9B-A6B0-327A62919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97538" y="1211263"/>
                <a:ext cx="15875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0EB314F3-F446-440E-896E-76B03D32B428}"/>
                </a:ext>
              </a:extLst>
            </p:cNvPr>
            <p:cNvGrpSpPr/>
            <p:nvPr/>
          </p:nvGrpSpPr>
          <p:grpSpPr>
            <a:xfrm>
              <a:off x="6496156" y="5157527"/>
              <a:ext cx="330200" cy="346075"/>
              <a:chOff x="2678113" y="1811338"/>
              <a:chExt cx="330200" cy="346075"/>
            </a:xfrm>
          </p:grpSpPr>
          <p:sp>
            <p:nvSpPr>
              <p:cNvPr id="119" name="Freeform 30">
                <a:extLst>
                  <a:ext uri="{FF2B5EF4-FFF2-40B4-BE49-F238E27FC236}">
                    <a16:creationId xmlns:a16="http://schemas.microsoft.com/office/drawing/2014/main" xmlns="" id="{8B3576D8-4A8E-4A0F-A194-EE1756A3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563" y="1841501"/>
                <a:ext cx="241300" cy="180975"/>
              </a:xfrm>
              <a:custGeom>
                <a:avLst/>
                <a:gdLst>
                  <a:gd name="T0" fmla="*/ 152 w 152"/>
                  <a:gd name="T1" fmla="*/ 0 h 114"/>
                  <a:gd name="T2" fmla="*/ 152 w 152"/>
                  <a:gd name="T3" fmla="*/ 114 h 114"/>
                  <a:gd name="T4" fmla="*/ 81 w 152"/>
                  <a:gd name="T5" fmla="*/ 114 h 114"/>
                  <a:gd name="T6" fmla="*/ 0 w 152"/>
                  <a:gd name="T7" fmla="*/ 114 h 114"/>
                  <a:gd name="T8" fmla="*/ 0 w 152"/>
                  <a:gd name="T9" fmla="*/ 0 h 114"/>
                  <a:gd name="T10" fmla="*/ 152 w 15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114">
                    <a:moveTo>
                      <a:pt x="152" y="0"/>
                    </a:moveTo>
                    <a:lnTo>
                      <a:pt x="152" y="114"/>
                    </a:lnTo>
                    <a:lnTo>
                      <a:pt x="81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52" y="0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0" name="Freeform 31">
                <a:extLst>
                  <a:ext uri="{FF2B5EF4-FFF2-40B4-BE49-F238E27FC236}">
                    <a16:creationId xmlns:a16="http://schemas.microsoft.com/office/drawing/2014/main" xmlns="" id="{4E2F8B79-8A0A-4454-B3BB-FA130D407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401" y="1811338"/>
                <a:ext cx="301625" cy="239713"/>
              </a:xfrm>
              <a:custGeom>
                <a:avLst/>
                <a:gdLst>
                  <a:gd name="T0" fmla="*/ 0 w 80"/>
                  <a:gd name="T1" fmla="*/ 64 h 64"/>
                  <a:gd name="T2" fmla="*/ 0 w 80"/>
                  <a:gd name="T3" fmla="*/ 6 h 64"/>
                  <a:gd name="T4" fmla="*/ 6 w 80"/>
                  <a:gd name="T5" fmla="*/ 0 h 64"/>
                  <a:gd name="T6" fmla="*/ 74 w 80"/>
                  <a:gd name="T7" fmla="*/ 0 h 64"/>
                  <a:gd name="T8" fmla="*/ 80 w 80"/>
                  <a:gd name="T9" fmla="*/ 6 h 64"/>
                  <a:gd name="T10" fmla="*/ 80 w 80"/>
                  <a:gd name="T1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64">
                    <a:moveTo>
                      <a:pt x="0" y="64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7" y="0"/>
                      <a:pt x="80" y="3"/>
                      <a:pt x="80" y="6"/>
                    </a:cubicBezTo>
                    <a:cubicBezTo>
                      <a:pt x="80" y="64"/>
                      <a:pt x="80" y="64"/>
                      <a:pt x="80" y="64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xmlns="" id="{C6E60D62-DF5C-4F12-B429-339C57062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2051051"/>
                <a:ext cx="330200" cy="46038"/>
              </a:xfrm>
              <a:custGeom>
                <a:avLst/>
                <a:gdLst>
                  <a:gd name="T0" fmla="*/ 52 w 88"/>
                  <a:gd name="T1" fmla="*/ 0 h 12"/>
                  <a:gd name="T2" fmla="*/ 52 w 88"/>
                  <a:gd name="T3" fmla="*/ 4 h 12"/>
                  <a:gd name="T4" fmla="*/ 36 w 88"/>
                  <a:gd name="T5" fmla="*/ 4 h 12"/>
                  <a:gd name="T6" fmla="*/ 36 w 88"/>
                  <a:gd name="T7" fmla="*/ 0 h 12"/>
                  <a:gd name="T8" fmla="*/ 0 w 88"/>
                  <a:gd name="T9" fmla="*/ 0 h 12"/>
                  <a:gd name="T10" fmla="*/ 0 w 88"/>
                  <a:gd name="T11" fmla="*/ 8 h 12"/>
                  <a:gd name="T12" fmla="*/ 4 w 88"/>
                  <a:gd name="T13" fmla="*/ 12 h 12"/>
                  <a:gd name="T14" fmla="*/ 84 w 88"/>
                  <a:gd name="T15" fmla="*/ 12 h 12"/>
                  <a:gd name="T16" fmla="*/ 88 w 88"/>
                  <a:gd name="T17" fmla="*/ 8 h 12"/>
                  <a:gd name="T18" fmla="*/ 88 w 88"/>
                  <a:gd name="T19" fmla="*/ 0 h 12"/>
                  <a:gd name="T20" fmla="*/ 52 w 88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2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6" y="12"/>
                      <a:pt x="88" y="10"/>
                      <a:pt x="88" y="8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2" name="Line 33">
                <a:extLst>
                  <a:ext uri="{FF2B5EF4-FFF2-40B4-BE49-F238E27FC236}">
                    <a16:creationId xmlns:a16="http://schemas.microsoft.com/office/drawing/2014/main" xmlns="" id="{A1F682E0-72C8-42B7-A0AD-A21C472AF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113" y="2157413"/>
                <a:ext cx="330200" cy="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3" name="Line 34">
                <a:extLst>
                  <a:ext uri="{FF2B5EF4-FFF2-40B4-BE49-F238E27FC236}">
                    <a16:creationId xmlns:a16="http://schemas.microsoft.com/office/drawing/2014/main" xmlns="" id="{991E0E09-006F-4FB6-8287-555D21CA3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3213" y="2097088"/>
                <a:ext cx="0" cy="60325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6296B4BE-65B2-4284-801B-D1F6FFCB1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376" y="1871663"/>
                <a:ext cx="44450" cy="444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12CF95F2-BAAC-4CEF-A5B5-AA94869E2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376" y="1946276"/>
                <a:ext cx="44450" cy="460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BDCB91F2-914F-42DC-AB74-8EE6E1FF7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601" y="1908176"/>
                <a:ext cx="44450" cy="460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7" name="Line 38">
                <a:extLst>
                  <a:ext uri="{FF2B5EF4-FFF2-40B4-BE49-F238E27FC236}">
                    <a16:creationId xmlns:a16="http://schemas.microsoft.com/office/drawing/2014/main" xmlns="" id="{2B82DCA6-4FE1-4779-9D93-BA9983186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9876" y="1897063"/>
                <a:ext cx="63500" cy="23813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xmlns="" id="{EB7768C5-CF84-44B4-ADEE-35D185EA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9876" y="1943101"/>
                <a:ext cx="63500" cy="22225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40C3F995-79AE-4D83-859D-903881D1452F}"/>
                </a:ext>
              </a:extLst>
            </p:cNvPr>
            <p:cNvGrpSpPr/>
            <p:nvPr/>
          </p:nvGrpSpPr>
          <p:grpSpPr>
            <a:xfrm>
              <a:off x="6488218" y="3897758"/>
              <a:ext cx="346076" cy="333375"/>
              <a:chOff x="3398838" y="1819276"/>
              <a:chExt cx="346076" cy="333375"/>
            </a:xfrm>
          </p:grpSpPr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xmlns="" id="{B253D013-B53D-4544-929D-EBC6CEF56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488" y="1819276"/>
                <a:ext cx="7938" cy="33338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cubicBezTo>
                      <a:pt x="1" y="6"/>
                      <a:pt x="0" y="3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xmlns="" id="{1C1AE10E-F672-41B2-8BDC-A1BA863D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6" y="1905001"/>
                <a:ext cx="104775" cy="68263"/>
              </a:xfrm>
              <a:custGeom>
                <a:avLst/>
                <a:gdLst>
                  <a:gd name="T0" fmla="*/ 28 w 28"/>
                  <a:gd name="T1" fmla="*/ 18 h 18"/>
                  <a:gd name="T2" fmla="*/ 0 w 28"/>
                  <a:gd name="T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18">
                    <a:moveTo>
                      <a:pt x="28" y="18"/>
                    </a:moveTo>
                    <a:cubicBezTo>
                      <a:pt x="16" y="16"/>
                      <a:pt x="6" y="9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xmlns="" id="{E5633B04-E409-4CE8-A442-084B0B6C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926" y="1968501"/>
                <a:ext cx="26988" cy="4763"/>
              </a:xfrm>
              <a:custGeom>
                <a:avLst/>
                <a:gdLst>
                  <a:gd name="T0" fmla="*/ 7 w 7"/>
                  <a:gd name="T1" fmla="*/ 0 h 1"/>
                  <a:gd name="T2" fmla="*/ 0 w 7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" h="1">
                    <a:moveTo>
                      <a:pt x="7" y="0"/>
                    </a:moveTo>
                    <a:cubicBezTo>
                      <a:pt x="5" y="1"/>
                      <a:pt x="2" y="1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xmlns="" id="{1E060030-AE41-496C-9A56-ABDF96DB8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0601" y="2078038"/>
                <a:ext cx="93663" cy="74613"/>
              </a:xfrm>
              <a:custGeom>
                <a:avLst/>
                <a:gdLst>
                  <a:gd name="T0" fmla="*/ 25 w 25"/>
                  <a:gd name="T1" fmla="*/ 0 h 20"/>
                  <a:gd name="T2" fmla="*/ 0 w 25"/>
                  <a:gd name="T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20">
                    <a:moveTo>
                      <a:pt x="25" y="0"/>
                    </a:moveTo>
                    <a:cubicBezTo>
                      <a:pt x="18" y="8"/>
                      <a:pt x="9" y="15"/>
                      <a:pt x="0" y="2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xmlns="" id="{0E8A4FEF-2A13-4C40-8DF0-C7ECEE74C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251" y="2003426"/>
                <a:ext cx="22225" cy="36513"/>
              </a:xfrm>
              <a:custGeom>
                <a:avLst/>
                <a:gdLst>
                  <a:gd name="T0" fmla="*/ 6 w 6"/>
                  <a:gd name="T1" fmla="*/ 0 h 10"/>
                  <a:gd name="T2" fmla="*/ 0 w 6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0">
                    <a:moveTo>
                      <a:pt x="6" y="0"/>
                    </a:moveTo>
                    <a:cubicBezTo>
                      <a:pt x="4" y="3"/>
                      <a:pt x="2" y="7"/>
                      <a:pt x="0" y="1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xmlns="" id="{1EA607A0-DA83-476B-9035-68E7BB874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701" y="1882776"/>
                <a:ext cx="15875" cy="63500"/>
              </a:xfrm>
              <a:custGeom>
                <a:avLst/>
                <a:gdLst>
                  <a:gd name="T0" fmla="*/ 4 w 4"/>
                  <a:gd name="T1" fmla="*/ 0 h 17"/>
                  <a:gd name="T2" fmla="*/ 0 w 4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17">
                    <a:moveTo>
                      <a:pt x="4" y="0"/>
                    </a:moveTo>
                    <a:cubicBezTo>
                      <a:pt x="3" y="6"/>
                      <a:pt x="2" y="11"/>
                      <a:pt x="0" y="17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xmlns="" id="{FCE3C81E-10FD-4E14-8FD2-7EC4A46B8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951" y="2044701"/>
                <a:ext cx="38100" cy="6350"/>
              </a:xfrm>
              <a:custGeom>
                <a:avLst/>
                <a:gdLst>
                  <a:gd name="T0" fmla="*/ 10 w 10"/>
                  <a:gd name="T1" fmla="*/ 2 h 2"/>
                  <a:gd name="T2" fmla="*/ 0 w 10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cubicBezTo>
                      <a:pt x="7" y="2"/>
                      <a:pt x="3" y="1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xmlns="" id="{08777899-423B-4B2A-A413-14FD00DB8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213" y="2058988"/>
                <a:ext cx="71438" cy="7938"/>
              </a:xfrm>
              <a:custGeom>
                <a:avLst/>
                <a:gdLst>
                  <a:gd name="T0" fmla="*/ 19 w 19"/>
                  <a:gd name="T1" fmla="*/ 2 h 2"/>
                  <a:gd name="T2" fmla="*/ 0 w 19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" h="2">
                    <a:moveTo>
                      <a:pt x="19" y="2"/>
                    </a:moveTo>
                    <a:cubicBezTo>
                      <a:pt x="12" y="2"/>
                      <a:pt x="6" y="1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xmlns="" id="{210B9E9E-A99E-4D42-95BC-00CEA7C89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066926"/>
                <a:ext cx="22225" cy="0"/>
              </a:xfrm>
              <a:custGeom>
                <a:avLst/>
                <a:gdLst>
                  <a:gd name="T0" fmla="*/ 6 w 6"/>
                  <a:gd name="T1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4" y="0"/>
                      <a:pt x="2" y="0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xmlns="" id="{C8AAC68E-6E8F-4AD2-9FD8-794034F87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047876"/>
                <a:ext cx="66675" cy="15875"/>
              </a:xfrm>
              <a:custGeom>
                <a:avLst/>
                <a:gdLst>
                  <a:gd name="T0" fmla="*/ 18 w 18"/>
                  <a:gd name="T1" fmla="*/ 0 h 4"/>
                  <a:gd name="T2" fmla="*/ 0 w 18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12" y="1"/>
                      <a:pt x="6" y="3"/>
                      <a:pt x="0" y="4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1" name="Freeform 16">
                <a:extLst>
                  <a:ext uri="{FF2B5EF4-FFF2-40B4-BE49-F238E27FC236}">
                    <a16:creationId xmlns:a16="http://schemas.microsoft.com/office/drawing/2014/main" xmlns="" id="{2ABA4E90-CA80-4006-948C-B532B3C55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5988" y="1855788"/>
                <a:ext cx="52388" cy="19050"/>
              </a:xfrm>
              <a:custGeom>
                <a:avLst/>
                <a:gdLst>
                  <a:gd name="T0" fmla="*/ 14 w 14"/>
                  <a:gd name="T1" fmla="*/ 5 h 5"/>
                  <a:gd name="T2" fmla="*/ 12 w 14"/>
                  <a:gd name="T3" fmla="*/ 5 h 5"/>
                  <a:gd name="T4" fmla="*/ 0 w 1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3" y="5"/>
                      <a:pt x="13" y="5"/>
                      <a:pt x="12" y="5"/>
                    </a:cubicBezTo>
                    <a:cubicBezTo>
                      <a:pt x="8" y="4"/>
                      <a:pt x="4" y="2"/>
                      <a:pt x="0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xmlns="" id="{FBBAC3A8-07CD-414E-9D2C-083A9E1DD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701" y="1836738"/>
                <a:ext cx="93663" cy="41275"/>
              </a:xfrm>
              <a:custGeom>
                <a:avLst/>
                <a:gdLst>
                  <a:gd name="T0" fmla="*/ 25 w 25"/>
                  <a:gd name="T1" fmla="*/ 0 h 11"/>
                  <a:gd name="T2" fmla="*/ 0 w 25"/>
                  <a:gd name="T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cubicBezTo>
                      <a:pt x="18" y="6"/>
                      <a:pt x="9" y="10"/>
                      <a:pt x="0" y="1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xmlns="" id="{219629FA-272A-4F83-82AD-5979BCF8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2085976"/>
                <a:ext cx="38100" cy="63500"/>
              </a:xfrm>
              <a:custGeom>
                <a:avLst/>
                <a:gdLst>
                  <a:gd name="T0" fmla="*/ 0 w 10"/>
                  <a:gd name="T1" fmla="*/ 0 h 17"/>
                  <a:gd name="T2" fmla="*/ 10 w 10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4" y="5"/>
                      <a:pt x="8" y="11"/>
                      <a:pt x="10" y="17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xmlns="" id="{45525EEE-5105-4C00-A97F-8F87011A6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613" y="2003426"/>
                <a:ext cx="53975" cy="44450"/>
              </a:xfrm>
              <a:custGeom>
                <a:avLst/>
                <a:gdLst>
                  <a:gd name="T0" fmla="*/ 0 w 14"/>
                  <a:gd name="T1" fmla="*/ 0 h 12"/>
                  <a:gd name="T2" fmla="*/ 14 w 14"/>
                  <a:gd name="T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5" y="3"/>
                      <a:pt x="10" y="8"/>
                      <a:pt x="14" y="1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xmlns="" id="{F098C620-0D9E-43CB-BFB1-2D2D6FBF6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1965326"/>
                <a:ext cx="49213" cy="14288"/>
              </a:xfrm>
              <a:custGeom>
                <a:avLst/>
                <a:gdLst>
                  <a:gd name="T0" fmla="*/ 0 w 13"/>
                  <a:gd name="T1" fmla="*/ 0 h 4"/>
                  <a:gd name="T2" fmla="*/ 13 w 1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4">
                    <a:moveTo>
                      <a:pt x="0" y="0"/>
                    </a:moveTo>
                    <a:cubicBezTo>
                      <a:pt x="5" y="1"/>
                      <a:pt x="9" y="2"/>
                      <a:pt x="13" y="4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6" name="Freeform 21">
                <a:extLst>
                  <a:ext uri="{FF2B5EF4-FFF2-40B4-BE49-F238E27FC236}">
                    <a16:creationId xmlns:a16="http://schemas.microsoft.com/office/drawing/2014/main" xmlns="" id="{FAE56108-6B53-4585-8BA9-EAB222026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2074863"/>
                <a:ext cx="15875" cy="22225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3" y="2"/>
                      <a:pt x="2" y="4"/>
                      <a:pt x="0" y="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xmlns="" id="{29D7CA07-2907-424B-A24E-DB44EE9E5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022476"/>
                <a:ext cx="6350" cy="22225"/>
              </a:xfrm>
              <a:custGeom>
                <a:avLst/>
                <a:gdLst>
                  <a:gd name="T0" fmla="*/ 2 w 2"/>
                  <a:gd name="T1" fmla="*/ 0 h 6"/>
                  <a:gd name="T2" fmla="*/ 0 w 2"/>
                  <a:gd name="T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cubicBezTo>
                      <a:pt x="2" y="2"/>
                      <a:pt x="1" y="4"/>
                      <a:pt x="0" y="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xmlns="" id="{DF2CA14C-3FBD-441C-AD27-AEF877916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1874838"/>
                <a:ext cx="36513" cy="87313"/>
              </a:xfrm>
              <a:custGeom>
                <a:avLst/>
                <a:gdLst>
                  <a:gd name="T0" fmla="*/ 0 w 10"/>
                  <a:gd name="T1" fmla="*/ 0 h 23"/>
                  <a:gd name="T2" fmla="*/ 1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0" y="0"/>
                    </a:moveTo>
                    <a:cubicBezTo>
                      <a:pt x="5" y="7"/>
                      <a:pt x="9" y="14"/>
                      <a:pt x="10" y="23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xmlns="" id="{53E954F6-814A-4197-B046-DB28B566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376" y="1852613"/>
                <a:ext cx="60325" cy="60325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6B88C5EF-6972-45A2-A464-11422650A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051" y="1962151"/>
                <a:ext cx="60325" cy="60325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xmlns="" id="{DB9D650D-1028-4236-BE11-548456338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051" y="2044701"/>
                <a:ext cx="30163" cy="30163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xmlns="" id="{168AB088-E612-4FC8-898A-84A5930AC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651" y="2044701"/>
                <a:ext cx="44450" cy="44450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xmlns="" id="{5EA4CD85-E0F9-44A9-8149-B2A674E02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326" y="2036763"/>
                <a:ext cx="46038" cy="44450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xmlns="" id="{EBF12C9F-C8F2-4ABB-861F-C6E5E88C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1" y="1946276"/>
                <a:ext cx="60325" cy="60325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</p:grpSp>
      <p:pic>
        <p:nvPicPr>
          <p:cNvPr id="96" name="Picture 9" descr="C:\Users\hi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97" name="Picture 10" descr="C:\Users\hi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2153B45D-EE92-4FD7-914A-7904414B0873}"/>
              </a:ext>
            </a:extLst>
          </p:cNvPr>
          <p:cNvSpPr/>
          <p:nvPr/>
        </p:nvSpPr>
        <p:spPr>
          <a:xfrm>
            <a:off x="4565063" y="2325417"/>
            <a:ext cx="714121" cy="952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ID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2153B45D-EE92-4FD7-914A-7904414B0873}"/>
              </a:ext>
            </a:extLst>
          </p:cNvPr>
          <p:cNvSpPr/>
          <p:nvPr/>
        </p:nvSpPr>
        <p:spPr>
          <a:xfrm>
            <a:off x="4557324" y="3628053"/>
            <a:ext cx="714121" cy="952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xmlns="" id="{2153B45D-EE92-4FD7-914A-7904414B0873}"/>
              </a:ext>
            </a:extLst>
          </p:cNvPr>
          <p:cNvSpPr/>
          <p:nvPr/>
        </p:nvSpPr>
        <p:spPr>
          <a:xfrm>
            <a:off x="4557324" y="4916550"/>
            <a:ext cx="714121" cy="952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4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9117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Syntax – Keywords</a:t>
            </a:r>
          </a:p>
          <a:p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numCol="3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elif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break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assert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except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finally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global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lambda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raise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Yield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Nonlocal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await</a:t>
            </a:r>
          </a:p>
        </p:txBody>
      </p:sp>
    </p:spTree>
    <p:extLst>
      <p:ext uri="{BB962C8B-B14F-4D97-AF65-F5344CB8AC3E}">
        <p14:creationId xmlns="" xmlns:p14="http://schemas.microsoft.com/office/powerpoint/2010/main" val="3962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115EC7"/>
                </a:solidFill>
              </a:rPr>
              <a:t>Syntax – Identifiers rules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given to a function, class, variable, module, or other objects used in code.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identifier can be a combination of uppercase letters, lowercase letters, underscores, and digits (0-9). Hence, the following are valid identifiers: MyClass, my_variable, var_1, and print_hello_world.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Special characters such as %, @, and $ are not allowed within identifiers. An identifier should not begin with a number. Hence, 2variable is not valid, but variable2 is acceptable.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is a case-sensitive language and this behavior extends to identifiers. Thus, Labor and labor are two distinct identifiers in Python.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cannot use Python keywords as identifiers.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identifiers begin with an uppercase letter, but the rest of the identifiers begin in lowercase.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 use underscores to separate multiple words in your identifier.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relevant variable name such as count = 2.</a:t>
            </a:r>
          </a:p>
        </p:txBody>
      </p:sp>
    </p:spTree>
    <p:extLst>
      <p:ext uri="{BB962C8B-B14F-4D97-AF65-F5344CB8AC3E}">
        <p14:creationId xmlns="" xmlns:p14="http://schemas.microsoft.com/office/powerpoint/2010/main" val="3368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Variables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7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8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 are containers for storing data values.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Unlike other programming languages,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is not required to declare a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variable.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variable is created the moment you first assign a value to 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variable can have a short name (like x and y) or a more descriptive name (age,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carname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total_volume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). Rules for Python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variables:A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variable name must start with a letter or the underscore character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variable name cannot start with a number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variable name can only contain alpha-numeric characters and underscores (A-z, 0-9, and _ 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 names are case-sensitive (age, Age and AGE are three different variables)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>
              <a:buNone/>
            </a:pPr>
            <a:r>
              <a:rPr lang="en-US" sz="1600" dirty="0" smtClean="0"/>
              <a:t>	 x =5</a:t>
            </a:r>
          </a:p>
          <a:p>
            <a:pPr>
              <a:buNone/>
            </a:pPr>
            <a:r>
              <a:rPr lang="en-US" sz="1600" dirty="0" smtClean="0"/>
              <a:t>	y</a:t>
            </a:r>
            <a:r>
              <a:rPr lang="en-US" sz="1600" dirty="0" smtClean="0"/>
              <a:t>="AIML"</a:t>
            </a:r>
          </a:p>
          <a:p>
            <a:pPr>
              <a:buNone/>
            </a:pPr>
            <a:r>
              <a:rPr lang="en-US" sz="1600" dirty="0" smtClean="0"/>
              <a:t>	print(x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	print(y</a:t>
            </a:r>
            <a:r>
              <a:rPr lang="en-US" sz="1600" dirty="0" smtClean="0"/>
              <a:t>)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Built-in </a:t>
            </a:r>
            <a:r>
              <a:rPr lang="en-US" sz="4000" b="1" dirty="0" smtClean="0">
                <a:solidFill>
                  <a:srgbClr val="115EC7"/>
                </a:solidFill>
              </a:rPr>
              <a:t>Data Types</a:t>
            </a:r>
          </a:p>
          <a:p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7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8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Text </a:t>
            </a:r>
            <a:r>
              <a:rPr lang="en-US" sz="1600" dirty="0" err="1" smtClean="0"/>
              <a:t>Type:str</a:t>
            </a:r>
            <a:endParaRPr lang="en-US" sz="1600" dirty="0" smtClean="0"/>
          </a:p>
          <a:p>
            <a:r>
              <a:rPr lang="en-US" sz="1600" dirty="0" smtClean="0"/>
              <a:t>Numeric </a:t>
            </a:r>
            <a:r>
              <a:rPr lang="en-US" sz="1600" dirty="0" err="1" smtClean="0"/>
              <a:t>Types:int</a:t>
            </a:r>
            <a:r>
              <a:rPr lang="en-US" sz="1600" dirty="0" smtClean="0"/>
              <a:t>, float, </a:t>
            </a:r>
            <a:r>
              <a:rPr lang="en-US" sz="1600" dirty="0" smtClean="0"/>
              <a:t>complex</a:t>
            </a:r>
          </a:p>
          <a:p>
            <a:r>
              <a:rPr lang="en-US" sz="1600" dirty="0" smtClean="0"/>
              <a:t>Sequence </a:t>
            </a:r>
            <a:r>
              <a:rPr lang="en-US" sz="1600" dirty="0" smtClean="0"/>
              <a:t>Types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200" dirty="0" smtClean="0"/>
              <a:t>list</a:t>
            </a:r>
            <a:r>
              <a:rPr lang="en-US" sz="1200" dirty="0" smtClean="0"/>
              <a:t>, </a:t>
            </a:r>
            <a:r>
              <a:rPr lang="en-US" sz="1200" dirty="0" smtClean="0"/>
              <a:t>(ordered </a:t>
            </a:r>
            <a:r>
              <a:rPr lang="en-US" sz="1200" dirty="0" smtClean="0"/>
              <a:t>and </a:t>
            </a:r>
            <a:r>
              <a:rPr lang="en-US" sz="1200" dirty="0" smtClean="0"/>
              <a:t>changeable collection. </a:t>
            </a:r>
            <a:r>
              <a:rPr lang="en-US" sz="1200" dirty="0" smtClean="0"/>
              <a:t>Allows duplicate members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tuple</a:t>
            </a:r>
            <a:r>
              <a:rPr lang="en-US" sz="1200" dirty="0" smtClean="0"/>
              <a:t>, </a:t>
            </a:r>
            <a:r>
              <a:rPr lang="en-US" sz="1200" dirty="0" smtClean="0"/>
              <a:t>(</a:t>
            </a:r>
            <a:r>
              <a:rPr lang="en-US" sz="1200" dirty="0" smtClean="0"/>
              <a:t>ordered </a:t>
            </a:r>
            <a:r>
              <a:rPr lang="en-US" sz="1200" smtClean="0"/>
              <a:t>and </a:t>
            </a:r>
            <a:r>
              <a:rPr lang="en-US" sz="1200" smtClean="0"/>
              <a:t>unchangeable collection.)</a:t>
            </a:r>
            <a:endParaRPr lang="en-US" sz="1200" dirty="0" smtClean="0"/>
          </a:p>
          <a:p>
            <a:pPr lvl="1"/>
            <a:r>
              <a:rPr lang="en-US" sz="1200" dirty="0" smtClean="0"/>
              <a:t>range</a:t>
            </a:r>
          </a:p>
          <a:p>
            <a:r>
              <a:rPr lang="en-US" sz="1600" dirty="0" smtClean="0"/>
              <a:t>Mapping </a:t>
            </a:r>
            <a:r>
              <a:rPr lang="en-US" sz="1600" dirty="0" err="1" smtClean="0"/>
              <a:t>Type:dict</a:t>
            </a:r>
            <a:endParaRPr lang="en-US" sz="1600" dirty="0" smtClean="0"/>
          </a:p>
          <a:p>
            <a:r>
              <a:rPr lang="en-US" sz="1600" dirty="0" smtClean="0"/>
              <a:t>Set </a:t>
            </a:r>
            <a:r>
              <a:rPr lang="en-US" sz="1600" dirty="0" err="1" smtClean="0"/>
              <a:t>Types:set</a:t>
            </a:r>
            <a:r>
              <a:rPr lang="en-US" sz="1600" dirty="0" smtClean="0"/>
              <a:t>, </a:t>
            </a:r>
            <a:r>
              <a:rPr lang="en-US" sz="1600" dirty="0" err="1" smtClean="0"/>
              <a:t>frozenset</a:t>
            </a:r>
            <a:endParaRPr lang="en-US" sz="1600" dirty="0" smtClean="0"/>
          </a:p>
          <a:p>
            <a:r>
              <a:rPr lang="en-US" sz="1600" dirty="0" smtClean="0"/>
              <a:t>Boolean </a:t>
            </a:r>
            <a:r>
              <a:rPr lang="en-US" sz="1600" dirty="0" err="1" smtClean="0"/>
              <a:t>Type:bool</a:t>
            </a:r>
            <a:endParaRPr lang="en-US" sz="1600" dirty="0" smtClean="0"/>
          </a:p>
          <a:p>
            <a:r>
              <a:rPr lang="en-US" sz="1600" dirty="0" smtClean="0"/>
              <a:t>Binary </a:t>
            </a:r>
            <a:r>
              <a:rPr lang="en-US" sz="1600" dirty="0" err="1" smtClean="0"/>
              <a:t>Types:bytes</a:t>
            </a:r>
            <a:r>
              <a:rPr lang="en-US" sz="1600" dirty="0" smtClean="0"/>
              <a:t>, </a:t>
            </a:r>
            <a:r>
              <a:rPr lang="en-US" sz="1600" dirty="0" err="1" smtClean="0"/>
              <a:t>bytearray</a:t>
            </a:r>
            <a:r>
              <a:rPr lang="en-US" sz="1600" dirty="0" smtClean="0"/>
              <a:t>, </a:t>
            </a:r>
            <a:r>
              <a:rPr lang="en-US" sz="1600" dirty="0" err="1" smtClean="0"/>
              <a:t>memoryview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>
          <a:defRPr sz="2000" b="1" dirty="0">
            <a:solidFill>
              <a:srgbClr val="115EC7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847</TotalTime>
  <Words>471</Words>
  <Application>Microsoft Office PowerPoint</Application>
  <PresentationFormat>On-screen Show (4:3)</PresentationFormat>
  <Paragraphs>120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hi</dc:creator>
  <cp:lastModifiedBy>hi</cp:lastModifiedBy>
  <cp:revision>112</cp:revision>
  <dcterms:created xsi:type="dcterms:W3CDTF">2006-08-16T00:00:00Z</dcterms:created>
  <dcterms:modified xsi:type="dcterms:W3CDTF">2020-02-18T02:19:51Z</dcterms:modified>
</cp:coreProperties>
</file>