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1" r:id="rId7"/>
    <p:sldId id="266" r:id="rId8"/>
    <p:sldId id="267" r:id="rId9"/>
    <p:sldId id="262" r:id="rId10"/>
    <p:sldId id="268" r:id="rId11"/>
    <p:sldId id="263" r:id="rId12"/>
    <p:sldId id="264" r:id="rId13"/>
    <p:sldId id="265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Diamond (Siegel+Gale New York)" initials="JD(NY" lastIdx="12" clrIdx="0">
    <p:extLst>
      <p:ext uri="{19B8F6BF-5375-455C-9EA6-DF929625EA0E}">
        <p15:presenceInfo xmlns:p15="http://schemas.microsoft.com/office/powerpoint/2012/main" userId="S::jdiamond@siegelgale.com::62e71dd7-5b60-494b-af04-b2371e22b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454"/>
    <a:srgbClr val="FF9300"/>
    <a:srgbClr val="C00000"/>
    <a:srgbClr val="E6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099FF-8757-9D4C-805D-68AF2A6E07E3}" v="132" dt="2025-04-27T19:57:52.720"/>
  </p1510:revLst>
</p1510:revInfo>
</file>

<file path=ppt/tableStyles.xml><?xml version="1.0" encoding="utf-8"?>
<a:tblStyleLst xmlns:a="http://schemas.openxmlformats.org/drawingml/2006/main" def="{28BBFDBB-E172-454A-9ACE-7550A9B51D52}">
  <a:tblStyle styleId="{28BBFDBB-E172-454A-9ACE-7550A9B51D52}" styleName="BMS Table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/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firstRow>
  </a:tblStyle>
  <a:tblStyle styleId="{B9994FC0-9B6E-44D0-999B-C11AFF47B281}" styleName="BMS Table 2">
    <a:wholeTbl>
      <a:tcTxStyle>
        <a:fontRef idx="minor"/>
        <a:schemeClr val="tx1"/>
      </a:tcTxStyle>
      <a:tcStyle>
        <a:tcBdr>
          <a:left>
            <a:ln w="6350">
              <a:solidFill>
                <a:schemeClr val="tx1"/>
              </a:solidFill>
            </a:ln>
          </a:left>
          <a:right>
            <a:ln w="6350">
              <a:solidFill>
                <a:schemeClr val="tx1"/>
              </a:solidFill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635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</a:tcBdr>
      </a:tcStyle>
    </a:band1H>
    <a:band2H>
      <a:tcStyle>
        <a:tcBdr>
          <a:top>
            <a:ln>
              <a:noFill/>
            </a:ln>
          </a:top>
        </a:tcBdr>
        <a:fill>
          <a:solidFill>
            <a:srgbClr val="EEE7E7"/>
          </a:solidFill>
        </a:fill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top>
            <a:ln w="63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firstRow>
  </a:tblStyle>
  <a:tblStyle styleId="{889B7B81-3957-4A0F-9DFE-1E8E37215127}" styleName="BMS Table 3">
    <a:wholeTbl>
      <a:tcTxStyle>
        <a:fontRef idx="minor"/>
        <a:schemeClr val="tx1"/>
      </a:tcTxStyle>
      <a:tcStyle>
        <a:tcBdr>
          <a:left>
            <a:ln w="6350">
              <a:solidFill>
                <a:schemeClr val="tx1"/>
              </a:solidFill>
            </a:ln>
          </a:left>
          <a:right>
            <a:ln w="6350">
              <a:solidFill>
                <a:schemeClr val="tx1"/>
              </a:solidFill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6350">
              <a:solidFill>
                <a:schemeClr val="tx1"/>
              </a:solidFill>
            </a:ln>
          </a:insideV>
        </a:tcBdr>
        <a:fill>
          <a:noFill/>
        </a:fill>
      </a:tcStyle>
    </a:wholeTbl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top>
            <a:ln w="63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firstRow>
  </a:tblStyle>
  <a:tblStyle styleId="{31731B84-2FA6-499F-865B-335CF6031996}" styleName="BMS Table 4">
    <a:wholeTbl>
      <a:tcTxStyle>
        <a:fontRef idx="minor"/>
        <a:schemeClr val="tx1"/>
      </a:tcTxStyle>
      <a:tcStyle>
        <a:tcBdr>
          <a:left>
            <a:ln w="6350">
              <a:solidFill>
                <a:schemeClr val="tx1"/>
              </a:solidFill>
            </a:ln>
          </a:left>
          <a:right>
            <a:ln w="6350">
              <a:solidFill>
                <a:schemeClr val="tx1"/>
              </a:solidFill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635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</a:tcBdr>
        <a:fill>
          <a:solidFill>
            <a:srgbClr val="EEE7E7"/>
          </a:solidFill>
        </a:fill>
      </a:tcStyle>
    </a:band1H>
    <a:band2H>
      <a:tcStyle>
        <a:tcBdr>
          <a:top>
            <a:ln>
              <a:noFill/>
            </a:ln>
          </a:top>
        </a:tcBdr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</a:tcBdr>
      </a:tcStyle>
    </a:lastRow>
    <a:firstRow>
      <a:tcTxStyle b="on">
        <a:srgbClr val="BE2BBB"/>
      </a:tcTxStyle>
      <a:tcStyle>
        <a:tcBdr/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1" autoAdjust="0"/>
    <p:restoredTop sz="93420"/>
  </p:normalViewPr>
  <p:slideViewPr>
    <p:cSldViewPr snapToGrid="0" showGuides="1">
      <p:cViewPr varScale="1">
        <p:scale>
          <a:sx n="201" d="100"/>
          <a:sy n="201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5216"/>
    </p:cViewPr>
  </p:sorterViewPr>
  <p:notesViewPr>
    <p:cSldViewPr snapToGrid="0" showGuides="1">
      <p:cViewPr varScale="1">
        <p:scale>
          <a:sx n="166" d="100"/>
          <a:sy n="166" d="100"/>
        </p:scale>
        <p:origin x="54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6C0D1-008B-C245-AF1E-F6ADA8BEAF3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B8535-DC0F-AF47-A510-8461A80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spcBef>
        <a:spcPts val="600"/>
      </a:spcBef>
      <a:buFont typeface="Trebuchet MS" panose="020B0603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Hi, I’m [Your Name], and today I’m presenting my final project for CSCA 5622: Bank Customer Churn Prediction using supervised learning. Let’s dive into the problem, approach, and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4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Customer churn is a major issue for banks, costing millions annually. My project predicts churn using a Kaggle dataset with 10002 samples. The dataset has a class imbalance—only 20% of customers churn—and minor missing values, which we’ll address.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First, I preprocessed the data. I handled missing values by imputing Geography with ‘missing’ and numeric features with medians. To address the class imbalance, I used SMOTE to balance the training data. I also applied one-hot encoding for categorical features and scaled numeric features. This plot shows how Geography impacts churn, with Germany having a higher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I trained four models: Logistic Regression as a baseline, Random Forest with hyperparameter tuning, a Neural Network using GPU, and </a:t>
            </a:r>
            <a:r>
              <a:rPr lang="en-US" dirty="0" err="1"/>
              <a:t>CatBoost</a:t>
            </a:r>
            <a:r>
              <a:rPr lang="en-US" dirty="0"/>
              <a:t>, also with GPU, for its strength with categorical data. I used SMOTE for imbalance, GPU acceleration for efficiency, and dropout to reduce overfitting in the Neural Network. This Random Forest feature importance plot shows Age and </a:t>
            </a:r>
            <a:r>
              <a:rPr lang="en-US" dirty="0" err="1"/>
              <a:t>NumOfProducts</a:t>
            </a:r>
            <a:r>
              <a:rPr lang="en-US" dirty="0"/>
              <a:t> as key predictors.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Here are the results: </a:t>
            </a:r>
            <a:r>
              <a:rPr lang="en-US" dirty="0" err="1"/>
              <a:t>CatBoost</a:t>
            </a:r>
            <a:r>
              <a:rPr lang="en-US" dirty="0"/>
              <a:t> achieved the highest ROC-AUC of 0.87 and an F1-score of 0.62, followed closely by Random Forest and Neural Network at 0.86. Logistic Regression lagged at 0.77. This ROC curve comparison shows </a:t>
            </a:r>
            <a:r>
              <a:rPr lang="en-US" dirty="0" err="1"/>
              <a:t>CatBoost’s</a:t>
            </a:r>
            <a:r>
              <a:rPr lang="en-US" dirty="0"/>
              <a:t> superior performance, making it the best model for this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Using SHAP with </a:t>
            </a:r>
            <a:r>
              <a:rPr lang="en-US" dirty="0" err="1"/>
              <a:t>CatBoost</a:t>
            </a:r>
            <a:r>
              <a:rPr lang="en-US" dirty="0"/>
              <a:t>, I identified key churn drivers: Age, </a:t>
            </a:r>
            <a:r>
              <a:rPr lang="en-US" dirty="0" err="1"/>
              <a:t>NumOfProducts</a:t>
            </a:r>
            <a:r>
              <a:rPr lang="en-US" dirty="0"/>
              <a:t>, Tenure, and Geography, particularly Germany. This plot shows older customers in Germany with fewer products are at higher risk, providing actionable insights for banks to target retention efforts.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Thir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CD751A6-DDDE-8DE0-274F-CBA5367BDC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03251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D751A6-DDDE-8DE0-274F-CBA5367BD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vert="horz" anchor="t" anchorCtr="0"/>
          <a:lstStyle>
            <a:lvl1pPr algn="l">
              <a:defRPr sz="6000" b="0" spc="0" baseline="0"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cxnSp>
        <p:nvCxnSpPr>
          <p:cNvPr id="31" name="Line">
            <a:extLst>
              <a:ext uri="{FF2B5EF4-FFF2-40B4-BE49-F238E27FC236}">
                <a16:creationId xmlns:a16="http://schemas.microsoft.com/office/drawing/2014/main" id="{136FFFC6-0346-AF4B-964F-D99A996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25400" cap="rnd">
            <a:solidFill>
              <a:srgbClr val="59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778F7FB-D891-669F-B19B-2D4F52060F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5757" y="6446520"/>
            <a:ext cx="158435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  <p15:guide id="2" pos="5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897E-0A8E-D741-8E6E-5EAC5B1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FDC437D-ADA4-C54E-A6E7-9FD212DF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B7FADF4-2D3F-244E-8ACB-071917F98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BDD-ED71-A641-8DF3-070230D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6" y="362524"/>
            <a:ext cx="4413409" cy="907856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5D02-7D6B-6B49-9328-20CC6873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54481"/>
            <a:ext cx="6643052" cy="46224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7F70-1ED9-DA45-9135-6086616B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554481"/>
            <a:ext cx="4406265" cy="46224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554D1-2770-A440-ADA7-A3CFF260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650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BDD-ED71-A641-8DF3-070230D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6" y="362524"/>
            <a:ext cx="4413409" cy="907856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7F70-1ED9-DA45-9135-6086616B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554481"/>
            <a:ext cx="4406265" cy="46224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554D1-2770-A440-ADA7-A3CFF260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4B79F1-DB77-4E46-83DB-3FC17C68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54480"/>
            <a:ext cx="6643052" cy="46224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160409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64DB-D14A-2D4E-BC9B-0FA604F1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C3E60-2B1B-2043-8D32-05898268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5760" y="1554479"/>
            <a:ext cx="11460480" cy="4622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957BE4E-B52D-7249-825E-61F7E7984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96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DF973-DE1A-8A49-8991-DFB10C299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8433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45D00-30F1-314E-9796-6A3ED522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2015" y="365125"/>
            <a:ext cx="821048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A978DBF-7368-EC4A-99F1-06790811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120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8524240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C7A8D46-DE44-2444-BB06-DA24BD3A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79"/>
            <a:ext cx="5577840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79"/>
            <a:ext cx="5577840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E08FE6-5257-DA43-B956-3898F80EC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79"/>
            <a:ext cx="3618992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79"/>
            <a:ext cx="7539736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33A14AA-8D0B-AC40-9955-37FC1367F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 userDrawn="1">
          <p15:clr>
            <a:srgbClr val="FBAE40"/>
          </p15:clr>
        </p15:guide>
        <p15:guide id="2" pos="25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62248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AD9C53-ADE9-0247-97C6-7B5DC9F8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BD18-A65C-E64A-BB32-C2EB4A9B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25" y="1554479"/>
            <a:ext cx="7543799" cy="256032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0BC2-A6D3-3A47-8FB2-1E237638D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5" y="4343400"/>
            <a:ext cx="7543799" cy="128016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E4FAC-8F8D-BD46-B957-80222E314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960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62248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>
                <a:solidFill>
                  <a:srgbClr val="595454"/>
                </a:solidFill>
              </a:defRPr>
            </a:lvl2pPr>
            <a:lvl3pPr marL="457200">
              <a:defRPr>
                <a:solidFill>
                  <a:srgbClr val="595454"/>
                </a:solidFill>
              </a:defRPr>
            </a:lvl3pPr>
            <a:lvl4pPr marL="685800">
              <a:defRPr>
                <a:solidFill>
                  <a:srgbClr val="595454"/>
                </a:solidFill>
              </a:defRPr>
            </a:lvl4pPr>
            <a:lvl5pPr marL="914400">
              <a:defRPr>
                <a:solidFill>
                  <a:srgbClr val="595454"/>
                </a:solidFill>
              </a:defRPr>
            </a:lvl5pPr>
            <a:lvl6pPr marL="1143000">
              <a:defRPr>
                <a:solidFill>
                  <a:srgbClr val="595454"/>
                </a:solidFill>
              </a:defRPr>
            </a:lvl6pPr>
            <a:lvl7pPr marL="1371600">
              <a:defRPr>
                <a:solidFill>
                  <a:srgbClr val="595454"/>
                </a:solidFill>
              </a:defRPr>
            </a:lvl7pPr>
            <a:lvl8pPr marL="1600200">
              <a:defRPr>
                <a:solidFill>
                  <a:srgbClr val="595454"/>
                </a:solidFill>
              </a:defRPr>
            </a:lvl8pPr>
            <a:lvl9pPr marL="1828800">
              <a:defRPr>
                <a:solidFill>
                  <a:srgbClr val="595454"/>
                </a:solidFill>
              </a:defRPr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7E5A855-740B-9D45-BA93-765543BA6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FE78D03-2042-AB5C-13C1-948FAF7692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47196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FE78D03-2042-AB5C-13C1-948FAF7692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[Optional slide title]</a:t>
            </a:r>
          </a:p>
        </p:txBody>
      </p:sp>
      <p:sp>
        <p:nvSpPr>
          <p:cNvPr id="4" name="Quote">
            <a:extLst>
              <a:ext uri="{FF2B5EF4-FFF2-40B4-BE49-F238E27FC236}">
                <a16:creationId xmlns:a16="http://schemas.microsoft.com/office/drawing/2014/main" id="{398E39FE-76DD-EB47-9601-048CD5D34A50}"/>
              </a:ext>
            </a:extLst>
          </p:cNvPr>
          <p:cNvSpPr txBox="1"/>
          <p:nvPr userDrawn="1"/>
        </p:nvSpPr>
        <p:spPr>
          <a:xfrm>
            <a:off x="365761" y="1554479"/>
            <a:ext cx="45720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100000"/>
              <a:buFont typeface="Trebuchet MS"/>
              <a:buNone/>
            </a:pPr>
            <a:r>
              <a:rPr lang="en-US" sz="6000" b="0" dirty="0">
                <a:solidFill>
                  <a:srgbClr val="595454"/>
                </a:solidFill>
              </a:rPr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2960" y="1554479"/>
            <a:ext cx="8524240" cy="3429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quote.”]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8DA9817E-4A6F-8D45-83CB-AAE17B768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22960" y="5215942"/>
            <a:ext cx="2642616" cy="0"/>
          </a:xfrm>
          <a:prstGeom prst="line">
            <a:avLst/>
          </a:prstGeom>
          <a:ln w="28575" cap="rnd">
            <a:solidFill>
              <a:srgbClr val="595454"/>
            </a:solidFill>
          </a:ln>
        </p:spPr>
        <p:style>
          <a:lnRef idx="1">
            <a:srgbClr val="BE2BBB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2C350BF-B5C5-E44E-8003-E797842CD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1" y="5303519"/>
            <a:ext cx="2642616" cy="873427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59545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7C5E918-88C6-6547-9CAB-45885F8C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888" userDrawn="1">
          <p15:clr>
            <a:srgbClr val="FBAE40"/>
          </p15:clr>
        </p15:guide>
        <p15:guide id="3" pos="51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5D2E70D-DA06-3DB3-BB57-3D50FF8F1D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01681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D2E70D-DA06-3DB3-BB57-3D50FF8F1D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[Optional slide title]</a:t>
            </a:r>
          </a:p>
        </p:txBody>
      </p:sp>
      <p:sp>
        <p:nvSpPr>
          <p:cNvPr id="4" name="Quote">
            <a:extLst>
              <a:ext uri="{FF2B5EF4-FFF2-40B4-BE49-F238E27FC236}">
                <a16:creationId xmlns:a16="http://schemas.microsoft.com/office/drawing/2014/main" id="{398E39FE-76DD-EB47-9601-048CD5D34A50}"/>
              </a:ext>
            </a:extLst>
          </p:cNvPr>
          <p:cNvSpPr txBox="1"/>
          <p:nvPr userDrawn="1"/>
        </p:nvSpPr>
        <p:spPr>
          <a:xfrm>
            <a:off x="365761" y="1554479"/>
            <a:ext cx="45720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100000"/>
              <a:buFont typeface="Trebuchet MS"/>
              <a:buNone/>
            </a:pPr>
            <a:r>
              <a:rPr lang="en-US" sz="6000" b="0" dirty="0">
                <a:solidFill>
                  <a:srgbClr val="595454"/>
                </a:solidFill>
              </a:rPr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2960" y="1554479"/>
            <a:ext cx="8524240" cy="3429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quote.”]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8DA9817E-4A6F-8D45-83CB-AAE17B768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22960" y="5215942"/>
            <a:ext cx="2642616" cy="0"/>
          </a:xfrm>
          <a:prstGeom prst="line">
            <a:avLst/>
          </a:prstGeom>
          <a:ln w="28575" cap="rnd">
            <a:solidFill>
              <a:srgbClr val="595454"/>
            </a:solidFill>
          </a:ln>
        </p:spPr>
        <p:style>
          <a:lnRef idx="1">
            <a:srgbClr val="BE2BBB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2C350BF-B5C5-E44E-8003-E797842CD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1" y="5303519"/>
            <a:ext cx="2642616" cy="873443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59545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1676F7C-08DC-7641-8BAB-A5412990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888">
          <p15:clr>
            <a:srgbClr val="FBAE40"/>
          </p15:clr>
        </p15:guide>
        <p15:guide id="3" pos="51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43014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4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  <a:lvl2pPr>
              <a:defRPr>
                <a:solidFill>
                  <a:srgbClr val="595454"/>
                </a:solidFill>
              </a:defRPr>
            </a:lvl2pPr>
            <a:lvl3pPr>
              <a:defRPr>
                <a:solidFill>
                  <a:srgbClr val="595454"/>
                </a:solidFill>
              </a:defRPr>
            </a:lvl3pPr>
            <a:lvl4pPr>
              <a:defRPr>
                <a:solidFill>
                  <a:srgbClr val="595454"/>
                </a:solidFill>
              </a:defRPr>
            </a:lvl4pPr>
            <a:lvl5pPr>
              <a:defRPr>
                <a:solidFill>
                  <a:srgbClr val="59545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2E0263C-AF75-9144-8035-823727C18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B340F80-EDD9-EE08-E5B9-38D2D629DD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30801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340F80-EDD9-EE08-E5B9-38D2D629D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3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  <a:lvl2pPr>
              <a:defRPr>
                <a:solidFill>
                  <a:srgbClr val="595454"/>
                </a:solidFill>
              </a:defRPr>
            </a:lvl2pPr>
            <a:lvl3pPr>
              <a:defRPr>
                <a:solidFill>
                  <a:srgbClr val="595454"/>
                </a:solidFill>
              </a:defRPr>
            </a:lvl3pPr>
            <a:lvl4pPr>
              <a:defRPr>
                <a:solidFill>
                  <a:srgbClr val="595454"/>
                </a:solidFill>
              </a:defRPr>
            </a:lvl4pPr>
            <a:lvl5pPr>
              <a:defRPr>
                <a:solidFill>
                  <a:srgbClr val="59545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189944"/>
            <a:ext cx="6096000" cy="315468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4368DD5-6CE0-7040-855A-C47BE4E8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CE01B273-52B4-644E-BE1E-C9FF3D5670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142041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41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2D4C165-1F18-551B-B7F4-F84C5E7312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29187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D4C165-1F18-551B-B7F4-F84C5E731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3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  <a:lvl2pPr>
              <a:defRPr>
                <a:solidFill>
                  <a:srgbClr val="595454"/>
                </a:solidFill>
              </a:defRPr>
            </a:lvl2pPr>
            <a:lvl3pPr>
              <a:defRPr>
                <a:solidFill>
                  <a:srgbClr val="595454"/>
                </a:solidFill>
              </a:defRPr>
            </a:lvl3pPr>
            <a:lvl4pPr>
              <a:defRPr>
                <a:solidFill>
                  <a:srgbClr val="595454"/>
                </a:solidFill>
              </a:defRPr>
            </a:lvl4pPr>
            <a:lvl5pPr>
              <a:defRPr>
                <a:solidFill>
                  <a:srgbClr val="59545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187761"/>
            <a:ext cx="3017520" cy="315468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8384" y="3187761"/>
            <a:ext cx="3023616" cy="315468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FBA7831-CE4A-8B47-A09C-42F50E4A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E0257BD-52E0-124F-9942-D31D6B19CA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142041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0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142041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8384" y="3187761"/>
            <a:ext cx="3023616" cy="155448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8384" y="4787961"/>
            <a:ext cx="3023616" cy="155448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3B3DE9E-1D19-2048-9CF4-DB541F1B0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ABCF2B5-3D88-BF44-9848-3D528B625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187761"/>
            <a:ext cx="3017520" cy="315468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2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3621024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19"/>
            <a:ext cx="3621024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85171" y="1552575"/>
            <a:ext cx="3621024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85488" y="3474719"/>
            <a:ext cx="3621024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5216" y="1552575"/>
            <a:ext cx="3621024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5216" y="3474719"/>
            <a:ext cx="3621024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BF6265C-B078-4449-867E-2F1C1841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 userDrawn="1">
          <p15:clr>
            <a:srgbClr val="FBAE40"/>
          </p15:clr>
        </p15:guide>
        <p15:guide id="2" pos="2512" userDrawn="1">
          <p15:clr>
            <a:srgbClr val="FBAE40"/>
          </p15:clr>
        </p15:guide>
        <p15:guide id="5" pos="4982" userDrawn="1">
          <p15:clr>
            <a:srgbClr val="FBAE40"/>
          </p15:clr>
        </p15:guide>
        <p15:guide id="6" pos="5168" userDrawn="1">
          <p15:clr>
            <a:srgbClr val="FBAE40"/>
          </p15:clr>
        </p15:guide>
        <p15:guide id="7" orient="horz" pos="2074">
          <p15:clr>
            <a:srgbClr val="FBAE40"/>
          </p15:clr>
        </p15:guide>
        <p15:guide id="8" orient="horz" pos="21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E01205C-D741-174F-BB24-5D5F56542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 userDrawn="1">
          <p15:clr>
            <a:srgbClr val="FBAE40"/>
          </p15:clr>
        </p15:guide>
        <p15:guide id="8" orient="horz" pos="21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1AC5C5B-700F-1D4C-9B62-A2B06777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25F-DFD3-5640-832B-568F0330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554481"/>
            <a:ext cx="7540371" cy="25603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9908D-DB90-9946-B9CC-AB5F9067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5" y="4343399"/>
            <a:ext cx="7540371" cy="12801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9606C9-4D48-1F4F-A043-8A38AC89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F2E4E41-3F45-E848-9F71-F6F8486B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4C702F-0400-BB49-BFB6-9371AB98D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844084" y="1554480"/>
            <a:ext cx="7064841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95454"/>
                </a:solidFill>
              </a:rPr>
              <a:t>Thank you</a:t>
            </a:r>
          </a:p>
        </p:txBody>
      </p:sp>
      <p:sp>
        <p:nvSpPr>
          <p:cNvPr id="65" name="Slide Number Placeholder 3">
            <a:extLst>
              <a:ext uri="{FF2B5EF4-FFF2-40B4-BE49-F238E27FC236}">
                <a16:creationId xmlns:a16="http://schemas.microsoft.com/office/drawing/2014/main" id="{0E6E0F27-4DFF-E94E-9464-12770D9E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Line">
            <a:extLst>
              <a:ext uri="{FF2B5EF4-FFF2-40B4-BE49-F238E27FC236}">
                <a16:creationId xmlns:a16="http://schemas.microsoft.com/office/drawing/2014/main" id="{8664967B-F28A-2B61-86F5-79F90FD03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25400" cap="rnd">
            <a:solidFill>
              <a:srgbClr val="59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E8D469-5888-DC0E-21D9-F3FF8F160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57" y="6446520"/>
            <a:ext cx="158435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hir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DF5C4D3-C5D6-1C42-9EC6-C8BA2A34AF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215" y="0"/>
            <a:ext cx="3986785" cy="6857999"/>
          </a:xfr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316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  <p15:guide id="2" pos="51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1" y="365760"/>
            <a:ext cx="5428488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5428489" cy="256032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297680"/>
            <a:ext cx="5428488" cy="36576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 b="1"/>
            </a:lvl1pPr>
            <a:lvl2pPr marL="0" indent="0" algn="l">
              <a:spcBef>
                <a:spcPts val="0"/>
              </a:spcBef>
              <a:buNone/>
              <a:defRPr sz="1600"/>
            </a:lvl2pPr>
            <a:lvl3pPr marL="0" indent="0" algn="l">
              <a:spcBef>
                <a:spcPts val="0"/>
              </a:spcBef>
              <a:buNone/>
              <a:defRPr sz="1600"/>
            </a:lvl3pPr>
            <a:lvl4pPr marL="0" indent="0" algn="l">
              <a:spcBef>
                <a:spcPts val="0"/>
              </a:spcBef>
              <a:buNone/>
              <a:defRPr sz="1600"/>
            </a:lvl4pPr>
            <a:lvl5pPr marL="0" indent="0" algn="l">
              <a:spcBef>
                <a:spcPts val="0"/>
              </a:spcBef>
              <a:buNone/>
              <a:defRPr sz="1600"/>
            </a:lvl5pPr>
            <a:lvl6pPr marL="0" indent="0" algn="l">
              <a:spcBef>
                <a:spcPts val="0"/>
              </a:spcBef>
              <a:buNone/>
              <a:defRPr sz="1600"/>
            </a:lvl6pPr>
            <a:lvl7pPr marL="0" indent="0" algn="l">
              <a:spcBef>
                <a:spcPts val="0"/>
              </a:spcBef>
              <a:buNone/>
              <a:defRPr sz="1600"/>
            </a:lvl7pPr>
            <a:lvl8pPr marL="0" indent="0" algn="l">
              <a:spcBef>
                <a:spcPts val="0"/>
              </a:spcBef>
              <a:buNone/>
              <a:defRPr sz="1600"/>
            </a:lvl8pPr>
            <a:lvl9pPr marL="0" indent="0" algn="l">
              <a:spcBef>
                <a:spcPts val="0"/>
              </a:spcBef>
              <a:buNone/>
              <a:defRPr sz="16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8" y="4800600"/>
            <a:ext cx="5428488" cy="5943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  <a:lvl3pPr marL="0" indent="0">
              <a:spcBef>
                <a:spcPts val="0"/>
              </a:spcBef>
              <a:buNone/>
              <a:defRPr sz="1600" b="0"/>
            </a:lvl3pPr>
            <a:lvl4pPr marL="0" indent="0">
              <a:spcBef>
                <a:spcPts val="0"/>
              </a:spcBef>
              <a:buNone/>
              <a:defRPr sz="1600" b="0"/>
            </a:lvl4pPr>
            <a:lvl5pPr marL="0" indent="0">
              <a:spcBef>
                <a:spcPts val="0"/>
              </a:spcBef>
              <a:buNone/>
              <a:defRPr sz="1600" b="0"/>
            </a:lvl5pPr>
            <a:lvl6pPr marL="0" indent="0">
              <a:spcBef>
                <a:spcPts val="0"/>
              </a:spcBef>
              <a:buNone/>
              <a:defRPr sz="1600" b="0"/>
            </a:lvl6pPr>
            <a:lvl7pPr marL="0" indent="0">
              <a:spcBef>
                <a:spcPts val="0"/>
              </a:spcBef>
              <a:buNone/>
              <a:defRPr sz="1600" b="0"/>
            </a:lvl7pPr>
            <a:lvl8pPr marL="0" indent="0">
              <a:spcBef>
                <a:spcPts val="0"/>
              </a:spcBef>
              <a:buNone/>
              <a:defRPr sz="1600" b="0"/>
            </a:lvl8pPr>
            <a:lvl9pPr marL="0" indent="0">
              <a:spcBef>
                <a:spcPts val="0"/>
              </a:spcBef>
              <a:buNone/>
              <a:defRPr sz="1600"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DF5C4D3-C5D6-1C42-9EC6-C8BA2A34AF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7999"/>
          </a:xfr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674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5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D0E3932-110F-D547-9271-DA8D789A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FEC3-E204-2E43-A02A-E713210E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4"/>
            <a:ext cx="11460480" cy="9052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48C6-9C3B-A446-A3D7-6426A3B1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11460480" cy="462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6BF2920-C537-9545-8986-82B42C19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4B91-4729-164E-9C1C-B2BE5772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669C-C8AD-5E45-9EA2-3442DE643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5654040" cy="462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3967C-4251-8C4F-880E-BACAC9DB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4480"/>
            <a:ext cx="5654040" cy="462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F75E3A6-289D-ED44-86FF-B56F54534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E378-C51F-1F44-A937-4D1DEE92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14" y="365125"/>
            <a:ext cx="11460825" cy="9052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BFAC-1290-C849-8645-2BC1B704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616" y="1554481"/>
            <a:ext cx="5638959" cy="42048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41DD-8893-F547-91B1-951F40B8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616" y="1974969"/>
            <a:ext cx="5638959" cy="4201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82CA7-3B6D-2949-9A42-BDDC85FBE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554481"/>
            <a:ext cx="5638959" cy="42048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A4CC-9A23-2341-9831-DBB5142E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974969"/>
            <a:ext cx="5638959" cy="42019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6744370-6A60-8845-87EA-0C36A1117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67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B9DD051-0776-C3C2-DA08-2BAAA0AD82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899293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7772400" imgH="10058400" progId="TCLayout.ActiveDocument.1">
                  <p:embed/>
                </p:oleObj>
              </mc:Choice>
              <mc:Fallback>
                <p:oleObj name="think-cell Slide" r:id="rId3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9DD051-0776-C3C2-DA08-2BAAA0AD82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E9F1-2FF7-0C46-90A1-8590F929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E04BC24-1E9D-064D-B971-4A6BE370D47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ADDD3-2F02-3249-9533-6DB0A611D1A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5760" y="365124"/>
            <a:ext cx="11460480" cy="90525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E47E4E2C-262A-7021-8019-463E32A8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25400" cap="rnd">
            <a:solidFill>
              <a:srgbClr val="59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FEAB8-83AE-4177-B3A1-E2474E39B969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365757" y="6446520"/>
            <a:ext cx="158435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8" r:id="rId3"/>
    <p:sldLayoutId id="2147483711" r:id="rId4"/>
    <p:sldLayoutId id="2147483724" r:id="rId5"/>
    <p:sldLayoutId id="2147483700" r:id="rId6"/>
    <p:sldLayoutId id="2147483727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8" r:id="rId13"/>
    <p:sldLayoutId id="2147483735" r:id="rId14"/>
    <p:sldLayoutId id="2147483736" r:id="rId15"/>
    <p:sldLayoutId id="2147483650" r:id="rId16"/>
    <p:sldLayoutId id="2147483652" r:id="rId17"/>
    <p:sldLayoutId id="2147483660" r:id="rId18"/>
    <p:sldLayoutId id="2147483694" r:id="rId19"/>
    <p:sldLayoutId id="2147483710" r:id="rId20"/>
    <p:sldLayoutId id="2147483713" r:id="rId21"/>
    <p:sldLayoutId id="2147483715" r:id="rId22"/>
    <p:sldLayoutId id="2147483690" r:id="rId23"/>
    <p:sldLayoutId id="2147483691" r:id="rId24"/>
    <p:sldLayoutId id="2147483692" r:id="rId25"/>
    <p:sldLayoutId id="2147483693" r:id="rId26"/>
    <p:sldLayoutId id="2147483714" r:id="rId27"/>
    <p:sldLayoutId id="2147483698" r:id="rId28"/>
    <p:sldLayoutId id="2147483695" r:id="rId29"/>
    <p:sldLayoutId id="2147483654" r:id="rId30"/>
    <p:sldLayoutId id="2147483697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9545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95454"/>
        </a:buClr>
        <a:buFont typeface="Arial" panose="020B0604020202020204" pitchFamily="34" charset="0"/>
        <a:buChar char="•"/>
        <a:defRPr sz="2400" kern="1200">
          <a:solidFill>
            <a:srgbClr val="59545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95454"/>
        </a:buClr>
        <a:buFont typeface="Wingdings" pitchFamily="2" charset="2"/>
        <a:buChar char="§"/>
        <a:defRPr sz="2000" kern="1200">
          <a:solidFill>
            <a:srgbClr val="59545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rgbClr val="59545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95454"/>
        </a:buClr>
        <a:buFont typeface="Wingdings" pitchFamily="2" charset="2"/>
        <a:buChar char="§"/>
        <a:defRPr sz="1800" kern="1200">
          <a:solidFill>
            <a:srgbClr val="59545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95454"/>
        </a:buClr>
        <a:buFont typeface="Wingdings" pitchFamily="2" charset="2"/>
        <a:buChar char="§"/>
        <a:defRPr sz="1800" kern="1200">
          <a:solidFill>
            <a:srgbClr val="5954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978" userDrawn="1">
          <p15:clr>
            <a:srgbClr val="F26B43"/>
          </p15:clr>
        </p15:guide>
        <p15:guide id="5" orient="horz" pos="38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34.png"/><Relationship Id="rId5" Type="http://schemas.openxmlformats.org/officeDocument/2006/relationships/hyperlink" Target="https://github.com/aimlgpu/CSCA5622-Final-BankChurn" TargetMode="External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hyperlink" Target="https://www.kaggle.com/datasets/shubhammeshram579/bank-customer-churn-prediction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4D3FD60-86E4-8E14-3BFE-7A937E6BDF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47558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D3FD60-86E4-8E14-3BFE-7A937E6BD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CE3DD7-7DF1-6B48-93D9-9203C50F5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CSCA 5622 Introduction to Machine Learning: Supervised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27E04-E675-7A42-A953-F9D9B0A1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554480"/>
            <a:ext cx="9179684" cy="256032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Bank Customer Churn Prediction Using Supervised Learning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D6D355-D8E8-EF4E-80EA-25F434709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 Apr 2025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002FB-863E-A44C-9EE6-05DC57003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Molly 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95FE0-E823-E5B7-41EA-18FFD6EC04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91" t="17600" r="5731" b="21141"/>
          <a:stretch/>
        </p:blipFill>
        <p:spPr>
          <a:xfrm>
            <a:off x="7224138" y="4502667"/>
            <a:ext cx="4602104" cy="15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4864932-0C53-B611-FCAA-D789BF564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792769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A63077-8F0B-ED65-1D62-51F178BB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4AB3-A1BD-6CE4-237A-4AB017DE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393014" cy="46224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</a:t>
            </a:r>
          </a:p>
          <a:p>
            <a:pPr marL="457200" lvl="1"/>
            <a:r>
              <a:rPr lang="en-US" b="1" i="1" dirty="0" err="1">
                <a:solidFill>
                  <a:srgbClr val="C00000"/>
                </a:solidFill>
              </a:rPr>
              <a:t>CatBoost</a:t>
            </a:r>
            <a:r>
              <a:rPr lang="en-US" b="1" i="1" dirty="0">
                <a:solidFill>
                  <a:srgbClr val="C00000"/>
                </a:solidFill>
              </a:rPr>
              <a:t> (ROC-AUC 0.87) </a:t>
            </a:r>
            <a:r>
              <a:rPr lang="en-US" dirty="0"/>
              <a:t>excels in predicting churn, with actionable insights via SHAP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Impact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Enables banks to save $10M–$500M </a:t>
            </a:r>
            <a:br>
              <a:rPr lang="en-US" dirty="0"/>
            </a:br>
            <a:r>
              <a:rPr lang="en-US" dirty="0"/>
              <a:t>annually through targeted retention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Incorporate transaction data </a:t>
            </a:r>
            <a:br>
              <a:rPr lang="en-US" dirty="0"/>
            </a:br>
            <a:r>
              <a:rPr lang="en-US" dirty="0"/>
              <a:t>with LSTM models</a:t>
            </a:r>
          </a:p>
          <a:p>
            <a:pPr marL="457200" lvl="1"/>
            <a:r>
              <a:rPr lang="en-US" dirty="0"/>
              <a:t>Deploy </a:t>
            </a:r>
            <a:r>
              <a:rPr lang="en-US" dirty="0" err="1"/>
              <a:t>CatBoost</a:t>
            </a:r>
            <a:r>
              <a:rPr lang="en-US" dirty="0"/>
              <a:t> via Flask API </a:t>
            </a:r>
            <a:br>
              <a:rPr lang="en-US" dirty="0"/>
            </a:br>
            <a:r>
              <a:rPr lang="en-US" dirty="0"/>
              <a:t>for real-time prediction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3FB5-64AD-91E3-C661-9A9795F5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B4D5B-741A-D826-B7E6-732381D73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739" y="1694558"/>
            <a:ext cx="5356501" cy="4343400"/>
          </a:xfrm>
          <a:prstGeom prst="rect">
            <a:avLst/>
          </a:prstGeom>
          <a:ln>
            <a:solidFill>
              <a:srgbClr val="595454"/>
            </a:solidFill>
          </a:ln>
        </p:spPr>
      </p:pic>
    </p:spTree>
    <p:extLst>
      <p:ext uri="{BB962C8B-B14F-4D97-AF65-F5344CB8AC3E}">
        <p14:creationId xmlns:p14="http://schemas.microsoft.com/office/powerpoint/2010/main" val="13766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30A615F-ED98-2DF6-BF44-BAB14845DF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69390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6B47DD-E4C1-8F7E-3ACD-EBE6FBF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D77A-9CB6-3235-63DB-73A7C676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Link to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17D0C-FC08-EF91-0330-02E6F7EE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BCFE5-B83A-140B-1B86-8471D0A2F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840" y="167973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7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D073D-2C68-3645-B19C-B3DF0B68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6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E07B2A0-A517-C5D5-CA7D-D4DB83F4F5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83756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B25A8A0-D216-0226-5342-D85E5B03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3CA6-7B01-F0C3-FAB3-782C3EB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</a:t>
            </a:r>
          </a:p>
          <a:p>
            <a:pPr marL="457200" lvl="1"/>
            <a:r>
              <a:rPr lang="en-US" dirty="0"/>
              <a:t>Predict whether a bank customer will churn (close their account)—a binary classification problem</a:t>
            </a:r>
          </a:p>
          <a:p>
            <a:r>
              <a:rPr lang="en-US" b="1" dirty="0"/>
              <a:t>Why</a:t>
            </a:r>
          </a:p>
          <a:p>
            <a:pPr marL="457200" lvl="1"/>
            <a:r>
              <a:rPr lang="en-US" dirty="0"/>
              <a:t>Churn costs banks millions annually</a:t>
            </a:r>
            <a:br>
              <a:rPr lang="en-US" dirty="0"/>
            </a:br>
            <a:r>
              <a:rPr lang="en-US" dirty="0"/>
              <a:t>Retaining high-value clients can save $10M–$500M by 2025 (estimated)</a:t>
            </a:r>
          </a:p>
          <a:p>
            <a:r>
              <a:rPr lang="en-US" b="1" dirty="0"/>
              <a:t>Dataset</a:t>
            </a:r>
            <a:endParaRPr lang="en-US" dirty="0"/>
          </a:p>
          <a:p>
            <a:pPr marL="457200"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Bank Customer Churn Prediction</a:t>
            </a:r>
            <a:r>
              <a:rPr lang="en-US" dirty="0"/>
              <a:t> dataset</a:t>
            </a:r>
          </a:p>
          <a:p>
            <a:pPr marL="457200" lvl="1"/>
            <a:r>
              <a:rPr lang="en-US" dirty="0"/>
              <a:t>10,002 samples</a:t>
            </a:r>
          </a:p>
          <a:p>
            <a:pPr marL="457200" lvl="1"/>
            <a:r>
              <a:rPr lang="en-US" dirty="0"/>
              <a:t>10 features (8 numeric, 2 categorical)</a:t>
            </a:r>
          </a:p>
          <a:p>
            <a:r>
              <a:rPr lang="en-US" b="1" dirty="0"/>
              <a:t>Challenge</a:t>
            </a:r>
          </a:p>
          <a:p>
            <a:pPr marL="457200" lvl="1"/>
            <a:r>
              <a:rPr lang="en-US" dirty="0"/>
              <a:t>Class imbalance (~20% churn), missing values (e.g., Geography: 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31624-201F-2589-B8B7-583BDD86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09683E5-FDD6-43C0-252C-AE3B098456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8136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B37E5C8-9A38-F9B3-0542-34BD0B4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Approach: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A7ED-5829-DF71-E72A-DF6C4C8A5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endParaRPr lang="en-US" dirty="0"/>
          </a:p>
          <a:p>
            <a:pPr marL="457200" lvl="1"/>
            <a:r>
              <a:rPr lang="en-US" dirty="0"/>
              <a:t>Handle missing values: Impute Geography </a:t>
            </a:r>
            <a:br>
              <a:rPr lang="en-US" dirty="0"/>
            </a:br>
            <a:r>
              <a:rPr lang="en-US" dirty="0"/>
              <a:t>with ‘missing’, numeric features with median</a:t>
            </a:r>
          </a:p>
          <a:p>
            <a:pPr marL="457200" lvl="1"/>
            <a:r>
              <a:rPr lang="en-US" dirty="0"/>
              <a:t>Address imbalance: Apply SMOTE to balance training data (50/50)</a:t>
            </a:r>
          </a:p>
          <a:p>
            <a:pPr marL="457200" lvl="1"/>
            <a:r>
              <a:rPr lang="en-US" dirty="0"/>
              <a:t>Encode categorical features </a:t>
            </a:r>
            <a:br>
              <a:rPr lang="en-US" dirty="0"/>
            </a:br>
            <a:r>
              <a:rPr lang="en-US" dirty="0"/>
              <a:t>(Geography, Gender) with one-hot encoding</a:t>
            </a:r>
          </a:p>
          <a:p>
            <a:pPr marL="457200" lvl="1"/>
            <a:r>
              <a:rPr lang="en-US" dirty="0"/>
              <a:t>Scale numeric features using </a:t>
            </a:r>
            <a:r>
              <a:rPr lang="en-US" dirty="0" err="1"/>
              <a:t>StandardScaler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model compatibility</a:t>
            </a:r>
          </a:p>
          <a:p>
            <a:r>
              <a:rPr lang="en-US" b="1" dirty="0"/>
              <a:t>Outcome</a:t>
            </a:r>
            <a:endParaRPr lang="en-US" dirty="0"/>
          </a:p>
          <a:p>
            <a:pPr marL="457200" lvl="1"/>
            <a:r>
              <a:rPr lang="en-US" dirty="0"/>
              <a:t>Prepared data for modeling with </a:t>
            </a:r>
            <a:br>
              <a:rPr lang="en-US" dirty="0"/>
            </a:br>
            <a:r>
              <a:rPr lang="en-US" dirty="0"/>
              <a:t>balanced classes and normalized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DC06-8ECE-0B69-AEFB-FECE0BDA4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Content Placeholder 1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AA09C01-186B-EF56-BF06-D5CE86A34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172200" y="2098477"/>
            <a:ext cx="5654675" cy="3534171"/>
          </a:xfrm>
          <a:prstGeom prst="rect">
            <a:avLst/>
          </a:prstGeom>
          <a:ln>
            <a:solidFill>
              <a:srgbClr val="595454"/>
            </a:solidFill>
          </a:ln>
        </p:spPr>
      </p:pic>
    </p:spTree>
    <p:extLst>
      <p:ext uri="{BB962C8B-B14F-4D97-AF65-F5344CB8AC3E}">
        <p14:creationId xmlns:p14="http://schemas.microsoft.com/office/powerpoint/2010/main" val="20577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D74E9C9-E66A-93C2-4C1D-0BE168563C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744246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30BC512-88D4-7393-A9CA-EFEFA562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Numeric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3503-3441-DD79-A2CC-872BCCB57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561663" cy="4622483"/>
          </a:xfrm>
        </p:spPr>
        <p:txBody>
          <a:bodyPr/>
          <a:lstStyle/>
          <a:p>
            <a:r>
              <a:rPr lang="en-US" dirty="0"/>
              <a:t>Age is skewed right</a:t>
            </a:r>
          </a:p>
          <a:p>
            <a:pPr marL="457200" lvl="1"/>
            <a:r>
              <a:rPr lang="en-US" dirty="0"/>
              <a:t>suggesting a potential </a:t>
            </a:r>
            <a:br>
              <a:rPr lang="en-US" dirty="0"/>
            </a:br>
            <a:r>
              <a:rPr lang="en-US" dirty="0"/>
              <a:t>log-transformation to normalize it for modeling</a:t>
            </a:r>
          </a:p>
          <a:p>
            <a:pPr marL="457200" lvl="1"/>
            <a:endParaRPr lang="en-US" dirty="0"/>
          </a:p>
          <a:p>
            <a:r>
              <a:rPr lang="en-US" dirty="0"/>
              <a:t>Balance is bimodal</a:t>
            </a:r>
          </a:p>
          <a:p>
            <a:pPr marL="457200" lvl="1"/>
            <a:r>
              <a:rPr lang="en-US" dirty="0"/>
              <a:t>large peak at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3DD5-9ED2-2879-7A7B-5FA48817A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5304-4B42-56DB-05E4-4943BD08F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44910-BD7E-991F-E415-4484A07E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100" y="1554480"/>
            <a:ext cx="6958140" cy="4622483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0342E-E71B-6B2A-D201-364F4AD6B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514" y="4238083"/>
            <a:ext cx="3073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AE579D9-9EB0-9B52-6C90-A06FC8FB08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6866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829496-B26C-248D-52DF-DA1A461D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63AC-7188-DAEF-ACAD-524A4A0BA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554480"/>
            <a:ext cx="5495393" cy="4622483"/>
          </a:xfrm>
        </p:spPr>
        <p:txBody>
          <a:bodyPr/>
          <a:lstStyle/>
          <a:p>
            <a:r>
              <a:rPr lang="en-US" dirty="0"/>
              <a:t>Weak positive correlation between </a:t>
            </a:r>
            <a:br>
              <a:rPr lang="en-US" dirty="0"/>
            </a:br>
            <a:r>
              <a:rPr lang="en-US" dirty="0"/>
              <a:t>Age and Exited (0.03)</a:t>
            </a:r>
          </a:p>
          <a:p>
            <a:pPr marL="457200" lvl="1"/>
            <a:r>
              <a:rPr lang="en-US" dirty="0"/>
              <a:t>Age’s predictive power evident from the box plot</a:t>
            </a:r>
          </a:p>
          <a:p>
            <a:r>
              <a:rPr lang="en-US" dirty="0"/>
              <a:t>No strong multicollinearity is observed among numeric features</a:t>
            </a:r>
          </a:p>
          <a:p>
            <a:pPr marL="457200" lvl="1"/>
            <a:r>
              <a:rPr lang="en-US" dirty="0"/>
              <a:t>All can be retained for 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2DCC-660E-E497-BB10-BCE17801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672F7-F48E-2617-4920-ACBCA712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069" y="1554479"/>
            <a:ext cx="5420170" cy="4622484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51B21-E8B4-0CC7-80C0-752433710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80" y="3776183"/>
            <a:ext cx="3501730" cy="2400780"/>
          </a:xfrm>
          <a:prstGeom prst="rect">
            <a:avLst/>
          </a:prstGeom>
          <a:ln>
            <a:solidFill>
              <a:srgbClr val="595454"/>
            </a:solidFill>
          </a:ln>
        </p:spPr>
      </p:pic>
    </p:spTree>
    <p:extLst>
      <p:ext uri="{BB962C8B-B14F-4D97-AF65-F5344CB8AC3E}">
        <p14:creationId xmlns:p14="http://schemas.microsoft.com/office/powerpoint/2010/main" val="186940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240FDA8-6807-B66D-E8BC-6F3789FDB4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40772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63136C-E102-DEE2-C483-DC1FABFC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Approach: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BB51-DDD4-F3EC-D11A-9B98B3D64E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</a:t>
            </a:r>
            <a:r>
              <a:rPr lang="en-US" dirty="0"/>
              <a:t>: 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Logistic Regression: Baseline linear model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Random Forest: Non-linear ensemble with hyperparameter tuning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Neural Network: Deep learning with GPU (64/32/1 layers, dropout)</a:t>
            </a:r>
          </a:p>
          <a:p>
            <a:pPr marL="457200" lvl="1">
              <a:lnSpc>
                <a:spcPct val="100000"/>
              </a:lnSpc>
            </a:pPr>
            <a:r>
              <a:rPr lang="en-US" dirty="0" err="1"/>
              <a:t>CatBoost</a:t>
            </a:r>
            <a:r>
              <a:rPr lang="en-US" dirty="0"/>
              <a:t>: Gradient boosting with GPU, optimized for categorical data, SHAP for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Techniques</a:t>
            </a:r>
            <a:r>
              <a:rPr lang="en-US" dirty="0"/>
              <a:t>: 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SMOTE for imbalance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GPU acceleration for Neural Network and </a:t>
            </a:r>
            <a:r>
              <a:rPr lang="en-US" dirty="0" err="1"/>
              <a:t>CatBoost</a:t>
            </a:r>
            <a:endParaRPr lang="en-US" dirty="0"/>
          </a:p>
          <a:p>
            <a:pPr marL="457200" lvl="1">
              <a:lnSpc>
                <a:spcPct val="100000"/>
              </a:lnSpc>
            </a:pPr>
            <a:r>
              <a:rPr lang="en-US" dirty="0"/>
              <a:t>Dropout to reduce overfitting in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0AFD-AB38-2769-6FC5-2DEA038F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CA7EF-692C-C288-264B-7137398D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527" y="2227635"/>
            <a:ext cx="5790713" cy="3274330"/>
          </a:xfrm>
          <a:prstGeom prst="rect">
            <a:avLst/>
          </a:prstGeom>
          <a:ln>
            <a:solidFill>
              <a:srgbClr val="595454"/>
            </a:solidFill>
          </a:ln>
        </p:spPr>
      </p:pic>
    </p:spTree>
    <p:extLst>
      <p:ext uri="{BB962C8B-B14F-4D97-AF65-F5344CB8AC3E}">
        <p14:creationId xmlns:p14="http://schemas.microsoft.com/office/powerpoint/2010/main" val="155148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BBA2A8F-1D70-1600-3DD4-9E411BCC76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66287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D81083-9A0D-36B7-AA99-3CF649FE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Comparison: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080DB-49E4-BB78-3090-49B2F5A2E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54880-2401-5A52-87A5-5E9EF71119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94" r="41639"/>
          <a:stretch/>
        </p:blipFill>
        <p:spPr>
          <a:xfrm>
            <a:off x="906780" y="4200832"/>
            <a:ext cx="4572000" cy="1976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92BE2-9B21-A824-ADAB-114A39A4BF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55"/>
          <a:stretch/>
        </p:blipFill>
        <p:spPr>
          <a:xfrm>
            <a:off x="906780" y="1904569"/>
            <a:ext cx="4572000" cy="1946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DB734-4F30-48B7-7FA9-A4EC90C9A83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156"/>
          <a:stretch/>
        </p:blipFill>
        <p:spPr>
          <a:xfrm>
            <a:off x="6713220" y="4259789"/>
            <a:ext cx="4572000" cy="1917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39F69C-CBF9-E6EA-FD6E-9D361B907D8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986"/>
          <a:stretch/>
        </p:blipFill>
        <p:spPr>
          <a:xfrm>
            <a:off x="6713220" y="1904569"/>
            <a:ext cx="4572000" cy="19552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AA22E0-F599-79BF-8BF5-A6E63FBE0938}"/>
              </a:ext>
            </a:extLst>
          </p:cNvPr>
          <p:cNvSpPr txBox="1"/>
          <p:nvPr/>
        </p:nvSpPr>
        <p:spPr>
          <a:xfrm>
            <a:off x="7705765" y="1556426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CatBoost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BFB33-99E2-5EF1-3409-FA853BFEFD89}"/>
              </a:ext>
            </a:extLst>
          </p:cNvPr>
          <p:cNvSpPr txBox="1"/>
          <p:nvPr/>
        </p:nvSpPr>
        <p:spPr>
          <a:xfrm>
            <a:off x="1788593" y="3859828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>
                <a:solidFill>
                  <a:srgbClr val="FF9300"/>
                </a:solidFill>
              </a:rPr>
              <a:t>Random Forest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78576-BF8D-F297-91AC-9099CFA86C30}"/>
              </a:ext>
            </a:extLst>
          </p:cNvPr>
          <p:cNvSpPr txBox="1"/>
          <p:nvPr/>
        </p:nvSpPr>
        <p:spPr>
          <a:xfrm>
            <a:off x="1899325" y="1554480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CDF9D-894A-15C7-AC86-3920A97D04A5}"/>
              </a:ext>
            </a:extLst>
          </p:cNvPr>
          <p:cNvSpPr txBox="1"/>
          <p:nvPr/>
        </p:nvSpPr>
        <p:spPr>
          <a:xfrm>
            <a:off x="7705764" y="3885889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7920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FE32788-A5D9-EF92-FA8F-1D90931703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1653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1FBDCB-F40B-1358-1648-2B8956E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Results: Model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8693-B82A-996F-77D6-AD0F3800F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</a:t>
            </a:r>
          </a:p>
          <a:p>
            <a:pPr marL="457200" lvl="1"/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(best model)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ROC-AUC 0.87, Class 1 F1-score 0.62</a:t>
            </a:r>
          </a:p>
          <a:p>
            <a:pPr marL="457200" lvl="1"/>
            <a:r>
              <a:rPr lang="en-US" dirty="0"/>
              <a:t>Random Forest:</a:t>
            </a:r>
            <a:br>
              <a:rPr lang="en-US" dirty="0"/>
            </a:br>
            <a:r>
              <a:rPr lang="en-US" dirty="0"/>
              <a:t>ROC-AUC 0.86, F1-score 0.59</a:t>
            </a:r>
          </a:p>
          <a:p>
            <a:pPr marL="457200" lvl="1"/>
            <a:r>
              <a:rPr lang="en-US" dirty="0"/>
              <a:t>Neural Network:</a:t>
            </a:r>
            <a:br>
              <a:rPr lang="en-US" dirty="0"/>
            </a:br>
            <a:r>
              <a:rPr lang="en-US" dirty="0"/>
              <a:t>ROC-AUC 0.86, F1-score 0.60</a:t>
            </a:r>
          </a:p>
          <a:p>
            <a:pPr marL="457200" lvl="1"/>
            <a:r>
              <a:rPr lang="en-US" dirty="0"/>
              <a:t>Logistic Regression:</a:t>
            </a:r>
            <a:br>
              <a:rPr lang="en-US" dirty="0"/>
            </a:br>
            <a:r>
              <a:rPr lang="en-US" dirty="0"/>
              <a:t>ROC-AUC 0.77, F1-score 0.29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B17B-68D9-8839-B384-85655650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 descr="A graph of a curve&#10;&#10;AI-generated content may be incorrect.">
            <a:extLst>
              <a:ext uri="{FF2B5EF4-FFF2-40B4-BE49-F238E27FC236}">
                <a16:creationId xmlns:a16="http://schemas.microsoft.com/office/drawing/2014/main" id="{D173C3D9-3601-F113-5002-686A135B9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rcRect l="4868" t="5471" r="8498"/>
          <a:stretch/>
        </p:blipFill>
        <p:spPr>
          <a:xfrm>
            <a:off x="6927390" y="2836152"/>
            <a:ext cx="4898850" cy="3340811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D5C42-74DE-8633-C04C-C56C2FD4B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4423586"/>
            <a:ext cx="4775866" cy="1753377"/>
          </a:xfrm>
          <a:prstGeom prst="rect">
            <a:avLst/>
          </a:prstGeom>
          <a:ln>
            <a:solidFill>
              <a:srgbClr val="595454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8761F2-9479-DAF6-EDA3-D9BBBFBA3310}"/>
              </a:ext>
            </a:extLst>
          </p:cNvPr>
          <p:cNvSpPr txBox="1">
            <a:spLocks/>
          </p:cNvSpPr>
          <p:nvPr/>
        </p:nvSpPr>
        <p:spPr>
          <a:xfrm>
            <a:off x="6927390" y="1559976"/>
            <a:ext cx="4898850" cy="1073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95454"/>
              </a:buClr>
              <a:buFont typeface="Arial" panose="020B0604020202020204" pitchFamily="34" charset="0"/>
              <a:buChar char="•"/>
              <a:defRPr sz="24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95454"/>
              </a:buClr>
              <a:buFont typeface="Wingdings" pitchFamily="2" charset="2"/>
              <a:buChar char="§"/>
              <a:defRPr sz="20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95454"/>
              </a:buClr>
              <a:buFont typeface="Wingdings" pitchFamily="2" charset="2"/>
              <a:buChar char="§"/>
              <a:defRPr sz="18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95454"/>
              </a:buClr>
              <a:buFont typeface="Wingdings" pitchFamily="2" charset="2"/>
              <a:buChar char="§"/>
              <a:defRPr sz="18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Insight</a:t>
            </a:r>
            <a:r>
              <a:rPr lang="en-US" dirty="0"/>
              <a:t>:</a:t>
            </a:r>
          </a:p>
          <a:p>
            <a:pPr marL="457200" lvl="1"/>
            <a:r>
              <a:rPr lang="en-US" dirty="0" err="1"/>
              <a:t>CatBoost</a:t>
            </a:r>
            <a:r>
              <a:rPr lang="en-US" dirty="0"/>
              <a:t> outperforms others</a:t>
            </a:r>
          </a:p>
          <a:p>
            <a:pPr marL="457200" lvl="1"/>
            <a:r>
              <a:rPr lang="en-US" dirty="0"/>
              <a:t>balancing accuracy and interpretability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5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9365648-798C-7BF0-A300-98D8DFED90D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30896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0CFBE5-AFF6-121E-767D-717F33C8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Insights: Understanding Churn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0AD9-A1D0-8F2D-6263-7740E23DE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Key Predictors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Age</a:t>
            </a:r>
          </a:p>
          <a:p>
            <a:pPr marL="457200" lvl="1"/>
            <a:r>
              <a:rPr lang="en-US" dirty="0" err="1"/>
              <a:t>NumOfProducts</a:t>
            </a:r>
            <a:r>
              <a:rPr lang="en-US" dirty="0"/>
              <a:t> </a:t>
            </a:r>
          </a:p>
          <a:p>
            <a:pPr marL="457200" lvl="1"/>
            <a:r>
              <a:rPr lang="en-US" dirty="0"/>
              <a:t>Tenure</a:t>
            </a:r>
          </a:p>
          <a:p>
            <a:pPr marL="457200" lvl="1"/>
            <a:r>
              <a:rPr lang="en-US" dirty="0"/>
              <a:t>Geography (especially Germany) are top drivers of churn (via SHAP) </a:t>
            </a:r>
          </a:p>
          <a:p>
            <a:r>
              <a:rPr lang="en-US" b="1" dirty="0"/>
              <a:t>Business Insight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Older customers in Germany with fewer products are at higher risk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DF80-F003-6BA7-BD29-B35AE921B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9E9277F4-CC8F-D5D9-D302-C45244D05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172200" y="1641980"/>
            <a:ext cx="5654675" cy="4447166"/>
          </a:xfrm>
          <a:prstGeom prst="rect">
            <a:avLst/>
          </a:prstGeom>
          <a:ln>
            <a:solidFill>
              <a:srgbClr val="595454"/>
            </a:solidFill>
          </a:ln>
        </p:spPr>
      </p:pic>
    </p:spTree>
    <p:extLst>
      <p:ext uri="{BB962C8B-B14F-4D97-AF65-F5344CB8AC3E}">
        <p14:creationId xmlns:p14="http://schemas.microsoft.com/office/powerpoint/2010/main" val="14969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B">
  <a:themeElements>
    <a:clrScheme name="Souman">
      <a:dk1>
        <a:sysClr val="windowText" lastClr="000000"/>
      </a:dk1>
      <a:lt1>
        <a:srgbClr val="FFFFFF"/>
      </a:lt1>
      <a:dk2>
        <a:srgbClr val="324560"/>
      </a:dk2>
      <a:lt2>
        <a:srgbClr val="FFFFFF"/>
      </a:lt2>
      <a:accent1>
        <a:srgbClr val="40587C"/>
      </a:accent1>
      <a:accent2>
        <a:srgbClr val="51709D"/>
      </a:accent2>
      <a:accent3>
        <a:srgbClr val="7691B8"/>
      </a:accent3>
      <a:accent4>
        <a:srgbClr val="9AADCA"/>
      </a:accent4>
      <a:accent5>
        <a:srgbClr val="A7B8D1"/>
      </a:accent5>
      <a:accent6>
        <a:srgbClr val="D6DEEA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A69F9F"/>
      </a:accent1>
      <a:accent2>
        <a:srgbClr val="FFD186"/>
      </a:accent2>
      <a:accent3>
        <a:srgbClr val="33D6F1"/>
      </a:accent3>
      <a:accent4>
        <a:srgbClr val="CB7C78"/>
      </a:accent4>
      <a:accent5>
        <a:srgbClr val="59FFB9"/>
      </a:accent5>
      <a:accent6>
        <a:srgbClr val="FDA97D"/>
      </a:accent6>
      <a:hlink>
        <a:srgbClr val="BE2BBB"/>
      </a:hlink>
      <a:folHlink>
        <a:srgbClr val="BE2BBB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rgbClr val="BE2BBB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00000"/>
          </a:lnSpc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1">
      <a:srgbClr val="FFECCD"/>
    </a:custClr>
    <a:custClr name="Peach 1">
      <a:srgbClr val="FEDCCA"/>
    </a:custClr>
    <a:custClr name="Sienna 1">
      <a:srgbClr val="DAC5C5"/>
    </a:custClr>
    <a:custClr name="Mint 1">
      <a:srgbClr val="C5FFE6"/>
    </a:custClr>
    <a:custClr name="Aqua 1">
      <a:srgbClr val="C0F2FB"/>
    </a:custClr>
    <a:custClr name="Olive 1">
      <a:srgbClr val="EAD5C9"/>
    </a:custClr>
    <a:custClr name="Almond 1">
      <a:srgbClr val="DFCBC3"/>
    </a:custClr>
    <a:custClr name="Chocolate 1">
      <a:srgbClr val="D2CAC8"/>
    </a:custClr>
    <a:custClr name="White">
      <a:srgbClr val="FFFFFF"/>
    </a:custClr>
    <a:custClr name="White">
      <a:srgbClr val="FFFFFF"/>
    </a:custClr>
  </a:custClrLst>
</a:theme>
</file>

<file path=ppt/theme/theme3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A69F9F"/>
      </a:accent1>
      <a:accent2>
        <a:srgbClr val="FFD186"/>
      </a:accent2>
      <a:accent3>
        <a:srgbClr val="33D6F1"/>
      </a:accent3>
      <a:accent4>
        <a:srgbClr val="CB7C78"/>
      </a:accent4>
      <a:accent5>
        <a:srgbClr val="59FFB9"/>
      </a:accent5>
      <a:accent6>
        <a:srgbClr val="FDA97D"/>
      </a:accent6>
      <a:hlink>
        <a:srgbClr val="BE2BBB"/>
      </a:hlink>
      <a:folHlink>
        <a:srgbClr val="BE2BBB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rgbClr val="BE2BBB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00000"/>
          </a:lnSpc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1">
      <a:srgbClr val="FFECCD"/>
    </a:custClr>
    <a:custClr name="Peach 1">
      <a:srgbClr val="FEDCCA"/>
    </a:custClr>
    <a:custClr name="Sienna 1">
      <a:srgbClr val="DAC5C5"/>
    </a:custClr>
    <a:custClr name="Mint 1">
      <a:srgbClr val="C5FFE6"/>
    </a:custClr>
    <a:custClr name="Aqua 1">
      <a:srgbClr val="C0F2FB"/>
    </a:custClr>
    <a:custClr name="Olive 1">
      <a:srgbClr val="EAD5C9"/>
    </a:custClr>
    <a:custClr name="Almond 1">
      <a:srgbClr val="DFCBC3"/>
    </a:custClr>
    <a:custClr name="Chocolate 1">
      <a:srgbClr val="D2CAC8"/>
    </a:custClr>
    <a:custClr name="White">
      <a:srgbClr val="FFFFFF"/>
    </a:custClr>
    <a:custClr name="White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80EB121E71F45BC47B6CB88AEDC92" ma:contentTypeVersion="17" ma:contentTypeDescription="Create a new document." ma:contentTypeScope="" ma:versionID="3026174f094ec90e9936843e47771945">
  <xsd:schema xmlns:xsd="http://www.w3.org/2001/XMLSchema" xmlns:xs="http://www.w3.org/2001/XMLSchema" xmlns:p="http://schemas.microsoft.com/office/2006/metadata/properties" xmlns:ns2="93cbd485-8915-4027-8eec-bcb9947115f4" xmlns:ns3="d9fa2434-6a4e-419f-82b4-0fe6aa233289" targetNamespace="http://schemas.microsoft.com/office/2006/metadata/properties" ma:root="true" ma:fieldsID="795a40a22f58e70a9ddb3b9448368b47" ns2:_="" ns3:_="">
    <xsd:import namespace="93cbd485-8915-4027-8eec-bcb9947115f4"/>
    <xsd:import namespace="d9fa2434-6a4e-419f-82b4-0fe6aa233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onte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cbd485-8915-4027-8eec-bcb994711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Contents" ma:index="17" nillable="true" ma:displayName="Contents" ma:format="Dropdown" ma:internalName="Cont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a2434-6a4e-419f-82b4-0fe6aa233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s xmlns="93cbd485-8915-4027-8eec-bcb9947115f4" xsi:nil="true"/>
  </documentManagement>
</p:properties>
</file>

<file path=customXml/itemProps1.xml><?xml version="1.0" encoding="utf-8"?>
<ds:datastoreItem xmlns:ds="http://schemas.openxmlformats.org/officeDocument/2006/customXml" ds:itemID="{D41E541B-C327-43C3-B2CB-95FEF81287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6E7F1B-98CE-454F-B86D-5F81160AF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cbd485-8915-4027-8eec-bcb9947115f4"/>
    <ds:schemaRef ds:uri="d9fa2434-6a4e-419f-82b4-0fe6aa233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6E5162-D6F5-4BE6-BD39-97697F6E46E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93cbd485-8915-4027-8eec-bcb9947115f4"/>
    <ds:schemaRef ds:uri="http://www.w3.org/XML/1998/namespace"/>
    <ds:schemaRef ds:uri="http://schemas.microsoft.com/office/infopath/2007/PartnerControls"/>
    <ds:schemaRef ds:uri="d9fa2434-6a4e-419f-82b4-0fe6aa23328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SB</Template>
  <TotalTime>676</TotalTime>
  <Words>805</Words>
  <Application>Microsoft Macintosh PowerPoint</Application>
  <PresentationFormat>Widescreen</PresentationFormat>
  <Paragraphs>102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SB</vt:lpstr>
      <vt:lpstr>think-cell Slide</vt:lpstr>
      <vt:lpstr>Final Project Bank Customer Churn Prediction Using Supervised Learning</vt:lpstr>
      <vt:lpstr>Project Overview </vt:lpstr>
      <vt:lpstr>Approach: Data Preprocessing</vt:lpstr>
      <vt:lpstr>Data Numeric Distributions</vt:lpstr>
      <vt:lpstr>Correlations</vt:lpstr>
      <vt:lpstr>Approach: Model Development</vt:lpstr>
      <vt:lpstr>Comparison: Model </vt:lpstr>
      <vt:lpstr>Results: Model Performance </vt:lpstr>
      <vt:lpstr>Insights: Understanding Churn Drivers</vt:lpstr>
      <vt:lpstr>Conclusion and Future Work</vt:lpstr>
      <vt:lpstr>GitHub Repository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Brand timesaver slides</dc:title>
  <dc:subject/>
  <dc:creator>Souman Barua</dc:creator>
  <cp:keywords/>
  <dc:description/>
  <cp:lastModifiedBy>Souman Barua</cp:lastModifiedBy>
  <cp:revision>12</cp:revision>
  <cp:lastPrinted>2019-10-06T00:46:52Z</cp:lastPrinted>
  <dcterms:created xsi:type="dcterms:W3CDTF">2022-04-05T16:53:02Z</dcterms:created>
  <dcterms:modified xsi:type="dcterms:W3CDTF">2025-04-28T21:19:53Z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0x010100FFC80EB121E71F45BC47B6CB88AEDC92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2025-04-28T13:19:33Z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9cdd1373-e262-4390-8edc-3653ab4d5ca1</vt:lpwstr>
  </property>
  <property fmtid="{D5CDD505-2E9C-101B-9397-08002B2CF9AE}" pid="8" name="MSIP_Label_defa4170-0d19-0005-0004-bc88714345d2_ActionId">
    <vt:lpwstr>4477b729-7622-4c71-9d3d-9490de52a9b0</vt:lpwstr>
  </property>
  <property fmtid="{D5CDD505-2E9C-101B-9397-08002B2CF9AE}" pid="9" name="MSIP_Label_defa4170-0d19-0005-0004-bc88714345d2_ContentBits">
    <vt:lpwstr>0</vt:lpwstr>
  </property>
  <property fmtid="{D5CDD505-2E9C-101B-9397-08002B2CF9AE}" pid="10" name="MSIP_Label_defa4170-0d19-0005-0004-bc88714345d2_Tag">
    <vt:lpwstr>50, 3, 0, 1</vt:lpwstr>
  </property>
</Properties>
</file>