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57" r:id="rId4"/>
    <p:sldId id="275" r:id="rId5"/>
    <p:sldId id="260" r:id="rId6"/>
    <p:sldId id="267" r:id="rId7"/>
    <p:sldId id="272" r:id="rId8"/>
    <p:sldId id="273" r:id="rId9"/>
    <p:sldId id="268" r:id="rId10"/>
    <p:sldId id="277" r:id="rId11"/>
    <p:sldId id="269"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lakha, Prince" initials="AP" lastIdx="2" clrIdx="0">
    <p:extLst>
      <p:ext uri="{19B8F6BF-5375-455C-9EA6-DF929625EA0E}">
        <p15:presenceInfo xmlns:p15="http://schemas.microsoft.com/office/powerpoint/2012/main" userId="S::padlakha@deloitte.com::f9801d7f-c15f-4938-a3a2-46e485dfab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1T18:46:41.27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11-11-2019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C018FE-C8D6-4A9C-A702-41F1E0C1C452}" type="datetimeFigureOut">
              <a:rPr lang="en-IN" smtClean="0"/>
              <a:t>11-11-2019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C018FE-C8D6-4A9C-A702-41F1E0C1C452}" type="datetimeFigureOut">
              <a:rPr lang="en-IN" smtClean="0"/>
              <a:t>11-11-2019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70C018FE-C8D6-4A9C-A702-41F1E0C1C452}" type="datetimeFigureOut">
              <a:rPr lang="en-IN" smtClean="0"/>
              <a:t>11-11-2019</a:t>
            </a:fld>
            <a:endParaRPr lang="en-IN"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en-IN" dirty="0"/>
              <a:t>Investment Case Study</a:t>
            </a:r>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5500"/>
            <a:ext cx="9144000" cy="3054985"/>
          </a:xfrm>
        </p:spPr>
        <p:txBody>
          <a:bodyPr>
            <a:normAutofit fontScale="90000"/>
          </a:bodyPr>
          <a:lstStyle/>
          <a:p>
            <a:pPr algn="ctr">
              <a:lnSpc>
                <a:spcPct val="340000"/>
              </a:lnSpc>
            </a:pPr>
            <a:r>
              <a:rPr lang="en-IN" sz="3600" b="1" dirty="0"/>
              <a:t>Lending Club Case Study</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b="1" dirty="0"/>
              <a:t>Name: Prince Adlakha</a:t>
            </a:r>
          </a:p>
          <a:p>
            <a:pPr algn="l"/>
            <a:r>
              <a:rPr lang="en-IN" sz="1800" b="1" dirty="0"/>
              <a:t>            </a:t>
            </a:r>
            <a:r>
              <a:rPr lang="en-US" altLang="en-IN" sz="1800" b="1" dirty="0"/>
              <a:t>Pratik Kumar</a:t>
            </a:r>
            <a:endParaRPr lang="en-US" altLang="en-IN" sz="1800" dirty="0"/>
          </a:p>
          <a:p>
            <a:pPr algn="l"/>
            <a:r>
              <a:rPr lang="en-US" altLang="en-IN" sz="1800" dirty="0"/>
              <a:t>	</a:t>
            </a:r>
            <a:br>
              <a:rPr lang="en-US" altLang="en-IN" sz="1800" dirty="0"/>
            </a:br>
            <a:endParaRPr lang="en-US" alt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0B2AD576-52B8-4E68-AFDA-D1EB230B60E9}"/>
              </a:ext>
            </a:extLst>
          </p:cNvPr>
          <p:cNvSpPr txBox="1">
            <a:spLocks/>
          </p:cNvSpPr>
          <p:nvPr/>
        </p:nvSpPr>
        <p:spPr>
          <a:xfrm>
            <a:off x="842772" y="33909"/>
            <a:ext cx="10506456" cy="598932"/>
          </a:xfrm>
          <a:prstGeom prst="rect">
            <a:avLst/>
          </a:prstGeom>
          <a:noFill/>
          <a:ln w="9525">
            <a:noFill/>
          </a:ln>
        </p:spPr>
        <p:txBody>
          <a:bodyPr vert="horz" lIns="91440" tIns="45720" rIns="91440" bIns="45720" rtlCol="0" anchor="b">
            <a:norm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rtl="0">
              <a:lnSpc>
                <a:spcPct val="90000"/>
              </a:lnSpc>
            </a:pPr>
            <a:r>
              <a:rPr lang="en-US" sz="2000" b="1" u="sng" dirty="0">
                <a:solidFill>
                  <a:schemeClr val="tx1"/>
                </a:solidFill>
              </a:rPr>
              <a:t>USA-State wise Heat Map</a:t>
            </a:r>
          </a:p>
        </p:txBody>
      </p:sp>
      <p:pic>
        <p:nvPicPr>
          <p:cNvPr id="9" name="Picture 8">
            <a:extLst>
              <a:ext uri="{FF2B5EF4-FFF2-40B4-BE49-F238E27FC236}">
                <a16:creationId xmlns:a16="http://schemas.microsoft.com/office/drawing/2014/main" id="{ACF78F91-5FA9-43BB-8967-28ED52F58C10}"/>
              </a:ext>
            </a:extLst>
          </p:cNvPr>
          <p:cNvPicPr>
            <a:picLocks noChangeAspect="1"/>
          </p:cNvPicPr>
          <p:nvPr/>
        </p:nvPicPr>
        <p:blipFill>
          <a:blip r:embed="rId2"/>
          <a:stretch>
            <a:fillRect/>
          </a:stretch>
        </p:blipFill>
        <p:spPr>
          <a:xfrm>
            <a:off x="914400" y="925194"/>
            <a:ext cx="10363199" cy="2783206"/>
          </a:xfrm>
          <a:prstGeom prst="rect">
            <a:avLst/>
          </a:prstGeom>
        </p:spPr>
      </p:pic>
      <p:pic>
        <p:nvPicPr>
          <p:cNvPr id="10" name="Picture 9">
            <a:extLst>
              <a:ext uri="{FF2B5EF4-FFF2-40B4-BE49-F238E27FC236}">
                <a16:creationId xmlns:a16="http://schemas.microsoft.com/office/drawing/2014/main" id="{CEFCC124-6F79-4560-8127-96134E766B79}"/>
              </a:ext>
            </a:extLst>
          </p:cNvPr>
          <p:cNvPicPr>
            <a:picLocks noChangeAspect="1"/>
          </p:cNvPicPr>
          <p:nvPr/>
        </p:nvPicPr>
        <p:blipFill>
          <a:blip r:embed="rId3"/>
          <a:stretch>
            <a:fillRect/>
          </a:stretch>
        </p:blipFill>
        <p:spPr>
          <a:xfrm>
            <a:off x="702698" y="3792355"/>
            <a:ext cx="5626981" cy="2783205"/>
          </a:xfrm>
          <a:prstGeom prst="rect">
            <a:avLst/>
          </a:prstGeom>
        </p:spPr>
      </p:pic>
      <p:pic>
        <p:nvPicPr>
          <p:cNvPr id="11" name="Picture 10">
            <a:extLst>
              <a:ext uri="{FF2B5EF4-FFF2-40B4-BE49-F238E27FC236}">
                <a16:creationId xmlns:a16="http://schemas.microsoft.com/office/drawing/2014/main" id="{3CD92F28-3F70-492C-A976-6C59B4AE67E8}"/>
              </a:ext>
            </a:extLst>
          </p:cNvPr>
          <p:cNvPicPr>
            <a:picLocks noChangeAspect="1"/>
          </p:cNvPicPr>
          <p:nvPr/>
        </p:nvPicPr>
        <p:blipFill>
          <a:blip r:embed="rId4"/>
          <a:stretch>
            <a:fillRect/>
          </a:stretch>
        </p:blipFill>
        <p:spPr>
          <a:xfrm>
            <a:off x="6329679" y="3792355"/>
            <a:ext cx="5736709" cy="2783204"/>
          </a:xfrm>
          <a:prstGeom prst="rect">
            <a:avLst/>
          </a:prstGeom>
        </p:spPr>
      </p:pic>
    </p:spTree>
    <p:extLst>
      <p:ext uri="{BB962C8B-B14F-4D97-AF65-F5344CB8AC3E}">
        <p14:creationId xmlns:p14="http://schemas.microsoft.com/office/powerpoint/2010/main" val="329010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37100" y="265637"/>
            <a:ext cx="4917799" cy="532986"/>
          </a:xfrm>
        </p:spPr>
        <p:txBody>
          <a:bodyPr/>
          <a:lstStyle/>
          <a:p>
            <a:r>
              <a:rPr lang="en-US" sz="1800" u="sng" dirty="0">
                <a:solidFill>
                  <a:schemeClr val="tx1"/>
                </a:solidFill>
                <a:effectLst>
                  <a:outerShdw blurRad="38100" dist="19050" dir="2700000" algn="tl" rotWithShape="0">
                    <a:schemeClr val="dk1">
                      <a:alpha val="40000"/>
                    </a:schemeClr>
                  </a:outerShdw>
                </a:effectLst>
              </a:rPr>
              <a:t>Conclusions</a:t>
            </a:r>
            <a:endParaRPr lang="en-US" altLang="en-IN" sz="1400" u="sng" dirty="0">
              <a:solidFill>
                <a:schemeClr val="tx1"/>
              </a:solidFill>
              <a:effectLst>
                <a:outerShdw blurRad="38100" dist="19050" dir="2700000" algn="tl" rotWithShape="0">
                  <a:schemeClr val="dk1">
                    <a:alpha val="40000"/>
                  </a:schemeClr>
                </a:outerShdw>
              </a:effectLst>
            </a:endParaRPr>
          </a:p>
        </p:txBody>
      </p:sp>
      <p:sp>
        <p:nvSpPr>
          <p:cNvPr id="4" name="Content Placeholder 3"/>
          <p:cNvSpPr>
            <a:spLocks noGrp="1"/>
          </p:cNvSpPr>
          <p:nvPr>
            <p:ph idx="1"/>
          </p:nvPr>
        </p:nvSpPr>
        <p:spPr>
          <a:xfrm>
            <a:off x="449126" y="890508"/>
            <a:ext cx="10972800" cy="4811395"/>
          </a:xfrm>
        </p:spPr>
        <p:txBody>
          <a:bodyPr/>
          <a:lstStyle/>
          <a:p>
            <a:pPr marL="0" indent="0">
              <a:buClrTx/>
              <a:buSzTx/>
              <a:buNone/>
            </a:pPr>
            <a:r>
              <a:rPr lang="en-US" sz="1600" dirty="0"/>
              <a:t>On the basis of the analysis, below are our conclusions for Lending Club Case Study:</a:t>
            </a:r>
          </a:p>
          <a:p>
            <a:pPr marL="0" indent="0" algn="l">
              <a:buClrTx/>
              <a:buSzTx/>
              <a:buNone/>
            </a:pPr>
            <a:endParaRPr lang="en-US" sz="1800" b="1" dirty="0"/>
          </a:p>
          <a:p>
            <a:pPr algn="l">
              <a:buClrTx/>
              <a:buSzTx/>
              <a:buFontTx/>
              <a:buNone/>
            </a:pPr>
            <a:endParaRPr lang="en-US" sz="1800" dirty="0"/>
          </a:p>
        </p:txBody>
      </p:sp>
      <p:graphicFrame>
        <p:nvGraphicFramePr>
          <p:cNvPr id="9" name="Table 8">
            <a:extLst>
              <a:ext uri="{FF2B5EF4-FFF2-40B4-BE49-F238E27FC236}">
                <a16:creationId xmlns:a16="http://schemas.microsoft.com/office/drawing/2014/main" id="{69A093CE-3FBA-4F40-925F-0FF45C4F4482}"/>
              </a:ext>
            </a:extLst>
          </p:cNvPr>
          <p:cNvGraphicFramePr>
            <a:graphicFrameLocks noGrp="1"/>
          </p:cNvGraphicFramePr>
          <p:nvPr>
            <p:extLst>
              <p:ext uri="{D42A27DB-BD31-4B8C-83A1-F6EECF244321}">
                <p14:modId xmlns:p14="http://schemas.microsoft.com/office/powerpoint/2010/main" val="736066866"/>
              </p:ext>
            </p:extLst>
          </p:nvPr>
        </p:nvGraphicFramePr>
        <p:xfrm>
          <a:off x="449126" y="1343026"/>
          <a:ext cx="5325926" cy="2815741"/>
        </p:xfrm>
        <a:graphic>
          <a:graphicData uri="http://schemas.openxmlformats.org/drawingml/2006/table">
            <a:tbl>
              <a:tblPr/>
              <a:tblGrid>
                <a:gridCol w="2662963">
                  <a:extLst>
                    <a:ext uri="{9D8B030D-6E8A-4147-A177-3AD203B41FA5}">
                      <a16:colId xmlns:a16="http://schemas.microsoft.com/office/drawing/2014/main" val="4036981938"/>
                    </a:ext>
                  </a:extLst>
                </a:gridCol>
                <a:gridCol w="2662963">
                  <a:extLst>
                    <a:ext uri="{9D8B030D-6E8A-4147-A177-3AD203B41FA5}">
                      <a16:colId xmlns:a16="http://schemas.microsoft.com/office/drawing/2014/main" val="3409996271"/>
                    </a:ext>
                  </a:extLst>
                </a:gridCol>
              </a:tblGrid>
              <a:tr h="504825">
                <a:tc>
                  <a:txBody>
                    <a:bodyPr/>
                    <a:lstStyle/>
                    <a:p>
                      <a:pPr algn="ctr" fontAlgn="b"/>
                      <a:r>
                        <a:rPr lang="en-US" sz="1400" b="0" i="0" u="none" strike="noStrike" dirty="0">
                          <a:solidFill>
                            <a:srgbClr val="000000"/>
                          </a:solidFill>
                          <a:effectLst/>
                          <a:latin typeface="Calibri" panose="020F0502020204030204" pitchFamily="34" charset="0"/>
                        </a:rPr>
                        <a:t>Top Leading states in Number of Loan Applications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8DD5"/>
                    </a:solidFill>
                  </a:tcPr>
                </a:tc>
                <a:tc>
                  <a:txBody>
                    <a:bodyPr/>
                    <a:lstStyle/>
                    <a:p>
                      <a:pPr algn="ctr" fontAlgn="b"/>
                      <a:r>
                        <a:rPr lang="en-US" sz="1400" b="0" i="0" u="none" strike="noStrike" dirty="0">
                          <a:solidFill>
                            <a:srgbClr val="000000"/>
                          </a:solidFill>
                          <a:effectLst/>
                          <a:latin typeface="Calibri" panose="020F0502020204030204" pitchFamily="34" charset="0"/>
                        </a:rPr>
                        <a:t>Top Leading states in Percentage of Defaults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8DD5"/>
                    </a:solidFill>
                  </a:tcPr>
                </a:tc>
                <a:extLst>
                  <a:ext uri="{0D108BD9-81ED-4DB2-BD59-A6C34878D82A}">
                    <a16:rowId xmlns:a16="http://schemas.microsoft.com/office/drawing/2014/main" val="706010081"/>
                  </a:ext>
                </a:extLst>
              </a:tr>
              <a:tr h="549316">
                <a:tc>
                  <a:txBody>
                    <a:bodyPr/>
                    <a:lstStyle/>
                    <a:p>
                      <a:pPr algn="ctr" fontAlgn="b"/>
                      <a:r>
                        <a:rPr lang="en-US" sz="1400" b="0" i="0" u="none" strike="noStrike" dirty="0">
                          <a:solidFill>
                            <a:srgbClr val="000000"/>
                          </a:solidFill>
                          <a:effectLst/>
                          <a:latin typeface="Calibri" panose="020F0502020204030204" pitchFamily="34" charset="0"/>
                        </a:rPr>
                        <a:t>California(6536)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Nevada(21.09%)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011709"/>
                  </a:ext>
                </a:extLst>
              </a:tr>
              <a:tr h="549316">
                <a:tc>
                  <a:txBody>
                    <a:bodyPr/>
                    <a:lstStyle/>
                    <a:p>
                      <a:pPr algn="ctr" fontAlgn="b"/>
                      <a:r>
                        <a:rPr lang="en-US" sz="1400" b="0" i="0" u="none" strike="noStrike" dirty="0">
                          <a:solidFill>
                            <a:srgbClr val="000000"/>
                          </a:solidFill>
                          <a:effectLst/>
                          <a:latin typeface="Calibri" panose="020F0502020204030204" pitchFamily="34" charset="0"/>
                        </a:rPr>
                        <a:t>New York(3494)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Calibri" panose="020F0502020204030204" pitchFamily="34" charset="0"/>
                        </a:rPr>
                        <a:t>Alaska(20%)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7054725"/>
                  </a:ext>
                </a:extLst>
              </a:tr>
              <a:tr h="662968">
                <a:tc>
                  <a:txBody>
                    <a:bodyPr/>
                    <a:lstStyle/>
                    <a:p>
                      <a:pPr algn="ctr" fontAlgn="b"/>
                      <a:r>
                        <a:rPr lang="en-US" sz="1400" b="0" i="0" u="none" strike="noStrike">
                          <a:solidFill>
                            <a:srgbClr val="000000"/>
                          </a:solidFill>
                          <a:effectLst/>
                          <a:latin typeface="Calibri" panose="020F0502020204030204" pitchFamily="34" charset="0"/>
                        </a:rPr>
                        <a:t>Florida(2616)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444444"/>
                          </a:solidFill>
                          <a:effectLst/>
                          <a:latin typeface="Segoe UI" panose="020B0502040204020203" pitchFamily="34" charset="0"/>
                        </a:rPr>
                        <a:t>Tennessee(20)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0068260"/>
                  </a:ext>
                </a:extLst>
              </a:tr>
              <a:tr h="549316">
                <a:tc>
                  <a:txBody>
                    <a:bodyPr/>
                    <a:lstStyle/>
                    <a:p>
                      <a:pPr algn="ctr" fontAlgn="b"/>
                      <a:r>
                        <a:rPr lang="en-US" sz="1400" b="0" i="0" u="none" strike="noStrike" dirty="0">
                          <a:solidFill>
                            <a:srgbClr val="000000"/>
                          </a:solidFill>
                          <a:effectLst/>
                          <a:latin typeface="Calibri" panose="020F0502020204030204" pitchFamily="34" charset="0"/>
                        </a:rPr>
                        <a:t>Texas(2516)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South Dakota(17.54)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509957"/>
                  </a:ext>
                </a:extLst>
              </a:tr>
            </a:tbl>
          </a:graphicData>
        </a:graphic>
      </p:graphicFrame>
      <p:graphicFrame>
        <p:nvGraphicFramePr>
          <p:cNvPr id="11" name="Table 10">
            <a:extLst>
              <a:ext uri="{FF2B5EF4-FFF2-40B4-BE49-F238E27FC236}">
                <a16:creationId xmlns:a16="http://schemas.microsoft.com/office/drawing/2014/main" id="{74367240-B02F-45E5-BE5C-36BE2273628C}"/>
              </a:ext>
            </a:extLst>
          </p:cNvPr>
          <p:cNvGraphicFramePr>
            <a:graphicFrameLocks noGrp="1"/>
          </p:cNvGraphicFramePr>
          <p:nvPr>
            <p:extLst>
              <p:ext uri="{D42A27DB-BD31-4B8C-83A1-F6EECF244321}">
                <p14:modId xmlns:p14="http://schemas.microsoft.com/office/powerpoint/2010/main" val="1339837507"/>
              </p:ext>
            </p:extLst>
          </p:nvPr>
        </p:nvGraphicFramePr>
        <p:xfrm>
          <a:off x="6095999" y="1343025"/>
          <a:ext cx="5942875" cy="2815742"/>
        </p:xfrm>
        <a:graphic>
          <a:graphicData uri="http://schemas.openxmlformats.org/drawingml/2006/table">
            <a:tbl>
              <a:tblPr/>
              <a:tblGrid>
                <a:gridCol w="2299874">
                  <a:extLst>
                    <a:ext uri="{9D8B030D-6E8A-4147-A177-3AD203B41FA5}">
                      <a16:colId xmlns:a16="http://schemas.microsoft.com/office/drawing/2014/main" val="3588429980"/>
                    </a:ext>
                  </a:extLst>
                </a:gridCol>
                <a:gridCol w="3643001">
                  <a:extLst>
                    <a:ext uri="{9D8B030D-6E8A-4147-A177-3AD203B41FA5}">
                      <a16:colId xmlns:a16="http://schemas.microsoft.com/office/drawing/2014/main" val="3344661030"/>
                    </a:ext>
                  </a:extLst>
                </a:gridCol>
              </a:tblGrid>
              <a:tr h="510170">
                <a:tc>
                  <a:txBody>
                    <a:bodyPr/>
                    <a:lstStyle/>
                    <a:p>
                      <a:pPr algn="ctr" fontAlgn="b"/>
                      <a:r>
                        <a:rPr lang="en-US" sz="1400" b="0" i="0" u="none" strike="noStrike" dirty="0">
                          <a:solidFill>
                            <a:srgbClr val="000000"/>
                          </a:solidFill>
                          <a:effectLst/>
                          <a:latin typeface="Calibri" panose="020F0502020204030204" pitchFamily="34" charset="0"/>
                        </a:rPr>
                        <a:t>Top Loan Default Observations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8DD5"/>
                    </a:solidFill>
                  </a:tcPr>
                </a:tc>
                <a:tc>
                  <a:txBody>
                    <a:bodyPr/>
                    <a:lstStyle/>
                    <a:p>
                      <a:pPr algn="ctr" fontAlgn="b"/>
                      <a:r>
                        <a:rPr lang="en-US" sz="1400" b="0" i="0" u="none" strike="noStrike" dirty="0">
                          <a:solidFill>
                            <a:srgbClr val="000000"/>
                          </a:solidFill>
                          <a:effectLst/>
                          <a:latin typeface="Calibri" panose="020F0502020204030204" pitchFamily="34" charset="0"/>
                        </a:rPr>
                        <a:t>Suggestions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8DD5"/>
                    </a:solidFill>
                  </a:tcPr>
                </a:tc>
                <a:extLst>
                  <a:ext uri="{0D108BD9-81ED-4DB2-BD59-A6C34878D82A}">
                    <a16:rowId xmlns:a16="http://schemas.microsoft.com/office/drawing/2014/main" val="852542340"/>
                  </a:ext>
                </a:extLst>
              </a:tr>
              <a:tr h="690315">
                <a:tc>
                  <a:txBody>
                    <a:bodyPr/>
                    <a:lstStyle/>
                    <a:p>
                      <a:pPr algn="ctr" fontAlgn="b"/>
                      <a:r>
                        <a:rPr lang="en-US" sz="1400" b="0" i="0" u="none" strike="noStrike">
                          <a:solidFill>
                            <a:srgbClr val="000000"/>
                          </a:solidFill>
                          <a:effectLst/>
                          <a:latin typeface="Calibri" panose="020F0502020204030204" pitchFamily="34" charset="0"/>
                        </a:rPr>
                        <a:t>Loan application for Small Business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Do not give large amount of loans for Small Business Loan Applications or charge less interest rate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9745267"/>
                  </a:ext>
                </a:extLst>
              </a:tr>
              <a:tr h="690315">
                <a:tc>
                  <a:txBody>
                    <a:bodyPr/>
                    <a:lstStyle/>
                    <a:p>
                      <a:pPr algn="ctr" fontAlgn="b"/>
                      <a:r>
                        <a:rPr lang="en-US" sz="1400" b="0" i="0" u="none" strike="noStrike" dirty="0">
                          <a:solidFill>
                            <a:srgbClr val="000000"/>
                          </a:solidFill>
                          <a:effectLst/>
                          <a:latin typeface="Calibri" panose="020F0502020204030204" pitchFamily="34" charset="0"/>
                        </a:rPr>
                        <a:t>More than 30% of Amount to Income Percentage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Do not Approve loan amounts which exceeds 30% of the annual income of borrower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295214"/>
                  </a:ext>
                </a:extLst>
              </a:tr>
              <a:tr h="462471">
                <a:tc>
                  <a:txBody>
                    <a:bodyPr/>
                    <a:lstStyle/>
                    <a:p>
                      <a:pPr algn="ctr" fontAlgn="b"/>
                      <a:r>
                        <a:rPr lang="en-US" sz="1400" b="0" i="0" u="none" strike="noStrike" dirty="0">
                          <a:solidFill>
                            <a:srgbClr val="000000"/>
                          </a:solidFill>
                          <a:effectLst/>
                          <a:latin typeface="Calibri" panose="020F0502020204030204" pitchFamily="34" charset="0"/>
                        </a:rPr>
                        <a:t>More than 50% of Revolving Utilization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Charge higher interest rate on Loan accounts with higher utilization rate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462006"/>
                  </a:ext>
                </a:extLst>
              </a:tr>
              <a:tr h="462471">
                <a:tc>
                  <a:txBody>
                    <a:bodyPr/>
                    <a:lstStyle/>
                    <a:p>
                      <a:pPr algn="ctr" fontAlgn="b"/>
                      <a:r>
                        <a:rPr lang="en-US" sz="1400" b="0" i="0" u="none" strike="noStrike" dirty="0">
                          <a:solidFill>
                            <a:srgbClr val="000000"/>
                          </a:solidFill>
                          <a:effectLst/>
                          <a:latin typeface="Calibri" panose="020F0502020204030204" pitchFamily="34" charset="0"/>
                        </a:rPr>
                        <a:t>Loan Application for Grade D,E,F,G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Higher Rate of Interest for these category of Loans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9225966"/>
                  </a:ext>
                </a:extLst>
              </a:tr>
            </a:tbl>
          </a:graphicData>
        </a:graphic>
      </p:graphicFrame>
      <p:sp>
        <p:nvSpPr>
          <p:cNvPr id="12" name="TextBox 11">
            <a:extLst>
              <a:ext uri="{FF2B5EF4-FFF2-40B4-BE49-F238E27FC236}">
                <a16:creationId xmlns:a16="http://schemas.microsoft.com/office/drawing/2014/main" id="{60E9B75A-9D43-4692-B726-E89B8C61578A}"/>
              </a:ext>
            </a:extLst>
          </p:cNvPr>
          <p:cNvSpPr txBox="1"/>
          <p:nvPr/>
        </p:nvSpPr>
        <p:spPr>
          <a:xfrm>
            <a:off x="449126" y="4283868"/>
            <a:ext cx="11293748" cy="1415772"/>
          </a:xfrm>
          <a:prstGeom prst="rect">
            <a:avLst/>
          </a:prstGeom>
          <a:noFill/>
        </p:spPr>
        <p:txBody>
          <a:bodyPr wrap="square" rtlCol="0">
            <a:spAutoFit/>
          </a:bodyPr>
          <a:lstStyle/>
          <a:p>
            <a:r>
              <a:rPr lang="en-US" sz="1600" b="1" u="sng" dirty="0"/>
              <a:t>Recommendations</a:t>
            </a:r>
            <a:r>
              <a:rPr lang="en-US" sz="1600" dirty="0"/>
              <a:t>:</a:t>
            </a:r>
          </a:p>
          <a:p>
            <a:pPr marL="342900" indent="-342900">
              <a:buAutoNum type="arabicParenR"/>
            </a:pPr>
            <a:r>
              <a:rPr lang="en-US" sz="1400" dirty="0"/>
              <a:t>Stop approving loans where amount/income is higher than 30%</a:t>
            </a:r>
          </a:p>
          <a:p>
            <a:pPr marL="342900" indent="-342900">
              <a:buAutoNum type="arabicParenR"/>
            </a:pPr>
            <a:r>
              <a:rPr lang="en-US" sz="1400" dirty="0"/>
              <a:t>Reduce the number of approvals where purpose is small business</a:t>
            </a:r>
          </a:p>
          <a:p>
            <a:pPr marL="342900" indent="-342900">
              <a:buAutoNum type="arabicParenR"/>
            </a:pPr>
            <a:r>
              <a:rPr lang="en-US" sz="1400" dirty="0"/>
              <a:t>Stop approving loans if revolving utilization is greater than 75%</a:t>
            </a:r>
          </a:p>
          <a:p>
            <a:pPr marL="342900" indent="-342900">
              <a:buAutoNum type="arabicParenR"/>
            </a:pPr>
            <a:r>
              <a:rPr lang="en-US" sz="1400" dirty="0"/>
              <a:t>Stop approving loans to people with prior bad records</a:t>
            </a:r>
          </a:p>
          <a:p>
            <a:pPr marL="342900" indent="-342900">
              <a:buAutoNum type="arabicParenR"/>
            </a:pPr>
            <a:r>
              <a:rPr lang="en-US" sz="1400" dirty="0"/>
              <a:t>Do strict verifications in states leading in Default percentage score</a:t>
            </a:r>
          </a:p>
        </p:txBody>
      </p:sp>
      <p:sp>
        <p:nvSpPr>
          <p:cNvPr id="13" name="TextBox 12">
            <a:extLst>
              <a:ext uri="{FF2B5EF4-FFF2-40B4-BE49-F238E27FC236}">
                <a16:creationId xmlns:a16="http://schemas.microsoft.com/office/drawing/2014/main" id="{EAB3C306-4C24-4A02-8B7A-5FC786AEFAFA}"/>
              </a:ext>
            </a:extLst>
          </p:cNvPr>
          <p:cNvSpPr txBox="1"/>
          <p:nvPr/>
        </p:nvSpPr>
        <p:spPr>
          <a:xfrm>
            <a:off x="449126" y="5701903"/>
            <a:ext cx="10972800" cy="769441"/>
          </a:xfrm>
          <a:prstGeom prst="rect">
            <a:avLst/>
          </a:prstGeom>
          <a:noFill/>
        </p:spPr>
        <p:txBody>
          <a:bodyPr wrap="square" rtlCol="0">
            <a:spAutoFit/>
          </a:bodyPr>
          <a:lstStyle/>
          <a:p>
            <a:r>
              <a:rPr lang="en-US" sz="1600" b="1" u="sng" dirty="0"/>
              <a:t>Open Questions:</a:t>
            </a:r>
          </a:p>
          <a:p>
            <a:pPr marL="342900" indent="-342900">
              <a:buAutoNum type="arabicParenR"/>
            </a:pPr>
            <a:r>
              <a:rPr lang="en-US" sz="1400" dirty="0"/>
              <a:t>Why People with higher annual income range also tend to default on loans?</a:t>
            </a:r>
          </a:p>
          <a:p>
            <a:pPr marL="342900" indent="-342900">
              <a:buAutoNum type="arabicParenR"/>
            </a:pPr>
            <a:r>
              <a:rPr lang="en-US" sz="1400" dirty="0"/>
              <a:t>Why there is no impact of verification on default rate? Is there a possibility of corruption?</a:t>
            </a:r>
          </a:p>
        </p:txBody>
      </p:sp>
      <p:sp>
        <p:nvSpPr>
          <p:cNvPr id="14" name="TextBox 13">
            <a:extLst>
              <a:ext uri="{FF2B5EF4-FFF2-40B4-BE49-F238E27FC236}">
                <a16:creationId xmlns:a16="http://schemas.microsoft.com/office/drawing/2014/main" id="{5B6C677D-CB25-44C7-BBB6-A343B5269757}"/>
              </a:ext>
            </a:extLst>
          </p:cNvPr>
          <p:cNvSpPr txBox="1"/>
          <p:nvPr/>
        </p:nvSpPr>
        <p:spPr>
          <a:xfrm>
            <a:off x="10088426" y="6143921"/>
            <a:ext cx="2362200" cy="230832"/>
          </a:xfrm>
          <a:prstGeom prst="rect">
            <a:avLst/>
          </a:prstGeom>
          <a:noFill/>
        </p:spPr>
        <p:txBody>
          <a:bodyPr wrap="square" rtlCol="0">
            <a:spAutoFit/>
          </a:bodyPr>
          <a:lstStyle/>
          <a:p>
            <a:r>
              <a:rPr lang="en-US" sz="900" dirty="0"/>
              <a:t>Refer Appendix for plots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C5A62-8462-4244-9C6B-9BEBB0F75D02}"/>
              </a:ext>
            </a:extLst>
          </p:cNvPr>
          <p:cNvPicPr>
            <a:picLocks noChangeAspect="1"/>
          </p:cNvPicPr>
          <p:nvPr/>
        </p:nvPicPr>
        <p:blipFill>
          <a:blip r:embed="rId2"/>
          <a:stretch>
            <a:fillRect/>
          </a:stretch>
        </p:blipFill>
        <p:spPr>
          <a:xfrm>
            <a:off x="5800725" y="828675"/>
            <a:ext cx="6253162" cy="5448300"/>
          </a:xfrm>
          <a:prstGeom prst="rect">
            <a:avLst/>
          </a:prstGeom>
        </p:spPr>
      </p:pic>
      <p:pic>
        <p:nvPicPr>
          <p:cNvPr id="5" name="Picture 4">
            <a:extLst>
              <a:ext uri="{FF2B5EF4-FFF2-40B4-BE49-F238E27FC236}">
                <a16:creationId xmlns:a16="http://schemas.microsoft.com/office/drawing/2014/main" id="{F1E53936-40E6-4201-B5DB-B1EF9705BA0B}"/>
              </a:ext>
            </a:extLst>
          </p:cNvPr>
          <p:cNvPicPr>
            <a:picLocks noChangeAspect="1"/>
          </p:cNvPicPr>
          <p:nvPr/>
        </p:nvPicPr>
        <p:blipFill>
          <a:blip r:embed="rId3"/>
          <a:stretch>
            <a:fillRect/>
          </a:stretch>
        </p:blipFill>
        <p:spPr>
          <a:xfrm>
            <a:off x="347663" y="909637"/>
            <a:ext cx="5367338" cy="5367338"/>
          </a:xfrm>
          <a:prstGeom prst="rect">
            <a:avLst/>
          </a:prstGeom>
        </p:spPr>
      </p:pic>
      <p:sp>
        <p:nvSpPr>
          <p:cNvPr id="6" name="Title 4">
            <a:extLst>
              <a:ext uri="{FF2B5EF4-FFF2-40B4-BE49-F238E27FC236}">
                <a16:creationId xmlns:a16="http://schemas.microsoft.com/office/drawing/2014/main" id="{B09F8BDE-5A0B-4CB9-978C-CFD166AEB9A9}"/>
              </a:ext>
            </a:extLst>
          </p:cNvPr>
          <p:cNvSpPr txBox="1">
            <a:spLocks/>
          </p:cNvSpPr>
          <p:nvPr/>
        </p:nvSpPr>
        <p:spPr>
          <a:xfrm>
            <a:off x="842772" y="57406"/>
            <a:ext cx="10506456" cy="598932"/>
          </a:xfrm>
          <a:prstGeom prst="rect">
            <a:avLst/>
          </a:prstGeom>
          <a:noFill/>
          <a:ln w="9525">
            <a:noFill/>
          </a:ln>
        </p:spPr>
        <p:txBody>
          <a:bodyPr vert="horz" lIns="91440" tIns="45720" rIns="91440" bIns="45720" rtlCol="0" anchor="b">
            <a:norm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rtl="0">
              <a:lnSpc>
                <a:spcPct val="90000"/>
              </a:lnSpc>
            </a:pPr>
            <a:r>
              <a:rPr lang="en-US" sz="2000" b="1" u="sng" dirty="0">
                <a:solidFill>
                  <a:schemeClr val="tx1"/>
                </a:solidFill>
              </a:rPr>
              <a:t>Appendix-1</a:t>
            </a:r>
          </a:p>
        </p:txBody>
      </p:sp>
    </p:spTree>
    <p:extLst>
      <p:ext uri="{BB962C8B-B14F-4D97-AF65-F5344CB8AC3E}">
        <p14:creationId xmlns:p14="http://schemas.microsoft.com/office/powerpoint/2010/main" val="57940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2010" y="1988820"/>
            <a:ext cx="10284460" cy="1033780"/>
          </a:xfrm>
        </p:spPr>
        <p:txBody>
          <a:bodyPr>
            <a:normAutofit/>
          </a:bodyPr>
          <a:lstStyle/>
          <a:p>
            <a:pPr marL="0" indent="0">
              <a:buNone/>
            </a:pPr>
            <a:r>
              <a:rPr lang="en-US" altLang="en-IN" sz="1800" dirty="0"/>
              <a:t>Lending Club </a:t>
            </a:r>
            <a:r>
              <a:rPr lang="en-IN" sz="1800" dirty="0"/>
              <a:t>is the largest online loan marketplace, facilitating personal loans, business loans, and financing of medical procedures. Borrowers can easily access lower interest rate loans through a fast online interface. </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p:txBody>
      </p:sp>
      <p:sp>
        <p:nvSpPr>
          <p:cNvPr id="5" name="Title 1"/>
          <p:cNvSpPr>
            <a:spLocks noGrp="1"/>
          </p:cNvSpPr>
          <p:nvPr>
            <p:ph type="title"/>
          </p:nvPr>
        </p:nvSpPr>
        <p:spPr>
          <a:xfrm>
            <a:off x="842010" y="997585"/>
            <a:ext cx="8154035" cy="855980"/>
          </a:xfrm>
        </p:spPr>
        <p:txBody>
          <a:bodyPr/>
          <a:lstStyle/>
          <a:p>
            <a:pPr algn="l"/>
            <a:r>
              <a:rPr lang="en-US" sz="2800" b="1" dirty="0"/>
              <a:t>Background :</a:t>
            </a:r>
          </a:p>
        </p:txBody>
      </p:sp>
      <p:sp>
        <p:nvSpPr>
          <p:cNvPr id="2" name="Text Box 1"/>
          <p:cNvSpPr txBox="1"/>
          <p:nvPr/>
        </p:nvSpPr>
        <p:spPr>
          <a:xfrm>
            <a:off x="842010" y="3173095"/>
            <a:ext cx="9995535" cy="1198880"/>
          </a:xfrm>
          <a:prstGeom prst="rect">
            <a:avLst/>
          </a:prstGeom>
          <a:noFill/>
        </p:spPr>
        <p:txBody>
          <a:bodyPr wrap="square" rtlCol="0">
            <a:spAutoFit/>
          </a:bodyPr>
          <a:lstStyle/>
          <a:p>
            <a:endParaRPr lang="en-US"/>
          </a:p>
          <a:p>
            <a:endParaRPr lang="en-US"/>
          </a:p>
          <a:p>
            <a:endParaRPr lang="en-US"/>
          </a:p>
          <a:p>
            <a:endParaRPr lang="en-US"/>
          </a:p>
        </p:txBody>
      </p:sp>
      <p:sp>
        <p:nvSpPr>
          <p:cNvPr id="4" name="Title 1"/>
          <p:cNvSpPr>
            <a:spLocks noGrp="1"/>
          </p:cNvSpPr>
          <p:nvPr/>
        </p:nvSpPr>
        <p:spPr>
          <a:xfrm>
            <a:off x="842010" y="3344545"/>
            <a:ext cx="8154035" cy="85598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2800" b="1" dirty="0"/>
              <a:t>Business Objective:</a:t>
            </a:r>
          </a:p>
        </p:txBody>
      </p:sp>
      <p:sp>
        <p:nvSpPr>
          <p:cNvPr id="6" name="Content Placeholder 2"/>
          <p:cNvSpPr>
            <a:spLocks noGrp="1"/>
          </p:cNvSpPr>
          <p:nvPr/>
        </p:nvSpPr>
        <p:spPr>
          <a:xfrm>
            <a:off x="842010" y="4371975"/>
            <a:ext cx="10284460" cy="1033780"/>
          </a:xfrm>
          <a:prstGeom prst="rect">
            <a:avLst/>
          </a:prstGeom>
          <a:noFill/>
          <a:ln w="9525">
            <a:noFill/>
          </a:ln>
        </p:spPr>
        <p:txBody>
          <a:bodyPr>
            <a:normAutofit/>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800" dirty="0"/>
              <a:t>Company wants to understand the driving factors for loan default. Company can utilize this analysis for portfolio and risk assessment.</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l"/>
            <a:r>
              <a:rPr lang="en-IN" b="1" dirty="0">
                <a:solidFill>
                  <a:schemeClr val="tx1"/>
                </a:solidFill>
                <a:effectLst>
                  <a:outerShdw blurRad="38100" dist="19050" dir="2700000" algn="tl" rotWithShape="0">
                    <a:schemeClr val="dk1">
                      <a:alpha val="40000"/>
                    </a:schemeClr>
                  </a:outerShdw>
                </a:effectLst>
              </a:rPr>
              <a:t>    </a:t>
            </a:r>
            <a:r>
              <a:rPr lang="en-US" altLang="en-IN" sz="2800" b="1" dirty="0">
                <a:solidFill>
                  <a:schemeClr val="tx1"/>
                </a:solidFill>
                <a:effectLst>
                  <a:outerShdw blurRad="38100" dist="19050" dir="2700000" algn="tl" rotWithShape="0">
                    <a:schemeClr val="dk1">
                      <a:alpha val="40000"/>
                    </a:schemeClr>
                  </a:outerShdw>
                </a:effectLst>
              </a:rPr>
              <a:t>FlowChart :</a:t>
            </a:r>
          </a:p>
        </p:txBody>
      </p:sp>
      <p:pic>
        <p:nvPicPr>
          <p:cNvPr id="1026" name="Picture 2" descr="Flowchartpic.png">
            <a:extLst>
              <a:ext uri="{FF2B5EF4-FFF2-40B4-BE49-F238E27FC236}">
                <a16:creationId xmlns:a16="http://schemas.microsoft.com/office/drawing/2014/main" id="{DAD5F6D9-32BC-4B12-B36E-3934488BC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323975"/>
            <a:ext cx="8934450" cy="47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493ED2-9E8A-4D92-A992-6BB4EEA9F59F}"/>
              </a:ext>
            </a:extLst>
          </p:cNvPr>
          <p:cNvSpPr>
            <a:spLocks noGrp="1"/>
          </p:cNvSpPr>
          <p:nvPr>
            <p:ph type="title"/>
          </p:nvPr>
        </p:nvSpPr>
        <p:spPr>
          <a:xfrm>
            <a:off x="529709" y="-133112"/>
            <a:ext cx="10972800" cy="696912"/>
          </a:xfrm>
        </p:spPr>
        <p:txBody>
          <a:bodyPr/>
          <a:lstStyle/>
          <a:p>
            <a:r>
              <a:rPr lang="en-US" sz="1800" b="1" u="sng" dirty="0"/>
              <a:t>Top Insights from Data</a:t>
            </a:r>
          </a:p>
        </p:txBody>
      </p:sp>
      <p:pic>
        <p:nvPicPr>
          <p:cNvPr id="6" name="Picture 5">
            <a:extLst>
              <a:ext uri="{FF2B5EF4-FFF2-40B4-BE49-F238E27FC236}">
                <a16:creationId xmlns:a16="http://schemas.microsoft.com/office/drawing/2014/main" id="{D77BCCD1-BD27-4983-A41B-0C4F6DF79773}"/>
              </a:ext>
            </a:extLst>
          </p:cNvPr>
          <p:cNvPicPr>
            <a:picLocks noChangeAspect="1"/>
          </p:cNvPicPr>
          <p:nvPr/>
        </p:nvPicPr>
        <p:blipFill>
          <a:blip r:embed="rId2"/>
          <a:stretch>
            <a:fillRect/>
          </a:stretch>
        </p:blipFill>
        <p:spPr>
          <a:xfrm>
            <a:off x="5400676" y="671008"/>
            <a:ext cx="5746033" cy="2673213"/>
          </a:xfrm>
          <a:prstGeom prst="rect">
            <a:avLst/>
          </a:prstGeom>
        </p:spPr>
      </p:pic>
      <p:sp>
        <p:nvSpPr>
          <p:cNvPr id="11" name="TextBox 10">
            <a:extLst>
              <a:ext uri="{FF2B5EF4-FFF2-40B4-BE49-F238E27FC236}">
                <a16:creationId xmlns:a16="http://schemas.microsoft.com/office/drawing/2014/main" id="{7EF84447-B626-4B8A-B05D-50D74ECF935A}"/>
              </a:ext>
            </a:extLst>
          </p:cNvPr>
          <p:cNvSpPr txBox="1"/>
          <p:nvPr/>
        </p:nvSpPr>
        <p:spPr>
          <a:xfrm>
            <a:off x="6016109" y="6461499"/>
            <a:ext cx="5217399" cy="584775"/>
          </a:xfrm>
          <a:prstGeom prst="rect">
            <a:avLst/>
          </a:prstGeom>
          <a:noFill/>
        </p:spPr>
        <p:txBody>
          <a:bodyPr wrap="square" rtlCol="0">
            <a:spAutoFit/>
          </a:bodyPr>
          <a:lstStyle/>
          <a:p>
            <a:r>
              <a:rPr lang="en-US" sz="1400"/>
              <a:t>The most number of loans are in range of 3000 to 15000 USD</a:t>
            </a:r>
          </a:p>
          <a:p>
            <a:endParaRPr lang="en-US" dirty="0"/>
          </a:p>
        </p:txBody>
      </p:sp>
      <p:sp>
        <p:nvSpPr>
          <p:cNvPr id="14" name="TextBox 13">
            <a:extLst>
              <a:ext uri="{FF2B5EF4-FFF2-40B4-BE49-F238E27FC236}">
                <a16:creationId xmlns:a16="http://schemas.microsoft.com/office/drawing/2014/main" id="{973E9555-A68A-4FF5-BC2D-56FAFA0B6C3C}"/>
              </a:ext>
            </a:extLst>
          </p:cNvPr>
          <p:cNvSpPr txBox="1"/>
          <p:nvPr/>
        </p:nvSpPr>
        <p:spPr>
          <a:xfrm>
            <a:off x="1085582" y="2832976"/>
            <a:ext cx="3608680" cy="523220"/>
          </a:xfrm>
          <a:prstGeom prst="rect">
            <a:avLst/>
          </a:prstGeom>
          <a:noFill/>
        </p:spPr>
        <p:txBody>
          <a:bodyPr wrap="none" rtlCol="0">
            <a:spAutoFit/>
          </a:bodyPr>
          <a:lstStyle/>
          <a:p>
            <a:r>
              <a:rPr lang="en-US" sz="1400" dirty="0"/>
              <a:t>Overall Default rate is 14% in Lending Club</a:t>
            </a:r>
          </a:p>
          <a:p>
            <a:endParaRPr lang="en-US" sz="1400" dirty="0"/>
          </a:p>
        </p:txBody>
      </p:sp>
      <p:sp>
        <p:nvSpPr>
          <p:cNvPr id="15" name="TextBox 14">
            <a:extLst>
              <a:ext uri="{FF2B5EF4-FFF2-40B4-BE49-F238E27FC236}">
                <a16:creationId xmlns:a16="http://schemas.microsoft.com/office/drawing/2014/main" id="{BE6859A5-737C-4195-A7B3-E41A9905066D}"/>
              </a:ext>
            </a:extLst>
          </p:cNvPr>
          <p:cNvSpPr txBox="1"/>
          <p:nvPr/>
        </p:nvSpPr>
        <p:spPr>
          <a:xfrm>
            <a:off x="5400676" y="3288574"/>
            <a:ext cx="6877204" cy="523220"/>
          </a:xfrm>
          <a:prstGeom prst="rect">
            <a:avLst/>
          </a:prstGeom>
          <a:noFill/>
        </p:spPr>
        <p:txBody>
          <a:bodyPr wrap="square" rtlCol="0">
            <a:spAutoFit/>
          </a:bodyPr>
          <a:lstStyle/>
          <a:p>
            <a:r>
              <a:rPr lang="en-US" sz="1400"/>
              <a:t>Most Popular loan products are debt_consolidation, credit_card, home_improvement</a:t>
            </a:r>
          </a:p>
          <a:p>
            <a:endParaRPr lang="en-US" sz="1400" dirty="0"/>
          </a:p>
        </p:txBody>
      </p:sp>
      <p:pic>
        <p:nvPicPr>
          <p:cNvPr id="16" name="Picture 15">
            <a:extLst>
              <a:ext uri="{FF2B5EF4-FFF2-40B4-BE49-F238E27FC236}">
                <a16:creationId xmlns:a16="http://schemas.microsoft.com/office/drawing/2014/main" id="{87AD21E1-B514-4D77-AA28-3356AC070992}"/>
              </a:ext>
            </a:extLst>
          </p:cNvPr>
          <p:cNvPicPr>
            <a:picLocks noChangeAspect="1"/>
          </p:cNvPicPr>
          <p:nvPr/>
        </p:nvPicPr>
        <p:blipFill>
          <a:blip r:embed="rId3"/>
          <a:stretch>
            <a:fillRect/>
          </a:stretch>
        </p:blipFill>
        <p:spPr>
          <a:xfrm>
            <a:off x="5257799" y="3590926"/>
            <a:ext cx="6629399" cy="2838450"/>
          </a:xfrm>
          <a:prstGeom prst="rect">
            <a:avLst/>
          </a:prstGeom>
        </p:spPr>
      </p:pic>
      <p:pic>
        <p:nvPicPr>
          <p:cNvPr id="17" name="Picture 16">
            <a:extLst>
              <a:ext uri="{FF2B5EF4-FFF2-40B4-BE49-F238E27FC236}">
                <a16:creationId xmlns:a16="http://schemas.microsoft.com/office/drawing/2014/main" id="{FF2F804D-2DB8-42D6-A045-52811CBCDED9}"/>
              </a:ext>
            </a:extLst>
          </p:cNvPr>
          <p:cNvPicPr>
            <a:picLocks noChangeAspect="1"/>
          </p:cNvPicPr>
          <p:nvPr/>
        </p:nvPicPr>
        <p:blipFill>
          <a:blip r:embed="rId4"/>
          <a:stretch>
            <a:fillRect/>
          </a:stretch>
        </p:blipFill>
        <p:spPr>
          <a:xfrm>
            <a:off x="0" y="3313584"/>
            <a:ext cx="5400676" cy="3047475"/>
          </a:xfrm>
          <a:prstGeom prst="rect">
            <a:avLst/>
          </a:prstGeom>
        </p:spPr>
      </p:pic>
      <p:sp>
        <p:nvSpPr>
          <p:cNvPr id="18" name="TextBox 17">
            <a:extLst>
              <a:ext uri="{FF2B5EF4-FFF2-40B4-BE49-F238E27FC236}">
                <a16:creationId xmlns:a16="http://schemas.microsoft.com/office/drawing/2014/main" id="{9A4D25F6-907C-495E-9051-CB267932178F}"/>
              </a:ext>
            </a:extLst>
          </p:cNvPr>
          <p:cNvSpPr txBox="1"/>
          <p:nvPr/>
        </p:nvSpPr>
        <p:spPr>
          <a:xfrm>
            <a:off x="57302" y="6265540"/>
            <a:ext cx="5692119" cy="800219"/>
          </a:xfrm>
          <a:prstGeom prst="rect">
            <a:avLst/>
          </a:prstGeom>
          <a:noFill/>
        </p:spPr>
        <p:txBody>
          <a:bodyPr wrap="square" rtlCol="0">
            <a:spAutoFit/>
          </a:bodyPr>
          <a:lstStyle/>
          <a:p>
            <a:r>
              <a:rPr lang="en-US" sz="1400" dirty="0"/>
              <a:t>The most number of loans are distributed in big states like California, New York and Florida</a:t>
            </a:r>
          </a:p>
          <a:p>
            <a:endParaRPr lang="en-US" dirty="0"/>
          </a:p>
        </p:txBody>
      </p:sp>
      <p:pic>
        <p:nvPicPr>
          <p:cNvPr id="19" name="Picture 18">
            <a:extLst>
              <a:ext uri="{FF2B5EF4-FFF2-40B4-BE49-F238E27FC236}">
                <a16:creationId xmlns:a16="http://schemas.microsoft.com/office/drawing/2014/main" id="{5BA90533-00ED-49FA-9DFC-55DF436D0893}"/>
              </a:ext>
            </a:extLst>
          </p:cNvPr>
          <p:cNvPicPr>
            <a:picLocks noChangeAspect="1"/>
          </p:cNvPicPr>
          <p:nvPr/>
        </p:nvPicPr>
        <p:blipFill>
          <a:blip r:embed="rId5"/>
          <a:stretch>
            <a:fillRect/>
          </a:stretch>
        </p:blipFill>
        <p:spPr>
          <a:xfrm>
            <a:off x="1085582" y="770679"/>
            <a:ext cx="3506738" cy="2126894"/>
          </a:xfrm>
          <a:prstGeom prst="rect">
            <a:avLst/>
          </a:prstGeom>
        </p:spPr>
      </p:pic>
    </p:spTree>
    <p:extLst>
      <p:ext uri="{BB962C8B-B14F-4D97-AF65-F5344CB8AC3E}">
        <p14:creationId xmlns:p14="http://schemas.microsoft.com/office/powerpoint/2010/main" val="115235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46C06A-9ED6-4E6D-A10E-375BD6AD4150}"/>
              </a:ext>
            </a:extLst>
          </p:cNvPr>
          <p:cNvSpPr>
            <a:spLocks noGrp="1"/>
          </p:cNvSpPr>
          <p:nvPr>
            <p:ph type="title"/>
          </p:nvPr>
        </p:nvSpPr>
        <p:spPr>
          <a:xfrm>
            <a:off x="842772" y="57406"/>
            <a:ext cx="10506456" cy="598932"/>
          </a:xfrm>
        </p:spPr>
        <p:txBody>
          <a:bodyPr vert="horz" lIns="91440" tIns="45720" rIns="91440" bIns="45720" rtlCol="0" anchor="b">
            <a:normAutofit/>
          </a:bodyPr>
          <a:lstStyle/>
          <a:p>
            <a:pPr rtl="0">
              <a:lnSpc>
                <a:spcPct val="90000"/>
              </a:lnSpc>
            </a:pPr>
            <a:r>
              <a:rPr lang="en-US" sz="2000" b="1" u="sng" dirty="0">
                <a:solidFill>
                  <a:schemeClr val="tx1"/>
                </a:solidFill>
              </a:rPr>
              <a:t>Insights from Time frame of Data</a:t>
            </a:r>
          </a:p>
        </p:txBody>
      </p:sp>
      <p:pic>
        <p:nvPicPr>
          <p:cNvPr id="6" name="Picture 5">
            <a:extLst>
              <a:ext uri="{FF2B5EF4-FFF2-40B4-BE49-F238E27FC236}">
                <a16:creationId xmlns:a16="http://schemas.microsoft.com/office/drawing/2014/main" id="{5894D048-A47F-4736-B28B-0DB65C9A2530}"/>
              </a:ext>
            </a:extLst>
          </p:cNvPr>
          <p:cNvPicPr>
            <a:picLocks noChangeAspect="1"/>
          </p:cNvPicPr>
          <p:nvPr/>
        </p:nvPicPr>
        <p:blipFill>
          <a:blip r:embed="rId2"/>
          <a:stretch>
            <a:fillRect/>
          </a:stretch>
        </p:blipFill>
        <p:spPr>
          <a:xfrm>
            <a:off x="267006" y="1023577"/>
            <a:ext cx="5543244" cy="4649636"/>
          </a:xfrm>
          <a:prstGeom prst="rect">
            <a:avLst/>
          </a:prstGeom>
        </p:spPr>
      </p:pic>
      <p:pic>
        <p:nvPicPr>
          <p:cNvPr id="7" name="Picture 6">
            <a:extLst>
              <a:ext uri="{FF2B5EF4-FFF2-40B4-BE49-F238E27FC236}">
                <a16:creationId xmlns:a16="http://schemas.microsoft.com/office/drawing/2014/main" id="{B17F0A09-4260-4DEB-9EB3-69F6436B9E13}"/>
              </a:ext>
            </a:extLst>
          </p:cNvPr>
          <p:cNvPicPr>
            <a:picLocks noChangeAspect="1"/>
          </p:cNvPicPr>
          <p:nvPr/>
        </p:nvPicPr>
        <p:blipFill>
          <a:blip r:embed="rId3"/>
          <a:stretch>
            <a:fillRect/>
          </a:stretch>
        </p:blipFill>
        <p:spPr>
          <a:xfrm>
            <a:off x="6489290" y="1023577"/>
            <a:ext cx="5435704" cy="4649636"/>
          </a:xfrm>
          <a:prstGeom prst="rect">
            <a:avLst/>
          </a:prstGeom>
        </p:spPr>
      </p:pic>
      <p:sp>
        <p:nvSpPr>
          <p:cNvPr id="9" name="TextBox 8">
            <a:extLst>
              <a:ext uri="{FF2B5EF4-FFF2-40B4-BE49-F238E27FC236}">
                <a16:creationId xmlns:a16="http://schemas.microsoft.com/office/drawing/2014/main" id="{5437356F-3649-4A83-B4C3-131424995FAD}"/>
              </a:ext>
            </a:extLst>
          </p:cNvPr>
          <p:cNvSpPr txBox="1"/>
          <p:nvPr/>
        </p:nvSpPr>
        <p:spPr>
          <a:xfrm>
            <a:off x="104775" y="6057900"/>
            <a:ext cx="5705475" cy="523220"/>
          </a:xfrm>
          <a:prstGeom prst="rect">
            <a:avLst/>
          </a:prstGeom>
          <a:noFill/>
        </p:spPr>
        <p:txBody>
          <a:bodyPr wrap="square" rtlCol="0">
            <a:spAutoFit/>
          </a:bodyPr>
          <a:lstStyle/>
          <a:p>
            <a:r>
              <a:rPr lang="en-US" sz="1400" dirty="0"/>
              <a:t>We see that there is a sudden spike in number of loans issued in year 2011, 2010 indicating recession</a:t>
            </a:r>
          </a:p>
        </p:txBody>
      </p:sp>
      <p:sp>
        <p:nvSpPr>
          <p:cNvPr id="13" name="TextBox 12">
            <a:extLst>
              <a:ext uri="{FF2B5EF4-FFF2-40B4-BE49-F238E27FC236}">
                <a16:creationId xmlns:a16="http://schemas.microsoft.com/office/drawing/2014/main" id="{D184869C-AEC8-4DC9-A1AE-E34E362D560B}"/>
              </a:ext>
            </a:extLst>
          </p:cNvPr>
          <p:cNvSpPr txBox="1"/>
          <p:nvPr/>
        </p:nvSpPr>
        <p:spPr>
          <a:xfrm>
            <a:off x="7141741" y="5780901"/>
            <a:ext cx="5050259" cy="738664"/>
          </a:xfrm>
          <a:prstGeom prst="rect">
            <a:avLst/>
          </a:prstGeom>
          <a:noFill/>
        </p:spPr>
        <p:txBody>
          <a:bodyPr wrap="square" rtlCol="0">
            <a:spAutoFit/>
          </a:bodyPr>
          <a:lstStyle/>
          <a:p>
            <a:r>
              <a:rPr lang="en-US" sz="1400" dirty="0"/>
              <a:t>We also observe that there is sudden increase in loan defaulters in years 2010-2014 indicating an economic slowdown during these years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E06E2A59-EA24-4C4E-953F-674D1E2F12DD}"/>
              </a:ext>
            </a:extLst>
          </p:cNvPr>
          <p:cNvSpPr>
            <a:spLocks noGrp="1"/>
          </p:cNvSpPr>
          <p:nvPr>
            <p:ph type="title"/>
          </p:nvPr>
        </p:nvSpPr>
        <p:spPr>
          <a:xfrm>
            <a:off x="842772" y="57406"/>
            <a:ext cx="10506456" cy="598932"/>
          </a:xfrm>
        </p:spPr>
        <p:txBody>
          <a:bodyPr vert="horz" lIns="91440" tIns="45720" rIns="91440" bIns="45720" rtlCol="0" anchor="b">
            <a:normAutofit/>
          </a:bodyPr>
          <a:lstStyle/>
          <a:p>
            <a:pPr rtl="0">
              <a:lnSpc>
                <a:spcPct val="90000"/>
              </a:lnSpc>
            </a:pPr>
            <a:r>
              <a:rPr lang="en-US" sz="2000" b="1" u="sng" dirty="0">
                <a:solidFill>
                  <a:schemeClr val="tx1"/>
                </a:solidFill>
              </a:rPr>
              <a:t>Loan Defaulters Study-1</a:t>
            </a:r>
          </a:p>
        </p:txBody>
      </p:sp>
      <p:pic>
        <p:nvPicPr>
          <p:cNvPr id="12" name="Picture 11">
            <a:extLst>
              <a:ext uri="{FF2B5EF4-FFF2-40B4-BE49-F238E27FC236}">
                <a16:creationId xmlns:a16="http://schemas.microsoft.com/office/drawing/2014/main" id="{6CAB72A4-87B7-49A9-B68E-DF5EFEBF5207}"/>
              </a:ext>
            </a:extLst>
          </p:cNvPr>
          <p:cNvPicPr>
            <a:picLocks noChangeAspect="1"/>
          </p:cNvPicPr>
          <p:nvPr/>
        </p:nvPicPr>
        <p:blipFill>
          <a:blip r:embed="rId2"/>
          <a:stretch>
            <a:fillRect/>
          </a:stretch>
        </p:blipFill>
        <p:spPr>
          <a:xfrm>
            <a:off x="6000750" y="909636"/>
            <a:ext cx="5924549" cy="4805363"/>
          </a:xfrm>
          <a:prstGeom prst="rect">
            <a:avLst/>
          </a:prstGeom>
        </p:spPr>
      </p:pic>
      <p:sp>
        <p:nvSpPr>
          <p:cNvPr id="13" name="TextBox 12">
            <a:extLst>
              <a:ext uri="{FF2B5EF4-FFF2-40B4-BE49-F238E27FC236}">
                <a16:creationId xmlns:a16="http://schemas.microsoft.com/office/drawing/2014/main" id="{37CFCA8D-7008-4924-880E-A03463A11A67}"/>
              </a:ext>
            </a:extLst>
          </p:cNvPr>
          <p:cNvSpPr txBox="1"/>
          <p:nvPr/>
        </p:nvSpPr>
        <p:spPr>
          <a:xfrm>
            <a:off x="6219822" y="5638800"/>
            <a:ext cx="6105527" cy="523220"/>
          </a:xfrm>
          <a:prstGeom prst="rect">
            <a:avLst/>
          </a:prstGeom>
          <a:noFill/>
        </p:spPr>
        <p:txBody>
          <a:bodyPr wrap="square" rtlCol="0">
            <a:spAutoFit/>
          </a:bodyPr>
          <a:lstStyle/>
          <a:p>
            <a:r>
              <a:rPr lang="en-US" sz="1400" dirty="0"/>
              <a:t>Small Business: 27%, Renewable energy: 17%,  </a:t>
            </a:r>
          </a:p>
          <a:p>
            <a:r>
              <a:rPr lang="en-US" sz="1400" dirty="0"/>
              <a:t>House: 15%, Debt Consolidation: 14%, Credit card: 10%</a:t>
            </a:r>
          </a:p>
        </p:txBody>
      </p:sp>
      <p:pic>
        <p:nvPicPr>
          <p:cNvPr id="14" name="Picture 13">
            <a:extLst>
              <a:ext uri="{FF2B5EF4-FFF2-40B4-BE49-F238E27FC236}">
                <a16:creationId xmlns:a16="http://schemas.microsoft.com/office/drawing/2014/main" id="{1C19B300-64B9-4F75-B073-DF291B3711A8}"/>
              </a:ext>
            </a:extLst>
          </p:cNvPr>
          <p:cNvPicPr>
            <a:picLocks noChangeAspect="1"/>
          </p:cNvPicPr>
          <p:nvPr/>
        </p:nvPicPr>
        <p:blipFill>
          <a:blip r:embed="rId3"/>
          <a:stretch>
            <a:fillRect/>
          </a:stretch>
        </p:blipFill>
        <p:spPr>
          <a:xfrm>
            <a:off x="180976" y="909637"/>
            <a:ext cx="5695950" cy="4805363"/>
          </a:xfrm>
          <a:prstGeom prst="rect">
            <a:avLst/>
          </a:prstGeom>
        </p:spPr>
      </p:pic>
      <p:sp>
        <p:nvSpPr>
          <p:cNvPr id="15" name="TextBox 14">
            <a:extLst>
              <a:ext uri="{FF2B5EF4-FFF2-40B4-BE49-F238E27FC236}">
                <a16:creationId xmlns:a16="http://schemas.microsoft.com/office/drawing/2014/main" id="{C7D887A4-DF14-464B-AE25-087A3B57B0CF}"/>
              </a:ext>
            </a:extLst>
          </p:cNvPr>
          <p:cNvSpPr txBox="1"/>
          <p:nvPr/>
        </p:nvSpPr>
        <p:spPr>
          <a:xfrm>
            <a:off x="114295" y="5600265"/>
            <a:ext cx="6105527" cy="523220"/>
          </a:xfrm>
          <a:prstGeom prst="rect">
            <a:avLst/>
          </a:prstGeom>
          <a:noFill/>
        </p:spPr>
        <p:txBody>
          <a:bodyPr wrap="square" rtlCol="0">
            <a:spAutoFit/>
          </a:bodyPr>
          <a:lstStyle/>
          <a:p>
            <a:r>
              <a:rPr lang="en-US" sz="1400" dirty="0"/>
              <a:t>If a borrower has large revolving utilization, there are more chances that borrower will default on a loan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D54BF420-7668-4ACF-88BE-8F1F95187935}"/>
              </a:ext>
            </a:extLst>
          </p:cNvPr>
          <p:cNvSpPr txBox="1">
            <a:spLocks/>
          </p:cNvSpPr>
          <p:nvPr/>
        </p:nvSpPr>
        <p:spPr>
          <a:xfrm>
            <a:off x="842772" y="57406"/>
            <a:ext cx="10506456" cy="598932"/>
          </a:xfrm>
          <a:prstGeom prst="rect">
            <a:avLst/>
          </a:prstGeom>
          <a:noFill/>
          <a:ln w="9525">
            <a:noFill/>
          </a:ln>
        </p:spPr>
        <p:txBody>
          <a:bodyPr vert="horz" lIns="91440" tIns="45720" rIns="91440" bIns="45720" rtlCol="0" anchor="b">
            <a:norm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rtl="0">
              <a:lnSpc>
                <a:spcPct val="90000"/>
              </a:lnSpc>
            </a:pPr>
            <a:r>
              <a:rPr lang="en-US" sz="2000" b="1" u="sng" dirty="0">
                <a:solidFill>
                  <a:schemeClr val="tx1"/>
                </a:solidFill>
              </a:rPr>
              <a:t>Loan Defaulters Study-2</a:t>
            </a:r>
          </a:p>
        </p:txBody>
      </p:sp>
      <p:pic>
        <p:nvPicPr>
          <p:cNvPr id="12" name="Picture 11">
            <a:extLst>
              <a:ext uri="{FF2B5EF4-FFF2-40B4-BE49-F238E27FC236}">
                <a16:creationId xmlns:a16="http://schemas.microsoft.com/office/drawing/2014/main" id="{12445647-7AD9-4C75-80A9-D45005C5D853}"/>
              </a:ext>
            </a:extLst>
          </p:cNvPr>
          <p:cNvPicPr>
            <a:picLocks noChangeAspect="1"/>
          </p:cNvPicPr>
          <p:nvPr/>
        </p:nvPicPr>
        <p:blipFill>
          <a:blip r:embed="rId2"/>
          <a:stretch>
            <a:fillRect/>
          </a:stretch>
        </p:blipFill>
        <p:spPr>
          <a:xfrm>
            <a:off x="6219827" y="919162"/>
            <a:ext cx="5557836" cy="4557713"/>
          </a:xfrm>
          <a:prstGeom prst="rect">
            <a:avLst/>
          </a:prstGeom>
        </p:spPr>
      </p:pic>
      <p:pic>
        <p:nvPicPr>
          <p:cNvPr id="13" name="Picture 12">
            <a:extLst>
              <a:ext uri="{FF2B5EF4-FFF2-40B4-BE49-F238E27FC236}">
                <a16:creationId xmlns:a16="http://schemas.microsoft.com/office/drawing/2014/main" id="{E199025D-B108-4DD9-A34A-8866225C51A0}"/>
              </a:ext>
            </a:extLst>
          </p:cNvPr>
          <p:cNvPicPr>
            <a:picLocks noChangeAspect="1"/>
          </p:cNvPicPr>
          <p:nvPr/>
        </p:nvPicPr>
        <p:blipFill>
          <a:blip r:embed="rId3"/>
          <a:stretch>
            <a:fillRect/>
          </a:stretch>
        </p:blipFill>
        <p:spPr>
          <a:xfrm>
            <a:off x="361950" y="933450"/>
            <a:ext cx="5610225" cy="4557713"/>
          </a:xfrm>
          <a:prstGeom prst="rect">
            <a:avLst/>
          </a:prstGeom>
        </p:spPr>
      </p:pic>
      <p:sp>
        <p:nvSpPr>
          <p:cNvPr id="15" name="TextBox 14">
            <a:extLst>
              <a:ext uri="{FF2B5EF4-FFF2-40B4-BE49-F238E27FC236}">
                <a16:creationId xmlns:a16="http://schemas.microsoft.com/office/drawing/2014/main" id="{7D71D0DC-AA94-486B-BFCA-13037B66DD91}"/>
              </a:ext>
            </a:extLst>
          </p:cNvPr>
          <p:cNvSpPr txBox="1"/>
          <p:nvPr/>
        </p:nvSpPr>
        <p:spPr>
          <a:xfrm>
            <a:off x="7015163" y="5735820"/>
            <a:ext cx="4762500" cy="523220"/>
          </a:xfrm>
          <a:prstGeom prst="rect">
            <a:avLst/>
          </a:prstGeom>
          <a:noFill/>
        </p:spPr>
        <p:txBody>
          <a:bodyPr wrap="square" rtlCol="0">
            <a:spAutoFit/>
          </a:bodyPr>
          <a:lstStyle/>
          <a:p>
            <a:r>
              <a:rPr lang="en-US" sz="1400" dirty="0"/>
              <a:t>We observe higher default percentage for higher rate of interests.</a:t>
            </a:r>
          </a:p>
        </p:txBody>
      </p:sp>
      <p:sp>
        <p:nvSpPr>
          <p:cNvPr id="16" name="TextBox 15">
            <a:extLst>
              <a:ext uri="{FF2B5EF4-FFF2-40B4-BE49-F238E27FC236}">
                <a16:creationId xmlns:a16="http://schemas.microsoft.com/office/drawing/2014/main" id="{CD6434CE-9674-4F47-B602-459FDD1F590D}"/>
              </a:ext>
            </a:extLst>
          </p:cNvPr>
          <p:cNvSpPr txBox="1"/>
          <p:nvPr/>
        </p:nvSpPr>
        <p:spPr>
          <a:xfrm>
            <a:off x="690562" y="5739698"/>
            <a:ext cx="4762500" cy="523220"/>
          </a:xfrm>
          <a:prstGeom prst="rect">
            <a:avLst/>
          </a:prstGeom>
          <a:noFill/>
        </p:spPr>
        <p:txBody>
          <a:bodyPr wrap="square" rtlCol="0">
            <a:spAutoFit/>
          </a:bodyPr>
          <a:lstStyle/>
          <a:p>
            <a:r>
              <a:rPr lang="en-US" sz="1400" dirty="0"/>
              <a:t>We observe higher default rate generally for lower range of salaries.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3CF2102-A494-4D6D-AD87-5DBC33B699EC}"/>
              </a:ext>
            </a:extLst>
          </p:cNvPr>
          <p:cNvPicPr>
            <a:picLocks noChangeAspect="1"/>
          </p:cNvPicPr>
          <p:nvPr/>
        </p:nvPicPr>
        <p:blipFill>
          <a:blip r:embed="rId2"/>
          <a:stretch>
            <a:fillRect/>
          </a:stretch>
        </p:blipFill>
        <p:spPr>
          <a:xfrm>
            <a:off x="6734176" y="962025"/>
            <a:ext cx="5105400" cy="4295775"/>
          </a:xfrm>
          <a:prstGeom prst="rect">
            <a:avLst/>
          </a:prstGeom>
        </p:spPr>
      </p:pic>
      <p:sp>
        <p:nvSpPr>
          <p:cNvPr id="9" name="TextBox 8">
            <a:extLst>
              <a:ext uri="{FF2B5EF4-FFF2-40B4-BE49-F238E27FC236}">
                <a16:creationId xmlns:a16="http://schemas.microsoft.com/office/drawing/2014/main" id="{96E9B4B7-FB03-451D-8944-2576467610F6}"/>
              </a:ext>
            </a:extLst>
          </p:cNvPr>
          <p:cNvSpPr txBox="1"/>
          <p:nvPr/>
        </p:nvSpPr>
        <p:spPr>
          <a:xfrm>
            <a:off x="7515225" y="5572125"/>
            <a:ext cx="4089682" cy="523220"/>
          </a:xfrm>
          <a:prstGeom prst="rect">
            <a:avLst/>
          </a:prstGeom>
          <a:noFill/>
        </p:spPr>
        <p:txBody>
          <a:bodyPr wrap="square" rtlCol="0">
            <a:spAutoFit/>
          </a:bodyPr>
          <a:lstStyle/>
          <a:p>
            <a:r>
              <a:rPr lang="en-US" sz="1400" dirty="0"/>
              <a:t>We observe higher default percentage in G,F,E,D respectively</a:t>
            </a:r>
          </a:p>
        </p:txBody>
      </p:sp>
      <p:sp>
        <p:nvSpPr>
          <p:cNvPr id="11" name="TextBox 10">
            <a:extLst>
              <a:ext uri="{FF2B5EF4-FFF2-40B4-BE49-F238E27FC236}">
                <a16:creationId xmlns:a16="http://schemas.microsoft.com/office/drawing/2014/main" id="{75E764B5-4EA2-4104-8684-D17F24F3A21D}"/>
              </a:ext>
            </a:extLst>
          </p:cNvPr>
          <p:cNvSpPr txBox="1"/>
          <p:nvPr/>
        </p:nvSpPr>
        <p:spPr>
          <a:xfrm>
            <a:off x="781049" y="5572125"/>
            <a:ext cx="5076825" cy="738664"/>
          </a:xfrm>
          <a:prstGeom prst="rect">
            <a:avLst/>
          </a:prstGeom>
          <a:noFill/>
        </p:spPr>
        <p:txBody>
          <a:bodyPr wrap="square" rtlCol="0">
            <a:spAutoFit/>
          </a:bodyPr>
          <a:lstStyle/>
          <a:p>
            <a:r>
              <a:rPr lang="en-US" sz="1400" dirty="0"/>
              <a:t>We observe if loan amount is more than 30% of the annual income of a borrower, the chances of borrower defaulting on loan is 20-30%</a:t>
            </a:r>
          </a:p>
        </p:txBody>
      </p:sp>
      <p:sp>
        <p:nvSpPr>
          <p:cNvPr id="12" name="Title 4">
            <a:extLst>
              <a:ext uri="{FF2B5EF4-FFF2-40B4-BE49-F238E27FC236}">
                <a16:creationId xmlns:a16="http://schemas.microsoft.com/office/drawing/2014/main" id="{AD7E7979-D3D4-49D5-A16F-51048DB902E5}"/>
              </a:ext>
            </a:extLst>
          </p:cNvPr>
          <p:cNvSpPr txBox="1">
            <a:spLocks/>
          </p:cNvSpPr>
          <p:nvPr/>
        </p:nvSpPr>
        <p:spPr>
          <a:xfrm>
            <a:off x="842772" y="57406"/>
            <a:ext cx="10506456" cy="598932"/>
          </a:xfrm>
          <a:prstGeom prst="rect">
            <a:avLst/>
          </a:prstGeom>
          <a:noFill/>
          <a:ln w="9525">
            <a:noFill/>
          </a:ln>
        </p:spPr>
        <p:txBody>
          <a:bodyPr vert="horz" lIns="91440" tIns="45720" rIns="91440" bIns="45720" rtlCol="0" anchor="b">
            <a:norm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rtl="0">
              <a:lnSpc>
                <a:spcPct val="90000"/>
              </a:lnSpc>
            </a:pPr>
            <a:r>
              <a:rPr lang="en-US" sz="2000" b="1" u="sng" dirty="0">
                <a:solidFill>
                  <a:schemeClr val="tx1"/>
                </a:solidFill>
              </a:rPr>
              <a:t>Loan Defaulters Study-3</a:t>
            </a:r>
          </a:p>
        </p:txBody>
      </p:sp>
      <p:pic>
        <p:nvPicPr>
          <p:cNvPr id="13" name="Picture 12">
            <a:extLst>
              <a:ext uri="{FF2B5EF4-FFF2-40B4-BE49-F238E27FC236}">
                <a16:creationId xmlns:a16="http://schemas.microsoft.com/office/drawing/2014/main" id="{F2379542-48B0-4465-831F-14B71FAA748E}"/>
              </a:ext>
            </a:extLst>
          </p:cNvPr>
          <p:cNvPicPr>
            <a:picLocks noChangeAspect="1"/>
          </p:cNvPicPr>
          <p:nvPr/>
        </p:nvPicPr>
        <p:blipFill>
          <a:blip r:embed="rId3"/>
          <a:stretch>
            <a:fillRect/>
          </a:stretch>
        </p:blipFill>
        <p:spPr>
          <a:xfrm>
            <a:off x="114300" y="819150"/>
            <a:ext cx="5981700" cy="4438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DB8CC0F7-EE59-4841-AC98-20F4E21D90AD}"/>
              </a:ext>
            </a:extLst>
          </p:cNvPr>
          <p:cNvSpPr txBox="1">
            <a:spLocks/>
          </p:cNvSpPr>
          <p:nvPr/>
        </p:nvSpPr>
        <p:spPr>
          <a:xfrm>
            <a:off x="842772" y="57406"/>
            <a:ext cx="10506456" cy="598932"/>
          </a:xfrm>
          <a:prstGeom prst="rect">
            <a:avLst/>
          </a:prstGeom>
          <a:noFill/>
          <a:ln w="9525">
            <a:noFill/>
          </a:ln>
        </p:spPr>
        <p:txBody>
          <a:bodyPr vert="horz" lIns="91440" tIns="45720" rIns="91440" bIns="45720" rtlCol="0" anchor="b">
            <a:normAutofit/>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rtl="0">
              <a:lnSpc>
                <a:spcPct val="90000"/>
              </a:lnSpc>
            </a:pPr>
            <a:r>
              <a:rPr lang="en-US" sz="2000" b="1" u="sng" dirty="0">
                <a:solidFill>
                  <a:schemeClr val="tx1"/>
                </a:solidFill>
              </a:rPr>
              <a:t>Loan Defaulters Study-4</a:t>
            </a:r>
          </a:p>
        </p:txBody>
      </p:sp>
      <p:pic>
        <p:nvPicPr>
          <p:cNvPr id="7" name="Picture 6">
            <a:extLst>
              <a:ext uri="{FF2B5EF4-FFF2-40B4-BE49-F238E27FC236}">
                <a16:creationId xmlns:a16="http://schemas.microsoft.com/office/drawing/2014/main" id="{4A17CE40-64AA-4383-AF9C-4512C05E21F3}"/>
              </a:ext>
            </a:extLst>
          </p:cNvPr>
          <p:cNvPicPr>
            <a:picLocks noChangeAspect="1"/>
          </p:cNvPicPr>
          <p:nvPr/>
        </p:nvPicPr>
        <p:blipFill>
          <a:blip r:embed="rId2"/>
          <a:stretch>
            <a:fillRect/>
          </a:stretch>
        </p:blipFill>
        <p:spPr>
          <a:xfrm>
            <a:off x="347662" y="909637"/>
            <a:ext cx="11496675" cy="4348163"/>
          </a:xfrm>
          <a:prstGeom prst="rect">
            <a:avLst/>
          </a:prstGeom>
        </p:spPr>
      </p:pic>
      <p:sp>
        <p:nvSpPr>
          <p:cNvPr id="8" name="TextBox 7">
            <a:extLst>
              <a:ext uri="{FF2B5EF4-FFF2-40B4-BE49-F238E27FC236}">
                <a16:creationId xmlns:a16="http://schemas.microsoft.com/office/drawing/2014/main" id="{0FA80EF3-B05B-4CF9-9E10-EBDE90FBFC81}"/>
              </a:ext>
            </a:extLst>
          </p:cNvPr>
          <p:cNvSpPr txBox="1"/>
          <p:nvPr/>
        </p:nvSpPr>
        <p:spPr>
          <a:xfrm>
            <a:off x="200025" y="5257800"/>
            <a:ext cx="11991975" cy="954107"/>
          </a:xfrm>
          <a:prstGeom prst="rect">
            <a:avLst/>
          </a:prstGeom>
          <a:noFill/>
        </p:spPr>
        <p:txBody>
          <a:bodyPr wrap="square" rtlCol="0">
            <a:spAutoFit/>
          </a:bodyPr>
          <a:lstStyle/>
          <a:p>
            <a:r>
              <a:rPr lang="en-US" sz="1400" dirty="0"/>
              <a:t>We observe that there is not much impact of verification on Loan Defaulters which raises some questions. Ideally there should be less number of defaults in cases where proper verification is done. Hence there can be 2 hypothesis:</a:t>
            </a:r>
          </a:p>
          <a:p>
            <a:pPr marL="342900" indent="-342900">
              <a:buAutoNum type="arabicParenR"/>
            </a:pPr>
            <a:r>
              <a:rPr lang="en-US" sz="1400" dirty="0"/>
              <a:t>Verification status is done correctly and all people could not replay the loan due to economic slowdown</a:t>
            </a:r>
          </a:p>
          <a:p>
            <a:pPr marL="342900" indent="-342900">
              <a:buAutoNum type="arabicParenR"/>
            </a:pPr>
            <a:r>
              <a:rPr lang="en-US" sz="1400" dirty="0"/>
              <a:t>Source of income was not verified properly and this may highlight the possibilities of corruption in Loan Department</a:t>
            </a: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633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Segoe UI</vt:lpstr>
      <vt:lpstr>1_Default Design</vt:lpstr>
      <vt:lpstr>Lending Club Case Study SUBMISSION </vt:lpstr>
      <vt:lpstr>Background :</vt:lpstr>
      <vt:lpstr>    FlowChart :</vt:lpstr>
      <vt:lpstr>Top Insights from Data</vt:lpstr>
      <vt:lpstr>Insights from Time frame of Data</vt:lpstr>
      <vt:lpstr>Loan Defaulters Study-1</vt:lpstr>
      <vt:lpstr>PowerPoint Presentation</vt:lpstr>
      <vt:lpstr>PowerPoint Presentation</vt:lpstr>
      <vt:lpstr>PowerPoint Presentation</vt:lpstr>
      <vt:lpstr>PowerPoint Presentation</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SUBMISSION </dc:title>
  <dc:creator>Adlakha, Prince</dc:creator>
  <cp:lastModifiedBy>Adlakha, Prince</cp:lastModifiedBy>
  <cp:revision>14</cp:revision>
  <dcterms:created xsi:type="dcterms:W3CDTF">2019-11-11T13:39:31Z</dcterms:created>
  <dcterms:modified xsi:type="dcterms:W3CDTF">2019-11-11T17:02:59Z</dcterms:modified>
</cp:coreProperties>
</file>